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1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1C8-C27D-4F7E-B7F5-86A672F0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452A-5F3F-4E58-89AE-8DDDE7B5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0202-E5C7-410B-B74B-BE5AC911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A9A9-9E67-4B98-ABA5-310C8EF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CF1F-A4A5-4BC0-A257-4D591001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8EDE-A4B8-4E88-BC05-B1F178C6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B6E0-A329-4D1D-81B6-85628FF4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C892-7C46-4552-9B04-488399C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DB90-AE60-4CD7-BCE8-6662ED2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C5C0-D7D4-4A7F-9983-ED62A7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A5409-B649-4984-A71E-D86EFE7A1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08F31-F54C-4C00-A4BE-3291F1FF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D930-CDE8-4028-A649-FD5E2D6A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4E83-80EC-4B0E-B766-B0F151C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D38E-8BF5-4EA3-8A03-F0ECAC6D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2CE-35C6-4A11-9F38-D179B7C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E98-9069-4E54-8CAD-0EC27BF1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CC5-7315-4177-BB95-E59D856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F193-0343-4FD7-B099-860ED9C2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A10-4A73-4642-AC3D-E82B655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FF15-1F4E-4476-9212-3531820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71AD-C373-4813-8CF3-484EF86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59B0-28B5-4334-843A-915BC56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6C1B-8816-47E8-9875-BCE0242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BF1-EBF9-4790-82F2-5E13824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BA2-C6DD-4BCD-842A-0E23FD6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BB6-70C7-473C-93AE-7D6A1FDC2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DB04-F4CE-4586-B313-B1BC4AC4C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1DE-D8C7-4CCC-855A-EC1694E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0D53-E129-447D-97E1-45D16A2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04D1-E2DE-4C76-8F69-1DAA1C2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1BC-99C9-4D0E-9AF5-D74869EB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6426-514F-43B0-BF6C-23FB230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9360-934B-4C9A-ABFD-8D0D8123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448A4-8124-4155-AB59-2C9826D0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7286-EEAA-49FF-9050-D8E1873C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B8161-816E-455C-909A-E1047D1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874EB-67E5-4380-9DC7-3CDB3311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54549-6AB8-430D-99E9-181545D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1E4-D74D-4EF3-9BB0-8F14E2A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F5534-7E31-4C0B-9F9D-C0FEB67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84D2-2EA4-4A97-9834-4A23B4A2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ADA2-C3AB-46D4-BC5B-2C152424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337D-42A9-4ABA-AC43-F1FC9BCD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93AA4-904C-4E2A-83A7-C203A0A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CA3F-049E-4F5E-8628-87F58B3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8857-870C-42E0-87CA-8295621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03AF-2466-41EC-BD08-38310E4C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70C5-5EC4-48D2-AA08-0B023BD0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830B-935B-4466-BCFC-0C55DAF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2A84-0F23-4037-A2B1-90208C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2D30-A5AC-42A5-84D7-9CEAFE7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447-70A8-4622-B393-33304654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0AABA-2AAE-4124-986F-C2864E54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0179-138F-44C0-AD8C-DF213566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4C72-8266-4FED-8E9D-E77B8F1D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8B18-F906-49A2-BC43-DBB1308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CCCF-5571-47D2-A973-741BF53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EA0B6-16A1-4DDE-A005-BC22844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59-FCB9-4B8B-807B-0D08D71F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9E9-4160-4514-A82B-CE272785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5100-0A79-4EAB-9BC0-1550CAD26D0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EC27-93BE-4431-B031-3D928653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D28-E9CD-4283-AA71-6F2478E2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GIS Principles II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Dasymetric</a:t>
            </a:r>
            <a:r>
              <a:rPr lang="en-US" b="1" dirty="0">
                <a:latin typeface="Gill Sans MT" panose="020B0502020104020203" pitchFamily="34" charset="0"/>
              </a:rPr>
              <a:t>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“Better” than choropleth mapping?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93959-BBCA-4DF4-8F3D-48933ABC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7" y="2673163"/>
            <a:ext cx="4915153" cy="363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F16F8-44FD-4C96-BBE5-0910E0E3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2" y="530732"/>
            <a:ext cx="2581263" cy="54744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98B46-AB47-45EC-9C14-5F7B69233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882" y="1416851"/>
            <a:ext cx="2588467" cy="417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Principles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Data Transformation and Integration</a:t>
            </a:r>
          </a:p>
          <a:p>
            <a:r>
              <a:rPr lang="en-US" dirty="0"/>
              <a:t>Spatial Interpolation</a:t>
            </a:r>
          </a:p>
          <a:p>
            <a:r>
              <a:rPr lang="en-US" dirty="0"/>
              <a:t>Lab 2</a:t>
            </a:r>
          </a:p>
          <a:p>
            <a:endParaRPr lang="en-US" dirty="0"/>
          </a:p>
          <a:p>
            <a:r>
              <a:rPr lang="en-US" dirty="0"/>
              <a:t>Also: Geocoding demo (Daycare locations in Chicago)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Spatial Data Integration (Flowerdew)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types</a:t>
            </a:r>
            <a:r>
              <a:rPr lang="en-US" dirty="0"/>
              <a:t>: dichotomous, categories, count, rank, continuous</a:t>
            </a:r>
          </a:p>
          <a:p>
            <a:r>
              <a:rPr lang="fr-FR" b="1" dirty="0"/>
              <a:t>Formats</a:t>
            </a:r>
            <a:r>
              <a:rPr lang="fr-FR" dirty="0"/>
              <a:t>: points, </a:t>
            </a:r>
            <a:r>
              <a:rPr lang="fr-FR" dirty="0" err="1"/>
              <a:t>lines</a:t>
            </a:r>
            <a:r>
              <a:rPr lang="fr-FR" dirty="0"/>
              <a:t>, </a:t>
            </a:r>
            <a:r>
              <a:rPr lang="fr-FR" dirty="0" err="1"/>
              <a:t>polygons</a:t>
            </a:r>
            <a:r>
              <a:rPr lang="fr-FR" dirty="0"/>
              <a:t>, surfaces</a:t>
            </a:r>
          </a:p>
          <a:p>
            <a:r>
              <a:rPr lang="en-US" b="1" dirty="0"/>
              <a:t>Coordinate systems </a:t>
            </a:r>
          </a:p>
          <a:p>
            <a:r>
              <a:rPr lang="en-US" b="1" dirty="0"/>
              <a:t>Scales</a:t>
            </a:r>
            <a:r>
              <a:rPr lang="en-US" dirty="0"/>
              <a:t>: resolution and extent, temporal</a:t>
            </a:r>
          </a:p>
          <a:p>
            <a:r>
              <a:rPr lang="en-US" dirty="0"/>
              <a:t>Error and accuracy</a:t>
            </a:r>
          </a:p>
          <a:p>
            <a:r>
              <a:rPr lang="en-US" dirty="0"/>
              <a:t>Incompatible areal units --</a:t>
            </a:r>
          </a:p>
        </p:txBody>
      </p:sp>
    </p:spTree>
    <p:extLst>
      <p:ext uri="{BB962C8B-B14F-4D97-AF65-F5344CB8AC3E}">
        <p14:creationId xmlns:p14="http://schemas.microsoft.com/office/powerpoint/2010/main" val="320669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Dichotomous (e.g. has diploma)</a:t>
            </a:r>
          </a:p>
          <a:p>
            <a:r>
              <a:rPr lang="en-US" dirty="0"/>
              <a:t>Categorical (e.g. highest degree)</a:t>
            </a:r>
          </a:p>
          <a:p>
            <a:r>
              <a:rPr lang="en-US" dirty="0"/>
              <a:t>Ranked 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Continuous (e.g. Income)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Examples; when would you use each of these?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1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CB5721-5479-4DAA-8C72-F78ACEFB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94" y="655289"/>
            <a:ext cx="4464279" cy="5283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9FDD0-431C-4724-94EC-BEC5A645D977}"/>
              </a:ext>
            </a:extLst>
          </p:cNvPr>
          <p:cNvSpPr txBox="1"/>
          <p:nvPr/>
        </p:nvSpPr>
        <p:spPr>
          <a:xfrm>
            <a:off x="763571" y="942680"/>
            <a:ext cx="41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 in data integration: Regions</a:t>
            </a:r>
          </a:p>
        </p:txBody>
      </p:sp>
    </p:spTree>
    <p:extLst>
      <p:ext uri="{BB962C8B-B14F-4D97-AF65-F5344CB8AC3E}">
        <p14:creationId xmlns:p14="http://schemas.microsoft.com/office/powerpoint/2010/main" val="24739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D234A8-1844-46B9-8B0E-80139CB8D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478" y="735152"/>
            <a:ext cx="3784982" cy="5387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E33D51-55BA-4BFF-87B9-6C5197420A23}"/>
              </a:ext>
            </a:extLst>
          </p:cNvPr>
          <p:cNvSpPr txBox="1"/>
          <p:nvPr/>
        </p:nvSpPr>
        <p:spPr>
          <a:xfrm>
            <a:off x="763571" y="942680"/>
            <a:ext cx="41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Issue in data integration: Unequal borders</a:t>
            </a:r>
          </a:p>
        </p:txBody>
      </p:sp>
    </p:spTree>
    <p:extLst>
      <p:ext uri="{BB962C8B-B14F-4D97-AF65-F5344CB8AC3E}">
        <p14:creationId xmlns:p14="http://schemas.microsoft.com/office/powerpoint/2010/main" val="152042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Integrating vector and raster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need to re-classify</a:t>
            </a:r>
          </a:p>
          <a:p>
            <a:r>
              <a:rPr lang="en-US" dirty="0"/>
              <a:t>Formats: </a:t>
            </a:r>
            <a:br>
              <a:rPr lang="en-US" dirty="0"/>
            </a:br>
            <a:r>
              <a:rPr lang="en-US" dirty="0"/>
              <a:t>.TIFF</a:t>
            </a:r>
            <a:br>
              <a:rPr lang="en-US" dirty="0"/>
            </a:br>
            <a:r>
              <a:rPr lang="en-US" dirty="0"/>
              <a:t>.JPG</a:t>
            </a:r>
            <a:br>
              <a:rPr lang="en-US" dirty="0"/>
            </a:br>
            <a:r>
              <a:rPr lang="en-US" dirty="0"/>
              <a:t>.BMP</a:t>
            </a:r>
            <a:br>
              <a:rPr lang="en-US" dirty="0"/>
            </a:br>
            <a:r>
              <a:rPr lang="en-US" dirty="0"/>
              <a:t>.PNG</a:t>
            </a:r>
          </a:p>
          <a:p>
            <a:endParaRPr lang="en-US" dirty="0"/>
          </a:p>
          <a:p>
            <a:r>
              <a:rPr lang="en-US" dirty="0"/>
              <a:t>How do these differ: resolution vs. file size?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“Fill in the gaps”</a:t>
            </a:r>
          </a:p>
          <a:p>
            <a:r>
              <a:rPr lang="en-US" dirty="0"/>
              <a:t>Estimate values in </a:t>
            </a:r>
            <a:r>
              <a:rPr lang="en-US" dirty="0" err="1"/>
              <a:t>unestimated</a:t>
            </a:r>
            <a:r>
              <a:rPr lang="en-US" dirty="0"/>
              <a:t> areas, based on nearby estimates</a:t>
            </a:r>
          </a:p>
          <a:p>
            <a:r>
              <a:rPr lang="en-US" dirty="0"/>
              <a:t>Can be used for nonspatial data too (such as time series)</a:t>
            </a:r>
          </a:p>
          <a:p>
            <a:r>
              <a:rPr lang="en-US" dirty="0"/>
              <a:t>Example methods:</a:t>
            </a:r>
            <a:br>
              <a:rPr lang="en-US" dirty="0"/>
            </a:br>
            <a:r>
              <a:rPr lang="en-US" b="1" dirty="0"/>
              <a:t>Nearest neighbor </a:t>
            </a:r>
            <a:r>
              <a:rPr lang="en-US" dirty="0"/>
              <a:t>(or average of nearby values)</a:t>
            </a:r>
            <a:br>
              <a:rPr lang="en-US" dirty="0"/>
            </a:br>
            <a:r>
              <a:rPr lang="en-US" b="1" dirty="0"/>
              <a:t>Kriging</a:t>
            </a:r>
            <a:r>
              <a:rPr lang="en-US" dirty="0"/>
              <a:t> (estimating values across a continuous spatial field based on a limited number of sample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Gill Sans MT" panose="020B0502020104020203" pitchFamily="34" charset="0"/>
              </a:rPr>
              <a:t>Dasymetric</a:t>
            </a:r>
            <a:r>
              <a:rPr lang="en-US" b="1" dirty="0">
                <a:latin typeface="Gill Sans MT" panose="020B0502020104020203" pitchFamily="34" charset="0"/>
              </a:rPr>
              <a:t>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Transforms data from arbitrary aggregation to area that depicts actual distribution </a:t>
            </a:r>
          </a:p>
          <a:p>
            <a:r>
              <a:rPr lang="en-US" dirty="0"/>
              <a:t>Population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land use (assumes even distribution)</a:t>
            </a:r>
          </a:p>
          <a:p>
            <a:r>
              <a:rPr lang="en-US" dirty="0"/>
              <a:t>Incorporating ancillary data and redistributing</a:t>
            </a:r>
          </a:p>
          <a:p>
            <a:endParaRPr lang="en-US" dirty="0"/>
          </a:p>
          <a:p>
            <a:r>
              <a:rPr lang="en-US" b="1" dirty="0"/>
              <a:t>Methods:</a:t>
            </a:r>
            <a:br>
              <a:rPr lang="en-US" dirty="0"/>
            </a:br>
            <a:r>
              <a:rPr lang="en-US" dirty="0"/>
              <a:t>Binary (removes uninhabited areas)</a:t>
            </a:r>
            <a:br>
              <a:rPr lang="en-US" dirty="0"/>
            </a:br>
            <a:r>
              <a:rPr lang="en-US" dirty="0"/>
              <a:t>Limiting Variable (such as land use)</a:t>
            </a:r>
            <a:br>
              <a:rPr lang="en-US" dirty="0"/>
            </a:br>
            <a:r>
              <a:rPr lang="en-US" dirty="0"/>
              <a:t>Three-class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6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287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</vt:lpstr>
      <vt:lpstr>Office Theme</vt:lpstr>
      <vt:lpstr>GES 317/417: GIS Principles II</vt:lpstr>
      <vt:lpstr>GIS Principles II</vt:lpstr>
      <vt:lpstr>Spatial Data Integration (Flowerdew)</vt:lpstr>
      <vt:lpstr>Data Types</vt:lpstr>
      <vt:lpstr>PowerPoint Presentation</vt:lpstr>
      <vt:lpstr>PowerPoint Presentation</vt:lpstr>
      <vt:lpstr>Integrating vector and raster data</vt:lpstr>
      <vt:lpstr>Interpolation</vt:lpstr>
      <vt:lpstr>Dasymetric Mapping</vt:lpstr>
      <vt:lpstr>Dasymetric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Industrial Location</dc:title>
  <dc:creator>Hegerty, Scott</dc:creator>
  <cp:lastModifiedBy>Hegerty, Scott</cp:lastModifiedBy>
  <cp:revision>24</cp:revision>
  <dcterms:created xsi:type="dcterms:W3CDTF">2025-05-19T15:49:11Z</dcterms:created>
  <dcterms:modified xsi:type="dcterms:W3CDTF">2025-06-09T15:40:58Z</dcterms:modified>
</cp:coreProperties>
</file>