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5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2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CC48B-27D1-49BB-BE43-4C7E13282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4A7534-3149-46B5-B5CA-D598E9C0F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4A8F4-1BC0-4215-A1A9-0CAA29A4F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ABA9-7C40-400F-BD9A-08DCF4AB2A31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A334B-76C8-4DDE-B7AF-DEE845FA8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D7A21-CBCE-47D9-BD0B-92C4424C3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620E-0016-45DB-BB7E-C62B98D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985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4C542-676D-4E74-8DBC-3677484BE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B4C02-FDA9-47C1-8710-2092D0C46B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769FB-62F5-4ABE-A55D-13114164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ABA9-7C40-400F-BD9A-08DCF4AB2A31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E4BE5-5A32-4907-BA13-C3A401C1E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5006A-AD4C-49F7-8778-85A520B96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620E-0016-45DB-BB7E-C62B98D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4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27EE45-989C-4D0C-ADBF-FEC47A45D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190EF2-B716-46DE-A56D-9049AE88C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77253-3FB9-4155-A92B-93862337E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ABA9-7C40-400F-BD9A-08DCF4AB2A31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8076D-DA4F-4EA8-A270-31BCBBBB4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C0504-C270-41C8-86FB-21E0147B8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620E-0016-45DB-BB7E-C62B98D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91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3B898-F5E0-4878-A7A7-499AAA3D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C0E5C-C12E-4446-A99B-DE588E089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68B38-06E7-42F9-8961-D48EB7EFA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ABA9-7C40-400F-BD9A-08DCF4AB2A31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A7E41-64C9-46EE-B60A-33C382C11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63D82-7016-4303-BECB-C72E01053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620E-0016-45DB-BB7E-C62B98D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52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B82A2-F49D-49D5-917C-AC707E523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61AF1-9B2B-4DD9-8CC1-DDF980409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A3134-5D6C-41C9-B2C7-1E17C7D7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ABA9-7C40-400F-BD9A-08DCF4AB2A31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23E22-8DA0-405B-A380-974339FF5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48C7E-01D2-4367-AEC0-A3FF60EB2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620E-0016-45DB-BB7E-C62B98D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254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B808-28EA-426E-8750-C6383B7CC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FBFB3-3A5C-4381-B6C1-04F118896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794412-8F03-49C7-BCDA-47292E893F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FBEED1-38FC-4982-A29F-5C6AA620A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ABA9-7C40-400F-BD9A-08DCF4AB2A31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645523-7F96-45D0-8E83-C21268B2F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D530B-4FDB-48CC-A20F-027948E2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620E-0016-45DB-BB7E-C62B98D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01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512A7-95C6-4042-A106-C9491FD53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89736-854D-4C7E-8C4D-02B6D169AA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DB240B-D313-4A56-B99C-472EC65DA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500320-84AB-4B2D-9A54-85E2DE98F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A7E60-1EC5-4D29-8AB4-0235461D59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0B6F3D-DCDB-4408-8D77-ABE077B71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ABA9-7C40-400F-BD9A-08DCF4AB2A31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A64CB3-8345-4259-BD0A-424FD8033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535E37-C3E8-4F9A-BEB9-134801D47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620E-0016-45DB-BB7E-C62B98D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748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0B8FF-4260-4F6F-83CF-1E79AEDC9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C09F1F-A12B-4342-9C0A-1B016894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ABA9-7C40-400F-BD9A-08DCF4AB2A31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983597-48FB-4FEB-BEE2-4B79CBCD6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62F56-00E0-4C38-B313-F8CF74406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620E-0016-45DB-BB7E-C62B98D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64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497FE4-30B3-427A-B6A1-A81B11F2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ABA9-7C40-400F-BD9A-08DCF4AB2A31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8EC252-D3AE-4C4E-91EC-9596D121F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7E001-0A54-48EE-8124-D94386DC1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620E-0016-45DB-BB7E-C62B98D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6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7554C-3B26-4AFE-A5BB-03BFAA7FB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CC48D-AE3E-4654-AFA1-E48F3E99E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5492C-DBEA-4F48-82FB-44A2F5257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87A6D-DC52-4478-AF04-87ADB2B52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ABA9-7C40-400F-BD9A-08DCF4AB2A31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66AC2-1562-40E4-BE38-7E3AFB646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73541-7E81-4AD8-8889-DED9207C6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620E-0016-45DB-BB7E-C62B98D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77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A0801-ADFB-4692-B0BD-F159C06F2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7004E5-23C1-44B2-9B85-899AA408CF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F1C273-E419-4745-870A-E0B140979E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76326-4383-4646-9CED-EC5964215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AABA9-7C40-400F-BD9A-08DCF4AB2A31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58B094-2BCC-4000-BBCB-B3DE0644D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1AD77-8A1B-4636-92F4-7C9E35A3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5620E-0016-45DB-BB7E-C62B98D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2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BA2028-2404-478B-A791-E2FDA3070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B7217-DC6F-457E-B4DE-FCF4E9893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410EF-BA07-4181-A244-E5A6E6AD6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AABA9-7C40-400F-BD9A-08DCF4AB2A31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D79A2-1F72-42D1-97FD-6EAD7FC6AF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501AA-B4EC-4D0B-B8B8-92E4502DB0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5620E-0016-45DB-BB7E-C62B98DC4A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35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mc.ncbi.nlm.nih.gov/articles/PMC8900249/" TargetMode="External"/><Relationship Id="rId2" Type="http://schemas.openxmlformats.org/officeDocument/2006/relationships/hyperlink" Target="https://chicagohealthatla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iqair.com/us/air-quality-map/usa/illinois/chicago?srsltid=AfmBOooD6_bSBmQR4jSwJbuSswxJvZr3dGYWKdZ3QWhW-dGyc01ti9hD" TargetMode="External"/><Relationship Id="rId4" Type="http://schemas.openxmlformats.org/officeDocument/2006/relationships/hyperlink" Target="https://opioidmisusetool.norc.or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lockclubchicago.org/2024/07/25/as-drugstores-close-neighbors-in-chicagos-pharmacy-deserts-struggle-to-access-meds/" TargetMode="External"/><Relationship Id="rId2" Type="http://schemas.openxmlformats.org/officeDocument/2006/relationships/hyperlink" Target="https://chicago-food-access-cfpac.hub.arcgi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isplacement-risk.housingstudies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21227-D542-43DA-B88F-DE4DCE3230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Gill Sans MT" panose="020B0502020104020203" pitchFamily="34" charset="0"/>
              </a:rPr>
              <a:t>GES 317/417:</a:t>
            </a:r>
            <a:br>
              <a:rPr lang="en-US" b="1" dirty="0">
                <a:latin typeface="Gill Sans MT" panose="020B0502020104020203" pitchFamily="34" charset="0"/>
              </a:rPr>
            </a:br>
            <a:r>
              <a:rPr lang="en-US" b="1" dirty="0">
                <a:latin typeface="Gill Sans MT" panose="020B0502020104020203" pitchFamily="34" charset="0"/>
              </a:rPr>
              <a:t>GIS and Public Health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CC5DE-2221-4C0B-BC3D-AFA5E44A1D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Prof. Scott Hegerty</a:t>
            </a:r>
          </a:p>
          <a:p>
            <a:r>
              <a:rPr lang="en-US" dirty="0">
                <a:latin typeface="Gill Sans MT" panose="020B0502020104020203" pitchFamily="34" charset="0"/>
              </a:rPr>
              <a:t>Summer 2025</a:t>
            </a:r>
          </a:p>
          <a:p>
            <a:r>
              <a:rPr lang="en-US" dirty="0">
                <a:latin typeface="Gill Sans MT" panose="020B0502020104020203" pitchFamily="34" charset="0"/>
              </a:rPr>
              <a:t>NEIU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688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02C73B-9099-4B74-BBEA-B38867E5C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001" y="1338608"/>
            <a:ext cx="7548361" cy="2683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440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Public Health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key application of GIS</a:t>
            </a:r>
          </a:p>
          <a:p>
            <a:r>
              <a:rPr lang="en-US" dirty="0"/>
              <a:t>Data, demand, outcomes</a:t>
            </a:r>
          </a:p>
          <a:p>
            <a:endParaRPr lang="en-US" dirty="0"/>
          </a:p>
          <a:p>
            <a:r>
              <a:rPr lang="en-US" dirty="0"/>
              <a:t>The original cholera map</a:t>
            </a:r>
            <a:br>
              <a:rPr lang="en-US" dirty="0"/>
            </a:br>
            <a:r>
              <a:rPr lang="en-US" dirty="0"/>
              <a:t>(Snow, 1854)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94155-DD37-41D9-80F3-6E7085723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475" y="1300900"/>
            <a:ext cx="5040249" cy="472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25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Public Health: Inputs and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 health outcomes as variable of interest:</a:t>
            </a:r>
          </a:p>
          <a:p>
            <a:pPr marL="0" indent="0">
              <a:buNone/>
            </a:pPr>
            <a:r>
              <a:rPr lang="en-US" dirty="0"/>
              <a:t>	Chicago Health Atlas </a:t>
            </a:r>
            <a:r>
              <a:rPr lang="en-US" dirty="0">
                <a:hlinkClick r:id="rId2"/>
              </a:rPr>
              <a:t>https://chicagohealthatlas.org/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(Asthma, cancer scores, opioid </a:t>
            </a:r>
            <a:r>
              <a:rPr lang="en-US" dirty="0">
                <a:hlinkClick r:id="rId3"/>
              </a:rPr>
              <a:t>deaths</a:t>
            </a:r>
            <a:r>
              <a:rPr lang="en-US" dirty="0"/>
              <a:t> and </a:t>
            </a:r>
            <a:r>
              <a:rPr lang="en-US" dirty="0">
                <a:hlinkClick r:id="rId4"/>
              </a:rPr>
              <a:t>overdoses</a:t>
            </a:r>
            <a:r>
              <a:rPr lang="en-US" dirty="0"/>
              <a:t>, etc.)</a:t>
            </a:r>
          </a:p>
          <a:p>
            <a:r>
              <a:rPr lang="en-US" dirty="0"/>
              <a:t> </a:t>
            </a:r>
            <a:r>
              <a:rPr lang="en-US" b="1" dirty="0"/>
              <a:t>Mapping related events</a:t>
            </a:r>
            <a:br>
              <a:rPr lang="en-US" dirty="0"/>
            </a:br>
            <a:r>
              <a:rPr lang="en-US" dirty="0"/>
              <a:t>(ER use, mammography screening rates, hospital access)</a:t>
            </a:r>
          </a:p>
          <a:p>
            <a:r>
              <a:rPr lang="en-US" b="1" dirty="0"/>
              <a:t>Mapping Direct Causes </a:t>
            </a:r>
            <a:br>
              <a:rPr lang="en-US" b="1" dirty="0"/>
            </a:br>
            <a:r>
              <a:rPr lang="en-US" dirty="0"/>
              <a:t>(Pollution, </a:t>
            </a:r>
            <a:r>
              <a:rPr lang="en-US" dirty="0">
                <a:hlinkClick r:id="rId5"/>
              </a:rPr>
              <a:t>Air quality</a:t>
            </a:r>
            <a:r>
              <a:rPr lang="en-US" dirty="0"/>
              <a:t>, environmental waste sites)</a:t>
            </a:r>
          </a:p>
          <a:p>
            <a:r>
              <a:rPr lang="en-US" b="1" dirty="0"/>
              <a:t>Modelling</a:t>
            </a:r>
            <a:r>
              <a:rPr lang="en-US" dirty="0"/>
              <a:t> cause and effect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23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Public Health: Inputs and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Everything is related!</a:t>
            </a:r>
          </a:p>
          <a:p>
            <a:r>
              <a:rPr lang="en-US" dirty="0"/>
              <a:t>Economic deprivation</a:t>
            </a:r>
          </a:p>
          <a:p>
            <a:r>
              <a:rPr lang="en-US" dirty="0"/>
              <a:t>Financial burden: Banking access, credit scores</a:t>
            </a:r>
          </a:p>
          <a:p>
            <a:r>
              <a:rPr lang="en-US" dirty="0">
                <a:hlinkClick r:id="rId2"/>
              </a:rPr>
              <a:t>Food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pharmacy</a:t>
            </a:r>
            <a:r>
              <a:rPr lang="en-US" dirty="0"/>
              <a:t>, other deserts</a:t>
            </a:r>
          </a:p>
          <a:p>
            <a:r>
              <a:rPr lang="en-US" dirty="0"/>
              <a:t>“</a:t>
            </a:r>
            <a:r>
              <a:rPr lang="en-US" dirty="0">
                <a:hlinkClick r:id="rId4"/>
              </a:rPr>
              <a:t>Displacement pressure</a:t>
            </a:r>
            <a:r>
              <a:rPr lang="en-US" dirty="0"/>
              <a:t>” in neighborhoods (DePaul)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235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GIS as a Data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De-identifying data though aggregation</a:t>
            </a:r>
          </a:p>
          <a:p>
            <a:endParaRPr lang="en-US" dirty="0"/>
          </a:p>
          <a:p>
            <a:r>
              <a:rPr lang="en-US" dirty="0"/>
              <a:t>Blurring using ranges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8C222E-2680-4274-9B41-00AB38400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5609" y="2320433"/>
            <a:ext cx="4564236" cy="26097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8CEC85-FCC0-4438-9410-444150BBC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7945" y="5065138"/>
            <a:ext cx="4438878" cy="1606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501AA5-6FFA-46CB-8749-F1EBC8230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572" y="3393017"/>
            <a:ext cx="4009010" cy="297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82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AEAA4C3-7A5F-48E8-9B48-CF47E5E55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593" y="1171400"/>
            <a:ext cx="8026813" cy="515011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619AEFF-236D-4F9B-8E54-154FFD69CEBE}"/>
              </a:ext>
            </a:extLst>
          </p:cNvPr>
          <p:cNvSpPr txBox="1"/>
          <p:nvPr/>
        </p:nvSpPr>
        <p:spPr>
          <a:xfrm>
            <a:off x="2205872" y="6136849"/>
            <a:ext cx="3695307" cy="386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A9B6E5-A9F4-4087-BC46-1284AA2D30FD}"/>
              </a:ext>
            </a:extLst>
          </p:cNvPr>
          <p:cNvSpPr txBox="1"/>
          <p:nvPr/>
        </p:nvSpPr>
        <p:spPr>
          <a:xfrm>
            <a:off x="2790335" y="6307374"/>
            <a:ext cx="3610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Kolak</a:t>
            </a:r>
            <a:r>
              <a:rPr lang="en-US" sz="2400" b="1" dirty="0"/>
              <a:t>, 2020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0BE64C-11F8-4767-A27E-409A1D1F072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latin typeface="Gill Sans MT" panose="020B0502020104020203" pitchFamily="34" charset="0"/>
              </a:rPr>
              <a:t>Determinants: Multivariate </a:t>
            </a:r>
            <a:r>
              <a:rPr lang="en-US" b="1" dirty="0">
                <a:latin typeface="Gill Sans MT" panose="020B0502020104020203" pitchFamily="34" charset="0"/>
              </a:rPr>
              <a:t>Indices</a:t>
            </a:r>
          </a:p>
        </p:txBody>
      </p:sp>
    </p:spTree>
    <p:extLst>
      <p:ext uri="{BB962C8B-B14F-4D97-AF65-F5344CB8AC3E}">
        <p14:creationId xmlns:p14="http://schemas.microsoft.com/office/powerpoint/2010/main" val="15292851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19AEFF-236D-4F9B-8E54-154FFD69CEBE}"/>
              </a:ext>
            </a:extLst>
          </p:cNvPr>
          <p:cNvSpPr txBox="1"/>
          <p:nvPr/>
        </p:nvSpPr>
        <p:spPr>
          <a:xfrm>
            <a:off x="2205872" y="6136849"/>
            <a:ext cx="3695307" cy="3864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14BBD7-76B5-4D9A-AC06-3EE44748C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872" y="635139"/>
            <a:ext cx="6560440" cy="47116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80FBF4-446B-412A-BAD8-E7B0C2E8CF30}"/>
              </a:ext>
            </a:extLst>
          </p:cNvPr>
          <p:cNvSpPr txBox="1"/>
          <p:nvPr/>
        </p:nvSpPr>
        <p:spPr>
          <a:xfrm>
            <a:off x="2205872" y="5533534"/>
            <a:ext cx="6664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Dependent variable: Premature mortality rates in Chicago</a:t>
            </a:r>
          </a:p>
        </p:txBody>
      </p:sp>
    </p:spTree>
    <p:extLst>
      <p:ext uri="{BB962C8B-B14F-4D97-AF65-F5344CB8AC3E}">
        <p14:creationId xmlns:p14="http://schemas.microsoft.com/office/powerpoint/2010/main" val="782776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Sturm and Cohen (2004): Sprawl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Measure nationwide and connect to physical/mental health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Four measures:</a:t>
            </a:r>
          </a:p>
          <a:p>
            <a:r>
              <a:rPr lang="en-US" dirty="0"/>
              <a:t>residential density </a:t>
            </a:r>
          </a:p>
          <a:p>
            <a:r>
              <a:rPr lang="en-US" dirty="0"/>
              <a:t>land use mix</a:t>
            </a:r>
          </a:p>
          <a:p>
            <a:r>
              <a:rPr lang="en-US" dirty="0"/>
              <a:t>degree of </a:t>
            </a:r>
            <a:r>
              <a:rPr lang="en-US" dirty="0" err="1"/>
              <a:t>centring</a:t>
            </a:r>
            <a:r>
              <a:rPr lang="en-US" dirty="0"/>
              <a:t> </a:t>
            </a:r>
          </a:p>
          <a:p>
            <a:r>
              <a:rPr lang="en-US" dirty="0"/>
              <a:t>street accessibility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(and other factors)</a:t>
            </a:r>
          </a:p>
        </p:txBody>
      </p:sp>
    </p:spTree>
    <p:extLst>
      <p:ext uri="{BB962C8B-B14F-4D97-AF65-F5344CB8AC3E}">
        <p14:creationId xmlns:p14="http://schemas.microsoft.com/office/powerpoint/2010/main" val="2096959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E035BA5-BF8E-427B-BA66-7B9F5C979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726" y="454697"/>
            <a:ext cx="6217029" cy="594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077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207</Words>
  <Application>Microsoft Office PowerPoint</Application>
  <PresentationFormat>Widescreen</PresentationFormat>
  <Paragraphs>37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Gill Sans MT</vt:lpstr>
      <vt:lpstr>Office Theme</vt:lpstr>
      <vt:lpstr>GES 317/417: GIS and Public Health</vt:lpstr>
      <vt:lpstr>Public Health</vt:lpstr>
      <vt:lpstr>Public Health: Inputs and Outputs</vt:lpstr>
      <vt:lpstr>Public Health: Inputs and Outputs</vt:lpstr>
      <vt:lpstr>GIS as a Data Tool</vt:lpstr>
      <vt:lpstr>PowerPoint Presentation</vt:lpstr>
      <vt:lpstr>PowerPoint Presentation</vt:lpstr>
      <vt:lpstr>Sturm and Cohen (2004): Sprawl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 317/417: GIS and Public Health</dc:title>
  <dc:creator>Hegerty, Scott</dc:creator>
  <cp:lastModifiedBy>Hegerty, Scott</cp:lastModifiedBy>
  <cp:revision>14</cp:revision>
  <dcterms:created xsi:type="dcterms:W3CDTF">2025-05-20T12:40:59Z</dcterms:created>
  <dcterms:modified xsi:type="dcterms:W3CDTF">2025-06-23T16:16:15Z</dcterms:modified>
</cp:coreProperties>
</file>