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75" r:id="rId5"/>
    <p:sldId id="260" r:id="rId6"/>
    <p:sldId id="273" r:id="rId7"/>
    <p:sldId id="261" r:id="rId8"/>
    <p:sldId id="265" r:id="rId9"/>
    <p:sldId id="277" r:id="rId10"/>
    <p:sldId id="278" r:id="rId11"/>
    <p:sldId id="270" r:id="rId12"/>
    <p:sldId id="266" r:id="rId13"/>
    <p:sldId id="279" r:id="rId14"/>
    <p:sldId id="268" r:id="rId15"/>
    <p:sldId id="267" r:id="rId16"/>
    <p:sldId id="264" r:id="rId17"/>
    <p:sldId id="262" r:id="rId18"/>
    <p:sldId id="272" r:id="rId19"/>
    <p:sldId id="271" r:id="rId20"/>
    <p:sldId id="263" r:id="rId21"/>
    <p:sldId id="274" r:id="rId22"/>
    <p:sldId id="276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F4163-19AF-4C83-B9BE-349907FBB4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636949-CF2C-4AB8-99D3-02CC97C0D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075A-4139-4FDE-AD14-9414322B2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3B34-42E4-4E26-9DE4-A55CDBCA468C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36C70-5CF2-4389-AB48-3F9429B8A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5975B-69D7-4B48-AB89-76315D780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ED49-F160-4AA4-BCE6-4D9651AF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876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B07E2-4DA0-4573-A09C-434850E86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A800E-0897-4170-82BA-D8D92D845C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BAB55-E12F-4A24-B0AF-518BEF6C0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3B34-42E4-4E26-9DE4-A55CDBCA468C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AC5087-A8F9-4B36-BC21-7A41391A4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4A6A9-30C2-43FB-9724-A11C718D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ED49-F160-4AA4-BCE6-4D9651AF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896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85A9E4-ADD9-4924-8DB8-C040EA5B35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386DD2-FB80-4E3E-B13A-C8E4DE7F1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C2193-AAEA-4756-9EA6-7EE488BD7E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3B34-42E4-4E26-9DE4-A55CDBCA468C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9AF45-E003-4A8A-BC81-AA820D2D3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72D95-321B-4456-A5B3-2CA6BB9A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ED49-F160-4AA4-BCE6-4D9651AF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252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FDE48-22AA-44A9-9494-3ACEF4B74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CAD1AE-0934-4FC9-A225-1D7B563C8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92D5C-92A4-411E-A3D4-AE5F8DEEB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3B34-42E4-4E26-9DE4-A55CDBCA468C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CB71C-9E00-4226-B773-CA8B14010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19BB5-9FB3-439D-8663-888DED577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ED49-F160-4AA4-BCE6-4D9651AF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075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69DF8-CA70-4788-BDCE-225B2AB09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C68C2A-6C09-4BDC-9A89-B4A2E56CA2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FD203-5878-4358-9235-4208E3F83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3B34-42E4-4E26-9DE4-A55CDBCA468C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C40290-37B3-434E-9E81-4E0777DBE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0B3620-2226-4E75-A000-7F26ADC0A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ED49-F160-4AA4-BCE6-4D9651AF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83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B77A4-372F-4F6C-9A5E-C7B833280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24D47-FA40-43BE-80AB-064DB00240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0CF82C-9E9A-4C61-A37B-16DA138E9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12002F-3F68-4195-8446-53783CF37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3B34-42E4-4E26-9DE4-A55CDBCA468C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0BBF9-79A1-4820-9605-A655483D5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4B713D-0542-4C75-8E64-1BD0E0630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ED49-F160-4AA4-BCE6-4D9651AF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6971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0567A-8BD3-4B7B-B58C-4E91613099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B427D4-4367-438D-B7E7-608045666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16489E-5AD6-463E-8EA2-5F70E5CF7E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7553D0-1E0C-4E02-BFC9-A942AAAE51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DF71F3-10C8-4C0A-A016-74CE5801EF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1DC345F-B09D-4DF4-93F9-6F167271E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3B34-42E4-4E26-9DE4-A55CDBCA468C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AE7135-A0ED-4DE5-82FE-71B903013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2D1905-96C3-403D-87C0-BBC71B8A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ED49-F160-4AA4-BCE6-4D9651AF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46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6F6B0-48B3-4D5F-98A2-9E7BA3474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93541A-A81D-41AE-A7B4-28D33AF6B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3B34-42E4-4E26-9DE4-A55CDBCA468C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62A9FA-37F2-47E2-916A-5F4A4C8A7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C717A3-BCF8-4B5D-836A-90A787B64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ED49-F160-4AA4-BCE6-4D9651AF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7465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6BC721-C4D8-49BC-8260-4AD3A80B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3B34-42E4-4E26-9DE4-A55CDBCA468C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ABE25E-2DF9-474D-B8E2-67299600C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39B7C-39B4-4E9E-A24D-FA51A32C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ED49-F160-4AA4-BCE6-4D9651AF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979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1B5AF-7160-4C1C-933F-CB33B27DE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063D-26E2-4511-BCB5-236787EB1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5F417-01ED-4BD3-8909-1079A558C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19F9EB-FDB5-4DA7-ADFB-5A83A71CE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3B34-42E4-4E26-9DE4-A55CDBCA468C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024072-42DD-44CE-9892-2934CBD869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4764B3-0277-465E-8BDA-D6767A9CB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ED49-F160-4AA4-BCE6-4D9651AF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28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18613-9D1B-464F-A079-E4FFBC1C9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FD2C3C-23F8-4222-8015-A6415028A4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82364D-4E2B-4B6A-A339-0DEB36E20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5A841-ACD3-4AFD-989B-16496A196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43B34-42E4-4E26-9DE4-A55CDBCA468C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675B27-98DC-4539-8AC2-9BCAEC383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A0FB03-1FBE-44CF-B7D5-CA8641F06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26ED49-F160-4AA4-BCE6-4D9651AF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558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3D0EB-6D99-472B-994A-FCE92A48A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0384BB-65CC-4887-8FB5-232C6FE5E2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44F9A-7790-4092-9FDE-FAB079F1EB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B43B34-42E4-4E26-9DE4-A55CDBCA468C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D8CFAE-797E-4AAB-B179-44887663A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75D34-4116-429D-AEF2-06453728D2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26ED49-F160-4AA4-BCE6-4D9651AF8D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587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21227-D542-43DA-B88F-DE4DCE3230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latin typeface="Gill Sans MT" panose="020B0502020104020203" pitchFamily="34" charset="0"/>
              </a:rPr>
              <a:t>GES 317/417:</a:t>
            </a:r>
            <a:br>
              <a:rPr lang="en-US" b="1" dirty="0">
                <a:latin typeface="Gill Sans MT" panose="020B0502020104020203" pitchFamily="34" charset="0"/>
              </a:rPr>
            </a:br>
            <a:r>
              <a:rPr lang="en-US" dirty="0">
                <a:latin typeface="Gill Sans MT" panose="020B0502020104020203" pitchFamily="34" charset="0"/>
              </a:rPr>
              <a:t>GIS Principles 1</a:t>
            </a:r>
            <a:br>
              <a:rPr lang="en-US" dirty="0">
                <a:latin typeface="Gill Sans MT" panose="020B0502020104020203" pitchFamily="34" charset="0"/>
              </a:rPr>
            </a:br>
            <a:r>
              <a:rPr lang="en-US" sz="3800" dirty="0">
                <a:latin typeface="Gill Sans MT" panose="020B0502020104020203" pitchFamily="34" charset="0"/>
              </a:rPr>
              <a:t>Data . Scale . Coordinate Systems</a:t>
            </a:r>
            <a:endParaRPr lang="en-US" sz="3800" b="1" dirty="0">
              <a:latin typeface="Gill Sans MT" panose="020B050202010402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9CC5DE-2221-4C0B-BC3D-AFA5E44A1D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Gill Sans MT" panose="020B0502020104020203" pitchFamily="34" charset="0"/>
              </a:rPr>
              <a:t>Prof. Scott Hegerty</a:t>
            </a:r>
          </a:p>
          <a:p>
            <a:r>
              <a:rPr lang="en-US" dirty="0">
                <a:latin typeface="Gill Sans MT" panose="020B0502020104020203" pitchFamily="34" charset="0"/>
              </a:rPr>
              <a:t>Summer 2025</a:t>
            </a:r>
          </a:p>
          <a:p>
            <a:r>
              <a:rPr lang="en-US" dirty="0">
                <a:latin typeface="Gill Sans MT" panose="020B0502020104020203" pitchFamily="34" charset="0"/>
              </a:rPr>
              <a:t>NEIU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886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15B9939-A95C-460D-AF33-60C8D57BDD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451" y="1424154"/>
            <a:ext cx="4971970" cy="472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973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  <a:cs typeface="+mn-cs"/>
              </a:rPr>
              <a:t>Modifiable Areal Unit Problem (MAUP)</a:t>
            </a:r>
            <a:endParaRPr lang="en-US" b="1" dirty="0">
              <a:latin typeface="Gill Sans MT" panose="020B05020201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Changing scale or unit boundaries changes relationships</a:t>
            </a:r>
          </a:p>
          <a:p>
            <a:r>
              <a:rPr lang="en-US" dirty="0"/>
              <a:t>Zoning effects: Choose boundaries?</a:t>
            </a:r>
          </a:p>
          <a:p>
            <a:r>
              <a:rPr lang="en-US" dirty="0"/>
              <a:t>Effects on Summary statistics, correlations, other analyses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6172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C39086-99A4-4E92-AC9F-4EA453493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6635" y="631645"/>
            <a:ext cx="3461509" cy="544852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D94D-0898-4040-9070-BD61D0DB469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41253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MAUP: Example</a:t>
            </a:r>
          </a:p>
          <a:p>
            <a:endParaRPr lang="en-US" dirty="0"/>
          </a:p>
          <a:p>
            <a:r>
              <a:rPr lang="en-US" dirty="0"/>
              <a:t>Also correlations, regression coefficients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9923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0D94D-0898-4040-9070-BD61D0DB4693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412530" cy="4351338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MAUP: Example</a:t>
            </a:r>
          </a:p>
          <a:p>
            <a:endParaRPr lang="en-US" dirty="0"/>
          </a:p>
          <a:p>
            <a:r>
              <a:rPr lang="en-US" dirty="0"/>
              <a:t>Also correlations, regression coefficients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60600B-847E-49BE-869E-CF8F2C01E2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4823" y="1347241"/>
            <a:ext cx="6224794" cy="482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292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3754934-69C7-4C9F-9784-01B3B95FE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268" y="1073029"/>
            <a:ext cx="9017463" cy="471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98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0DDB4A4-4D2D-487B-8347-0B0F187BA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107" y="987299"/>
            <a:ext cx="6521785" cy="4883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539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9FF3684-7665-4AEF-90C1-A10782C13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1129" y="806315"/>
            <a:ext cx="6629741" cy="5245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6884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Projection: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Mathematical conversion: Sphere-&gt;flat</a:t>
            </a:r>
          </a:p>
          <a:p>
            <a:r>
              <a:rPr lang="en-US" dirty="0"/>
              <a:t>Conic, cylindrical, planar</a:t>
            </a:r>
          </a:p>
          <a:p>
            <a:endParaRPr lang="en-US" dirty="0"/>
          </a:p>
          <a:p>
            <a:r>
              <a:rPr lang="en-US" dirty="0"/>
              <a:t>Distortions</a:t>
            </a:r>
          </a:p>
          <a:p>
            <a:r>
              <a:rPr lang="en-US" b="1" dirty="0"/>
              <a:t>Shape, Area, Distance, Direction</a:t>
            </a:r>
          </a:p>
          <a:p>
            <a:r>
              <a:rPr lang="en-US" dirty="0"/>
              <a:t>Conformal: preserves shape</a:t>
            </a:r>
          </a:p>
          <a:p>
            <a:r>
              <a:rPr lang="en-US" dirty="0"/>
              <a:t>Equivalent: preserves area</a:t>
            </a:r>
          </a:p>
          <a:p>
            <a:r>
              <a:rPr lang="en-US" dirty="0"/>
              <a:t>Or… compromise and preserve neither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523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Projection: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Mathematical conversion: Sphere-&gt;flat</a:t>
            </a:r>
          </a:p>
          <a:p>
            <a:r>
              <a:rPr lang="en-US" dirty="0"/>
              <a:t>Spatial representation: Have to choose to keep/sacrifice</a:t>
            </a:r>
          </a:p>
          <a:p>
            <a:r>
              <a:rPr lang="en-US" dirty="0"/>
              <a:t>Spatial measurement</a:t>
            </a:r>
          </a:p>
          <a:p>
            <a:r>
              <a:rPr lang="en-US" dirty="0"/>
              <a:t>Area, distance, density</a:t>
            </a:r>
          </a:p>
          <a:p>
            <a:r>
              <a:rPr lang="en-US" dirty="0"/>
              <a:t>Spatial Statistics</a:t>
            </a:r>
          </a:p>
          <a:p>
            <a:r>
              <a:rPr lang="en-US" dirty="0"/>
              <a:t>Spatial relationships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8" name="Picture 4" descr="Lambert conformal conic projection ...">
            <a:extLst>
              <a:ext uri="{FF2B5EF4-FFF2-40B4-BE49-F238E27FC236}">
                <a16:creationId xmlns:a16="http://schemas.microsoft.com/office/drawing/2014/main" id="{DD277272-B607-4D35-9D29-1AC4C8B5D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5536" y="3755158"/>
            <a:ext cx="3302670" cy="1963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C58DBF2-E447-4319-B5BD-6050D3A3EDA6}"/>
              </a:ext>
            </a:extLst>
          </p:cNvPr>
          <p:cNvSpPr txBox="1"/>
          <p:nvPr/>
        </p:nvSpPr>
        <p:spPr>
          <a:xfrm>
            <a:off x="6096000" y="3280249"/>
            <a:ext cx="44305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Lambert conformal conic projection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9250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Projected Coordinate Systems: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Cities: Smaller (less distortion)</a:t>
            </a:r>
          </a:p>
          <a:p>
            <a:r>
              <a:rPr lang="en-US" dirty="0"/>
              <a:t>But distance/area may matter</a:t>
            </a:r>
          </a:p>
          <a:p>
            <a:r>
              <a:rPr lang="en-US" dirty="0"/>
              <a:t>Typical State Plane, etc.</a:t>
            </a:r>
            <a:br>
              <a:rPr lang="en-US" dirty="0"/>
            </a:br>
            <a:r>
              <a:rPr lang="en-US" dirty="0">
                <a:sym typeface="Wingdings" panose="05000000000000000000" pitchFamily="2" charset="2"/>
              </a:rPr>
              <a:t> Choose when needed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51" name="Picture 3" descr="Map Projections – Where Exactly Maps">
            <a:extLst>
              <a:ext uri="{FF2B5EF4-FFF2-40B4-BE49-F238E27FC236}">
                <a16:creationId xmlns:a16="http://schemas.microsoft.com/office/drawing/2014/main" id="{8C8633E1-679C-4A0A-A35A-CE810F185A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6537" y="1641197"/>
            <a:ext cx="4387981" cy="45674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584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GIS Principles I: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GIS Data</a:t>
            </a:r>
          </a:p>
          <a:p>
            <a:r>
              <a:rPr lang="en-US" dirty="0"/>
              <a:t>Scale Issues</a:t>
            </a:r>
          </a:p>
          <a:p>
            <a:r>
              <a:rPr lang="en-US" dirty="0"/>
              <a:t>Coordinate Systems</a:t>
            </a:r>
          </a:p>
          <a:p>
            <a:r>
              <a:rPr lang="en-US" dirty="0"/>
              <a:t>In-class lab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25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Chicago under different projections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078D51-A3B2-43EB-B232-2EAD0838E5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12473"/>
            <a:ext cx="2787793" cy="34101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C346BB-AD8E-4037-8BB1-27D92777B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18637" y="1912473"/>
            <a:ext cx="3702240" cy="351173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81452C-105F-4FA1-9074-7A8C77B7A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628" y="1833093"/>
            <a:ext cx="2197213" cy="356888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3A7F597-DA4E-40C6-B48B-FCC3FD90D032}"/>
              </a:ext>
            </a:extLst>
          </p:cNvPr>
          <p:cNvSpPr txBox="1"/>
          <p:nvPr/>
        </p:nvSpPr>
        <p:spPr>
          <a:xfrm>
            <a:off x="914400" y="5608948"/>
            <a:ext cx="95116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NAD 1983 (Chicago)		Mercator				Winkel </a:t>
            </a:r>
            <a:r>
              <a:rPr lang="en-US" dirty="0" err="1"/>
              <a:t>Tripel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8330083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Practical implications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Does everything line up?</a:t>
            </a:r>
          </a:p>
          <a:p>
            <a:r>
              <a:rPr lang="en-US" dirty="0"/>
              <a:t>Does everything calculate correctly?</a:t>
            </a:r>
          </a:p>
          <a:p>
            <a:r>
              <a:rPr lang="en-US" dirty="0"/>
              <a:t>Does everything look OK?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473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Gill Sans MT" panose="020B0502020104020203" pitchFamily="34" charset="0"/>
              </a:rPr>
              <a:t>Projection and Scale </a:t>
            </a:r>
            <a:r>
              <a:rPr lang="en-US" b="1" dirty="0">
                <a:latin typeface="Gill Sans MT" panose="020B0502020104020203" pitchFamily="34" charset="0"/>
              </a:rPr>
              <a:t>Example: In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Cook County Blocks, Block Groups</a:t>
            </a:r>
            <a:r>
              <a:rPr lang="en-US"/>
              <a:t>, Tracts…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31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GIS Data: Vector vs. Raster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0105" cy="4351338"/>
          </a:xfrm>
        </p:spPr>
        <p:txBody>
          <a:bodyPr/>
          <a:lstStyle/>
          <a:p>
            <a:r>
              <a:rPr lang="en-US" b="1" dirty="0"/>
              <a:t>Vector</a:t>
            </a:r>
          </a:p>
          <a:p>
            <a:r>
              <a:rPr lang="en-US" dirty="0"/>
              <a:t>Points, lines polygons</a:t>
            </a:r>
          </a:p>
          <a:p>
            <a:r>
              <a:rPr lang="en-US" dirty="0"/>
              <a:t>Good for socioeconomic data</a:t>
            </a:r>
          </a:p>
          <a:p>
            <a:r>
              <a:rPr lang="en-US" dirty="0"/>
              <a:t>Smaller </a:t>
            </a:r>
            <a:r>
              <a:rPr lang="en-US" dirty="0" err="1"/>
              <a:t>filesize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C8BBB7-3189-4603-A8A9-BEA7ABA76EF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3630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Raster</a:t>
            </a:r>
          </a:p>
          <a:p>
            <a:r>
              <a:rPr lang="en-US" dirty="0"/>
              <a:t>Image-based</a:t>
            </a:r>
          </a:p>
          <a:p>
            <a:r>
              <a:rPr lang="en-US" dirty="0"/>
              <a:t>Satellite photos,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Good for environmental data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54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Data 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30105" cy="4351338"/>
          </a:xfrm>
        </p:spPr>
        <p:txBody>
          <a:bodyPr/>
          <a:lstStyle/>
          <a:p>
            <a:r>
              <a:rPr lang="en-US" b="1" dirty="0"/>
              <a:t>Vector</a:t>
            </a:r>
          </a:p>
          <a:p>
            <a:r>
              <a:rPr lang="en-US" dirty="0"/>
              <a:t>Census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0C8BBB7-3189-4603-A8A9-BEA7ABA76EF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36301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Raster</a:t>
            </a:r>
          </a:p>
          <a:p>
            <a:r>
              <a:rPr lang="en-US" dirty="0"/>
              <a:t>USGS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…what else?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977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Scale: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  <a:p>
            <a:r>
              <a:rPr lang="en-US" dirty="0"/>
              <a:t>How does it affect data?</a:t>
            </a:r>
          </a:p>
          <a:p>
            <a:r>
              <a:rPr lang="en-US" dirty="0"/>
              <a:t>Modifiable Areal Unit Problem (MAUP)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53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Scale: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Relationship between a distance on a map or model and the corresponding distance on the Earth's surface</a:t>
            </a:r>
          </a:p>
          <a:p>
            <a:r>
              <a:rPr lang="en-US" dirty="0"/>
              <a:t>Cartographic meaning</a:t>
            </a:r>
          </a:p>
          <a:p>
            <a:r>
              <a:rPr lang="en-US" dirty="0"/>
              <a:t>Social meaning</a:t>
            </a:r>
          </a:p>
          <a:p>
            <a:r>
              <a:rPr lang="en-US" dirty="0"/>
              <a:t>What to keep vs. what to sacrifice (always a choice)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092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5BE9E-7D41-429F-B0B3-43B34314B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Gill Sans MT" panose="020B0502020104020203" pitchFamily="34" charset="0"/>
              </a:rPr>
              <a:t>How does scale inform the practice of GIS?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E17BC-7C15-4603-8F06-B6E82300A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•	Cartographic scale</a:t>
            </a:r>
          </a:p>
          <a:p>
            <a:pPr marL="0" indent="0">
              <a:buNone/>
            </a:pPr>
            <a:r>
              <a:rPr lang="en-US" dirty="0"/>
              <a:t>•	Operational scale</a:t>
            </a:r>
          </a:p>
          <a:p>
            <a:pPr marL="0" indent="0">
              <a:buNone/>
            </a:pPr>
            <a:r>
              <a:rPr lang="en-US" dirty="0"/>
              <a:t>•	Spatial resolution</a:t>
            </a:r>
          </a:p>
          <a:p>
            <a:pPr marL="0" indent="0">
              <a:buNone/>
            </a:pPr>
            <a:r>
              <a:rPr lang="en-US" dirty="0"/>
              <a:t>•	Cartographic generalization</a:t>
            </a:r>
          </a:p>
          <a:p>
            <a:pPr marL="0" indent="0">
              <a:buNone/>
            </a:pPr>
            <a:r>
              <a:rPr lang="en-US" dirty="0"/>
              <a:t>•	Hierarchy theory in biophysical geography</a:t>
            </a:r>
          </a:p>
          <a:p>
            <a:pPr marL="0" indent="0">
              <a:buNone/>
            </a:pPr>
            <a:r>
              <a:rPr lang="en-US" dirty="0"/>
              <a:t>•	Social construction of scales in human geography</a:t>
            </a:r>
          </a:p>
        </p:txBody>
      </p:sp>
    </p:spTree>
    <p:extLst>
      <p:ext uri="{BB962C8B-B14F-4D97-AF65-F5344CB8AC3E}">
        <p14:creationId xmlns:p14="http://schemas.microsoft.com/office/powerpoint/2010/main" val="844971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8F7D20A-BED7-4115-AD02-A177FB842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158" y="799965"/>
            <a:ext cx="6483683" cy="5258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963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1985608-8AE1-4611-A387-E54C97D933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259" y="1297517"/>
            <a:ext cx="4540985" cy="426296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396652-AA55-4802-B7B1-E64E4068694E}"/>
              </a:ext>
            </a:extLst>
          </p:cNvPr>
          <p:cNvSpPr txBox="1"/>
          <p:nvPr/>
        </p:nvSpPr>
        <p:spPr>
          <a:xfrm>
            <a:off x="7843101" y="2818614"/>
            <a:ext cx="2922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</a:t>
            </a:r>
            <a:r>
              <a:rPr lang="en-US" dirty="0" err="1"/>
              <a:t>Holons</a:t>
            </a:r>
            <a:r>
              <a:rPr lang="en-US" dirty="0"/>
              <a:t>” and nested processes</a:t>
            </a:r>
          </a:p>
        </p:txBody>
      </p:sp>
    </p:spTree>
    <p:extLst>
      <p:ext uri="{BB962C8B-B14F-4D97-AF65-F5344CB8AC3E}">
        <p14:creationId xmlns:p14="http://schemas.microsoft.com/office/powerpoint/2010/main" val="2458197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7384</TotalTime>
  <Words>367</Words>
  <Application>Microsoft Office PowerPoint</Application>
  <PresentationFormat>Widescreen</PresentationFormat>
  <Paragraphs>86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Calibri</vt:lpstr>
      <vt:lpstr>Calibri Light</vt:lpstr>
      <vt:lpstr>Gill Sans MT</vt:lpstr>
      <vt:lpstr>Wingdings</vt:lpstr>
      <vt:lpstr>Office Theme</vt:lpstr>
      <vt:lpstr>GES 317/417: GIS Principles 1 Data . Scale . Coordinate Systems</vt:lpstr>
      <vt:lpstr>GIS Principles I:</vt:lpstr>
      <vt:lpstr>GIS Data: Vector vs. Raster</vt:lpstr>
      <vt:lpstr>Data sources:</vt:lpstr>
      <vt:lpstr>Scale:</vt:lpstr>
      <vt:lpstr>Scale:</vt:lpstr>
      <vt:lpstr>How does scale inform the practice of GIS? </vt:lpstr>
      <vt:lpstr>PowerPoint Presentation</vt:lpstr>
      <vt:lpstr>PowerPoint Presentation</vt:lpstr>
      <vt:lpstr>PowerPoint Presentation</vt:lpstr>
      <vt:lpstr>Modifiable Areal Unit Problem (MAUP)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Projection:</vt:lpstr>
      <vt:lpstr>Projection:</vt:lpstr>
      <vt:lpstr>Projected Coordinate Systems:</vt:lpstr>
      <vt:lpstr>Chicago under different projections</vt:lpstr>
      <vt:lpstr>Practical implications</vt:lpstr>
      <vt:lpstr>Projection and Scale Example: In Class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GES 317/417: Urban Information Systems</dc:title>
  <dc:creator>Hegerty, Scott</dc:creator>
  <cp:lastModifiedBy>Hegerty, Scott</cp:lastModifiedBy>
  <cp:revision>34</cp:revision>
  <dcterms:created xsi:type="dcterms:W3CDTF">2025-05-22T14:57:17Z</dcterms:created>
  <dcterms:modified xsi:type="dcterms:W3CDTF">2025-06-02T18:19:47Z</dcterms:modified>
</cp:coreProperties>
</file>