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4" r:id="rId5"/>
    <p:sldId id="263" r:id="rId6"/>
    <p:sldId id="260" r:id="rId7"/>
    <p:sldId id="259" r:id="rId8"/>
    <p:sldId id="261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4D1C8-C27D-4F7E-B7F5-86A672F0BC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2B452A-5F3F-4E58-89AE-8DDDE7B55D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6B0202-E5C7-410B-B74B-BE5AC911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8AA9A9-9E67-4B98-ABA5-310C8EF0F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4CF1F-A4A5-4BC0-A257-4D5910010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56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88EDE-A4B8-4E88-BC05-B1F178C6E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F5B6E0-A329-4D1D-81B6-85628FF4E7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FC892-7C46-4552-9B04-488399CA1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BDB90-AE60-4CD7-BCE8-6662ED285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8C5C0-D7D4-4A7F-9983-ED62A75F1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56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A5409-B649-4984-A71E-D86EFE7A1A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408F31-F54C-4C00-A4BE-3291F1FFE1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DD930-CDE8-4028-A649-FD5E2D6A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684E83-80EC-4B0E-B766-B0F151C1A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2D38E-8BF5-4EA3-8A03-F0ECAC6D3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69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E82CE-35C6-4A11-9F38-D179B7CEA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4BE98-9069-4E54-8CAD-0EC27BF1B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44CC5-7315-4177-BB95-E59D8568C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2F193-0343-4FD7-B099-860ED9C2B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54CA10-4A73-4642-AC3D-E82B655F5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301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FF15-1F4E-4476-9212-35318204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B371AD-C373-4813-8CF3-484EF86FC6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8959B0-28B5-4334-843A-915BC5698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D6C1B-8816-47E8-9875-BCE02420D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390BF1-EBF9-4790-82F2-5E13824CB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EEBA2-C6DD-4BCD-842A-0E23FD631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3BB6-70C7-473C-93AE-7D6A1FDC2B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CDB04-F4CE-4586-B313-B1BC4AC4C7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101DE-D8C7-4CCC-855A-EC1694E17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0D53-E129-447D-97E1-45D16A23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B004D1-E2DE-4C76-8F69-1DAA1C2E2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46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201BC-99C9-4D0E-9AF5-D74869EB0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4C6426-514F-43B0-BF6C-23FB230080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49360-934B-4C9A-ABFD-8D0D81233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6448A4-8124-4155-AB59-2C9826D0C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7D7286-EEAA-49FF-9050-D8E1873C8E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BB8161-816E-455C-909A-E1047D14E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9874EB-67E5-4380-9DC7-3CDB3311E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54549-6AB8-430D-99E9-181545DF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09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BF1E4-D74D-4EF3-9BB0-8F14E2A17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F5534-7E31-4C0B-9F9D-C0FEB677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2884D2-2EA4-4A97-9834-4A23B4A2E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FADA2-C3AB-46D4-BC5B-2C152424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25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7337D-42A9-4ABA-AC43-F1FC9BCD5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F93AA4-904C-4E2A-83A7-C203A0A3B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9CA3F-049E-4F5E-8628-87F58B338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020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8857-870C-42E0-87CA-82956213A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03AF-2466-41EC-BD08-38310E4C8F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EA70C5-5EC4-48D2-AA08-0B023BD03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5830B-935B-4466-BCFC-0C55DAF2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C2A84-0F23-4037-A2B1-90208C85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3A2D30-A5AC-42A5-84D7-9CEAFE7F5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2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D447-70A8-4622-B393-33304654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10AABA-2AAE-4124-986F-C2864E540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60179-138F-44C0-AD8C-DF213566EF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004C72-8266-4FED-8E9D-E77B8F1D0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8B18-F906-49A2-BC43-DBB1308B4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EACCCF-5571-47D2-A973-741BF530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73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EA0B6-16A1-4DDE-A005-BC2284467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0F2C59-FCB9-4B8B-807B-0D08D71F3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17B9E9-4160-4514-A82B-CE272785AD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15100-0A79-4EAB-9BC0-1550CAD26D05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DEC27-93BE-4431-B031-3D9286535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FBD28-E9CD-4283-AA71-6F2478E2B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348B7-9662-4157-B17A-434A7AFBAC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72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Urban Theory: Land Values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Factor substitution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Common: Labor and capital</a:t>
            </a:r>
          </a:p>
          <a:p>
            <a:r>
              <a:rPr lang="en-US" b="1" u="sng" dirty="0"/>
              <a:t>Urban: Land and Capital</a:t>
            </a:r>
          </a:p>
          <a:p>
            <a:r>
              <a:rPr lang="en-US" dirty="0"/>
              <a:t>Land becomes more expensive: add more buildings!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5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Density, Land use, and technology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Common: Labor and capital</a:t>
            </a:r>
          </a:p>
          <a:p>
            <a:r>
              <a:rPr lang="en-US" b="1" u="sng" dirty="0"/>
              <a:t>Urban: Land and Capital</a:t>
            </a:r>
          </a:p>
          <a:p>
            <a:r>
              <a:rPr lang="en-US" dirty="0"/>
              <a:t>Land becomes more expensive: add more buildings!</a:t>
            </a:r>
          </a:p>
          <a:p>
            <a:r>
              <a:rPr lang="en-US" dirty="0"/>
              <a:t>Elevators vs. highways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341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“Monocentric City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Structure of cities </a:t>
            </a:r>
          </a:p>
          <a:p>
            <a:r>
              <a:rPr lang="en-US" dirty="0"/>
              <a:t>Land use and land values/land rent</a:t>
            </a:r>
          </a:p>
          <a:p>
            <a:r>
              <a:rPr lang="en-US" dirty="0"/>
              <a:t>Assumes that activity radiates out of a Central Business District</a:t>
            </a:r>
          </a:p>
          <a:p>
            <a:r>
              <a:rPr lang="en-US" dirty="0"/>
              <a:t>Commercial &gt; Industrial &gt; Residential</a:t>
            </a:r>
          </a:p>
          <a:p>
            <a:r>
              <a:rPr lang="en-US" dirty="0"/>
              <a:t>Good for 1920s, basically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“Monocentric City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(perfect) economics: Supply and Demand!</a:t>
            </a:r>
          </a:p>
          <a:p>
            <a:r>
              <a:rPr lang="en-US" dirty="0"/>
              <a:t>Demand based on use</a:t>
            </a:r>
            <a:br>
              <a:rPr lang="en-US" dirty="0"/>
            </a:br>
            <a:r>
              <a:rPr lang="en-US" dirty="0"/>
              <a:t>Commercial &gt; Industrial&gt; Residential</a:t>
            </a:r>
          </a:p>
          <a:p>
            <a:r>
              <a:rPr lang="en-US" dirty="0"/>
              <a:t>Commuting costs:</a:t>
            </a:r>
            <a:br>
              <a:rPr lang="en-US" dirty="0"/>
            </a:br>
            <a:r>
              <a:rPr lang="en-US" dirty="0"/>
              <a:t>increase with distance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FB2B1-AF65-4C00-86E7-CC5300960FB2}"/>
              </a:ext>
            </a:extLst>
          </p:cNvPr>
          <p:cNvCxnSpPr/>
          <p:nvPr/>
        </p:nvCxnSpPr>
        <p:spPr>
          <a:xfrm>
            <a:off x="6447934" y="3429000"/>
            <a:ext cx="0" cy="20762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B6942-83EC-42E8-ADEE-25517CDFB179}"/>
              </a:ext>
            </a:extLst>
          </p:cNvPr>
          <p:cNvCxnSpPr>
            <a:cxnSpLocks/>
          </p:cNvCxnSpPr>
          <p:nvPr/>
        </p:nvCxnSpPr>
        <p:spPr>
          <a:xfrm flipH="1" flipV="1">
            <a:off x="6447935" y="5506826"/>
            <a:ext cx="3195686" cy="8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76E7F-9D8B-41BA-AFAF-238FA6155929}"/>
              </a:ext>
            </a:extLst>
          </p:cNvPr>
          <p:cNvCxnSpPr>
            <a:cxnSpLocks/>
          </p:cNvCxnSpPr>
          <p:nvPr/>
        </p:nvCxnSpPr>
        <p:spPr>
          <a:xfrm flipH="1">
            <a:off x="6689890" y="3496469"/>
            <a:ext cx="2378696" cy="158364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7E371-C9EC-42EF-9558-AF998A4CD354}"/>
              </a:ext>
            </a:extLst>
          </p:cNvPr>
          <p:cNvSpPr txBox="1"/>
          <p:nvPr/>
        </p:nvSpPr>
        <p:spPr>
          <a:xfrm>
            <a:off x="9748887" y="5320588"/>
            <a:ext cx="9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CDD3F-6DBB-424D-B2FE-E6BF5069B9F1}"/>
              </a:ext>
            </a:extLst>
          </p:cNvPr>
          <p:cNvSpPr txBox="1"/>
          <p:nvPr/>
        </p:nvSpPr>
        <p:spPr>
          <a:xfrm>
            <a:off x="6096000" y="2992200"/>
            <a:ext cx="9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Costs</a:t>
            </a:r>
          </a:p>
        </p:txBody>
      </p:sp>
    </p:spTree>
    <p:extLst>
      <p:ext uri="{BB962C8B-B14F-4D97-AF65-F5344CB8AC3E}">
        <p14:creationId xmlns:p14="http://schemas.microsoft.com/office/powerpoint/2010/main" val="258039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“Monocentric City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lot of (perfect) economics</a:t>
            </a:r>
          </a:p>
          <a:p>
            <a:r>
              <a:rPr lang="en-US" dirty="0"/>
              <a:t>Basically, commuting costs increase with distance</a:t>
            </a:r>
          </a:p>
          <a:p>
            <a:r>
              <a:rPr lang="en-US" dirty="0"/>
              <a:t>So values drop</a:t>
            </a:r>
          </a:p>
          <a:p>
            <a:r>
              <a:rPr lang="en-US" dirty="0"/>
              <a:t>Eventually the activity isn’t worth it</a:t>
            </a:r>
            <a:br>
              <a:rPr lang="en-US" dirty="0"/>
            </a:br>
            <a:r>
              <a:rPr lang="en-US" dirty="0"/>
              <a:t>(But something else is)</a:t>
            </a:r>
          </a:p>
          <a:p>
            <a:r>
              <a:rPr lang="en-US" dirty="0"/>
              <a:t>People pay more to be close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FB2B1-AF65-4C00-86E7-CC5300960FB2}"/>
              </a:ext>
            </a:extLst>
          </p:cNvPr>
          <p:cNvCxnSpPr/>
          <p:nvPr/>
        </p:nvCxnSpPr>
        <p:spPr>
          <a:xfrm>
            <a:off x="6447934" y="3429000"/>
            <a:ext cx="0" cy="20762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B6942-83EC-42E8-ADEE-25517CDFB179}"/>
              </a:ext>
            </a:extLst>
          </p:cNvPr>
          <p:cNvCxnSpPr>
            <a:cxnSpLocks/>
          </p:cNvCxnSpPr>
          <p:nvPr/>
        </p:nvCxnSpPr>
        <p:spPr>
          <a:xfrm flipH="1" flipV="1">
            <a:off x="6447935" y="5506826"/>
            <a:ext cx="3195686" cy="8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76E7F-9D8B-41BA-AFAF-238FA6155929}"/>
              </a:ext>
            </a:extLst>
          </p:cNvPr>
          <p:cNvCxnSpPr>
            <a:cxnSpLocks/>
          </p:cNvCxnSpPr>
          <p:nvPr/>
        </p:nvCxnSpPr>
        <p:spPr>
          <a:xfrm flipH="1" flipV="1">
            <a:off x="6765306" y="3594005"/>
            <a:ext cx="2661498" cy="160959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7E371-C9EC-42EF-9558-AF998A4CD354}"/>
              </a:ext>
            </a:extLst>
          </p:cNvPr>
          <p:cNvSpPr txBox="1"/>
          <p:nvPr/>
        </p:nvSpPr>
        <p:spPr>
          <a:xfrm>
            <a:off x="9748887" y="5320588"/>
            <a:ext cx="9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CDD3F-6DBB-424D-B2FE-E6BF5069B9F1}"/>
              </a:ext>
            </a:extLst>
          </p:cNvPr>
          <p:cNvSpPr txBox="1"/>
          <p:nvPr/>
        </p:nvSpPr>
        <p:spPr>
          <a:xfrm>
            <a:off x="6095999" y="2992200"/>
            <a:ext cx="1690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Rents (Values)</a:t>
            </a:r>
          </a:p>
        </p:txBody>
      </p:sp>
    </p:spTree>
    <p:extLst>
      <p:ext uri="{BB962C8B-B14F-4D97-AF65-F5344CB8AC3E}">
        <p14:creationId xmlns:p14="http://schemas.microsoft.com/office/powerpoint/2010/main" val="331095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“Monocentric City Model”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Assumes a lot of (perfect) economics</a:t>
            </a:r>
          </a:p>
          <a:p>
            <a:r>
              <a:rPr lang="en-US" dirty="0"/>
              <a:t>Basically, commuting costs increase with distance</a:t>
            </a:r>
          </a:p>
          <a:p>
            <a:r>
              <a:rPr lang="en-US" dirty="0"/>
              <a:t>So values drop</a:t>
            </a:r>
          </a:p>
          <a:p>
            <a:r>
              <a:rPr lang="en-US" dirty="0"/>
              <a:t>Eventually the activity isn’t worth it</a:t>
            </a:r>
            <a:br>
              <a:rPr lang="en-US" dirty="0"/>
            </a:br>
            <a:r>
              <a:rPr lang="en-US" dirty="0"/>
              <a:t>(But something else is)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EFB2B1-AF65-4C00-86E7-CC5300960FB2}"/>
              </a:ext>
            </a:extLst>
          </p:cNvPr>
          <p:cNvCxnSpPr/>
          <p:nvPr/>
        </p:nvCxnSpPr>
        <p:spPr>
          <a:xfrm>
            <a:off x="6447934" y="3429000"/>
            <a:ext cx="0" cy="207625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6B6942-83EC-42E8-ADEE-25517CDFB179}"/>
              </a:ext>
            </a:extLst>
          </p:cNvPr>
          <p:cNvCxnSpPr>
            <a:cxnSpLocks/>
          </p:cNvCxnSpPr>
          <p:nvPr/>
        </p:nvCxnSpPr>
        <p:spPr>
          <a:xfrm flipH="1" flipV="1">
            <a:off x="6447935" y="5506826"/>
            <a:ext cx="3195686" cy="8326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FA76E7F-9D8B-41BA-AFAF-238FA6155929}"/>
              </a:ext>
            </a:extLst>
          </p:cNvPr>
          <p:cNvCxnSpPr>
            <a:cxnSpLocks/>
          </p:cNvCxnSpPr>
          <p:nvPr/>
        </p:nvCxnSpPr>
        <p:spPr>
          <a:xfrm flipH="1" flipV="1">
            <a:off x="6435369" y="3659525"/>
            <a:ext cx="2364556" cy="1779875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117E371-C9EC-42EF-9558-AF998A4CD354}"/>
              </a:ext>
            </a:extLst>
          </p:cNvPr>
          <p:cNvSpPr txBox="1"/>
          <p:nvPr/>
        </p:nvSpPr>
        <p:spPr>
          <a:xfrm>
            <a:off x="9748887" y="5320588"/>
            <a:ext cx="9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Distance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6CDD3F-6DBB-424D-B2FE-E6BF5069B9F1}"/>
              </a:ext>
            </a:extLst>
          </p:cNvPr>
          <p:cNvSpPr txBox="1"/>
          <p:nvPr/>
        </p:nvSpPr>
        <p:spPr>
          <a:xfrm>
            <a:off x="6096000" y="2992200"/>
            <a:ext cx="999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Value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51210B-63AC-42BA-AD5C-F2B0F5E897B8}"/>
              </a:ext>
            </a:extLst>
          </p:cNvPr>
          <p:cNvCxnSpPr>
            <a:cxnSpLocks/>
          </p:cNvCxnSpPr>
          <p:nvPr/>
        </p:nvCxnSpPr>
        <p:spPr>
          <a:xfrm flipH="1" flipV="1">
            <a:off x="6399625" y="4279903"/>
            <a:ext cx="3349262" cy="966859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99ADF5F-657D-44B4-A2AB-8631982EEB86}"/>
              </a:ext>
            </a:extLst>
          </p:cNvPr>
          <p:cNvCxnSpPr>
            <a:cxnSpLocks/>
          </p:cNvCxnSpPr>
          <p:nvPr/>
        </p:nvCxnSpPr>
        <p:spPr>
          <a:xfrm>
            <a:off x="7824247" y="3524588"/>
            <a:ext cx="0" cy="20238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3751ECC-1137-4203-845F-16CFB8F9B217}"/>
              </a:ext>
            </a:extLst>
          </p:cNvPr>
          <p:cNvSpPr txBox="1"/>
          <p:nvPr/>
        </p:nvSpPr>
        <p:spPr>
          <a:xfrm>
            <a:off x="6595620" y="5689920"/>
            <a:ext cx="27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Red-</a:t>
            </a:r>
            <a:r>
              <a:rPr lang="en-US" dirty="0"/>
              <a:t>------</a:t>
            </a:r>
            <a:r>
              <a:rPr lang="en-US" dirty="0">
                <a:sym typeface="Wingdings" panose="05000000000000000000" pitchFamily="2" charset="2"/>
              </a:rPr>
              <a:t>   -------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Blue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35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Land use in the Monocentric City</a:t>
            </a:r>
          </a:p>
        </p:txBody>
      </p:sp>
      <p:pic>
        <p:nvPicPr>
          <p:cNvPr id="1026" name="Picture 2" descr="An Analysis of Bid-Rent Curve Variations Across American Cities by Michael  Andrew Bochnovic A Thesis Presented in Partial Fulfil">
            <a:extLst>
              <a:ext uri="{FF2B5EF4-FFF2-40B4-BE49-F238E27FC236}">
                <a16:creationId xmlns:a16="http://schemas.microsoft.com/office/drawing/2014/main" id="{72325922-E173-4203-A10D-219522F2A3C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014" y="1570060"/>
            <a:ext cx="4981231" cy="439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6E19A0-72B3-4367-9839-3E6EF84AC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4275" y="2658359"/>
            <a:ext cx="2822420" cy="3926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86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Changes in the Monocentric 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Leads to changes in city structure</a:t>
            </a:r>
          </a:p>
          <a:p>
            <a:r>
              <a:rPr lang="en-US" dirty="0"/>
              <a:t>Commuting costs</a:t>
            </a:r>
          </a:p>
          <a:p>
            <a:r>
              <a:rPr lang="en-US" dirty="0"/>
              <a:t>Population</a:t>
            </a:r>
          </a:p>
          <a:p>
            <a:r>
              <a:rPr lang="en-US" dirty="0"/>
              <a:t>Also Zoning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6697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Example: Lower Commuting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Flattens</a:t>
            </a:r>
            <a:r>
              <a:rPr lang="en-US" dirty="0"/>
              <a:t>” Residential curve</a:t>
            </a:r>
          </a:p>
          <a:p>
            <a:r>
              <a:rPr lang="en-US"/>
              <a:t>City expands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2" descr="An Analysis of Bid-Rent Curve Variations Across American Cities by Michael  Andrew Bochnovic A Thesis Presented in Partial Fulfil">
            <a:extLst>
              <a:ext uri="{FF2B5EF4-FFF2-40B4-BE49-F238E27FC236}">
                <a16:creationId xmlns:a16="http://schemas.microsoft.com/office/drawing/2014/main" id="{A99B996A-40F3-430A-AF71-A0D0F5D3A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509" y="1825625"/>
            <a:ext cx="4981231" cy="4397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B5F3171-645F-4C07-ADDF-601025A3C96A}"/>
              </a:ext>
            </a:extLst>
          </p:cNvPr>
          <p:cNvCxnSpPr/>
          <p:nvPr/>
        </p:nvCxnSpPr>
        <p:spPr>
          <a:xfrm>
            <a:off x="7626285" y="3429000"/>
            <a:ext cx="2714919" cy="756501"/>
          </a:xfrm>
          <a:prstGeom prst="lin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4C41508-5663-48AA-9838-465A301EBF97}"/>
              </a:ext>
            </a:extLst>
          </p:cNvPr>
          <p:cNvSpPr/>
          <p:nvPr/>
        </p:nvSpPr>
        <p:spPr>
          <a:xfrm>
            <a:off x="4628561" y="1508289"/>
            <a:ext cx="5712643" cy="557485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7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Factors of Production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Land: Physical; natural resources</a:t>
            </a:r>
          </a:p>
          <a:p>
            <a:r>
              <a:rPr lang="en-US" dirty="0"/>
              <a:t>Labor: Human power </a:t>
            </a:r>
          </a:p>
          <a:p>
            <a:r>
              <a:rPr lang="en-US" dirty="0"/>
              <a:t>Capital: Machinery/Equipment, etc.</a:t>
            </a:r>
          </a:p>
          <a:p>
            <a:r>
              <a:rPr lang="en-US" dirty="0"/>
              <a:t>Human capital: education</a:t>
            </a:r>
          </a:p>
          <a:p>
            <a:endParaRPr lang="en-US" dirty="0"/>
          </a:p>
          <a:p>
            <a:r>
              <a:rPr lang="en-US" dirty="0"/>
              <a:t>Can substitute based on </a:t>
            </a:r>
            <a:r>
              <a:rPr lang="en-US" u="sng" dirty="0"/>
              <a:t>costs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313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294</Words>
  <Application>Microsoft Office PowerPoint</Application>
  <PresentationFormat>Widescreen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Gill Sans MT</vt:lpstr>
      <vt:lpstr>Wingdings</vt:lpstr>
      <vt:lpstr>Office Theme</vt:lpstr>
      <vt:lpstr>GES 317/417: Urban Theory: Land Values</vt:lpstr>
      <vt:lpstr>“Monocentric City Model”</vt:lpstr>
      <vt:lpstr>“Monocentric City Model”</vt:lpstr>
      <vt:lpstr>“Monocentric City Model”</vt:lpstr>
      <vt:lpstr>“Monocentric City Model”</vt:lpstr>
      <vt:lpstr>Land use in the Monocentric City</vt:lpstr>
      <vt:lpstr>Changes in the Monocentric City</vt:lpstr>
      <vt:lpstr>Example: Lower Commuting Cost</vt:lpstr>
      <vt:lpstr>Factors of Production</vt:lpstr>
      <vt:lpstr>Factor substitution</vt:lpstr>
      <vt:lpstr>Density, Land use, and technology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Industrial Location</dc:title>
  <dc:creator>Hegerty, Scott</dc:creator>
  <cp:lastModifiedBy>Hegerty, Scott</cp:lastModifiedBy>
  <cp:revision>20</cp:revision>
  <dcterms:created xsi:type="dcterms:W3CDTF">2025-05-19T15:49:11Z</dcterms:created>
  <dcterms:modified xsi:type="dcterms:W3CDTF">2025-06-03T19:04:39Z</dcterms:modified>
</cp:coreProperties>
</file>