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1C8-C27D-4F7E-B7F5-86A672F0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452A-5F3F-4E58-89AE-8DDDE7B5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0202-E5C7-410B-B74B-BE5AC911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A9A9-9E67-4B98-ABA5-310C8EF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CF1F-A4A5-4BC0-A257-4D591001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8EDE-A4B8-4E88-BC05-B1F178C6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B6E0-A329-4D1D-81B6-85628FF4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C892-7C46-4552-9B04-488399C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DB90-AE60-4CD7-BCE8-6662ED2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C5C0-D7D4-4A7F-9983-ED62A7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A5409-B649-4984-A71E-D86EFE7A1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08F31-F54C-4C00-A4BE-3291F1FF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D930-CDE8-4028-A649-FD5E2D6A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4E83-80EC-4B0E-B766-B0F151C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D38E-8BF5-4EA3-8A03-F0ECAC6D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2CE-35C6-4A11-9F38-D179B7C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E98-9069-4E54-8CAD-0EC27BF1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CC5-7315-4177-BB95-E59D856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F193-0343-4FD7-B099-860ED9C2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A10-4A73-4642-AC3D-E82B655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FF15-1F4E-4476-9212-3531820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71AD-C373-4813-8CF3-484EF86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59B0-28B5-4334-843A-915BC56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6C1B-8816-47E8-9875-BCE0242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BF1-EBF9-4790-82F2-5E13824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BA2-C6DD-4BCD-842A-0E23FD6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BB6-70C7-473C-93AE-7D6A1FDC2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DB04-F4CE-4586-B313-B1BC4AC4C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1DE-D8C7-4CCC-855A-EC1694E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0D53-E129-447D-97E1-45D16A2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04D1-E2DE-4C76-8F69-1DAA1C2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1BC-99C9-4D0E-9AF5-D74869EB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6426-514F-43B0-BF6C-23FB230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9360-934B-4C9A-ABFD-8D0D8123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448A4-8124-4155-AB59-2C9826D0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7286-EEAA-49FF-9050-D8E1873C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B8161-816E-455C-909A-E1047D1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874EB-67E5-4380-9DC7-3CDB3311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54549-6AB8-430D-99E9-181545D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1E4-D74D-4EF3-9BB0-8F14E2A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F5534-7E31-4C0B-9F9D-C0FEB67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84D2-2EA4-4A97-9834-4A23B4A2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ADA2-C3AB-46D4-BC5B-2C152424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337D-42A9-4ABA-AC43-F1FC9BCD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93AA4-904C-4E2A-83A7-C203A0A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CA3F-049E-4F5E-8628-87F58B3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8857-870C-42E0-87CA-8295621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03AF-2466-41EC-BD08-38310E4C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70C5-5EC4-48D2-AA08-0B023BD0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830B-935B-4466-BCFC-0C55DAF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2A84-0F23-4037-A2B1-90208C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2D30-A5AC-42A5-84D7-9CEAFE7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447-70A8-4622-B393-33304654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0AABA-2AAE-4124-986F-C2864E54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0179-138F-44C0-AD8C-DF213566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4C72-8266-4FED-8E9D-E77B8F1D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8B18-F906-49A2-BC43-DBB1308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CCCF-5571-47D2-A973-741BF53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EA0B6-16A1-4DDE-A005-BC22844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59-FCB9-4B8B-807B-0D08D71F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9E9-4160-4514-A82B-CE272785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EC27-93BE-4431-B031-3D928653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D28-E9CD-4283-AA71-6F2478E2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x_OFVeS7a3Lvbdr3WcFZhSu0nvt8W3w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cessecon.com/Pubs/EB/2019/Volume39/EB-19-V39-I1-P2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gerstowncc.edu/sites/default/files/documents/13-statistics-packe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siap.or.jp/sites/default/files/pdf/e-learning_el_material_5_agri_1507_literacy_korm3_4_country_presentation_korea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rs.scholasticahq.com/article/8081-what-regional-scientists-need-to-know-about-spatial-econometric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.arcgis.com/en/pro-app/latest/tool-reference/spatial-statistics/h-how-multi-distance-spatial-cluster-analysis-ripl.htm" TargetMode="External"/><Relationship Id="rId2" Type="http://schemas.openxmlformats.org/officeDocument/2006/relationships/hyperlink" Target="https://pro.arcgis.com/en/pro-app/3.5/tool-reference/spatial-statistics/multi-distance-spatial-cluster-analysi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Spatial Statistics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Getis</a:t>
            </a:r>
            <a:r>
              <a:rPr lang="en-US" b="1" dirty="0">
                <a:latin typeface="Gill Sans MT" panose="020B0502020104020203" pitchFamily="34" charset="0"/>
              </a:rPr>
              <a:t>-Ord (Gi*)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 Spots” (High-High)</a:t>
            </a:r>
          </a:p>
          <a:p>
            <a:r>
              <a:rPr lang="en-US" dirty="0"/>
              <a:t>Also “Cold Spots” (Low-Low)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lh7-rt.googleusercontent.com/slidesz/AGV_vUdjnSsSytVn-DBvytcIh0Ss4G1rn9pp5c4aSWOn_dKS7uj5Z4xZtlvH6f4eE7rb_u8hDOB9hPnQwYeoOXHUtXRnpGIQm33XLkJ6dIvzLdwcS6X1bnQ9NjZV8EIIyWzBdyBJzd_ZjY6zyC9DWrBkTwr8wrjuYfdvJeRsF4WDEpdND3W0oASvYBU=s2048?key=4JxU_1ZOtIbuykXWMklDNA">
            <a:extLst>
              <a:ext uri="{FF2B5EF4-FFF2-40B4-BE49-F238E27FC236}">
                <a16:creationId xmlns:a16="http://schemas.microsoft.com/office/drawing/2014/main" id="{72A09A90-165F-4501-ACC4-1B3500F29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84" y="2181323"/>
            <a:ext cx="3924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5E1CA-9D80-4944-9B75-1F06E791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04" y="3329141"/>
            <a:ext cx="2978303" cy="22924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CD07B4-BAA5-4BA8-B3EA-02BFD35CAFBC}"/>
              </a:ext>
            </a:extLst>
          </p:cNvPr>
          <p:cNvSpPr/>
          <p:nvPr/>
        </p:nvSpPr>
        <p:spPr>
          <a:xfrm>
            <a:off x="1304041" y="58957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https://docs.google.com/presentation/d/1x_</a:t>
            </a:r>
            <a:r>
              <a:rPr lang="en-US">
                <a:hlinkClick r:id="rId4"/>
              </a:rPr>
              <a:t>OFVeS7a3Lvbdr3WcFZhSu0nvt8W3wi/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4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Gill Sans MT" panose="020B0502020104020203" pitchFamily="34" charset="0"/>
              </a:rPr>
              <a:t>Spatial Regression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Incorporates weights and correlations</a:t>
            </a:r>
            <a:br>
              <a:rPr lang="en-US" dirty="0"/>
            </a:br>
            <a:r>
              <a:rPr lang="en-US" dirty="0"/>
              <a:t>Various models</a:t>
            </a:r>
          </a:p>
          <a:p>
            <a:r>
              <a:rPr lang="en-US" dirty="0"/>
              <a:t>Spatial lag model:					(vs                       )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hlinkClick r:id="rId2"/>
              </a:rPr>
              <a:t>https://www.accessecon.com/Pubs/EB/2019/Volume39/EB-19-V39-I1-P27.pdf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4F256-4E5A-4C85-BF8A-52E17CB9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43" y="2546566"/>
            <a:ext cx="2101958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C741E-DAF2-4457-A792-E4D485408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036" y="2454043"/>
            <a:ext cx="1574104" cy="5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Always 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spatial?</a:t>
            </a:r>
          </a:p>
          <a:p>
            <a:r>
              <a:rPr lang="en-US" dirty="0"/>
              <a:t>Do I need these methods?</a:t>
            </a:r>
          </a:p>
          <a:p>
            <a:r>
              <a:rPr lang="en-US" dirty="0"/>
              <a:t>What is the appropriate method?</a:t>
            </a:r>
          </a:p>
        </p:txBody>
      </p:sp>
    </p:spTree>
    <p:extLst>
      <p:ext uri="{BB962C8B-B14F-4D97-AF65-F5344CB8AC3E}">
        <p14:creationId xmlns:p14="http://schemas.microsoft.com/office/powerpoint/2010/main" val="34295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General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br>
              <a:rPr lang="en-US" dirty="0"/>
            </a:br>
            <a:r>
              <a:rPr lang="en-US" dirty="0"/>
              <a:t>Center (mean, median)</a:t>
            </a:r>
            <a:br>
              <a:rPr lang="en-US" dirty="0"/>
            </a:br>
            <a:r>
              <a:rPr lang="en-US" dirty="0"/>
              <a:t>Spread (variance</a:t>
            </a:r>
            <a:r>
              <a:rPr lang="en-US" dirty="0">
                <a:sym typeface="Wingdings" panose="05000000000000000000" pitchFamily="2" charset="2"/>
              </a:rPr>
              <a:t> standard deviation)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Association                                  (</a:t>
            </a:r>
            <a:r>
              <a:rPr lang="en-US" b="1" dirty="0">
                <a:sym typeface="Wingdings" panose="05000000000000000000" pitchFamily="2" charset="2"/>
                <a:hlinkClick r:id="rId2"/>
              </a:rPr>
              <a:t>Formulas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Correlation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Causation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Spatial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place is affected by every other place, but some more so than others</a:t>
            </a:r>
          </a:p>
          <a:p>
            <a:endParaRPr lang="en-US" dirty="0"/>
          </a:p>
          <a:p>
            <a:r>
              <a:rPr lang="en-US" dirty="0"/>
              <a:t>Incorporates location</a:t>
            </a:r>
            <a:br>
              <a:rPr lang="en-US" dirty="0"/>
            </a:br>
            <a:r>
              <a:rPr lang="en-US" dirty="0"/>
              <a:t>Varies by place</a:t>
            </a:r>
            <a:br>
              <a:rPr lang="en-US" dirty="0"/>
            </a:br>
            <a:r>
              <a:rPr lang="en-US" dirty="0"/>
              <a:t>Numbers affect neighbors</a:t>
            </a:r>
          </a:p>
          <a:p>
            <a:endParaRPr lang="en-US" dirty="0"/>
          </a:p>
          <a:p>
            <a:r>
              <a:rPr lang="en-US" dirty="0"/>
              <a:t>I found this nice explainer</a:t>
            </a:r>
          </a:p>
          <a:p>
            <a:r>
              <a:rPr lang="en-US" sz="1400" dirty="0">
                <a:hlinkClick r:id="rId2"/>
              </a:rPr>
              <a:t>https://www.unsiap.or.jp/sites/default/files/pdf/e-learning_el_material_5_agri_1507_literacy_korm3_4_country_presentation_korea.pdf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66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Spatial Weights/Spatial 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Time-series: Each time value is affected by past values</a:t>
            </a:r>
            <a:br>
              <a:rPr lang="en-US" dirty="0"/>
            </a:br>
            <a:r>
              <a:rPr lang="en-US" dirty="0"/>
              <a:t>(e.g. June 2025 affected by May 2025, or April 2025, or June 2024)</a:t>
            </a:r>
          </a:p>
          <a:p>
            <a:pPr marL="0" indent="0">
              <a:buNone/>
            </a:pPr>
            <a:r>
              <a:rPr lang="en-US" dirty="0"/>
              <a:t>	“Autocorrelation”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Geography: Each area is affected by neighbors</a:t>
            </a:r>
          </a:p>
          <a:p>
            <a:pPr marL="0" indent="0">
              <a:buNone/>
            </a:pPr>
            <a:r>
              <a:rPr lang="en-US" dirty="0"/>
              <a:t>	“Spatial autocorrelation”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4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Spatial Weights/Spatial 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“neighbor”?</a:t>
            </a:r>
          </a:p>
          <a:p>
            <a:r>
              <a:rPr lang="en-US" dirty="0"/>
              <a:t>Could be distance or proximity</a:t>
            </a:r>
            <a:br>
              <a:rPr lang="en-US" dirty="0"/>
            </a:br>
            <a:r>
              <a:rPr lang="en-US" dirty="0"/>
              <a:t>Enters as a matrix into your calculation</a:t>
            </a:r>
          </a:p>
          <a:p>
            <a:r>
              <a:rPr lang="en-US" dirty="0"/>
              <a:t>BUT: If there are 10 areas, there are 45 pairs </a:t>
            </a:r>
            <a:r>
              <a:rPr lang="en-US" dirty="0">
                <a:sym typeface="Wingdings" panose="05000000000000000000" pitchFamily="2" charset="2"/>
              </a:rPr>
              <a:t> N*(N-1)/2</a:t>
            </a:r>
          </a:p>
          <a:p>
            <a:r>
              <a:rPr lang="en-US" dirty="0">
                <a:sym typeface="Wingdings" panose="05000000000000000000" pitchFamily="2" charset="2"/>
              </a:rPr>
              <a:t>What about 3,000 block groups?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  <a:hlinkClick r:id="rId2"/>
              </a:rPr>
              <a:t>LeSage</a:t>
            </a:r>
            <a:r>
              <a:rPr lang="en-US" dirty="0">
                <a:sym typeface="Wingdings" panose="05000000000000000000" pitchFamily="2" charset="2"/>
                <a:hlinkClick r:id="rId2"/>
              </a:rPr>
              <a:t> (2014)</a:t>
            </a:r>
            <a:r>
              <a:rPr lang="en-US" dirty="0">
                <a:sym typeface="Wingdings" panose="05000000000000000000" pitchFamily="2" charset="2"/>
              </a:rPr>
              <a:t>: Keep it simple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7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Contiguity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defines “touching”?</a:t>
            </a:r>
          </a:p>
          <a:p>
            <a:r>
              <a:rPr lang="en-US" dirty="0"/>
              <a:t>How many units away?</a:t>
            </a:r>
          </a:p>
          <a:p>
            <a:endParaRPr lang="en-US" dirty="0"/>
          </a:p>
          <a:p>
            <a:r>
              <a:rPr lang="en-US" dirty="0"/>
              <a:t>Example: “Queen” vs. “Rook”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Order 1 vs. Order 2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CA0B-D7AE-47B2-8FB6-110A0E38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45" y="1027906"/>
            <a:ext cx="3124361" cy="2038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1BBC3-BCB9-4BA3-8E34-494B5F89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76" y="3632029"/>
            <a:ext cx="2019404" cy="1263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BB144-49AD-4F99-B5C7-A9394B3E4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964" y="3746334"/>
            <a:ext cx="1682836" cy="1035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233E2-18EB-4FDA-9C9E-94256CEE3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885" y="5152666"/>
            <a:ext cx="2482978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Distance vs. Contiguity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Distance: All pairs have numerical values</a:t>
            </a:r>
          </a:p>
          <a:p>
            <a:r>
              <a:rPr lang="en-US" dirty="0"/>
              <a:t>Contiguity: Only defined neighbors have 1, otherwise 0</a:t>
            </a:r>
            <a:br>
              <a:rPr lang="en-US" dirty="0"/>
            </a:br>
            <a:r>
              <a:rPr lang="en-US" dirty="0"/>
              <a:t>(Simpler to calculate)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basic uses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0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Moran’s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Autocorrelation: Depends on Weights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8" name="Picture 4" descr="https://lh7-rt.googleusercontent.com/slidesz/AGV_vUcG7cnrnQnnrSovunBbLTOutZ0EMYtdaDGaMUUHA4YC4wZpmEJRmwhz-LT3pLvUj3xJVzfPlh0j9qFOT2gZwmmvNjCPyHalUz8qAFPYsABQOogHtaKUHUtqTVjxTlepfA52mC43mqYpZpVC-kVg7PFlZQ3ScsYB7lc4dv7-H8FCf6rKjK4mbw=s2048?key=4JxU_1ZOtIbuykXWMklDNA">
            <a:extLst>
              <a:ext uri="{FF2B5EF4-FFF2-40B4-BE49-F238E27FC236}">
                <a16:creationId xmlns:a16="http://schemas.microsoft.com/office/drawing/2014/main" id="{6C434AE9-3140-424F-9813-8B007BFB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2409825"/>
            <a:ext cx="54578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Ripley’s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at distance bands (</a:t>
            </a:r>
            <a:r>
              <a:rPr lang="en-US" dirty="0">
                <a:hlinkClick r:id="rId2"/>
              </a:rPr>
              <a:t>Multi-Distance Spatial Cluster Analysis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https://pro.arcgis.com/en/pro-app/latest/tool-reference/spatial-statistics/h-how-multi-distance-spatial-cluster-analysis-ripl.htm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014F4-26F1-4C94-B3B6-C30680804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19" y="3847973"/>
            <a:ext cx="6102664" cy="246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5307-B5BE-4CC2-85FC-97172DF30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24" y="3714617"/>
            <a:ext cx="4438878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Wingdings</vt:lpstr>
      <vt:lpstr>Office Theme</vt:lpstr>
      <vt:lpstr>GES 317/417: Spatial Statistics</vt:lpstr>
      <vt:lpstr>General Statistics</vt:lpstr>
      <vt:lpstr>Spatial Statistics</vt:lpstr>
      <vt:lpstr>Spatial Weights/Spatial Lags</vt:lpstr>
      <vt:lpstr>Spatial Weights/Spatial Lags</vt:lpstr>
      <vt:lpstr>Contiguity and Order</vt:lpstr>
      <vt:lpstr>Distance vs. Contiguity</vt:lpstr>
      <vt:lpstr>Moran’s I</vt:lpstr>
      <vt:lpstr>Ripley’s K</vt:lpstr>
      <vt:lpstr>Getis-Ord (Gi*)</vt:lpstr>
      <vt:lpstr>Spatial Regression</vt:lpstr>
      <vt:lpstr>Always ask: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Industrial Location</dc:title>
  <dc:creator>Hegerty, Scott</dc:creator>
  <cp:lastModifiedBy>Hegerty, Scott</cp:lastModifiedBy>
  <cp:revision>19</cp:revision>
  <dcterms:created xsi:type="dcterms:W3CDTF">2025-05-19T15:49:11Z</dcterms:created>
  <dcterms:modified xsi:type="dcterms:W3CDTF">2025-06-03T19:01:48Z</dcterms:modified>
</cp:coreProperties>
</file>