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5" r:id="rId6"/>
    <p:sldId id="266" r:id="rId7"/>
    <p:sldId id="262" r:id="rId8"/>
    <p:sldId id="264" r:id="rId9"/>
    <p:sldId id="263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C48B-27D1-49BB-BE43-4C7E1328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A7534-3149-46B5-B5CA-D598E9C0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A8F4-1BC0-4215-A1A9-0CAA29A4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334B-76C8-4DDE-B7AF-DEE845FA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7A21-CBCE-47D9-BD0B-92C4424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C542-676D-4E74-8DBC-3677484B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B4C02-FDA9-47C1-8710-2092D0C46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769FB-62F5-4ABE-A55D-13114164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4BE5-5A32-4907-BA13-C3A401C1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006A-AD4C-49F7-8778-85A520B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7EE45-989C-4D0C-ADBF-FEC47A45D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90EF2-B716-46DE-A56D-9049AE88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7253-3FB9-4155-A92B-93862337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076D-DA4F-4EA8-A270-31BCBBBB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0504-C270-41C8-86FB-21E0147B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B898-F5E0-4878-A7A7-499AAA3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0E5C-C12E-4446-A99B-DE588E08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8B38-06E7-42F9-8961-D48EB7EF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E41-64C9-46EE-B60A-33C382C1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3D82-7016-4303-BECB-C72E0105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82A2-F49D-49D5-917C-AC707E52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1AF1-9B2B-4DD9-8CC1-DDF98040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3134-5D6C-41C9-B2C7-1E17C7D7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3E22-8DA0-405B-A380-974339FF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8C7E-01D2-4367-AEC0-A3FF60EB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5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B808-28EA-426E-8750-C6383B7C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BFB3-3A5C-4381-B6C1-04F11889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94412-8F03-49C7-BCDA-47292E89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EED1-38FC-4982-A29F-5C6AA620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45523-7F96-45D0-8E83-C21268B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D530B-4FDB-48CC-A20F-027948E2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2A7-95C6-4042-A106-C9491FD5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9736-854D-4C7E-8C4D-02B6D169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B240B-D313-4A56-B99C-472EC65D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00320-84AB-4B2D-9A54-85E2DE98F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7E60-1EC5-4D29-8AB4-0235461D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B6F3D-DCDB-4408-8D77-ABE077B7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64CB3-8345-4259-BD0A-424FD80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35E37-C3E8-4F9A-BEB9-134801D4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B8FF-4260-4F6F-83CF-1E79AEDC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09F1F-A12B-4342-9C0A-1B016894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83597-48FB-4FEB-BEE2-4B79CBCD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62F56-00E0-4C38-B313-F8CF7440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97FE4-30B3-427A-B6A1-A81B11F2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EC252-D3AE-4C4E-91EC-9596D121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7E001-0A54-48EE-8124-D94386DC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554C-3B26-4AFE-A5BB-03BFAA7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C48D-AE3E-4654-AFA1-E48F3E99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5492C-DBEA-4F48-82FB-44A2F525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7A6D-DC52-4478-AF04-87ADB2B5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6AC2-1562-40E4-BE38-7E3AFB64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73541-7E81-4AD8-8889-DED9207C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0801-ADFB-4692-B0BD-F159C06F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004E5-23C1-44B2-9B85-899AA408C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1C273-E419-4745-870A-E0B14097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6326-4383-4646-9CED-EC596421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B094-2BCC-4000-BBCB-B3DE0644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1AD77-8A1B-4636-92F4-7C9E35A3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A2028-2404-478B-A791-E2FDA307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7217-DC6F-457E-B4DE-FCF4E989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10EF-BA07-4181-A244-E5A6E6AD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ABA9-7C40-400F-BD9A-08DCF4AB2A3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79A2-1F72-42D1-97FD-6EAD7FC6A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01AA-B4EC-4D0B-B8B8-92E4502DB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27-D542-43DA-B88F-DE4DCE323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GES 317/417: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sz="5600" b="1" dirty="0">
                <a:latin typeface="Gill Sans MT" panose="020B0502020104020203" pitchFamily="34" charset="0"/>
              </a:rPr>
              <a:t>GIS and Segregation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C5DE-2221-4C0B-BC3D-AFA5E44A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Prof. Scott Hegerty</a:t>
            </a:r>
          </a:p>
          <a:p>
            <a:r>
              <a:rPr lang="en-US" dirty="0">
                <a:latin typeface="Gill Sans MT" panose="020B0502020104020203" pitchFamily="34" charset="0"/>
              </a:rPr>
              <a:t>Summer 2025</a:t>
            </a:r>
          </a:p>
          <a:p>
            <a:r>
              <a:rPr lang="en-US" dirty="0">
                <a:latin typeface="Gill Sans MT" panose="020B0502020104020203" pitchFamily="34" charset="0"/>
              </a:rPr>
              <a:t>NEIU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0E0B71-2194-4DEC-B55D-936E66ED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61" y="1104780"/>
            <a:ext cx="7235715" cy="57136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4A31AEF-1A04-4956-8F6F-F5582C930E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Gill Sans MT" panose="020B0502020104020203" pitchFamily="34" charset="0"/>
              </a:rPr>
              <a:t>Lichter</a:t>
            </a:r>
            <a:r>
              <a:rPr lang="en-US" b="1" dirty="0">
                <a:latin typeface="Gill Sans MT" panose="020B0502020104020203" pitchFamily="34" charset="0"/>
              </a:rPr>
              <a:t> </a:t>
            </a:r>
            <a:r>
              <a:rPr lang="en-US" b="1" i="1" dirty="0">
                <a:latin typeface="Gill Sans MT" panose="020B0502020104020203" pitchFamily="34" charset="0"/>
              </a:rPr>
              <a:t>et al</a:t>
            </a:r>
            <a:r>
              <a:rPr lang="en-US" sz="4200" b="1" dirty="0">
                <a:latin typeface="Gill Sans MT" panose="020B0502020104020203" pitchFamily="34" charset="0"/>
              </a:rPr>
              <a:t>.: Poor People in Poor Places</a:t>
            </a:r>
          </a:p>
        </p:txBody>
      </p:sp>
    </p:spTree>
    <p:extLst>
      <p:ext uri="{BB962C8B-B14F-4D97-AF65-F5344CB8AC3E}">
        <p14:creationId xmlns:p14="http://schemas.microsoft.com/office/powerpoint/2010/main" val="396407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F719A4-585F-4583-8255-A07C108A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59" y="524496"/>
            <a:ext cx="5647883" cy="63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0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948839-BAFA-4503-A935-3FF8475C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19" y="1027906"/>
            <a:ext cx="6535089" cy="57126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20B16C9-16FE-45BE-ADC6-EA54285355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Gill Sans MT" panose="020B0502020104020203" pitchFamily="34" charset="0"/>
              </a:rPr>
              <a:t>Lichter</a:t>
            </a:r>
            <a:r>
              <a:rPr lang="en-US" b="1" dirty="0">
                <a:latin typeface="Gill Sans MT" panose="020B0502020104020203" pitchFamily="34" charset="0"/>
              </a:rPr>
              <a:t>: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50640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Using GIS in Segregation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Mapping</a:t>
            </a:r>
            <a:r>
              <a:rPr lang="en-US" dirty="0"/>
              <a:t>: Generate Measure and show where segregation occurs</a:t>
            </a:r>
          </a:p>
          <a:p>
            <a:r>
              <a:rPr lang="en-US" b="1" dirty="0"/>
              <a:t>“Hot Spot” analysis: </a:t>
            </a:r>
            <a:r>
              <a:rPr lang="en-US" i="1" dirty="0"/>
              <a:t>G*</a:t>
            </a:r>
            <a:r>
              <a:rPr lang="en-US" dirty="0"/>
              <a:t>, etc.</a:t>
            </a:r>
          </a:p>
          <a:p>
            <a:r>
              <a:rPr lang="en-US" b="1" dirty="0"/>
              <a:t>Relationships With Other Variables: </a:t>
            </a:r>
            <a:r>
              <a:rPr lang="en-US" dirty="0"/>
              <a:t>Health, Income</a:t>
            </a:r>
            <a:r>
              <a:rPr lang="en-US"/>
              <a:t>, Locations…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6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What is Segregation?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Measurable</a:t>
            </a:r>
            <a:r>
              <a:rPr lang="en-US" dirty="0"/>
              <a:t> difference in location between groups</a:t>
            </a:r>
          </a:p>
          <a:p>
            <a:r>
              <a:rPr lang="en-US" dirty="0"/>
              <a:t>White/Black</a:t>
            </a:r>
          </a:p>
          <a:p>
            <a:r>
              <a:rPr lang="en-US" dirty="0"/>
              <a:t>Poor/Non Poor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Distance: Geographic? Social?</a:t>
            </a:r>
          </a:p>
          <a:p>
            <a:r>
              <a:rPr lang="en-US" dirty="0"/>
              <a:t>How to measure?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Early studies: % differences</a:t>
            </a:r>
            <a:br>
              <a:rPr lang="en-US" dirty="0"/>
            </a:br>
            <a:r>
              <a:rPr lang="en-US" dirty="0"/>
              <a:t>Now more sophisticated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2E662-27B5-467C-8059-0D7F5EFD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062" y="2820505"/>
            <a:ext cx="6578938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Causes of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Economics</a:t>
            </a:r>
            <a:r>
              <a:rPr lang="en-US" dirty="0"/>
              <a:t>: Choice based on cost/benefit, Supply and Demand</a:t>
            </a:r>
          </a:p>
          <a:p>
            <a:r>
              <a:rPr lang="en-US" b="1" dirty="0"/>
              <a:t>Specific laws:</a:t>
            </a:r>
            <a:br>
              <a:rPr lang="en-US" dirty="0"/>
            </a:br>
            <a:r>
              <a:rPr lang="en-US" dirty="0"/>
              <a:t>Zoning</a:t>
            </a:r>
            <a:br>
              <a:rPr lang="en-US" dirty="0"/>
            </a:br>
            <a:r>
              <a:rPr lang="en-US" dirty="0"/>
              <a:t>Housing policy</a:t>
            </a:r>
            <a:br>
              <a:rPr lang="en-US" dirty="0"/>
            </a:br>
            <a:r>
              <a:rPr lang="en-US" dirty="0"/>
              <a:t>School policy</a:t>
            </a:r>
          </a:p>
          <a:p>
            <a:r>
              <a:rPr lang="en-US" b="1" dirty="0"/>
              <a:t>Restrictive Covenants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9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Some Measures of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6365" cy="4351338"/>
          </a:xfrm>
        </p:spPr>
        <p:txBody>
          <a:bodyPr/>
          <a:lstStyle/>
          <a:p>
            <a:r>
              <a:rPr lang="en-US" i="1" dirty="0"/>
              <a:t>Dissimilarity Index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/>
              <a:t>Isolation</a:t>
            </a:r>
          </a:p>
          <a:p>
            <a:endParaRPr lang="en-US" dirty="0"/>
          </a:p>
          <a:p>
            <a:r>
              <a:rPr lang="en-US" i="1" dirty="0"/>
              <a:t>Exposure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i="1" dirty="0"/>
              <a:t>Absolute Concentration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E4AFE-EE94-4DDF-B6CD-40C33DA9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60" y="1589847"/>
            <a:ext cx="2171812" cy="819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ADCD4-6FC0-470B-B7A1-116EF2C6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704" y="2657028"/>
            <a:ext cx="2292468" cy="781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5E74A-A171-4D95-84C8-10C1B65B9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779" y="3586854"/>
            <a:ext cx="2305168" cy="1054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286A4-814C-48E8-97AB-CEB086D17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052" y="4545637"/>
            <a:ext cx="2825895" cy="1663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02FDDF-1727-46B4-AA5B-18E46F80D3DD}"/>
              </a:ext>
            </a:extLst>
          </p:cNvPr>
          <p:cNvSpPr txBox="1"/>
          <p:nvPr/>
        </p:nvSpPr>
        <p:spPr>
          <a:xfrm>
            <a:off x="8069344" y="1690688"/>
            <a:ext cx="292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Pop. of group in tract</a:t>
            </a:r>
            <a:br>
              <a:rPr lang="en-US" dirty="0"/>
            </a:br>
            <a:r>
              <a:rPr lang="en-US" dirty="0"/>
              <a:t>X = Total Pop of Group</a:t>
            </a:r>
            <a:br>
              <a:rPr lang="en-US" dirty="0"/>
            </a:br>
            <a:r>
              <a:rPr lang="en-US" dirty="0"/>
              <a:t>t = Total Pop. In tract</a:t>
            </a:r>
          </a:p>
          <a:p>
            <a:r>
              <a:rPr lang="en-US" dirty="0"/>
              <a:t>T = Total Pop. in entire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87A4F-6439-4063-95D9-3C8FD5664B9C}"/>
              </a:ext>
            </a:extLst>
          </p:cNvPr>
          <p:cNvSpPr txBox="1"/>
          <p:nvPr/>
        </p:nvSpPr>
        <p:spPr>
          <a:xfrm>
            <a:off x="7861954" y="5033913"/>
            <a:ext cx="312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one includes land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E411B-4E2D-41A7-BA9B-1975CB42EA67}"/>
              </a:ext>
            </a:extLst>
          </p:cNvPr>
          <p:cNvSpPr txBox="1"/>
          <p:nvPr/>
        </p:nvSpPr>
        <p:spPr>
          <a:xfrm>
            <a:off x="7993930" y="3586854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on a [0,1] scale</a:t>
            </a:r>
          </a:p>
        </p:txBody>
      </p:sp>
    </p:spTree>
    <p:extLst>
      <p:ext uri="{BB962C8B-B14F-4D97-AF65-F5344CB8AC3E}">
        <p14:creationId xmlns:p14="http://schemas.microsoft.com/office/powerpoint/2010/main" val="61329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9B533-B2C4-4039-86EA-5D93F00C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74" y="973726"/>
            <a:ext cx="5137609" cy="572663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7335E7-A781-47F5-B903-48C0A0F208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Gill Sans MT" panose="020B0502020104020203" pitchFamily="34" charset="0"/>
              </a:rPr>
              <a:t>The “Checkerboard” Problem</a:t>
            </a:r>
          </a:p>
        </p:txBody>
      </p:sp>
    </p:spTree>
    <p:extLst>
      <p:ext uri="{BB962C8B-B14F-4D97-AF65-F5344CB8AC3E}">
        <p14:creationId xmlns:p14="http://schemas.microsoft.com/office/powerpoint/2010/main" val="194037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86D51E-5168-4541-A7ED-7602C8AF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64" y="1339742"/>
            <a:ext cx="7293972" cy="48725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F6ABC06-0A36-4FE3-AE79-A38B184C80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Gill Sans MT" panose="020B0502020104020203" pitchFamily="34" charset="0"/>
              </a:rPr>
              <a:t>Eom</a:t>
            </a:r>
            <a:r>
              <a:rPr lang="en-US" b="1" dirty="0">
                <a:latin typeface="Gill Sans MT" panose="020B0502020104020203" pitchFamily="34" charset="0"/>
              </a:rPr>
              <a:t>: Summary of Measures</a:t>
            </a:r>
          </a:p>
        </p:txBody>
      </p:sp>
    </p:spTree>
    <p:extLst>
      <p:ext uri="{BB962C8B-B14F-4D97-AF65-F5344CB8AC3E}">
        <p14:creationId xmlns:p14="http://schemas.microsoft.com/office/powerpoint/2010/main" val="287262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694592-BF1D-4CB5-8960-38F7128A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83" y="987842"/>
            <a:ext cx="7298103" cy="536603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F1CEDB-2E3C-4DED-B991-F0C980A230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Gill Sans MT" panose="020B0502020104020203" pitchFamily="34" charset="0"/>
              </a:rPr>
              <a:t>Eom</a:t>
            </a:r>
            <a:r>
              <a:rPr lang="en-US" b="1" dirty="0">
                <a:latin typeface="Gill Sans MT" panose="020B0502020104020203" pitchFamily="34" charset="0"/>
              </a:rPr>
              <a:t>: Spatial Mismatch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DED55-A8CE-4CF1-8440-70B4266B5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140" y="4272477"/>
            <a:ext cx="4540483" cy="95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4A018-CE85-4D32-B896-C9A87513A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574" y="3523138"/>
            <a:ext cx="2711589" cy="749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461820-66C0-455E-A5E7-404691EE4294}"/>
              </a:ext>
            </a:extLst>
          </p:cNvPr>
          <p:cNvSpPr txBox="1"/>
          <p:nvPr/>
        </p:nvSpPr>
        <p:spPr>
          <a:xfrm>
            <a:off x="8210746" y="2007909"/>
            <a:ext cx="2884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(2005):</a:t>
            </a:r>
            <a:br>
              <a:rPr lang="en-US" dirty="0"/>
            </a:br>
            <a:r>
              <a:rPr lang="en-US" dirty="0"/>
              <a:t>“General Dissimilarity” (GD)</a:t>
            </a:r>
            <a:br>
              <a:rPr lang="en-US" dirty="0"/>
            </a:br>
            <a:r>
              <a:rPr lang="en-US" dirty="0"/>
              <a:t>Compares with neighborhood (</a:t>
            </a:r>
            <a:r>
              <a:rPr lang="en-US" i="1" dirty="0"/>
              <a:t>d</a:t>
            </a:r>
            <a:r>
              <a:rPr lang="en-US" dirty="0"/>
              <a:t>) to get </a:t>
            </a:r>
            <a:r>
              <a:rPr lang="en-US"/>
              <a:t>a composite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7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1D87BF-07B9-42FD-B720-9DFF169C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08" y="951142"/>
            <a:ext cx="8377641" cy="55417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7EBB5FC-BE62-41D1-BCA0-92EB663A14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Gill Sans MT" panose="020B0502020104020203" pitchFamily="34" charset="0"/>
              </a:rPr>
              <a:t>Eom</a:t>
            </a:r>
            <a:r>
              <a:rPr lang="en-US" b="1" dirty="0">
                <a:latin typeface="Gill Sans MT" panose="020B0502020104020203" pitchFamily="34" charset="0"/>
              </a:rPr>
              <a:t>: Spatial Mismatch</a:t>
            </a:r>
          </a:p>
        </p:txBody>
      </p:sp>
    </p:spTree>
    <p:extLst>
      <p:ext uri="{BB962C8B-B14F-4D97-AF65-F5344CB8AC3E}">
        <p14:creationId xmlns:p14="http://schemas.microsoft.com/office/powerpoint/2010/main" val="143134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EFB622-D158-49B4-B1EE-5941436E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37" y="1345564"/>
            <a:ext cx="9022214" cy="462160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3625FC5-31A1-4920-884F-8DFFD99DED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Gill Sans MT" panose="020B0502020104020203" pitchFamily="34" charset="0"/>
              </a:rPr>
              <a:t>Eom</a:t>
            </a:r>
            <a:r>
              <a:rPr lang="en-US" b="1" dirty="0">
                <a:latin typeface="Gill Sans MT" panose="020B0502020104020203" pitchFamily="34" charset="0"/>
              </a:rPr>
              <a:t>: Typology of Spatial Mismatch</a:t>
            </a:r>
          </a:p>
        </p:txBody>
      </p:sp>
    </p:spTree>
    <p:extLst>
      <p:ext uri="{BB962C8B-B14F-4D97-AF65-F5344CB8AC3E}">
        <p14:creationId xmlns:p14="http://schemas.microsoft.com/office/powerpoint/2010/main" val="203788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Office Theme</vt:lpstr>
      <vt:lpstr>GES 317/417: GIS and Segregation</vt:lpstr>
      <vt:lpstr>What is Segregation?</vt:lpstr>
      <vt:lpstr>Causes of Segregation</vt:lpstr>
      <vt:lpstr>Some Measures of Segregation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GIS in Segregation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 317/417: GIS and Public Health</dc:title>
  <dc:creator>Hegerty, Scott</dc:creator>
  <cp:lastModifiedBy>Hegerty, Scott</cp:lastModifiedBy>
  <cp:revision>19</cp:revision>
  <dcterms:created xsi:type="dcterms:W3CDTF">2025-05-20T12:40:59Z</dcterms:created>
  <dcterms:modified xsi:type="dcterms:W3CDTF">2025-07-07T16:12:33Z</dcterms:modified>
</cp:coreProperties>
</file>