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81" r:id="rId5"/>
    <p:sldId id="280" r:id="rId6"/>
    <p:sldId id="260" r:id="rId7"/>
    <p:sldId id="282" r:id="rId8"/>
    <p:sldId id="270" r:id="rId9"/>
    <p:sldId id="277" r:id="rId10"/>
    <p:sldId id="283" r:id="rId11"/>
    <p:sldId id="272" r:id="rId12"/>
    <p:sldId id="261" r:id="rId13"/>
    <p:sldId id="274" r:id="rId14"/>
    <p:sldId id="271" r:id="rId15"/>
    <p:sldId id="276" r:id="rId16"/>
    <p:sldId id="273" r:id="rId17"/>
    <p:sldId id="275" r:id="rId18"/>
    <p:sldId id="279" r:id="rId19"/>
    <p:sldId id="262" r:id="rId20"/>
    <p:sldId id="264" r:id="rId21"/>
    <p:sldId id="278" r:id="rId22"/>
    <p:sldId id="265" r:id="rId23"/>
    <p:sldId id="267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D1C8-C27D-4F7E-B7F5-86A672F0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452A-5F3F-4E58-89AE-8DDDE7B5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0202-E5C7-410B-B74B-BE5AC911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A9A9-9E67-4B98-ABA5-310C8EF0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CF1F-A4A5-4BC0-A257-4D591001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8EDE-A4B8-4E88-BC05-B1F178C6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B6E0-A329-4D1D-81B6-85628FF4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C892-7C46-4552-9B04-488399CA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DB90-AE60-4CD7-BCE8-6662ED2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C5C0-D7D4-4A7F-9983-ED62A7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A5409-B649-4984-A71E-D86EFE7A1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08F31-F54C-4C00-A4BE-3291F1FF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D930-CDE8-4028-A649-FD5E2D6A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4E83-80EC-4B0E-B766-B0F151C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D38E-8BF5-4EA3-8A03-F0ECAC6D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2CE-35C6-4A11-9F38-D179B7C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E98-9069-4E54-8CAD-0EC27BF1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4CC5-7315-4177-BB95-E59D856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F193-0343-4FD7-B099-860ED9C2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CA10-4A73-4642-AC3D-E82B655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FF15-1F4E-4476-9212-35318204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71AD-C373-4813-8CF3-484EF86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59B0-28B5-4334-843A-915BC56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6C1B-8816-47E8-9875-BCE02420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BF1-EBF9-4790-82F2-5E13824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BA2-C6DD-4BCD-842A-0E23FD6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BB6-70C7-473C-93AE-7D6A1FDC2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DB04-F4CE-4586-B313-B1BC4AC4C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01DE-D8C7-4CCC-855A-EC1694E1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0D53-E129-447D-97E1-45D16A2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04D1-E2DE-4C76-8F69-1DAA1C2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1BC-99C9-4D0E-9AF5-D74869EB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6426-514F-43B0-BF6C-23FB230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9360-934B-4C9A-ABFD-8D0D8123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448A4-8124-4155-AB59-2C9826D0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D7286-EEAA-49FF-9050-D8E1873C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B8161-816E-455C-909A-E1047D1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874EB-67E5-4380-9DC7-3CDB3311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54549-6AB8-430D-99E9-181545D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F1E4-D74D-4EF3-9BB0-8F14E2A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F5534-7E31-4C0B-9F9D-C0FEB67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84D2-2EA4-4A97-9834-4A23B4A2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ADA2-C3AB-46D4-BC5B-2C152424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337D-42A9-4ABA-AC43-F1FC9BCD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93AA4-904C-4E2A-83A7-C203A0A3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CA3F-049E-4F5E-8628-87F58B3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8857-870C-42E0-87CA-8295621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03AF-2466-41EC-BD08-38310E4C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A70C5-5EC4-48D2-AA08-0B023BD0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830B-935B-4466-BCFC-0C55DAF2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2A84-0F23-4037-A2B1-90208C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2D30-A5AC-42A5-84D7-9CEAFE7F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447-70A8-4622-B393-33304654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0AABA-2AAE-4124-986F-C2864E54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0179-138F-44C0-AD8C-DF213566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4C72-8266-4FED-8E9D-E77B8F1D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8B18-F906-49A2-BC43-DBB1308B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CCCF-5571-47D2-A973-741BF530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EA0B6-16A1-4DDE-A005-BC22844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2C59-FCB9-4B8B-807B-0D08D71F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9E9-4160-4514-A82B-CE272785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5100-0A79-4EAB-9BC0-1550CAD26D05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EC27-93BE-4431-B031-3D928653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BD28-E9CD-4283-AA71-6F2478E2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rbanage.lsecities.net/data/density-gradients-200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rroninstitute.nyu.edu/blog/urban-density-under-communis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ashingtonpost.com/nation/interactive/2021/land-development-urban-growth-map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sz="3600" dirty="0">
                <a:latin typeface="Gill Sans MT" panose="020B0502020104020203" pitchFamily="34" charset="0"/>
              </a:rPr>
              <a:t>Urban Growth/Urban Change/Urban Sprawl</a:t>
            </a:r>
            <a:endParaRPr lang="en-US" sz="3600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BAF2D-93ED-4EC9-8966-AF94DA43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10" y="6080760"/>
            <a:ext cx="10515600" cy="4343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https://newellta.weebly.com/uploads/3/0/7/8/30789823/borchert_epochs_summary.pdf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8B0F6-8CC2-4EA8-A47A-1E7AB3EF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" y="116640"/>
            <a:ext cx="9585960" cy="599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9AB14-3115-4D55-A5A7-6A3B0FAFBDFC}"/>
              </a:ext>
            </a:extLst>
          </p:cNvPr>
          <p:cNvSpPr/>
          <p:nvPr/>
        </p:nvSpPr>
        <p:spPr>
          <a:xfrm>
            <a:off x="1818374" y="5582181"/>
            <a:ext cx="5727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https://urbanage.lsecities.net/data/density-gradients-2006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F2F10-F0A4-482E-BA71-6D78BB08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6" y="369176"/>
            <a:ext cx="6302873" cy="4824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08102-0EE9-4760-92A0-53731C828D6A}"/>
              </a:ext>
            </a:extLst>
          </p:cNvPr>
          <p:cNvSpPr txBox="1"/>
          <p:nvPr/>
        </p:nvSpPr>
        <p:spPr>
          <a:xfrm>
            <a:off x="7843101" y="1018095"/>
            <a:ext cx="3176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Population density</a:t>
            </a:r>
          </a:p>
          <a:p>
            <a:r>
              <a:rPr lang="en-US" dirty="0"/>
              <a:t>X = distance from city center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(multiply by 259 to get per square mile)</a:t>
            </a:r>
          </a:p>
        </p:txBody>
      </p:sp>
    </p:spTree>
    <p:extLst>
      <p:ext uri="{BB962C8B-B14F-4D97-AF65-F5344CB8AC3E}">
        <p14:creationId xmlns:p14="http://schemas.microsoft.com/office/powerpoint/2010/main" val="2452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Urban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Commercial/Industrial/Residential  -&gt; Changing uses</a:t>
            </a:r>
          </a:p>
          <a:p>
            <a:r>
              <a:rPr lang="en-US" dirty="0"/>
              <a:t>Gentrification</a:t>
            </a:r>
          </a:p>
          <a:p>
            <a:endParaRPr lang="en-US" dirty="0"/>
          </a:p>
          <a:p>
            <a:r>
              <a:rPr lang="en-US" dirty="0"/>
              <a:t>U.S. over time: Repurposing</a:t>
            </a:r>
            <a:br>
              <a:rPr lang="en-US" dirty="0"/>
            </a:br>
            <a:r>
              <a:rPr lang="en-US" dirty="0"/>
              <a:t>Commercial-&gt; Residential, post-</a:t>
            </a:r>
            <a:r>
              <a:rPr lang="en-US" dirty="0" err="1"/>
              <a:t>covid</a:t>
            </a:r>
            <a:endParaRPr lang="en-US" dirty="0"/>
          </a:p>
          <a:p>
            <a:r>
              <a:rPr lang="en-US" dirty="0"/>
              <a:t>Warehouse -&gt; Loft conversion</a:t>
            </a:r>
          </a:p>
          <a:p>
            <a:r>
              <a:rPr lang="en-US" dirty="0"/>
              <a:t>“Rails to trails” and the 606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Location Quotient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Location Quotient Tool / Minnesota ...">
            <a:extLst>
              <a:ext uri="{FF2B5EF4-FFF2-40B4-BE49-F238E27FC236}">
                <a16:creationId xmlns:a16="http://schemas.microsoft.com/office/drawing/2014/main" id="{EB126E88-296D-4591-B222-54A2B79E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1" y="1730572"/>
            <a:ext cx="4790872" cy="23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5 Location quotient maps for the top and bottom occupational groups,... |  Download Scientific Diagram">
            <a:extLst>
              <a:ext uri="{FF2B5EF4-FFF2-40B4-BE49-F238E27FC236}">
                <a16:creationId xmlns:a16="http://schemas.microsoft.com/office/drawing/2014/main" id="{5A22047F-64BA-475F-BEA1-F6AB0B46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24" y="1263192"/>
            <a:ext cx="56467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EB814-2F83-4645-ACA8-435D12AEE1BE}"/>
              </a:ext>
            </a:extLst>
          </p:cNvPr>
          <p:cNvSpPr txBox="1"/>
          <p:nvPr/>
        </p:nvSpPr>
        <p:spPr>
          <a:xfrm>
            <a:off x="6331236" y="5807631"/>
            <a:ext cx="424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Smith </a:t>
            </a:r>
            <a:r>
              <a:rPr lang="en-US" i="1" dirty="0"/>
              <a:t>et al.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97643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Spatial restructuring in formerly planned economies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a different density gradient </a:t>
            </a:r>
          </a:p>
          <a:p>
            <a:r>
              <a:rPr lang="en-US" dirty="0"/>
              <a:t>“Labor Theory of Value: No land values!</a:t>
            </a:r>
          </a:p>
          <a:p>
            <a:r>
              <a:rPr lang="en-US" dirty="0"/>
              <a:t>Over-industrialized, little single-family housing, factory farms</a:t>
            </a:r>
          </a:p>
          <a:p>
            <a:r>
              <a:rPr lang="en-US" dirty="0"/>
              <a:t>Now: Factories-&gt; Commercial</a:t>
            </a:r>
            <a:br>
              <a:rPr lang="en-US" dirty="0"/>
            </a:br>
            <a:r>
              <a:rPr lang="en-US" dirty="0"/>
              <a:t>	  Suburbanization</a:t>
            </a:r>
            <a:br>
              <a:rPr lang="en-US" dirty="0"/>
            </a:br>
            <a:r>
              <a:rPr lang="en-US" dirty="0"/>
              <a:t>	 Agricultural -&gt; Forest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1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Marcinczak</a:t>
            </a:r>
            <a:r>
              <a:rPr lang="en-US" b="1" dirty="0">
                <a:latin typeface="Gill Sans MT" panose="020B0502020104020203" pitchFamily="34" charset="0"/>
              </a:rPr>
              <a:t> and Sagan (2011): </a:t>
            </a:r>
            <a:r>
              <a:rPr lang="en-US" b="1" dirty="0" err="1">
                <a:latin typeface="Gill Sans MT" panose="020B0502020104020203" pitchFamily="34" charset="0"/>
              </a:rPr>
              <a:t>Łódź</a:t>
            </a:r>
            <a:r>
              <a:rPr lang="en-US" b="1" dirty="0">
                <a:latin typeface="Gill Sans MT" panose="020B0502020104020203" pitchFamily="34" charset="0"/>
              </a:rPr>
              <a:t>, 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 model, Location Quotient</a:t>
            </a:r>
          </a:p>
          <a:p>
            <a:r>
              <a:rPr lang="en-US" dirty="0"/>
              <a:t>Most attention given to higher-order cities</a:t>
            </a:r>
          </a:p>
          <a:p>
            <a:r>
              <a:rPr lang="en-US" dirty="0"/>
              <a:t>Less change in </a:t>
            </a:r>
            <a:r>
              <a:rPr lang="en-US" dirty="0" err="1">
                <a:solidFill>
                  <a:srgbClr val="000000"/>
                </a:solidFill>
                <a:latin typeface="Gill Sans MT" panose="020B0502020104020203" pitchFamily="34" charset="0"/>
                <a:ea typeface="+mj-ea"/>
                <a:cs typeface="+mj-cs"/>
              </a:rPr>
              <a:t>Łódź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  <a:ea typeface="+mj-ea"/>
                <a:cs typeface="+mj-cs"/>
              </a:rPr>
              <a:t>; maybe on periphery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EF337-B0AC-489B-8B74-3A09F89A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4" y="768213"/>
            <a:ext cx="7620392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80D24-2BF2-4D00-A839-290A57DF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8" y="271008"/>
            <a:ext cx="6523095" cy="4894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B64AE2-8F95-4869-A476-9E84D617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88" y="742149"/>
            <a:ext cx="5438249" cy="42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2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Urban Density Under Communism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https://marroninstitute.nyu.edu/blog/urban-density-under-communism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B472F-C7BC-448A-8DBE-47D1CB26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24" y="2255627"/>
            <a:ext cx="6083613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Urban Sprawl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Change in extent of development</a:t>
            </a:r>
          </a:p>
          <a:p>
            <a:r>
              <a:rPr lang="en-US" dirty="0"/>
              <a:t>Based on increased demand, zoning, automobiles?</a:t>
            </a:r>
          </a:p>
          <a:p>
            <a:endParaRPr lang="en-US" dirty="0"/>
          </a:p>
          <a:p>
            <a:r>
              <a:rPr lang="en-US" u="sng" dirty="0" err="1"/>
              <a:t>Galster</a:t>
            </a:r>
            <a:r>
              <a:rPr lang="en-US" u="sng" dirty="0"/>
              <a:t> et al (2001): Six definitions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Example (such as LA)</a:t>
            </a:r>
            <a:br>
              <a:rPr lang="en-US" dirty="0"/>
            </a:br>
            <a:r>
              <a:rPr lang="en-US" dirty="0"/>
              <a:t>Aesthetic judgement</a:t>
            </a:r>
            <a:br>
              <a:rPr lang="en-US" dirty="0"/>
            </a:br>
            <a:r>
              <a:rPr lang="en-US" dirty="0"/>
              <a:t>Cause of related condition </a:t>
            </a:r>
            <a:br>
              <a:rPr lang="en-US" dirty="0"/>
            </a:br>
            <a:r>
              <a:rPr lang="en-US" dirty="0"/>
              <a:t>	(cars, spatial mismatch, concentrated poverty)</a:t>
            </a:r>
            <a:br>
              <a:rPr lang="en-US" dirty="0"/>
            </a:br>
            <a:r>
              <a:rPr lang="en-US" dirty="0"/>
              <a:t>Effect of related condition </a:t>
            </a:r>
            <a:br>
              <a:rPr lang="en-US" dirty="0"/>
            </a:br>
            <a:r>
              <a:rPr lang="en-US" dirty="0"/>
              <a:t>	(fragmented government, exclusionary zoning)</a:t>
            </a:r>
            <a:br>
              <a:rPr lang="en-US" dirty="0"/>
            </a:br>
            <a:r>
              <a:rPr lang="en-US" dirty="0"/>
              <a:t>Patterns of development (low density, “leapfrogging,” dispersion)</a:t>
            </a:r>
            <a:br>
              <a:rPr lang="en-US" dirty="0"/>
            </a:br>
            <a:r>
              <a:rPr lang="en-US" dirty="0"/>
              <a:t>Development process9e</a:t>
            </a:r>
          </a:p>
          <a:p>
            <a:r>
              <a:rPr lang="en-US" dirty="0"/>
              <a:t>-&gt; Then quantifies </a:t>
            </a:r>
            <a:r>
              <a:rPr lang="en-US" u="sng" dirty="0"/>
              <a:t>eight measures </a:t>
            </a:r>
            <a:r>
              <a:rPr lang="en-US" dirty="0"/>
              <a:t>(Density, continuous concentration, clustering, centrality, </a:t>
            </a:r>
            <a:r>
              <a:rPr lang="en-US" dirty="0" err="1"/>
              <a:t>nuclearity</a:t>
            </a:r>
            <a:r>
              <a:rPr lang="en-US" dirty="0"/>
              <a:t>, mixed uses, proximity)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8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Urban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in:</a:t>
            </a:r>
            <a:br>
              <a:rPr lang="en-US" dirty="0"/>
            </a:br>
            <a:r>
              <a:rPr lang="en-US" dirty="0"/>
              <a:t>Population</a:t>
            </a:r>
            <a:br>
              <a:rPr lang="en-US" dirty="0"/>
            </a:br>
            <a:r>
              <a:rPr lang="en-US" dirty="0"/>
              <a:t>Income</a:t>
            </a:r>
            <a:br>
              <a:rPr lang="en-US" dirty="0"/>
            </a:br>
            <a:r>
              <a:rPr lang="en-US" dirty="0"/>
              <a:t>Physical size</a:t>
            </a:r>
          </a:p>
          <a:p>
            <a:endParaRPr lang="en-US" dirty="0"/>
          </a:p>
          <a:p>
            <a:r>
              <a:rPr lang="en-US" dirty="0"/>
              <a:t>Models and mapping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131EB-CC21-421F-B6B5-B0599783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4" y="189869"/>
            <a:ext cx="6540836" cy="41404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DB065-6057-4D76-9681-D44C8421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25" y="2800782"/>
            <a:ext cx="7036162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20221-F200-4C64-BE13-C097C81D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7" y="738760"/>
            <a:ext cx="9823453" cy="26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Sprawl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Composition (relative proportion) and configuration (distribution)</a:t>
            </a:r>
          </a:p>
          <a:p>
            <a:r>
              <a:rPr lang="en-US" dirty="0"/>
              <a:t>“Patches” (homogenous areas with a single land type)</a:t>
            </a:r>
          </a:p>
          <a:p>
            <a:r>
              <a:rPr lang="en-US" dirty="0"/>
              <a:t>Measure concentration and isolation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Nearest neighbor distance between patches</a:t>
            </a:r>
            <a:br>
              <a:rPr lang="en-US" dirty="0"/>
            </a:br>
            <a:r>
              <a:rPr lang="en-US" dirty="0"/>
              <a:t>Size/perimeter/shape for each patch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and averages for all of same type</a:t>
            </a:r>
          </a:p>
          <a:p>
            <a:r>
              <a:rPr lang="en-US" dirty="0">
                <a:sym typeface="Wingdings" panose="05000000000000000000" pitchFamily="2" charset="2"/>
              </a:rPr>
              <a:t>Scale, grain, and extent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F71D7-B001-4E81-A23F-25990D22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55" y="2310648"/>
            <a:ext cx="7982029" cy="446722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B69D2D-608A-4129-A7FE-731E482832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ill Sans MT" panose="020B0502020104020203" pitchFamily="34" charset="0"/>
              </a:rPr>
              <a:t>Sprawl Metrics: 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256910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Fragmentation/Dispersal/Compactness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assigned </a:t>
            </a:r>
            <a:r>
              <a:rPr lang="en-US" dirty="0"/>
              <a:t>lab!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1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Urban Growth: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inputs (labor, capital, technology)</a:t>
            </a:r>
            <a:r>
              <a:rPr lang="en-US" dirty="0">
                <a:sym typeface="Wingdings" panose="05000000000000000000" pitchFamily="2" charset="2"/>
              </a:rPr>
              <a:t> Production function</a:t>
            </a:r>
          </a:p>
          <a:p>
            <a:r>
              <a:rPr lang="en-US" dirty="0">
                <a:sym typeface="Wingdings" panose="05000000000000000000" pitchFamily="2" charset="2"/>
              </a:rPr>
              <a:t>Trade/”exports”  Economic base, multiplier effect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Policy: Attract innovators, firms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Build industries actively (e.g. film, medical, startups)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1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Multiplier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" y="6115050"/>
            <a:ext cx="10515600" cy="2743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(O’Sullivan, </a:t>
            </a:r>
            <a:r>
              <a:rPr lang="en-US" i="1" dirty="0"/>
              <a:t>Urban Economics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EBEB9-6AF3-4BDA-B448-891C4647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457"/>
            <a:ext cx="5984988" cy="46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Recall the Theories: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490F7-44DF-4CF5-985C-2944057F8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51" y="1690688"/>
            <a:ext cx="3695700" cy="3648075"/>
          </a:xfrm>
          <a:prstGeom prst="rect">
            <a:avLst/>
          </a:prstGeom>
        </p:spPr>
      </p:pic>
      <p:sp>
        <p:nvSpPr>
          <p:cNvPr id="5" name="Content Placeholder 26">
            <a:extLst>
              <a:ext uri="{FF2B5EF4-FFF2-40B4-BE49-F238E27FC236}">
                <a16:creationId xmlns:a16="http://schemas.microsoft.com/office/drawing/2014/main" id="{775ABBFE-0065-4D5D-A79A-2D8F8B9F3A0C}"/>
              </a:ext>
            </a:extLst>
          </p:cNvPr>
          <p:cNvSpPr txBox="1">
            <a:spLocks/>
          </p:cNvSpPr>
          <p:nvPr/>
        </p:nvSpPr>
        <p:spPr>
          <a:xfrm>
            <a:off x="7070102" y="1825625"/>
            <a:ext cx="428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Burgess (1925) </a:t>
            </a:r>
            <a:br>
              <a:rPr lang="en-US" dirty="0"/>
            </a:br>
            <a:r>
              <a:rPr lang="en-US" sz="1600" dirty="0"/>
              <a:t>Concentric zones</a:t>
            </a:r>
          </a:p>
          <a:p>
            <a:r>
              <a:rPr lang="en-US" dirty="0"/>
              <a:t>Hoyt (1939)</a:t>
            </a:r>
            <a:br>
              <a:rPr lang="en-US" dirty="0"/>
            </a:br>
            <a:r>
              <a:rPr lang="en-US" sz="1600" dirty="0"/>
              <a:t>Sectors</a:t>
            </a:r>
          </a:p>
          <a:p>
            <a:r>
              <a:rPr lang="en-US" dirty="0"/>
              <a:t>Harris &amp; Ullman (1959)</a:t>
            </a:r>
            <a:br>
              <a:rPr lang="en-US" dirty="0"/>
            </a:br>
            <a:r>
              <a:rPr lang="en-US" sz="1600" dirty="0"/>
              <a:t>Multiple nuclei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Include costs, etc. and model growth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Land and transportation costs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88FC6-C6A8-4482-8F76-187275BB59A7}"/>
              </a:ext>
            </a:extLst>
          </p:cNvPr>
          <p:cNvSpPr/>
          <p:nvPr/>
        </p:nvSpPr>
        <p:spPr>
          <a:xfrm>
            <a:off x="1027522" y="4717819"/>
            <a:ext cx="845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https://www.washingtonpost.com/nation/interactive/2021/land-development-urban-growth-maps/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4C453-646D-479A-A8F4-A361E266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6" y="1555356"/>
            <a:ext cx="9588993" cy="31624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EAEE7E-B079-4515-A28C-A7DDF63C0B47}"/>
              </a:ext>
            </a:extLst>
          </p:cNvPr>
          <p:cNvSpPr txBox="1">
            <a:spLocks/>
          </p:cNvSpPr>
          <p:nvPr/>
        </p:nvSpPr>
        <p:spPr>
          <a:xfrm>
            <a:off x="838200" y="22979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ill Sans MT" panose="020B0502020104020203" pitchFamily="34" charset="0"/>
              </a:rPr>
              <a:t>Urban Growth or Urban Sprawl?</a:t>
            </a:r>
          </a:p>
        </p:txBody>
      </p:sp>
    </p:spTree>
    <p:extLst>
      <p:ext uri="{BB962C8B-B14F-4D97-AF65-F5344CB8AC3E}">
        <p14:creationId xmlns:p14="http://schemas.microsoft.com/office/powerpoint/2010/main" val="35225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A few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Transportation-based </a:t>
            </a:r>
            <a:r>
              <a:rPr lang="en-US" b="1" dirty="0">
                <a:sym typeface="Wingdings" panose="05000000000000000000" pitchFamily="2" charset="2"/>
              </a:rPr>
              <a:t> Spatial Organization</a:t>
            </a:r>
            <a:endParaRPr lang="en-US" b="1" dirty="0"/>
          </a:p>
          <a:p>
            <a:r>
              <a:rPr lang="en-US" dirty="0" err="1"/>
              <a:t>Pred’s</a:t>
            </a:r>
            <a:r>
              <a:rPr lang="en-US" dirty="0"/>
              <a:t> Model of Cumulative Causation</a:t>
            </a:r>
          </a:p>
          <a:p>
            <a:r>
              <a:rPr lang="en-US" dirty="0"/>
              <a:t>Borchert’s Five Epochs</a:t>
            </a:r>
          </a:p>
          <a:p>
            <a:r>
              <a:rPr lang="en-US" dirty="0"/>
              <a:t>The density gradient</a:t>
            </a:r>
          </a:p>
          <a:p>
            <a:r>
              <a:rPr lang="en-US" dirty="0"/>
              <a:t>Location quotients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ircular and cumulative causation model as forwarded by Pred (1977)...  | Download Scientific Diagram">
            <a:extLst>
              <a:ext uri="{FF2B5EF4-FFF2-40B4-BE49-F238E27FC236}">
                <a16:creationId xmlns:a16="http://schemas.microsoft.com/office/drawing/2014/main" id="{CC0F62D6-7666-4BC2-A701-996F53C7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28800"/>
            <a:ext cx="5715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913E2C-5310-4BC4-B012-B31F9DA7A06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Gill Sans MT" panose="020B0502020104020203" pitchFamily="34" charset="0"/>
              </a:rPr>
              <a:t>Pred’s</a:t>
            </a:r>
            <a:r>
              <a:rPr lang="en-US" b="1" dirty="0">
                <a:latin typeface="Gill Sans MT" panose="020B0502020104020203" pitchFamily="34" charset="0"/>
              </a:rPr>
              <a:t> Model of Cumulative Causation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b="1" dirty="0">
                <a:latin typeface="Gill Sans MT" panose="020B0502020104020203" pitchFamily="34" charset="0"/>
              </a:rPr>
              <a:t>(1977)</a:t>
            </a:r>
          </a:p>
        </p:txBody>
      </p:sp>
    </p:spTree>
    <p:extLst>
      <p:ext uri="{BB962C8B-B14F-4D97-AF65-F5344CB8AC3E}">
        <p14:creationId xmlns:p14="http://schemas.microsoft.com/office/powerpoint/2010/main" val="21497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Borchert’s Five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Transportation-based </a:t>
            </a:r>
            <a:r>
              <a:rPr lang="en-US" b="1" dirty="0">
                <a:sym typeface="Wingdings" panose="05000000000000000000" pitchFamily="2" charset="2"/>
              </a:rPr>
              <a:t> Spatial Organization</a:t>
            </a:r>
            <a:endParaRPr lang="en-US" b="1" dirty="0"/>
          </a:p>
          <a:p>
            <a:r>
              <a:rPr lang="en-US" dirty="0"/>
              <a:t>Sail-Wagon Epoch (pre-1800 to 1830)</a:t>
            </a:r>
          </a:p>
          <a:p>
            <a:r>
              <a:rPr lang="en-US" dirty="0"/>
              <a:t>Iron Horse Epoch (1830-1870)</a:t>
            </a:r>
          </a:p>
          <a:p>
            <a:r>
              <a:rPr lang="en-US" dirty="0"/>
              <a:t>Steel Rail Epoch (1870-1920)</a:t>
            </a:r>
          </a:p>
          <a:p>
            <a:r>
              <a:rPr lang="en-US" dirty="0"/>
              <a:t>Auto-Air-Amenity Epoch (1920-1970)</a:t>
            </a:r>
          </a:p>
          <a:p>
            <a:r>
              <a:rPr lang="en-US" dirty="0"/>
              <a:t>Satellite-Electronic-Jet Propulsion Epoch (1970-present)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Streetcar suburbs/”Edge cities”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580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Wingdings</vt:lpstr>
      <vt:lpstr>Office Theme</vt:lpstr>
      <vt:lpstr>GES 317/417: Urban Growth/Urban Change/Urban Sprawl</vt:lpstr>
      <vt:lpstr>Urban Growth</vt:lpstr>
      <vt:lpstr>Urban Growth: Causes</vt:lpstr>
      <vt:lpstr>Multiplier Effect</vt:lpstr>
      <vt:lpstr>Recall the Theories:</vt:lpstr>
      <vt:lpstr>PowerPoint Presentation</vt:lpstr>
      <vt:lpstr>A few models</vt:lpstr>
      <vt:lpstr>PowerPoint Presentation</vt:lpstr>
      <vt:lpstr>Borchert’s Five Epochs</vt:lpstr>
      <vt:lpstr>PowerPoint Presentation</vt:lpstr>
      <vt:lpstr>PowerPoint Presentation</vt:lpstr>
      <vt:lpstr>Urban Change</vt:lpstr>
      <vt:lpstr>Location Quotient</vt:lpstr>
      <vt:lpstr>Spatial restructuring in formerly planned economies</vt:lpstr>
      <vt:lpstr>Marcinczak and Sagan (2011): Łódź, PL</vt:lpstr>
      <vt:lpstr>PowerPoint Presentation</vt:lpstr>
      <vt:lpstr>PowerPoint Presentation</vt:lpstr>
      <vt:lpstr>Urban Density Under Communism</vt:lpstr>
      <vt:lpstr>Urban Sprawl</vt:lpstr>
      <vt:lpstr>PowerPoint Presentation</vt:lpstr>
      <vt:lpstr>PowerPoint Presentation</vt:lpstr>
      <vt:lpstr>Sprawl Metrics</vt:lpstr>
      <vt:lpstr>PowerPoint Presentation</vt:lpstr>
      <vt:lpstr>Fragmentation/Dispersal/Compactness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Industrial Location</dc:title>
  <dc:creator>Hegerty, Scott</dc:creator>
  <cp:lastModifiedBy>Hegerty, Scott</cp:lastModifiedBy>
  <cp:revision>55</cp:revision>
  <dcterms:created xsi:type="dcterms:W3CDTF">2025-05-19T15:49:11Z</dcterms:created>
  <dcterms:modified xsi:type="dcterms:W3CDTF">2025-06-16T15:42:55Z</dcterms:modified>
</cp:coreProperties>
</file>