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270" r:id="rId13"/>
    <p:sldId id="271" r:id="rId14"/>
    <p:sldId id="272" r:id="rId15"/>
    <p:sldId id="273" r:id="rId16"/>
    <p:sldId id="274" r:id="rId17"/>
    <p:sldId id="299" r:id="rId18"/>
    <p:sldId id="265" r:id="rId19"/>
    <p:sldId id="276" r:id="rId20"/>
    <p:sldId id="26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C48B-27D1-49BB-BE43-4C7E1328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A7534-3149-46B5-B5CA-D598E9C0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A8F4-1BC0-4215-A1A9-0CAA29A4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334B-76C8-4DDE-B7AF-DEE845FA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7A21-CBCE-47D9-BD0B-92C4424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C542-676D-4E74-8DBC-3677484B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B4C02-FDA9-47C1-8710-2092D0C4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769FB-62F5-4ABE-A55D-13114164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4BE5-5A32-4907-BA13-C3A401C1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006A-AD4C-49F7-8778-85A520B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7EE45-989C-4D0C-ADBF-FEC47A45D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90EF2-B716-46DE-A56D-9049AE88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7253-3FB9-4155-A92B-93862337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076D-DA4F-4EA8-A270-31BCBBB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0504-C270-41C8-86FB-21E0147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B898-F5E0-4878-A7A7-499AAA3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0E5C-C12E-4446-A99B-DE588E08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8B38-06E7-42F9-8961-D48EB7EF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E41-64C9-46EE-B60A-33C382C1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3D82-7016-4303-BECB-C72E0105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82A2-F49D-49D5-917C-AC707E52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1AF1-9B2B-4DD9-8CC1-DDF98040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3134-5D6C-41C9-B2C7-1E17C7D7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3E22-8DA0-405B-A380-974339FF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8C7E-01D2-4367-AEC0-A3FF60EB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5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B808-28EA-426E-8750-C6383B7C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BFB3-3A5C-4381-B6C1-04F11889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94412-8F03-49C7-BCDA-47292E89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EED1-38FC-4982-A29F-5C6AA620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45523-7F96-45D0-8E83-C21268B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D530B-4FDB-48CC-A20F-027948E2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2A7-95C6-4042-A106-C9491FD5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9736-854D-4C7E-8C4D-02B6D169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B240B-D313-4A56-B99C-472EC65D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00320-84AB-4B2D-9A54-85E2DE98F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7E60-1EC5-4D29-8AB4-0235461D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B6F3D-DCDB-4408-8D77-ABE077B7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64CB3-8345-4259-BD0A-424FD80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5E37-C3E8-4F9A-BEB9-134801D4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B8FF-4260-4F6F-83CF-1E79AEDC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9F1F-A12B-4342-9C0A-1B016894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3597-48FB-4FEB-BEE2-4B79CBCD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62F56-00E0-4C38-B313-F8CF7440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97FE4-30B3-427A-B6A1-A81B11F2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EC252-D3AE-4C4E-91EC-9596D121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7E001-0A54-48EE-8124-D94386DC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554C-3B26-4AFE-A5BB-03BFAA7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C48D-AE3E-4654-AFA1-E48F3E99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5492C-DBEA-4F48-82FB-44A2F525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7A6D-DC52-4478-AF04-87ADB2B5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6AC2-1562-40E4-BE38-7E3AFB64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73541-7E81-4AD8-8889-DED9207C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0801-ADFB-4692-B0BD-F159C06F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004E5-23C1-44B2-9B85-899AA408C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1C273-E419-4745-870A-E0B14097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6326-4383-4646-9CED-EC596421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B094-2BCC-4000-BBCB-B3DE0644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1AD77-8A1B-4636-92F4-7C9E35A3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A2028-2404-478B-A791-E2FDA307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7217-DC6F-457E-B4DE-FCF4E989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10EF-BA07-4181-A244-E5A6E6AD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79A2-1F72-42D1-97FD-6EAD7FC6A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01AA-B4EC-4D0B-B8B8-92E4502DB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sz="5600" b="1" dirty="0">
                <a:latin typeface="Gill Sans MT" panose="020B0502020104020203" pitchFamily="34" charset="0"/>
              </a:rPr>
              <a:t>GIS and Transportation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Yang and </a:t>
            </a:r>
            <a:r>
              <a:rPr lang="en-US" b="1" dirty="0" err="1">
                <a:latin typeface="Gill Sans MT" panose="020B0502020104020203" pitchFamily="34" charset="0"/>
              </a:rPr>
              <a:t>Pojani</a:t>
            </a:r>
            <a:endParaRPr lang="en-US" b="1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F585E-F8DB-4E44-92FB-C17A8E76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604771"/>
            <a:ext cx="3690776" cy="45488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F862C-B6CE-45FF-8AE5-2B99C8EE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210" y="365125"/>
            <a:ext cx="4331970" cy="59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4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Yang and </a:t>
            </a:r>
            <a:r>
              <a:rPr lang="en-US" b="1" dirty="0" err="1">
                <a:latin typeface="Gill Sans MT" panose="020B0502020104020203" pitchFamily="34" charset="0"/>
              </a:rPr>
              <a:t>Pojani</a:t>
            </a:r>
            <a:endParaRPr lang="en-US" b="1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C6903-07BE-41F5-93A9-512061E9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365125"/>
            <a:ext cx="4485714" cy="6264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CB33A-D93C-4925-B9D6-B920CAC4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85" y="1530966"/>
            <a:ext cx="6173288" cy="37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1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l Sans MT" panose="020B0502020104020203" pitchFamily="34" charset="0"/>
              </a:rPr>
              <a:t>Demand Forecasting Approaches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Demand studies for urban areas</a:t>
            </a:r>
            <a:br>
              <a:rPr lang="en-US" dirty="0"/>
            </a:br>
            <a:r>
              <a:rPr lang="en-US" dirty="0"/>
              <a:t>Developed in 1950s and 1960s</a:t>
            </a:r>
            <a:br>
              <a:rPr lang="en-US" dirty="0"/>
            </a:br>
            <a:r>
              <a:rPr lang="en-US" dirty="0"/>
              <a:t>Extensive databases, interview surveys</a:t>
            </a:r>
          </a:p>
          <a:p>
            <a:r>
              <a:rPr lang="en-US" dirty="0"/>
              <a:t>Demand studies for intercity travel</a:t>
            </a:r>
            <a:br>
              <a:rPr lang="en-US" dirty="0"/>
            </a:br>
            <a:r>
              <a:rPr lang="en-US" dirty="0"/>
              <a:t>Data is on a larger scale than urban (city population, average city income, travel time)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Garber and </a:t>
            </a:r>
            <a:r>
              <a:rPr lang="en-US" sz="2000" dirty="0" err="1"/>
              <a:t>Hoel</a:t>
            </a:r>
            <a:r>
              <a:rPr lang="en-US" sz="2000" dirty="0"/>
              <a:t> </a:t>
            </a:r>
            <a:r>
              <a:rPr lang="en-US" sz="2000" i="1" dirty="0"/>
              <a:t>Traffic &amp; Highway Engineering</a:t>
            </a:r>
            <a:r>
              <a:rPr lang="en-US" sz="2000" dirty="0"/>
              <a:t> (5e, 2015) , chapter 12 </a:t>
            </a:r>
            <a:br>
              <a:rPr lang="en-US" sz="2000" dirty="0"/>
            </a:br>
            <a:r>
              <a:rPr lang="en-US" sz="2000" dirty="0"/>
              <a:t>McDonald and McMillen </a:t>
            </a:r>
            <a:r>
              <a:rPr lang="en-US" sz="2000" i="1" dirty="0"/>
              <a:t>Urban Economics and Real Estate</a:t>
            </a:r>
            <a:r>
              <a:rPr lang="en-US" sz="2000" dirty="0"/>
              <a:t> (2e, 2011), Chapter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8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l Sans MT" panose="020B0502020104020203" pitchFamily="34" charset="0"/>
              </a:rPr>
              <a:t>Factors Influencing Travel Demand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Location and intensity of land use</a:t>
            </a:r>
            <a:br>
              <a:rPr lang="en-US" dirty="0"/>
            </a:br>
            <a:r>
              <a:rPr lang="en-US" dirty="0"/>
              <a:t>Primary determinant of travel demand</a:t>
            </a:r>
          </a:p>
          <a:p>
            <a:r>
              <a:rPr lang="en-US" dirty="0"/>
              <a:t>Socioeconomic characteristics of inhabitants</a:t>
            </a:r>
          </a:p>
          <a:p>
            <a:r>
              <a:rPr lang="en-US" dirty="0"/>
              <a:t>Lifestyles and values influence the demand for transportation (public transportation vs own vehicle)</a:t>
            </a:r>
          </a:p>
          <a:p>
            <a:r>
              <a:rPr lang="en-US" dirty="0"/>
              <a:t>Extent, cost, and quality of transportation services</a:t>
            </a:r>
          </a:p>
          <a:p>
            <a:r>
              <a:rPr lang="en-US" dirty="0"/>
              <a:t>Supply and demand of resources</a:t>
            </a:r>
          </a:p>
        </p:txBody>
      </p:sp>
    </p:spTree>
    <p:extLst>
      <p:ext uri="{BB962C8B-B14F-4D97-AF65-F5344CB8AC3E}">
        <p14:creationId xmlns:p14="http://schemas.microsoft.com/office/powerpoint/2010/main" val="147961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l Sans MT" panose="020B0502020104020203" pitchFamily="34" charset="0"/>
              </a:rPr>
              <a:t>Sequential Steps for Travel Forecasting</a:t>
            </a:r>
            <a:endParaRPr lang="en-US" b="1" dirty="0">
              <a:latin typeface="Gill Sans MT" panose="020B0502020104020203" pitchFamily="34" charset="0"/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2293" y="1550424"/>
            <a:ext cx="5048719" cy="40653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43234" y="2704563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“Four-step” model</a:t>
            </a:r>
          </a:p>
        </p:txBody>
      </p:sp>
    </p:spTree>
    <p:extLst>
      <p:ext uri="{BB962C8B-B14F-4D97-AF65-F5344CB8AC3E}">
        <p14:creationId xmlns:p14="http://schemas.microsoft.com/office/powerpoint/2010/main" val="276305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l Sans MT" panose="020B0502020104020203" pitchFamily="34" charset="0"/>
              </a:rPr>
              <a:t>Trip Generation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12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Functions</a:t>
            </a:r>
          </a:p>
          <a:p>
            <a:r>
              <a:rPr lang="en-US" dirty="0"/>
              <a:t>1) Develop relationship between trip end production or attraction and land use</a:t>
            </a:r>
          </a:p>
          <a:p>
            <a:r>
              <a:rPr lang="en-US" dirty="0"/>
              <a:t>2) Use the relationship to estimate the number of trips generated in the future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84626"/>
            <a:ext cx="5715000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74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l Sans MT" panose="020B0502020104020203" pitchFamily="34" charset="0"/>
              </a:rPr>
              <a:t>Trip Distribution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by which the trips generated in one zone are allocated to other zones within the study area (internal-internal or internal-external)</a:t>
            </a:r>
          </a:p>
          <a:p>
            <a:r>
              <a:rPr lang="en-US" dirty="0"/>
              <a:t>Most widely used and documented distribution model is the </a:t>
            </a:r>
            <a:r>
              <a:rPr lang="en-US" b="1" dirty="0"/>
              <a:t>gravity model</a:t>
            </a:r>
          </a:p>
        </p:txBody>
      </p:sp>
    </p:spTree>
    <p:extLst>
      <p:ext uri="{BB962C8B-B14F-4D97-AF65-F5344CB8AC3E}">
        <p14:creationId xmlns:p14="http://schemas.microsoft.com/office/powerpoint/2010/main" val="286709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Gravity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Gravitational Force (Newton)</a:t>
            </a:r>
            <a:br>
              <a:rPr lang="en-US" dirty="0"/>
            </a:br>
            <a:r>
              <a:rPr lang="en-US" dirty="0"/>
              <a:t>Based on mass (attraction)</a:t>
            </a:r>
            <a:br>
              <a:rPr lang="en-US" dirty="0"/>
            </a:br>
            <a:r>
              <a:rPr lang="en-US" dirty="0"/>
              <a:t>Declines with distance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56079" y="3670478"/>
            <a:ext cx="419561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56079" y="3670479"/>
          <a:ext cx="3497531" cy="161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888614" imgH="406224" progId="Equation.3">
                  <p:embed/>
                </p:oleObj>
              </mc:Choice>
              <mc:Fallback>
                <p:oleObj name="Equation" r:id="rId3" imgW="888614" imgH="406224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079" y="3670479"/>
                        <a:ext cx="3497531" cy="1617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86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“Newtonian”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Jupiter mass = 318 x Earth’s mass</a:t>
            </a:r>
          </a:p>
          <a:p>
            <a:r>
              <a:rPr lang="en-US" dirty="0"/>
              <a:t>But 5.2 times further away</a:t>
            </a:r>
          </a:p>
          <a:p>
            <a:r>
              <a:rPr lang="en-US" dirty="0">
                <a:sym typeface="Wingdings" panose="05000000000000000000" pitchFamily="2" charset="2"/>
              </a:rPr>
              <a:t> Which planet does the Sun attract most?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13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“Newtonian”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56079" y="3670478"/>
            <a:ext cx="419561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18827" y="1690688"/>
          <a:ext cx="3497531" cy="161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888614" imgH="406224" progId="Equation.3">
                  <p:embed/>
                </p:oleObj>
              </mc:Choice>
              <mc:Fallback>
                <p:oleObj name="Equation" r:id="rId3" imgW="888614" imgH="406224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827" y="1690688"/>
                        <a:ext cx="3497531" cy="1617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197" y="3431984"/>
          <a:ext cx="6450500" cy="1829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82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8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6.67E-11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1.99E+30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8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1.90E+27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7.79E+10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Jupiter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8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5.97E+24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1.50E+10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Earth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123579" y="2299581"/>
          <a:ext cx="3048004" cy="1821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46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GM1M2/D^2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461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4.15E+25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Jupiter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461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3.54E+24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Earth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461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11.71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90014" y="4522826"/>
            <a:ext cx="3463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Force on Jupiter = </a:t>
            </a:r>
          </a:p>
          <a:p>
            <a:r>
              <a:rPr lang="en-US" sz="3000" b="1" dirty="0"/>
              <a:t>12x force on Earth</a:t>
            </a:r>
          </a:p>
        </p:txBody>
      </p:sp>
    </p:spTree>
    <p:extLst>
      <p:ext uri="{BB962C8B-B14F-4D97-AF65-F5344CB8AC3E}">
        <p14:creationId xmlns:p14="http://schemas.microsoft.com/office/powerpoint/2010/main" val="21453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Transportation: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 location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Consumer needs, socioeconomics</a:t>
            </a:r>
            <a:endParaRPr lang="en-US" dirty="0"/>
          </a:p>
          <a:p>
            <a:r>
              <a:rPr lang="en-US" dirty="0"/>
              <a:t>Best routes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Traffic, consumers, roadways</a:t>
            </a:r>
          </a:p>
          <a:p>
            <a:r>
              <a:rPr lang="en-US" dirty="0">
                <a:sym typeface="Wingdings" panose="05000000000000000000" pitchFamily="2" charset="2"/>
              </a:rPr>
              <a:t>Type of transportation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Subways, buses, light rail</a:t>
            </a:r>
          </a:p>
          <a:p>
            <a:r>
              <a:rPr lang="en-US" dirty="0">
                <a:sym typeface="Wingdings" panose="05000000000000000000" pitchFamily="2" charset="2"/>
              </a:rPr>
              <a:t>Connections and timing</a:t>
            </a:r>
          </a:p>
          <a:p>
            <a:r>
              <a:rPr lang="en-US" dirty="0">
                <a:sym typeface="Wingdings" panose="05000000000000000000" pitchFamily="2" charset="2"/>
              </a:rPr>
              <a:t>Development around stations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 dirty="0">
                <a:latin typeface="Gill Sans MT" panose="020B0502020104020203" pitchFamily="34" charset="0"/>
              </a:rPr>
              <a:t>The Gravity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C2BE9FEA-A189-473D-9784-89C85E46AF86}" type="slidenum">
              <a:rPr lang="en-US" altLang="en-US">
                <a:solidFill>
                  <a:srgbClr val="292400"/>
                </a:solidFill>
              </a:rPr>
              <a:pPr/>
              <a:t>20</a:t>
            </a:fld>
            <a:endParaRPr lang="en-US" altLang="en-US">
              <a:solidFill>
                <a:srgbClr val="292400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362200"/>
            <a:ext cx="8558213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4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Econometric Gravity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Log-Linear: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197735" y="1825625"/>
          <a:ext cx="2001683" cy="127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787400" imgH="508000" progId="Equation.3">
                  <p:embed/>
                </p:oleObj>
              </mc:Choice>
              <mc:Fallback>
                <p:oleObj name="Equation" r:id="rId3" imgW="787400" imgH="508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735" y="1825625"/>
                        <a:ext cx="2001683" cy="1278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24270" y="1825625"/>
            <a:ext cx="31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i</a:t>
            </a:r>
            <a:r>
              <a:rPr lang="en-US" dirty="0"/>
              <a:t> = # trips with </a:t>
            </a:r>
            <a:r>
              <a:rPr lang="en-US" dirty="0" err="1"/>
              <a:t>i</a:t>
            </a:r>
            <a:r>
              <a:rPr lang="en-US" dirty="0"/>
              <a:t> as origin</a:t>
            </a:r>
          </a:p>
          <a:p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 = # trips with j as destination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584101" y="4402260"/>
          <a:ext cx="8873932" cy="890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2374900" imgH="241300" progId="Equation.3">
                  <p:embed/>
                </p:oleObj>
              </mc:Choice>
              <mc:Fallback>
                <p:oleObj name="Equation" r:id="rId5" imgW="2374900" imgH="2413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101" y="4402260"/>
                        <a:ext cx="8873932" cy="890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48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Transportation: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“Straight-line distance”</a:t>
            </a:r>
          </a:p>
          <a:p>
            <a:r>
              <a:rPr lang="en-US" dirty="0"/>
              <a:t>Actual travel distance</a:t>
            </a:r>
          </a:p>
          <a:p>
            <a:r>
              <a:rPr lang="en-US" dirty="0"/>
              <a:t>Time cost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isochrones,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Gill Sans MT" panose="020B0502020104020203" pitchFamily="34" charset="0"/>
              </a:rPr>
              <a:t>Ke</a:t>
            </a:r>
            <a:r>
              <a:rPr lang="en-US" b="1" dirty="0">
                <a:latin typeface="Gill Sans MT" panose="020B0502020104020203" pitchFamily="34" charset="0"/>
              </a:rPr>
              <a:t> at al.: The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73ECBC-F4F2-4D21-A573-02C0F623B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58428"/>
            <a:ext cx="5797848" cy="1606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3B7E3-1DB0-404A-A60F-919C12C2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293173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Gill Sans MT" panose="020B0502020104020203" pitchFamily="34" charset="0"/>
              </a:rPr>
              <a:t>Ke</a:t>
            </a:r>
            <a:r>
              <a:rPr lang="en-US" b="1" dirty="0">
                <a:latin typeface="Gill Sans MT" panose="020B0502020104020203" pitchFamily="34" charset="0"/>
              </a:rPr>
              <a:t> at al.: The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73ECBC-F4F2-4D21-A573-02C0F623B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58428"/>
            <a:ext cx="5797848" cy="1606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3B7E3-1DB0-404A-A60F-919C12C2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6293173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0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Gill Sans MT" panose="020B0502020104020203" pitchFamily="34" charset="0"/>
              </a:rPr>
              <a:t>Ke</a:t>
            </a:r>
            <a:r>
              <a:rPr lang="en-US" b="1" dirty="0">
                <a:latin typeface="Gill Sans MT" panose="020B0502020104020203" pitchFamily="34" charset="0"/>
              </a:rPr>
              <a:t> at al.: Indicators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C2B1AD-2D06-4089-9A67-707970C88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566" y="730805"/>
            <a:ext cx="6034504" cy="11196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20A30-EA1A-4B5C-8025-7CCD0A4AF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2917"/>
            <a:ext cx="4883886" cy="55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8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1BCFD9-1B40-4E0A-8FFD-C04F9B7B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0" y="434533"/>
            <a:ext cx="6148398" cy="58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Gill Sans MT" panose="020B0502020104020203" pitchFamily="34" charset="0"/>
              </a:rPr>
              <a:t>Ke</a:t>
            </a:r>
            <a:r>
              <a:rPr lang="en-US" b="1" dirty="0">
                <a:latin typeface="Gill Sans MT" panose="020B0502020104020203" pitchFamily="34" charset="0"/>
              </a:rPr>
              <a:t> at al.: Indicators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76CB3-7F51-4602-9EDB-5924606A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69" y="1248514"/>
            <a:ext cx="8479891" cy="434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41891-41CA-4B00-87C5-2E9ABE9C3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06" y="5820757"/>
            <a:ext cx="7741048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Gill Sans MT" panose="020B0502020104020203" pitchFamily="34" charset="0"/>
              </a:rPr>
              <a:t>Ke</a:t>
            </a:r>
            <a:r>
              <a:rPr lang="en-US" b="1" dirty="0">
                <a:latin typeface="Gill Sans MT" panose="020B0502020104020203" pitchFamily="34" charset="0"/>
              </a:rPr>
              <a:t> at al.: Indicators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41830-CA8B-4C60-87FB-0937B70D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51" y="1783080"/>
            <a:ext cx="8741996" cy="43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436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Constantia</vt:lpstr>
      <vt:lpstr>Gill Sans MT</vt:lpstr>
      <vt:lpstr>Wingdings</vt:lpstr>
      <vt:lpstr>Office Theme</vt:lpstr>
      <vt:lpstr>Equation</vt:lpstr>
      <vt:lpstr>GES 317/417: GIS and Transportation</vt:lpstr>
      <vt:lpstr>Transportation: Questions</vt:lpstr>
      <vt:lpstr>Transportation: Measurements</vt:lpstr>
      <vt:lpstr>Ke at al.: The Process</vt:lpstr>
      <vt:lpstr>Ke at al.: The Process</vt:lpstr>
      <vt:lpstr>Ke at al.: Indicators</vt:lpstr>
      <vt:lpstr>PowerPoint Presentation</vt:lpstr>
      <vt:lpstr>Ke at al.: Indicators</vt:lpstr>
      <vt:lpstr>Ke at al.: Indicators</vt:lpstr>
      <vt:lpstr>Yang and Pojani</vt:lpstr>
      <vt:lpstr>Yang and Pojani</vt:lpstr>
      <vt:lpstr>Demand Forecasting Approaches</vt:lpstr>
      <vt:lpstr>Factors Influencing Travel Demand</vt:lpstr>
      <vt:lpstr>Sequential Steps for Travel Forecasting</vt:lpstr>
      <vt:lpstr>Trip Generation</vt:lpstr>
      <vt:lpstr>Trip Distribution</vt:lpstr>
      <vt:lpstr>Gravity Models</vt:lpstr>
      <vt:lpstr>“Newtonian” Gravity</vt:lpstr>
      <vt:lpstr>“Newtonian” Gravity</vt:lpstr>
      <vt:lpstr>The Gravity Model</vt:lpstr>
      <vt:lpstr>Econometric Gravity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317/417: GIS and Public Health</dc:title>
  <dc:creator>Hegerty, Scott</dc:creator>
  <cp:lastModifiedBy>Hegerty, Scott</cp:lastModifiedBy>
  <cp:revision>21</cp:revision>
  <dcterms:created xsi:type="dcterms:W3CDTF">2025-05-20T12:40:59Z</dcterms:created>
  <dcterms:modified xsi:type="dcterms:W3CDTF">2025-06-23T17:30:24Z</dcterms:modified>
</cp:coreProperties>
</file>