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3.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5" r:id="rId1"/>
  </p:sldMasterIdLst>
  <p:notesMasterIdLst>
    <p:notesMasterId r:id="rId74"/>
  </p:notesMasterIdLst>
  <p:handoutMasterIdLst>
    <p:handoutMasterId r:id="rId75"/>
  </p:handoutMasterIdLst>
  <p:sldIdLst>
    <p:sldId id="424" r:id="rId2"/>
    <p:sldId id="399" r:id="rId3"/>
    <p:sldId id="257" r:id="rId4"/>
    <p:sldId id="374" r:id="rId5"/>
    <p:sldId id="363" r:id="rId6"/>
    <p:sldId id="425" r:id="rId7"/>
    <p:sldId id="407" r:id="rId8"/>
    <p:sldId id="426" r:id="rId9"/>
    <p:sldId id="410" r:id="rId10"/>
    <p:sldId id="430" r:id="rId11"/>
    <p:sldId id="411" r:id="rId12"/>
    <p:sldId id="427" r:id="rId13"/>
    <p:sldId id="414" r:id="rId14"/>
    <p:sldId id="432" r:id="rId15"/>
    <p:sldId id="431" r:id="rId16"/>
    <p:sldId id="433" r:id="rId17"/>
    <p:sldId id="428" r:id="rId18"/>
    <p:sldId id="416" r:id="rId19"/>
    <p:sldId id="429" r:id="rId20"/>
    <p:sldId id="418" r:id="rId21"/>
    <p:sldId id="421" r:id="rId22"/>
    <p:sldId id="434" r:id="rId23"/>
    <p:sldId id="373" r:id="rId24"/>
    <p:sldId id="401" r:id="rId25"/>
    <p:sldId id="364" r:id="rId26"/>
    <p:sldId id="366" r:id="rId27"/>
    <p:sldId id="378" r:id="rId28"/>
    <p:sldId id="379" r:id="rId29"/>
    <p:sldId id="400" r:id="rId30"/>
    <p:sldId id="406" r:id="rId31"/>
    <p:sldId id="380" r:id="rId32"/>
    <p:sldId id="371" r:id="rId33"/>
    <p:sldId id="370" r:id="rId34"/>
    <p:sldId id="372" r:id="rId35"/>
    <p:sldId id="381" r:id="rId36"/>
    <p:sldId id="382" r:id="rId37"/>
    <p:sldId id="419" r:id="rId38"/>
    <p:sldId id="422" r:id="rId39"/>
    <p:sldId id="420" r:id="rId40"/>
    <p:sldId id="258" r:id="rId41"/>
    <p:sldId id="377" r:id="rId42"/>
    <p:sldId id="259" r:id="rId43"/>
    <p:sldId id="384" r:id="rId44"/>
    <p:sldId id="385" r:id="rId45"/>
    <p:sldId id="386" r:id="rId46"/>
    <p:sldId id="405" r:id="rId47"/>
    <p:sldId id="387" r:id="rId48"/>
    <p:sldId id="276" r:id="rId49"/>
    <p:sldId id="383" r:id="rId50"/>
    <p:sldId id="275" r:id="rId51"/>
    <p:sldId id="278" r:id="rId52"/>
    <p:sldId id="389" r:id="rId53"/>
    <p:sldId id="388" r:id="rId54"/>
    <p:sldId id="279" r:id="rId55"/>
    <p:sldId id="280" r:id="rId56"/>
    <p:sldId id="435" r:id="rId57"/>
    <p:sldId id="436" r:id="rId58"/>
    <p:sldId id="437" r:id="rId59"/>
    <p:sldId id="438" r:id="rId60"/>
    <p:sldId id="440" r:id="rId61"/>
    <p:sldId id="423" r:id="rId62"/>
    <p:sldId id="283" r:id="rId63"/>
    <p:sldId id="398" r:id="rId64"/>
    <p:sldId id="390" r:id="rId65"/>
    <p:sldId id="302" r:id="rId66"/>
    <p:sldId id="391" r:id="rId67"/>
    <p:sldId id="392" r:id="rId68"/>
    <p:sldId id="393" r:id="rId69"/>
    <p:sldId id="303" r:id="rId70"/>
    <p:sldId id="394" r:id="rId71"/>
    <p:sldId id="396" r:id="rId72"/>
    <p:sldId id="395"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E0B1298D-E4F5-D84E-9C4E-66C3A5590D75}">
          <p14:sldIdLst>
            <p14:sldId id="424"/>
            <p14:sldId id="399"/>
            <p14:sldId id="257"/>
            <p14:sldId id="374"/>
          </p14:sldIdLst>
        </p14:section>
        <p14:section name="Evolution" id="{2052C8CE-A020-E946-8B8A-9B854111C004}">
          <p14:sldIdLst>
            <p14:sldId id="363"/>
            <p14:sldId id="425"/>
            <p14:sldId id="407"/>
            <p14:sldId id="426"/>
            <p14:sldId id="410"/>
            <p14:sldId id="430"/>
            <p14:sldId id="411"/>
            <p14:sldId id="427"/>
            <p14:sldId id="414"/>
            <p14:sldId id="432"/>
            <p14:sldId id="431"/>
            <p14:sldId id="433"/>
            <p14:sldId id="428"/>
            <p14:sldId id="416"/>
            <p14:sldId id="429"/>
            <p14:sldId id="418"/>
            <p14:sldId id="421"/>
          </p14:sldIdLst>
        </p14:section>
        <p14:section name="Popularity" id="{BF8F2EBF-6289-3E4B-91BE-E97B1E60BAF9}">
          <p14:sldIdLst>
            <p14:sldId id="434"/>
          </p14:sldIdLst>
        </p14:section>
        <p14:section name="The Myth" id="{AB87620F-ACBD-3640-8113-25074B3F2241}">
          <p14:sldIdLst>
            <p14:sldId id="373"/>
            <p14:sldId id="401"/>
            <p14:sldId id="364"/>
            <p14:sldId id="366"/>
            <p14:sldId id="378"/>
            <p14:sldId id="379"/>
            <p14:sldId id="400"/>
            <p14:sldId id="406"/>
          </p14:sldIdLst>
        </p14:section>
        <p14:section name="Where does it fit" id="{B8DC1012-1002-7545-B686-64977F417752}">
          <p14:sldIdLst>
            <p14:sldId id="380"/>
            <p14:sldId id="371"/>
            <p14:sldId id="370"/>
            <p14:sldId id="372"/>
            <p14:sldId id="381"/>
            <p14:sldId id="382"/>
            <p14:sldId id="419"/>
            <p14:sldId id="422"/>
            <p14:sldId id="420"/>
            <p14:sldId id="258"/>
            <p14:sldId id="377"/>
            <p14:sldId id="259"/>
            <p14:sldId id="384"/>
            <p14:sldId id="385"/>
            <p14:sldId id="386"/>
            <p14:sldId id="405"/>
            <p14:sldId id="387"/>
            <p14:sldId id="276"/>
          </p14:sldIdLst>
        </p14:section>
        <p14:section name="Syntax" id="{2E40094B-F9BC-EA46-8273-002CCE85F4AC}">
          <p14:sldIdLst>
            <p14:sldId id="383"/>
            <p14:sldId id="275"/>
            <p14:sldId id="278"/>
            <p14:sldId id="389"/>
            <p14:sldId id="388"/>
            <p14:sldId id="279"/>
            <p14:sldId id="280"/>
            <p14:sldId id="435"/>
            <p14:sldId id="436"/>
            <p14:sldId id="437"/>
            <p14:sldId id="438"/>
            <p14:sldId id="440"/>
            <p14:sldId id="423"/>
            <p14:sldId id="283"/>
            <p14:sldId id="398"/>
            <p14:sldId id="390"/>
            <p14:sldId id="302"/>
            <p14:sldId id="391"/>
            <p14:sldId id="392"/>
            <p14:sldId id="393"/>
            <p14:sldId id="303"/>
            <p14:sldId id="394"/>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sco Employee" initials=""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7"/>
    <p:restoredTop sz="94741"/>
  </p:normalViewPr>
  <p:slideViewPr>
    <p:cSldViewPr>
      <p:cViewPr>
        <p:scale>
          <a:sx n="130" d="100"/>
          <a:sy n="130" d="100"/>
        </p:scale>
        <p:origin x="192" y="-4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commentAuthors" Target="commentAuthors.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7-02T13:41:10.033" idx="16">
    <p:pos x="4058" y="1265"/>
    <p:text>document.getElementById('hplogo').width= 375;
document.getElementById('hplogo').height= 250;
document.getElementById('hplogo').src = 'http://localhost:8080/EventHandling/images/Chow.jpg';
document.getElementById('hplogo').style.paddingTop= '2px';
document.getElementById('gsr').style.background= 'Magenta';
document.getElementById('gsr').style.backgroundImage="url('http://localhost:8080/EventHandling/images/hangover3.jpg') ";
document.getElementById('gsr').style.backgroundRepeat = "no-repeat";
document.getElementById('gsr').style.backgroundSize = "100%";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2-23T17:56:58.450" idx="14">
    <p:pos x="4764" y="1433"/>
    <p:text>AlteringButtons.html
AlteringInnerHTML.html
LoanCalculator.html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4-07-01T16:01:08.512" idx="18">
    <p:pos x="3578" y="793"/>
    <p:text>Discuss the breakup:
The Breakdown.js</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3-02-07T11:29:25.829" idx="12">
    <p:pos x="3112" y="1075"/>
    <p:text>TypeofExample01.htm</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4-09-22T19:12:46.402" idx="5">
    <p:pos x="4770" y="2386"/>
    <p:text>v 
UndefinedExample02.htm
UndefinedExample03.htm
UndefinedExample04.htm</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3-02-06T21:23:37.908" idx="2">
    <p:pos x="3616" y="1434"/>
    <p:text>NullExample01.htm</p:text>
  </p:cm>
  <p:cm authorId="1" dt="2013-02-06T21:24:10.972" idx="3">
    <p:pos x="1963" y="3779"/>
    <p:text>NullExample02.htm</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3-02-06T23:50:02.868" idx="8">
    <p:pos x="1440" y="1907"/>
    <p:text>BooleanExample01.htm
BooleanExample02.htm</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3-02-07T00:02:37.564" idx="9">
    <p:pos x="1141" y="3636"/>
    <p:text>NumberExample03.htm</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3-02-07T10:35:08.151" idx="10">
    <p:pos x="1252" y="2823"/>
    <p:text>StringExample01.htm</p:text>
  </p:cm>
  <p:cm authorId="1" dt="2013-02-07T10:37:35.067" idx="11">
    <p:pos x="5294" y="3309"/>
    <p:text>StringExample03.htm</p:text>
  </p:cm>
</p:cmLst>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C5909-3081-CA47-B10C-1E0DA9468E95}" type="doc">
      <dgm:prSet loTypeId="urn:microsoft.com/office/officeart/2008/layout/RadialCluster" loCatId="" qsTypeId="urn:microsoft.com/office/officeart/2005/8/quickstyle/simple4" qsCatId="simple" csTypeId="urn:microsoft.com/office/officeart/2005/8/colors/accent4_4" csCatId="accent4" phldr="1"/>
      <dgm:spPr/>
      <dgm:t>
        <a:bodyPr/>
        <a:lstStyle/>
        <a:p>
          <a:endParaRPr lang="en-US"/>
        </a:p>
      </dgm:t>
    </dgm:pt>
    <dgm:pt modelId="{6782C857-07A4-B94E-8959-9555724E8510}">
      <dgm:prSet phldrT="[Text]"/>
      <dgm:spPr/>
      <dgm:t>
        <a:bodyPr/>
        <a:lstStyle/>
        <a:p>
          <a:r>
            <a:rPr lang="en-US" dirty="0" smtClean="0"/>
            <a:t>Live Script</a:t>
          </a:r>
          <a:br>
            <a:rPr lang="en-US" dirty="0" smtClean="0"/>
          </a:br>
          <a:r>
            <a:rPr lang="en-US" dirty="0" smtClean="0"/>
            <a:t>Java Script</a:t>
          </a:r>
          <a:br>
            <a:rPr lang="en-US" dirty="0" smtClean="0"/>
          </a:br>
          <a:r>
            <a:rPr lang="en-US" dirty="0" smtClean="0"/>
            <a:t>ECMA Script</a:t>
          </a:r>
          <a:endParaRPr lang="en-US" dirty="0"/>
        </a:p>
      </dgm:t>
    </dgm:pt>
    <dgm:pt modelId="{F1092C5A-4237-1447-BB3E-FB5AC6C7BEC6}" type="parTrans" cxnId="{FA570CD5-FEDF-1A4B-9885-59A3E983666B}">
      <dgm:prSet/>
      <dgm:spPr/>
      <dgm:t>
        <a:bodyPr/>
        <a:lstStyle/>
        <a:p>
          <a:endParaRPr lang="en-US"/>
        </a:p>
      </dgm:t>
    </dgm:pt>
    <dgm:pt modelId="{59770245-CE03-7F4D-B490-0F87DFF48719}" type="sibTrans" cxnId="{FA570CD5-FEDF-1A4B-9885-59A3E983666B}">
      <dgm:prSet/>
      <dgm:spPr/>
      <dgm:t>
        <a:bodyPr/>
        <a:lstStyle/>
        <a:p>
          <a:endParaRPr lang="en-US"/>
        </a:p>
      </dgm:t>
    </dgm:pt>
    <dgm:pt modelId="{2FD5B2F2-FC39-8840-94D6-5F954E153BB4}">
      <dgm:prSet phldrT="[Text]"/>
      <dgm:spPr/>
      <dgm:t>
        <a:bodyPr/>
        <a:lstStyle/>
        <a:p>
          <a:r>
            <a:rPr lang="en-US" dirty="0" smtClean="0"/>
            <a:t>Self</a:t>
          </a:r>
          <a:endParaRPr lang="en-US" dirty="0"/>
        </a:p>
      </dgm:t>
    </dgm:pt>
    <dgm:pt modelId="{701F25E3-ED48-5D4C-9E2D-6A07C734BC96}" type="parTrans" cxnId="{C30711EE-99AF-EF49-8894-1C243360766E}">
      <dgm:prSet/>
      <dgm:spPr/>
      <dgm:t>
        <a:bodyPr/>
        <a:lstStyle/>
        <a:p>
          <a:endParaRPr lang="en-US"/>
        </a:p>
      </dgm:t>
    </dgm:pt>
    <dgm:pt modelId="{3187A8AD-0DD6-8F4F-AE16-4B019BB4F986}" type="sibTrans" cxnId="{C30711EE-99AF-EF49-8894-1C243360766E}">
      <dgm:prSet/>
      <dgm:spPr/>
      <dgm:t>
        <a:bodyPr/>
        <a:lstStyle/>
        <a:p>
          <a:endParaRPr lang="en-US"/>
        </a:p>
      </dgm:t>
    </dgm:pt>
    <dgm:pt modelId="{15BA2994-F0C5-3D41-9798-C964CB8B3CC8}">
      <dgm:prSet phldrT="[Text]"/>
      <dgm:spPr/>
      <dgm:t>
        <a:bodyPr/>
        <a:lstStyle/>
        <a:p>
          <a:r>
            <a:rPr lang="en-US" dirty="0" smtClean="0"/>
            <a:t>Lisp</a:t>
          </a:r>
          <a:endParaRPr lang="en-US" dirty="0"/>
        </a:p>
      </dgm:t>
    </dgm:pt>
    <dgm:pt modelId="{E99D0646-95DB-974F-8C2A-0ECAC9ADC31C}" type="parTrans" cxnId="{F7039EAD-9E63-684C-B3C4-C1883B1306FE}">
      <dgm:prSet/>
      <dgm:spPr/>
      <dgm:t>
        <a:bodyPr/>
        <a:lstStyle/>
        <a:p>
          <a:endParaRPr lang="en-US"/>
        </a:p>
      </dgm:t>
    </dgm:pt>
    <dgm:pt modelId="{3FE087BC-5384-0641-925F-A8E532C6B033}" type="sibTrans" cxnId="{F7039EAD-9E63-684C-B3C4-C1883B1306FE}">
      <dgm:prSet/>
      <dgm:spPr/>
      <dgm:t>
        <a:bodyPr/>
        <a:lstStyle/>
        <a:p>
          <a:endParaRPr lang="en-US"/>
        </a:p>
      </dgm:t>
    </dgm:pt>
    <dgm:pt modelId="{59E5CEA1-BB07-2740-8679-0DA3774B9B71}">
      <dgm:prSet phldrT="[Text]"/>
      <dgm:spPr/>
      <dgm:t>
        <a:bodyPr/>
        <a:lstStyle/>
        <a:p>
          <a:r>
            <a:rPr lang="en-US" dirty="0" smtClean="0"/>
            <a:t>Java</a:t>
          </a:r>
          <a:endParaRPr lang="en-US" dirty="0"/>
        </a:p>
      </dgm:t>
    </dgm:pt>
    <dgm:pt modelId="{09A884CA-7360-E34B-B20C-1738040E0FE8}" type="parTrans" cxnId="{848B876A-041C-8D4B-9EF1-8AF336C1491A}">
      <dgm:prSet/>
      <dgm:spPr/>
      <dgm:t>
        <a:bodyPr/>
        <a:lstStyle/>
        <a:p>
          <a:endParaRPr lang="en-US"/>
        </a:p>
      </dgm:t>
    </dgm:pt>
    <dgm:pt modelId="{76EF4CF5-F13B-6C4F-8FFD-0FF8672002C6}" type="sibTrans" cxnId="{848B876A-041C-8D4B-9EF1-8AF336C1491A}">
      <dgm:prSet/>
      <dgm:spPr/>
      <dgm:t>
        <a:bodyPr/>
        <a:lstStyle/>
        <a:p>
          <a:endParaRPr lang="en-US"/>
        </a:p>
      </dgm:t>
    </dgm:pt>
    <dgm:pt modelId="{0F5B97DB-0C11-D941-9F6F-E37AF2192867}">
      <dgm:prSet/>
      <dgm:spPr/>
      <dgm:t>
        <a:bodyPr/>
        <a:lstStyle/>
        <a:p>
          <a:r>
            <a:rPr lang="en-US" dirty="0" smtClean="0"/>
            <a:t>Scheme</a:t>
          </a:r>
          <a:endParaRPr lang="en-US" dirty="0"/>
        </a:p>
      </dgm:t>
    </dgm:pt>
    <dgm:pt modelId="{7F22F532-59DB-7140-AF57-0D7C28CD6F7F}" type="parTrans" cxnId="{61AF5141-2426-E641-BC72-78E6D964EE9D}">
      <dgm:prSet/>
      <dgm:spPr/>
      <dgm:t>
        <a:bodyPr/>
        <a:lstStyle/>
        <a:p>
          <a:endParaRPr lang="en-US"/>
        </a:p>
      </dgm:t>
    </dgm:pt>
    <dgm:pt modelId="{8021C5E0-B98A-BE45-ACA0-28BA5C20BBA3}" type="sibTrans" cxnId="{61AF5141-2426-E641-BC72-78E6D964EE9D}">
      <dgm:prSet/>
      <dgm:spPr/>
      <dgm:t>
        <a:bodyPr/>
        <a:lstStyle/>
        <a:p>
          <a:endParaRPr lang="en-US"/>
        </a:p>
      </dgm:t>
    </dgm:pt>
    <dgm:pt modelId="{BE4040FC-CCDD-EC44-A070-62D7741E03E5}" type="pres">
      <dgm:prSet presAssocID="{506C5909-3081-CA47-B10C-1E0DA9468E95}" presName="Name0" presStyleCnt="0">
        <dgm:presLayoutVars>
          <dgm:chMax val="1"/>
          <dgm:chPref val="1"/>
          <dgm:dir/>
          <dgm:animOne val="branch"/>
          <dgm:animLvl val="lvl"/>
        </dgm:presLayoutVars>
      </dgm:prSet>
      <dgm:spPr/>
      <dgm:t>
        <a:bodyPr/>
        <a:lstStyle/>
        <a:p>
          <a:endParaRPr lang="en-US"/>
        </a:p>
      </dgm:t>
    </dgm:pt>
    <dgm:pt modelId="{D19C3BB5-653C-C748-9B8B-FEB53A663831}" type="pres">
      <dgm:prSet presAssocID="{6782C857-07A4-B94E-8959-9555724E8510}" presName="singleCycle" presStyleCnt="0"/>
      <dgm:spPr/>
    </dgm:pt>
    <dgm:pt modelId="{0C6B0969-AE92-A841-BE37-ADB6B5F1BF37}" type="pres">
      <dgm:prSet presAssocID="{6782C857-07A4-B94E-8959-9555724E8510}" presName="singleCenter" presStyleLbl="node1" presStyleIdx="0" presStyleCnt="5" custScaleX="258027" custLinFactNeighborX="-4405" custLinFactNeighborY="37323">
        <dgm:presLayoutVars>
          <dgm:chMax val="7"/>
          <dgm:chPref val="7"/>
        </dgm:presLayoutVars>
      </dgm:prSet>
      <dgm:spPr/>
      <dgm:t>
        <a:bodyPr/>
        <a:lstStyle/>
        <a:p>
          <a:endParaRPr lang="en-US"/>
        </a:p>
      </dgm:t>
    </dgm:pt>
    <dgm:pt modelId="{4D744370-6E61-004C-83B4-755D7B4F5EF6}" type="pres">
      <dgm:prSet presAssocID="{701F25E3-ED48-5D4C-9E2D-6A07C734BC96}" presName="Name56" presStyleLbl="parChTrans1D2" presStyleIdx="0" presStyleCnt="4"/>
      <dgm:spPr/>
      <dgm:t>
        <a:bodyPr/>
        <a:lstStyle/>
        <a:p>
          <a:endParaRPr lang="en-US"/>
        </a:p>
      </dgm:t>
    </dgm:pt>
    <dgm:pt modelId="{7ACB84F8-CEB6-0D40-8C20-641B28D54FF5}" type="pres">
      <dgm:prSet presAssocID="{2FD5B2F2-FC39-8840-94D6-5F954E153BB4}" presName="text0" presStyleLbl="node1" presStyleIdx="1" presStyleCnt="5" custRadScaleRad="91346" custRadScaleInc="-43309">
        <dgm:presLayoutVars>
          <dgm:bulletEnabled val="1"/>
        </dgm:presLayoutVars>
      </dgm:prSet>
      <dgm:spPr/>
      <dgm:t>
        <a:bodyPr/>
        <a:lstStyle/>
        <a:p>
          <a:endParaRPr lang="en-US"/>
        </a:p>
      </dgm:t>
    </dgm:pt>
    <dgm:pt modelId="{1A674B91-E9B6-9745-B57A-4FBA10388485}" type="pres">
      <dgm:prSet presAssocID="{E99D0646-95DB-974F-8C2A-0ECAC9ADC31C}" presName="Name56" presStyleLbl="parChTrans1D2" presStyleIdx="1" presStyleCnt="4"/>
      <dgm:spPr/>
      <dgm:t>
        <a:bodyPr/>
        <a:lstStyle/>
        <a:p>
          <a:endParaRPr lang="en-US"/>
        </a:p>
      </dgm:t>
    </dgm:pt>
    <dgm:pt modelId="{F2E0B9B0-D113-7F4C-864E-D5DAD993A7D7}" type="pres">
      <dgm:prSet presAssocID="{15BA2994-F0C5-3D41-9798-C964CB8B3CC8}" presName="text0" presStyleLbl="node1" presStyleIdx="2" presStyleCnt="5" custRadScaleRad="121303" custRadScaleInc="-100502">
        <dgm:presLayoutVars>
          <dgm:bulletEnabled val="1"/>
        </dgm:presLayoutVars>
      </dgm:prSet>
      <dgm:spPr/>
      <dgm:t>
        <a:bodyPr/>
        <a:lstStyle/>
        <a:p>
          <a:endParaRPr lang="en-US"/>
        </a:p>
      </dgm:t>
    </dgm:pt>
    <dgm:pt modelId="{C52147F2-9708-334D-95A6-EBA58FBE962C}" type="pres">
      <dgm:prSet presAssocID="{7F22F532-59DB-7140-AF57-0D7C28CD6F7F}" presName="Name56" presStyleLbl="parChTrans1D2" presStyleIdx="2" presStyleCnt="4"/>
      <dgm:spPr/>
      <dgm:t>
        <a:bodyPr/>
        <a:lstStyle/>
        <a:p>
          <a:endParaRPr lang="en-US"/>
        </a:p>
      </dgm:t>
    </dgm:pt>
    <dgm:pt modelId="{AA7E0525-EF96-E246-8B8A-DD3A45CD93E1}" type="pres">
      <dgm:prSet presAssocID="{0F5B97DB-0C11-D941-9F6F-E37AF2192867}" presName="text0" presStyleLbl="node1" presStyleIdx="3" presStyleCnt="5" custRadScaleRad="202067" custRadScaleInc="-256053">
        <dgm:presLayoutVars>
          <dgm:bulletEnabled val="1"/>
        </dgm:presLayoutVars>
      </dgm:prSet>
      <dgm:spPr/>
      <dgm:t>
        <a:bodyPr/>
        <a:lstStyle/>
        <a:p>
          <a:endParaRPr lang="en-US"/>
        </a:p>
      </dgm:t>
    </dgm:pt>
    <dgm:pt modelId="{5D3BB5CA-F9D6-E044-B928-8E8580603E48}" type="pres">
      <dgm:prSet presAssocID="{09A884CA-7360-E34B-B20C-1738040E0FE8}" presName="Name56" presStyleLbl="parChTrans1D2" presStyleIdx="3" presStyleCnt="4"/>
      <dgm:spPr/>
      <dgm:t>
        <a:bodyPr/>
        <a:lstStyle/>
        <a:p>
          <a:endParaRPr lang="en-US"/>
        </a:p>
      </dgm:t>
    </dgm:pt>
    <dgm:pt modelId="{9B1335F1-F8F0-8446-8D81-470C7EF4CCA6}" type="pres">
      <dgm:prSet presAssocID="{59E5CEA1-BB07-2740-8679-0DA3774B9B71}" presName="text0" presStyleLbl="node1" presStyleIdx="4" presStyleCnt="5" custRadScaleRad="186058" custRadScaleInc="61266">
        <dgm:presLayoutVars>
          <dgm:bulletEnabled val="1"/>
        </dgm:presLayoutVars>
      </dgm:prSet>
      <dgm:spPr/>
      <dgm:t>
        <a:bodyPr/>
        <a:lstStyle/>
        <a:p>
          <a:endParaRPr lang="en-US"/>
        </a:p>
      </dgm:t>
    </dgm:pt>
  </dgm:ptLst>
  <dgm:cxnLst>
    <dgm:cxn modelId="{F7039EAD-9E63-684C-B3C4-C1883B1306FE}" srcId="{6782C857-07A4-B94E-8959-9555724E8510}" destId="{15BA2994-F0C5-3D41-9798-C964CB8B3CC8}" srcOrd="1" destOrd="0" parTransId="{E99D0646-95DB-974F-8C2A-0ECAC9ADC31C}" sibTransId="{3FE087BC-5384-0641-925F-A8E532C6B033}"/>
    <dgm:cxn modelId="{95E5AF46-C83B-7649-8F6D-83FDF8253065}" type="presOf" srcId="{15BA2994-F0C5-3D41-9798-C964CB8B3CC8}" destId="{F2E0B9B0-D113-7F4C-864E-D5DAD993A7D7}" srcOrd="0" destOrd="0" presId="urn:microsoft.com/office/officeart/2008/layout/RadialCluster"/>
    <dgm:cxn modelId="{0C17E82B-E3AA-2245-83F5-C894A2648A77}" type="presOf" srcId="{59E5CEA1-BB07-2740-8679-0DA3774B9B71}" destId="{9B1335F1-F8F0-8446-8D81-470C7EF4CCA6}" srcOrd="0" destOrd="0" presId="urn:microsoft.com/office/officeart/2008/layout/RadialCluster"/>
    <dgm:cxn modelId="{C30711EE-99AF-EF49-8894-1C243360766E}" srcId="{6782C857-07A4-B94E-8959-9555724E8510}" destId="{2FD5B2F2-FC39-8840-94D6-5F954E153BB4}" srcOrd="0" destOrd="0" parTransId="{701F25E3-ED48-5D4C-9E2D-6A07C734BC96}" sibTransId="{3187A8AD-0DD6-8F4F-AE16-4B019BB4F986}"/>
    <dgm:cxn modelId="{B601F2E2-812B-FD41-BF05-DA43A9F40897}" type="presOf" srcId="{09A884CA-7360-E34B-B20C-1738040E0FE8}" destId="{5D3BB5CA-F9D6-E044-B928-8E8580603E48}" srcOrd="0" destOrd="0" presId="urn:microsoft.com/office/officeart/2008/layout/RadialCluster"/>
    <dgm:cxn modelId="{848B876A-041C-8D4B-9EF1-8AF336C1491A}" srcId="{6782C857-07A4-B94E-8959-9555724E8510}" destId="{59E5CEA1-BB07-2740-8679-0DA3774B9B71}" srcOrd="3" destOrd="0" parTransId="{09A884CA-7360-E34B-B20C-1738040E0FE8}" sibTransId="{76EF4CF5-F13B-6C4F-8FFD-0FF8672002C6}"/>
    <dgm:cxn modelId="{2AB60A53-F5F7-D54F-B65C-494C01A95C66}" type="presOf" srcId="{701F25E3-ED48-5D4C-9E2D-6A07C734BC96}" destId="{4D744370-6E61-004C-83B4-755D7B4F5EF6}" srcOrd="0" destOrd="0" presId="urn:microsoft.com/office/officeart/2008/layout/RadialCluster"/>
    <dgm:cxn modelId="{568F89F9-944C-914B-9794-289A1E29B226}" type="presOf" srcId="{0F5B97DB-0C11-D941-9F6F-E37AF2192867}" destId="{AA7E0525-EF96-E246-8B8A-DD3A45CD93E1}" srcOrd="0" destOrd="0" presId="urn:microsoft.com/office/officeart/2008/layout/RadialCluster"/>
    <dgm:cxn modelId="{86893A9C-E6D9-5641-87D9-831EC7E5FB25}" type="presOf" srcId="{E99D0646-95DB-974F-8C2A-0ECAC9ADC31C}" destId="{1A674B91-E9B6-9745-B57A-4FBA10388485}" srcOrd="0" destOrd="0" presId="urn:microsoft.com/office/officeart/2008/layout/RadialCluster"/>
    <dgm:cxn modelId="{95455D69-CF41-9A41-A329-A79C5E20A63D}" type="presOf" srcId="{6782C857-07A4-B94E-8959-9555724E8510}" destId="{0C6B0969-AE92-A841-BE37-ADB6B5F1BF37}" srcOrd="0" destOrd="0" presId="urn:microsoft.com/office/officeart/2008/layout/RadialCluster"/>
    <dgm:cxn modelId="{60FA8419-7A6C-584C-AF6D-6DA9ED0F8047}" type="presOf" srcId="{2FD5B2F2-FC39-8840-94D6-5F954E153BB4}" destId="{7ACB84F8-CEB6-0D40-8C20-641B28D54FF5}" srcOrd="0" destOrd="0" presId="urn:microsoft.com/office/officeart/2008/layout/RadialCluster"/>
    <dgm:cxn modelId="{D1BB74F8-6D1A-F64C-85F4-E914B6C94ADD}" type="presOf" srcId="{7F22F532-59DB-7140-AF57-0D7C28CD6F7F}" destId="{C52147F2-9708-334D-95A6-EBA58FBE962C}" srcOrd="0" destOrd="0" presId="urn:microsoft.com/office/officeart/2008/layout/RadialCluster"/>
    <dgm:cxn modelId="{18595F6C-1CC1-624D-920D-556E501F345B}" type="presOf" srcId="{506C5909-3081-CA47-B10C-1E0DA9468E95}" destId="{BE4040FC-CCDD-EC44-A070-62D7741E03E5}" srcOrd="0" destOrd="0" presId="urn:microsoft.com/office/officeart/2008/layout/RadialCluster"/>
    <dgm:cxn modelId="{61AF5141-2426-E641-BC72-78E6D964EE9D}" srcId="{6782C857-07A4-B94E-8959-9555724E8510}" destId="{0F5B97DB-0C11-D941-9F6F-E37AF2192867}" srcOrd="2" destOrd="0" parTransId="{7F22F532-59DB-7140-AF57-0D7C28CD6F7F}" sibTransId="{8021C5E0-B98A-BE45-ACA0-28BA5C20BBA3}"/>
    <dgm:cxn modelId="{FA570CD5-FEDF-1A4B-9885-59A3E983666B}" srcId="{506C5909-3081-CA47-B10C-1E0DA9468E95}" destId="{6782C857-07A4-B94E-8959-9555724E8510}" srcOrd="0" destOrd="0" parTransId="{F1092C5A-4237-1447-BB3E-FB5AC6C7BEC6}" sibTransId="{59770245-CE03-7F4D-B490-0F87DFF48719}"/>
    <dgm:cxn modelId="{2CC88105-E69C-4F45-AEE9-90C93927E3BE}" type="presParOf" srcId="{BE4040FC-CCDD-EC44-A070-62D7741E03E5}" destId="{D19C3BB5-653C-C748-9B8B-FEB53A663831}" srcOrd="0" destOrd="0" presId="urn:microsoft.com/office/officeart/2008/layout/RadialCluster"/>
    <dgm:cxn modelId="{175B0635-969E-CF49-A5B4-79D11DA9AC50}" type="presParOf" srcId="{D19C3BB5-653C-C748-9B8B-FEB53A663831}" destId="{0C6B0969-AE92-A841-BE37-ADB6B5F1BF37}" srcOrd="0" destOrd="0" presId="urn:microsoft.com/office/officeart/2008/layout/RadialCluster"/>
    <dgm:cxn modelId="{77FE9804-F294-E84B-9B72-01115A61C5BA}" type="presParOf" srcId="{D19C3BB5-653C-C748-9B8B-FEB53A663831}" destId="{4D744370-6E61-004C-83B4-755D7B4F5EF6}" srcOrd="1" destOrd="0" presId="urn:microsoft.com/office/officeart/2008/layout/RadialCluster"/>
    <dgm:cxn modelId="{33E86EA6-8F81-5F40-A62E-C30933229E22}" type="presParOf" srcId="{D19C3BB5-653C-C748-9B8B-FEB53A663831}" destId="{7ACB84F8-CEB6-0D40-8C20-641B28D54FF5}" srcOrd="2" destOrd="0" presId="urn:microsoft.com/office/officeart/2008/layout/RadialCluster"/>
    <dgm:cxn modelId="{65B22493-C4BE-574B-85DB-13CC0D5D89B3}" type="presParOf" srcId="{D19C3BB5-653C-C748-9B8B-FEB53A663831}" destId="{1A674B91-E9B6-9745-B57A-4FBA10388485}" srcOrd="3" destOrd="0" presId="urn:microsoft.com/office/officeart/2008/layout/RadialCluster"/>
    <dgm:cxn modelId="{AF36E39A-F9D5-2B4B-B690-49219C793DBD}" type="presParOf" srcId="{D19C3BB5-653C-C748-9B8B-FEB53A663831}" destId="{F2E0B9B0-D113-7F4C-864E-D5DAD993A7D7}" srcOrd="4" destOrd="0" presId="urn:microsoft.com/office/officeart/2008/layout/RadialCluster"/>
    <dgm:cxn modelId="{E91BE6B7-8457-6043-B017-3E9862BB1C5A}" type="presParOf" srcId="{D19C3BB5-653C-C748-9B8B-FEB53A663831}" destId="{C52147F2-9708-334D-95A6-EBA58FBE962C}" srcOrd="5" destOrd="0" presId="urn:microsoft.com/office/officeart/2008/layout/RadialCluster"/>
    <dgm:cxn modelId="{5A2DEECA-8E79-8D42-B34B-C3BBAAFC8850}" type="presParOf" srcId="{D19C3BB5-653C-C748-9B8B-FEB53A663831}" destId="{AA7E0525-EF96-E246-8B8A-DD3A45CD93E1}" srcOrd="6" destOrd="0" presId="urn:microsoft.com/office/officeart/2008/layout/RadialCluster"/>
    <dgm:cxn modelId="{B64787E3-80EB-0C4B-8BD7-215F52D4E063}" type="presParOf" srcId="{D19C3BB5-653C-C748-9B8B-FEB53A663831}" destId="{5D3BB5CA-F9D6-E044-B928-8E8580603E48}" srcOrd="7" destOrd="0" presId="urn:microsoft.com/office/officeart/2008/layout/RadialCluster"/>
    <dgm:cxn modelId="{C8EA27E6-8675-FA40-9B5C-77A2D2C14482}" type="presParOf" srcId="{D19C3BB5-653C-C748-9B8B-FEB53A663831}" destId="{9B1335F1-F8F0-8446-8D81-470C7EF4CCA6}"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B0969-AE92-A841-BE37-ADB6B5F1BF37}">
      <dsp:nvSpPr>
        <dsp:cNvPr id="0" name=""/>
        <dsp:cNvSpPr/>
      </dsp:nvSpPr>
      <dsp:spPr>
        <a:xfrm>
          <a:off x="2148812" y="2666993"/>
          <a:ext cx="3185188" cy="1234440"/>
        </a:xfrm>
        <a:prstGeom prst="roundRect">
          <a:avLst/>
        </a:prstGeom>
        <a:gradFill rotWithShape="0">
          <a:gsLst>
            <a:gs pos="0">
              <a:schemeClr val="accent4">
                <a:shade val="50000"/>
                <a:hueOff val="0"/>
                <a:satOff val="0"/>
                <a:lumOff val="0"/>
                <a:alphaOff val="0"/>
                <a:shade val="40000"/>
                <a:alpha val="100000"/>
                <a:satMod val="150000"/>
                <a:lumMod val="100000"/>
              </a:schemeClr>
            </a:gs>
            <a:gs pos="100000">
              <a:schemeClr val="accent4">
                <a:shade val="50000"/>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t>Live Script</a:t>
          </a:r>
          <a:br>
            <a:rPr lang="en-US" sz="2400" kern="1200" dirty="0" smtClean="0"/>
          </a:br>
          <a:r>
            <a:rPr lang="en-US" sz="2400" kern="1200" dirty="0" smtClean="0"/>
            <a:t>Java Script</a:t>
          </a:r>
          <a:br>
            <a:rPr lang="en-US" sz="2400" kern="1200" dirty="0" smtClean="0"/>
          </a:br>
          <a:r>
            <a:rPr lang="en-US" sz="2400" kern="1200" dirty="0" smtClean="0"/>
            <a:t>ECMA Script</a:t>
          </a:r>
          <a:endParaRPr lang="en-US" sz="2400" kern="1200" dirty="0"/>
        </a:p>
      </dsp:txBody>
      <dsp:txXfrm>
        <a:off x="2209072" y="2727253"/>
        <a:ext cx="3064668" cy="1113920"/>
      </dsp:txXfrm>
    </dsp:sp>
    <dsp:sp modelId="{4D744370-6E61-004C-83B4-755D7B4F5EF6}">
      <dsp:nvSpPr>
        <dsp:cNvPr id="0" name=""/>
        <dsp:cNvSpPr/>
      </dsp:nvSpPr>
      <dsp:spPr>
        <a:xfrm rot="15739468">
          <a:off x="2736700" y="1861333"/>
          <a:ext cx="1625888" cy="0"/>
        </a:xfrm>
        <a:custGeom>
          <a:avLst/>
          <a:gdLst/>
          <a:ahLst/>
          <a:cxnLst/>
          <a:rect l="0" t="0" r="0" b="0"/>
          <a:pathLst>
            <a:path>
              <a:moveTo>
                <a:pt x="0" y="0"/>
              </a:moveTo>
              <a:lnTo>
                <a:pt x="1625888" y="0"/>
              </a:lnTo>
            </a:path>
          </a:pathLst>
        </a:custGeom>
        <a:noFill/>
        <a:ln w="12700" cap="flat" cmpd="sng" algn="ctr">
          <a:solidFill>
            <a:schemeClr val="accent4">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CB84F8-CEB6-0D40-8C20-641B28D54FF5}">
      <dsp:nvSpPr>
        <dsp:cNvPr id="0" name=""/>
        <dsp:cNvSpPr/>
      </dsp:nvSpPr>
      <dsp:spPr>
        <a:xfrm>
          <a:off x="2971795" y="228598"/>
          <a:ext cx="827074" cy="827074"/>
        </a:xfrm>
        <a:prstGeom prst="roundRect">
          <a:avLst/>
        </a:prstGeom>
        <a:gradFill rotWithShape="0">
          <a:gsLst>
            <a:gs pos="0">
              <a:schemeClr val="accent4">
                <a:shade val="50000"/>
                <a:hueOff val="0"/>
                <a:satOff val="-2620"/>
                <a:lumOff val="16826"/>
                <a:alphaOff val="0"/>
                <a:shade val="40000"/>
                <a:alpha val="100000"/>
                <a:satMod val="150000"/>
                <a:lumMod val="100000"/>
              </a:schemeClr>
            </a:gs>
            <a:gs pos="100000">
              <a:schemeClr val="accent4">
                <a:shade val="50000"/>
                <a:hueOff val="0"/>
                <a:satOff val="-2620"/>
                <a:lumOff val="16826"/>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Self</a:t>
          </a:r>
          <a:endParaRPr lang="en-US" sz="2800" kern="1200" dirty="0"/>
        </a:p>
      </dsp:txBody>
      <dsp:txXfrm>
        <a:off x="3012169" y="268972"/>
        <a:ext cx="746326" cy="746326"/>
      </dsp:txXfrm>
    </dsp:sp>
    <dsp:sp modelId="{1A674B91-E9B6-9745-B57A-4FBA10388485}">
      <dsp:nvSpPr>
        <dsp:cNvPr id="0" name=""/>
        <dsp:cNvSpPr/>
      </dsp:nvSpPr>
      <dsp:spPr>
        <a:xfrm rot="18022876">
          <a:off x="3641678" y="1861338"/>
          <a:ext cx="1867797" cy="0"/>
        </a:xfrm>
        <a:custGeom>
          <a:avLst/>
          <a:gdLst/>
          <a:ahLst/>
          <a:cxnLst/>
          <a:rect l="0" t="0" r="0" b="0"/>
          <a:pathLst>
            <a:path>
              <a:moveTo>
                <a:pt x="0" y="0"/>
              </a:moveTo>
              <a:lnTo>
                <a:pt x="1867797" y="0"/>
              </a:lnTo>
            </a:path>
          </a:pathLst>
        </a:custGeom>
        <a:noFill/>
        <a:ln w="12700" cap="flat" cmpd="sng" algn="ctr">
          <a:solidFill>
            <a:schemeClr val="accent4">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2E0B9B0-D113-7F4C-864E-D5DAD993A7D7}">
      <dsp:nvSpPr>
        <dsp:cNvPr id="0" name=""/>
        <dsp:cNvSpPr/>
      </dsp:nvSpPr>
      <dsp:spPr>
        <a:xfrm>
          <a:off x="4876799" y="228609"/>
          <a:ext cx="827074" cy="827074"/>
        </a:xfrm>
        <a:prstGeom prst="roundRect">
          <a:avLst/>
        </a:prstGeom>
        <a:gradFill rotWithShape="0">
          <a:gsLst>
            <a:gs pos="0">
              <a:schemeClr val="accent4">
                <a:shade val="50000"/>
                <a:hueOff val="0"/>
                <a:satOff val="-5241"/>
                <a:lumOff val="33651"/>
                <a:alphaOff val="0"/>
                <a:shade val="40000"/>
                <a:alpha val="100000"/>
                <a:satMod val="150000"/>
                <a:lumMod val="100000"/>
              </a:schemeClr>
            </a:gs>
            <a:gs pos="100000">
              <a:schemeClr val="accent4">
                <a:shade val="50000"/>
                <a:hueOff val="0"/>
                <a:satOff val="-5241"/>
                <a:lumOff val="33651"/>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Lisp</a:t>
          </a:r>
          <a:endParaRPr lang="en-US" sz="2500" kern="1200" dirty="0"/>
        </a:p>
      </dsp:txBody>
      <dsp:txXfrm>
        <a:off x="4917173" y="268983"/>
        <a:ext cx="746326" cy="746326"/>
      </dsp:txXfrm>
    </dsp:sp>
    <dsp:sp modelId="{C52147F2-9708-334D-95A6-EBA58FBE962C}">
      <dsp:nvSpPr>
        <dsp:cNvPr id="0" name=""/>
        <dsp:cNvSpPr/>
      </dsp:nvSpPr>
      <dsp:spPr>
        <a:xfrm rot="19200229">
          <a:off x="4171759" y="1828043"/>
          <a:ext cx="2610557" cy="0"/>
        </a:xfrm>
        <a:custGeom>
          <a:avLst/>
          <a:gdLst/>
          <a:ahLst/>
          <a:cxnLst/>
          <a:rect l="0" t="0" r="0" b="0"/>
          <a:pathLst>
            <a:path>
              <a:moveTo>
                <a:pt x="0" y="0"/>
              </a:moveTo>
              <a:lnTo>
                <a:pt x="2610557" y="0"/>
              </a:lnTo>
            </a:path>
          </a:pathLst>
        </a:custGeom>
        <a:noFill/>
        <a:ln w="12700" cap="flat" cmpd="sng" algn="ctr">
          <a:solidFill>
            <a:schemeClr val="accent4">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7E0525-EF96-E246-8B8A-DD3A45CD93E1}">
      <dsp:nvSpPr>
        <dsp:cNvPr id="0" name=""/>
        <dsp:cNvSpPr/>
      </dsp:nvSpPr>
      <dsp:spPr>
        <a:xfrm>
          <a:off x="6476994" y="228603"/>
          <a:ext cx="827074" cy="827074"/>
        </a:xfrm>
        <a:prstGeom prst="roundRect">
          <a:avLst/>
        </a:prstGeom>
        <a:gradFill rotWithShape="0">
          <a:gsLst>
            <a:gs pos="0">
              <a:schemeClr val="accent4">
                <a:shade val="50000"/>
                <a:hueOff val="0"/>
                <a:satOff val="-5241"/>
                <a:lumOff val="33651"/>
                <a:alphaOff val="0"/>
                <a:shade val="40000"/>
                <a:alpha val="100000"/>
                <a:satMod val="150000"/>
                <a:lumMod val="100000"/>
              </a:schemeClr>
            </a:gs>
            <a:gs pos="100000">
              <a:schemeClr val="accent4">
                <a:shade val="50000"/>
                <a:hueOff val="0"/>
                <a:satOff val="-5241"/>
                <a:lumOff val="33651"/>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Scheme</a:t>
          </a:r>
          <a:endParaRPr lang="en-US" sz="1400" kern="1200" dirty="0"/>
        </a:p>
      </dsp:txBody>
      <dsp:txXfrm>
        <a:off x="6517368" y="268977"/>
        <a:ext cx="746326" cy="746326"/>
      </dsp:txXfrm>
    </dsp:sp>
    <dsp:sp modelId="{5D3BB5CA-F9D6-E044-B928-8E8580603E48}">
      <dsp:nvSpPr>
        <dsp:cNvPr id="0" name=""/>
        <dsp:cNvSpPr/>
      </dsp:nvSpPr>
      <dsp:spPr>
        <a:xfrm rot="13550312">
          <a:off x="1236509" y="1861330"/>
          <a:ext cx="2246129" cy="0"/>
        </a:xfrm>
        <a:custGeom>
          <a:avLst/>
          <a:gdLst/>
          <a:ahLst/>
          <a:cxnLst/>
          <a:rect l="0" t="0" r="0" b="0"/>
          <a:pathLst>
            <a:path>
              <a:moveTo>
                <a:pt x="0" y="0"/>
              </a:moveTo>
              <a:lnTo>
                <a:pt x="2246129" y="0"/>
              </a:lnTo>
            </a:path>
          </a:pathLst>
        </a:custGeom>
        <a:noFill/>
        <a:ln w="12700" cap="flat" cmpd="sng" algn="ctr">
          <a:solidFill>
            <a:schemeClr val="accent4">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1335F1-F8F0-8446-8D81-470C7EF4CCA6}">
      <dsp:nvSpPr>
        <dsp:cNvPr id="0" name=""/>
        <dsp:cNvSpPr/>
      </dsp:nvSpPr>
      <dsp:spPr>
        <a:xfrm>
          <a:off x="762009" y="228592"/>
          <a:ext cx="827074" cy="827074"/>
        </a:xfrm>
        <a:prstGeom prst="roundRect">
          <a:avLst/>
        </a:prstGeom>
        <a:gradFill rotWithShape="0">
          <a:gsLst>
            <a:gs pos="0">
              <a:schemeClr val="accent4">
                <a:shade val="50000"/>
                <a:hueOff val="0"/>
                <a:satOff val="-2620"/>
                <a:lumOff val="16826"/>
                <a:alphaOff val="0"/>
                <a:shade val="40000"/>
                <a:alpha val="100000"/>
                <a:satMod val="150000"/>
                <a:lumMod val="100000"/>
              </a:schemeClr>
            </a:gs>
            <a:gs pos="100000">
              <a:schemeClr val="accent4">
                <a:shade val="50000"/>
                <a:hueOff val="0"/>
                <a:satOff val="-2620"/>
                <a:lumOff val="16826"/>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Java</a:t>
          </a:r>
          <a:endParaRPr lang="en-US" sz="2600" kern="1200" dirty="0"/>
        </a:p>
      </dsp:txBody>
      <dsp:txXfrm>
        <a:off x="802383" y="268966"/>
        <a:ext cx="746326" cy="74632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51AE81D-0D89-2B40-B946-1985540267D4}" type="datetimeFigureOut">
              <a:rPr lang="en-US" altLang="en-US"/>
              <a:pPr/>
              <a:t>7/10/17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B89D2B4-900F-B548-ABE0-6431E46DA0B9}" type="slidenum">
              <a:rPr lang="en-US" altLang="en-US"/>
              <a:pPr/>
              <a:t>‹#›</a:t>
            </a:fld>
            <a:endParaRPr lang="en-US" altLang="en-US"/>
          </a:p>
        </p:txBody>
      </p:sp>
    </p:spTree>
    <p:extLst>
      <p:ext uri="{BB962C8B-B14F-4D97-AF65-F5344CB8AC3E}">
        <p14:creationId xmlns:p14="http://schemas.microsoft.com/office/powerpoint/2010/main" val="2074262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132164A-C02D-7443-9B2D-E742C9B7156B}" type="slidenum">
              <a:rPr lang="en-US" altLang="en-US"/>
              <a:pPr/>
              <a:t>‹#›</a:t>
            </a:fld>
            <a:endParaRPr lang="en-US" altLang="en-US"/>
          </a:p>
        </p:txBody>
      </p:sp>
    </p:spTree>
    <p:extLst>
      <p:ext uri="{BB962C8B-B14F-4D97-AF65-F5344CB8AC3E}">
        <p14:creationId xmlns:p14="http://schemas.microsoft.com/office/powerpoint/2010/main" val="7235750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C557BF0-80AC-4F49-8AFE-30B6B9F2D0A6}" type="slidenum">
              <a:rPr lang="en-US" altLang="en-US" sz="1200"/>
              <a:pPr eaLnBrk="1" hangingPunct="1"/>
              <a:t>3</a:t>
            </a:fld>
            <a:endParaRPr lang="en-US" altLang="en-US" sz="1200"/>
          </a:p>
        </p:txBody>
      </p:sp>
      <p:sp>
        <p:nvSpPr>
          <p:cNvPr id="75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32367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A9A612-44A6-4F44-A826-580B41530913}" type="slidenum">
              <a:rPr lang="en-US" altLang="en-US" sz="1200"/>
              <a:pPr eaLnBrk="1" hangingPunct="1"/>
              <a:t>24</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65053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31441D-78DB-3246-AAAA-0DBDD1F1AC62}" type="slidenum">
              <a:rPr lang="en-US" altLang="en-US" sz="1200"/>
              <a:pPr eaLnBrk="1" hangingPunct="1"/>
              <a:t>25</a:t>
            </a:fld>
            <a:endParaRPr lang="en-US" altLang="en-US" sz="1200"/>
          </a:p>
        </p:txBody>
      </p:sp>
      <p:sp>
        <p:nvSpPr>
          <p:cNvPr id="89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909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69122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9524FB-BB31-D440-A98D-C5AFEC6E87BE}" type="slidenum">
              <a:rPr lang="en-US" altLang="en-US" sz="1200"/>
              <a:pPr eaLnBrk="1" hangingPunct="1"/>
              <a:t>26</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606014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9951A22-BFF3-3749-B188-F73D3DB1B422}" type="slidenum">
              <a:rPr lang="en-US" altLang="en-US" sz="1200"/>
              <a:pPr eaLnBrk="1" hangingPunct="1"/>
              <a:t>27</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564733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3AB1B68-9E33-194B-AF14-0BE62BEFCD09}" type="slidenum">
              <a:rPr lang="en-US" altLang="en-US" sz="1200"/>
              <a:pPr eaLnBrk="1" hangingPunct="1"/>
              <a:t>28</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753597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EEF1C1F-C220-8B4D-A527-98449225F57E}" type="slidenum">
              <a:rPr lang="en-US" altLang="en-US" sz="1200"/>
              <a:pPr eaLnBrk="1" hangingPunct="1"/>
              <a:t>29</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650922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8FD32DF-5535-4241-98C7-62AC6E758FE4}" type="slidenum">
              <a:rPr lang="en-US" altLang="en-US" sz="1200"/>
              <a:pPr eaLnBrk="1" hangingPunct="1"/>
              <a:t>31</a:t>
            </a:fld>
            <a:endParaRPr lang="en-US" altLang="en-US" sz="1200"/>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65213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C938572-0164-0644-A31F-FA1B5DE5EE6E}" type="slidenum">
              <a:rPr lang="en-US" altLang="en-US" sz="1200"/>
              <a:pPr eaLnBrk="1" hangingPunct="1"/>
              <a:t>32</a:t>
            </a:fld>
            <a:endParaRPr lang="en-US" altLang="en-US" sz="1200"/>
          </a:p>
        </p:txBody>
      </p:sp>
      <p:sp>
        <p:nvSpPr>
          <p:cNvPr id="86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601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808510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CE54E5E-97E8-9346-A56E-89BE4F2E2077}" type="slidenum">
              <a:rPr lang="en-US" altLang="en-US" sz="1200"/>
              <a:pPr eaLnBrk="1" hangingPunct="1"/>
              <a:t>33</a:t>
            </a:fld>
            <a:endParaRPr lang="en-US" altLang="en-US" sz="1200"/>
          </a:p>
        </p:txBody>
      </p:sp>
      <p:sp>
        <p:nvSpPr>
          <p:cNvPr id="84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499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49694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D7DCDD4-FEC1-554F-9F56-F17EF229205B}" type="slidenum">
              <a:rPr lang="en-US" altLang="en-US" sz="1200"/>
              <a:pPr eaLnBrk="1" hangingPunct="1"/>
              <a:t>34</a:t>
            </a:fld>
            <a:endParaRPr lang="en-US" altLang="en-US" sz="1200"/>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704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0910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1E174F1-BCCE-A948-A0A1-5423713D866B}" type="slidenum">
              <a:rPr lang="en-US" altLang="en-US" sz="1200"/>
              <a:pPr eaLnBrk="1" hangingPunct="1"/>
              <a:t>5</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r>
              <a:rPr lang="en-US" altLang="en-US">
                <a:ea typeface="ＭＳ Ｐゴシック" charset="-128"/>
              </a:rPr>
              <a:t>In 1992 Jim Gosling is sitting in his office working on a language which would be a successor to C++. He was an smart man but wasn</a:t>
            </a:r>
            <a:r>
              <a:rPr lang="fr-FR" altLang="en-US">
                <a:ea typeface="ＭＳ Ｐゴシック" charset="-128"/>
              </a:rPr>
              <a:t>’</a:t>
            </a:r>
            <a:r>
              <a:rPr lang="en-US" altLang="ja-JP">
                <a:ea typeface="ＭＳ Ｐゴシック" charset="-128"/>
              </a:rPr>
              <a:t>t good at naming the languages which is apparent from the fact that he intended to call the language C++++. </a:t>
            </a:r>
          </a:p>
          <a:p>
            <a:pPr eaLnBrk="1" hangingPunct="1"/>
            <a:r>
              <a:rPr lang="en-US" altLang="en-US">
                <a:ea typeface="ＭＳ Ｐゴシック" charset="-128"/>
              </a:rPr>
              <a:t>His friends told him you cannot do that ao he looked out of the window, saw an oak tree and from that point his language was called OAK. </a:t>
            </a:r>
          </a:p>
          <a:p>
            <a:pPr eaLnBrk="1" hangingPunct="1"/>
            <a:endParaRPr lang="en-US" altLang="en-US">
              <a:ea typeface="ＭＳ Ｐゴシック" charset="-128"/>
            </a:endParaRPr>
          </a:p>
          <a:p>
            <a:pPr eaLnBrk="1" hangingPunct="1"/>
            <a:r>
              <a:rPr lang="en-US" altLang="en-US">
                <a:ea typeface="ＭＳ Ｐゴシック" charset="-128"/>
              </a:rPr>
              <a:t>Then Gosling spun out to a start up called first person, a company which intended to create technology for interactive TV applications. OAK was to be used in those applications. That company failed and he eventually rolled back into SUN.</a:t>
            </a:r>
          </a:p>
          <a:p>
            <a:pPr eaLnBrk="1" hangingPunct="1"/>
            <a:endParaRPr lang="en-US" altLang="en-US">
              <a:ea typeface="ＭＳ Ｐゴシック" charset="-128"/>
            </a:endParaRPr>
          </a:p>
          <a:p>
            <a:pPr eaLnBrk="1" hangingPunct="1"/>
            <a:r>
              <a:rPr lang="en-US" altLang="en-US">
                <a:ea typeface="ＭＳ Ｐゴシック" charset="-128"/>
              </a:rPr>
              <a:t>After having failed with interactive media they were sitting around trying to figure out what do they do with OAK.</a:t>
            </a:r>
          </a:p>
          <a:p>
            <a:pPr eaLnBrk="1" hangingPunct="1"/>
            <a:endParaRPr lang="en-US" altLang="en-US">
              <a:ea typeface="ＭＳ Ｐゴシック" charset="-128"/>
            </a:endParaRPr>
          </a:p>
          <a:p>
            <a:pPr eaLnBrk="1" hangingPunct="1"/>
            <a:r>
              <a:rPr lang="en-US" altLang="en-US">
                <a:ea typeface="ＭＳ Ｐゴシック" charset="-128"/>
              </a:rPr>
              <a:t>While discussing it in a coffee shop they decided that the language needed a new name and at that point Jim looking at the menu, decided to call it JAVA. At the same time they decided that the first application that they would demonstrate this language would be a browser because WEB at that point in time was going hot and there was a huge hype around it.</a:t>
            </a:r>
          </a:p>
          <a:p>
            <a:pPr eaLnBrk="1" hangingPunct="1"/>
            <a:endParaRPr lang="en-US" altLang="en-US">
              <a:ea typeface="ＭＳ Ｐゴシック" charset="-128"/>
            </a:endParaRPr>
          </a:p>
          <a:p>
            <a:pPr eaLnBrk="1" hangingPunct="1"/>
            <a:r>
              <a:rPr lang="en-US" altLang="en-US">
                <a:ea typeface="ＭＳ Ｐゴシック" charset="-128"/>
              </a:rPr>
              <a:t>They decided to name the browser HOT JAVA. Having the browser have the almost the same name as the language it was written in caused a confusion which worked in their favor since there was a huge hype around how wonderful the browsers were , how wonderful the HOT JAVA was that it gave an added advantage to the language itself.</a:t>
            </a:r>
          </a:p>
          <a:p>
            <a:pPr eaLnBrk="1" hangingPunct="1"/>
            <a:endParaRPr lang="en-US" altLang="en-US">
              <a:ea typeface="ＭＳ Ｐゴシック" charset="-128"/>
            </a:endParaRPr>
          </a:p>
          <a:p>
            <a:pPr eaLnBrk="1" hangingPunct="1"/>
            <a:r>
              <a:rPr lang="en-US" altLang="en-US">
                <a:ea typeface="ＭＳ Ｐゴシック" charset="-128"/>
              </a:rPr>
              <a:t>Meanwhile at Netscape they were looking at JAVA and decided that this isn’t going to work in the webpages. It is way to heavy, it is way too clumsy to do APIs in Web Pages and to do Form Validations in the sort of applications that they had anticipated, they wanted something much much lighter.</a:t>
            </a:r>
          </a:p>
          <a:p>
            <a:pPr eaLnBrk="1" hangingPunct="1"/>
            <a:endParaRPr lang="en-US" altLang="en-US">
              <a:ea typeface="ＭＳ Ｐゴシック" charset="-128"/>
            </a:endParaRPr>
          </a:p>
          <a:p>
            <a:pPr eaLnBrk="1" hangingPunct="1"/>
            <a:r>
              <a:rPr lang="en-US" altLang="en-US">
                <a:ea typeface="ＭＳ Ｐゴシック" charset="-128"/>
              </a:rPr>
              <a:t>Brenden Eich was at the Netscape at the time and his first idea was do a dialect or scheme type of a thing in the browser but his manager said no. There is no way market is going to accept those parenthesis. Just do something like Java or Visual Basic, nice little scripting language and we would let you do that. So he based his syntax and he created something which was called Livescript.</a:t>
            </a:r>
          </a:p>
          <a:p>
            <a:pPr eaLnBrk="1" hangingPunct="1"/>
            <a:endParaRPr lang="en-US" altLang="en-US">
              <a:ea typeface="ＭＳ Ｐゴシック" charset="-128"/>
            </a:endParaRPr>
          </a:p>
          <a:p>
            <a:pPr eaLnBrk="1" hangingPunct="1"/>
            <a:r>
              <a:rPr lang="en-US" altLang="en-US">
                <a:ea typeface="ＭＳ Ｐゴシック" charset="-128"/>
              </a:rPr>
              <a:t>Livescript became the first scripting language to be put in the web browser and also became the first scripting language to be put in a webserver. The live wire platform the Netscape was developing was base upon the livescript. </a:t>
            </a:r>
          </a:p>
          <a:p>
            <a:pPr eaLnBrk="1" hangingPunct="1"/>
            <a:endParaRPr lang="en-US" altLang="en-US">
              <a:ea typeface="ＭＳ Ｐゴシック" charset="-128"/>
            </a:endParaRPr>
          </a:p>
          <a:p>
            <a:pPr eaLnBrk="1" hangingPunct="1"/>
            <a:r>
              <a:rPr lang="en-US" altLang="en-US">
                <a:ea typeface="ＭＳ Ｐゴシック" charset="-128"/>
              </a:rPr>
              <a:t>The reason why Java and LiveScript was so popular at that time </a:t>
            </a: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Tree>
    <p:extLst>
      <p:ext uri="{BB962C8B-B14F-4D97-AF65-F5344CB8AC3E}">
        <p14:creationId xmlns:p14="http://schemas.microsoft.com/office/powerpoint/2010/main" val="121531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65EB5A6-D171-244A-8167-4D43B59EA3C0}" type="slidenum">
              <a:rPr lang="en-US" altLang="en-US" sz="1200"/>
              <a:pPr eaLnBrk="1" hangingPunct="1"/>
              <a:t>35</a:t>
            </a:fld>
            <a:endParaRPr lang="en-US" altLang="en-US" sz="1200"/>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89393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3AB038B-17EA-9C4C-ADF1-F8E687666305}" type="slidenum">
              <a:rPr lang="en-US" altLang="en-US" sz="1200"/>
              <a:pPr eaLnBrk="1" hangingPunct="1"/>
              <a:t>36</a:t>
            </a:fld>
            <a:endParaRPr lang="en-US" altLang="en-US" sz="1200"/>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95803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55644BA-9167-A84C-92F7-A1CA69F29EF8}" type="slidenum">
              <a:rPr lang="en-US" altLang="en-US" sz="1200"/>
              <a:pPr eaLnBrk="1" hangingPunct="1"/>
              <a:t>40</a:t>
            </a:fld>
            <a:endParaRPr lang="en-US" altLang="en-US" sz="1200"/>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60720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AFBBCD3-1A74-2B4B-8274-51FD513B31E9}" type="slidenum">
              <a:rPr lang="en-US" altLang="en-US" sz="1200"/>
              <a:pPr eaLnBrk="1" hangingPunct="1"/>
              <a:t>41</a:t>
            </a:fld>
            <a:endParaRPr lang="en-US" altLang="en-US" sz="1200"/>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155498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5EF74B-B570-B34A-A172-312A263CFAB2}" type="slidenum">
              <a:rPr lang="en-US" altLang="en-US" sz="1200"/>
              <a:pPr eaLnBrk="1" hangingPunct="1"/>
              <a:t>42</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891789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0BD8E49-B643-A74A-9F21-F95B5D4E011F}" type="slidenum">
              <a:rPr lang="en-US" altLang="en-US" sz="1200"/>
              <a:pPr eaLnBrk="1" hangingPunct="1"/>
              <a:t>43</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80916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7C4355D-C540-3748-B8DF-2C517F7EE7AB}" type="slidenum">
              <a:rPr lang="en-US" altLang="en-US" sz="1200"/>
              <a:pPr eaLnBrk="1" hangingPunct="1"/>
              <a:t>44</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92744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4337A05-ABEF-0441-9626-912F94354D27}" type="slidenum">
              <a:rPr lang="en-US" altLang="en-US" sz="1200"/>
              <a:pPr eaLnBrk="1" hangingPunct="1"/>
              <a:t>45</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1969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30C8B6A-B9ED-4549-870F-EC9988C350D9}" type="slidenum">
              <a:rPr lang="en-US" altLang="en-US" sz="1200"/>
              <a:pPr eaLnBrk="1" hangingPunct="1"/>
              <a:t>47</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97426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F0FBD33-0126-2149-A25A-C187752E772A}" type="slidenum">
              <a:rPr lang="en-US" altLang="en-US" sz="1200"/>
              <a:pPr eaLnBrk="1" hangingPunct="1"/>
              <a:t>48</a:t>
            </a:fld>
            <a:endParaRPr lang="en-US" altLang="en-US" sz="1200"/>
          </a:p>
        </p:txBody>
      </p:sp>
      <p:sp>
        <p:nvSpPr>
          <p:cNvPr id="95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52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8560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17BF688-043F-DD4B-B163-DEFDCFA5E3CC}" type="slidenum">
              <a:rPr lang="en-US" altLang="en-US" sz="1200"/>
              <a:pPr eaLnBrk="1" hangingPunct="1"/>
              <a:t>6</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r>
              <a:rPr lang="en-US" altLang="en-US">
                <a:ea typeface="ＭＳ Ｐゴシック" charset="-128"/>
              </a:rPr>
              <a:t>In 1992 Jim Gosling is sitting in his office working on a language which would be a successor to C++. He was an smart man but wasn</a:t>
            </a:r>
            <a:r>
              <a:rPr lang="fr-FR" altLang="en-US">
                <a:ea typeface="ＭＳ Ｐゴシック" charset="-128"/>
              </a:rPr>
              <a:t>’</a:t>
            </a:r>
            <a:r>
              <a:rPr lang="en-US" altLang="ja-JP">
                <a:ea typeface="ＭＳ Ｐゴシック" charset="-128"/>
              </a:rPr>
              <a:t>t good at naming the languages which is apparent from the fact that he intended to call the language C++++. </a:t>
            </a:r>
          </a:p>
          <a:p>
            <a:pPr eaLnBrk="1" hangingPunct="1"/>
            <a:r>
              <a:rPr lang="en-US" altLang="en-US">
                <a:ea typeface="ＭＳ Ｐゴシック" charset="-128"/>
              </a:rPr>
              <a:t>His friends told him you cannot do that ao he looked out of the window, saw an oak tree and from that point his language was called OAK. </a:t>
            </a:r>
          </a:p>
          <a:p>
            <a:pPr eaLnBrk="1" hangingPunct="1"/>
            <a:endParaRPr lang="en-US" altLang="en-US">
              <a:ea typeface="ＭＳ Ｐゴシック" charset="-128"/>
            </a:endParaRPr>
          </a:p>
          <a:p>
            <a:pPr eaLnBrk="1" hangingPunct="1"/>
            <a:r>
              <a:rPr lang="en-US" altLang="en-US">
                <a:ea typeface="ＭＳ Ｐゴシック" charset="-128"/>
              </a:rPr>
              <a:t>Then Gosling spun out to a start up called first person, a company which intended to create technology for interactive TV applications. OAK was to be used in those applications. That company failed and he eventually rolled back into SUN.</a:t>
            </a:r>
          </a:p>
          <a:p>
            <a:pPr eaLnBrk="1" hangingPunct="1"/>
            <a:endParaRPr lang="en-US" altLang="en-US">
              <a:ea typeface="ＭＳ Ｐゴシック" charset="-128"/>
            </a:endParaRPr>
          </a:p>
          <a:p>
            <a:pPr eaLnBrk="1" hangingPunct="1"/>
            <a:r>
              <a:rPr lang="en-US" altLang="en-US">
                <a:ea typeface="ＭＳ Ｐゴシック" charset="-128"/>
              </a:rPr>
              <a:t>After having failed with interactive media they were sitting around trying to figure out what do they do with OAK.</a:t>
            </a:r>
          </a:p>
          <a:p>
            <a:pPr eaLnBrk="1" hangingPunct="1"/>
            <a:endParaRPr lang="en-US" altLang="en-US">
              <a:ea typeface="ＭＳ Ｐゴシック" charset="-128"/>
            </a:endParaRPr>
          </a:p>
          <a:p>
            <a:pPr eaLnBrk="1" hangingPunct="1"/>
            <a:r>
              <a:rPr lang="en-US" altLang="en-US">
                <a:ea typeface="ＭＳ Ｐゴシック" charset="-128"/>
              </a:rPr>
              <a:t>While discussing it in a coffee shop they decided that the language needed a new name and at that point Jim looking at the menu, decided to call it JAVA. At the same time they decided that the first application that they would demonstrate this language would be a browser because WEB at that point in time was going hot and there was a huge hype around it.</a:t>
            </a:r>
          </a:p>
          <a:p>
            <a:pPr eaLnBrk="1" hangingPunct="1"/>
            <a:endParaRPr lang="en-US" altLang="en-US">
              <a:ea typeface="ＭＳ Ｐゴシック" charset="-128"/>
            </a:endParaRPr>
          </a:p>
          <a:p>
            <a:pPr eaLnBrk="1" hangingPunct="1"/>
            <a:r>
              <a:rPr lang="en-US" altLang="en-US">
                <a:ea typeface="ＭＳ Ｐゴシック" charset="-128"/>
              </a:rPr>
              <a:t>They decided to name the browser HOT JAVA. Having the browser have the almost the same name as the language it was written in caused a confusion which worked in their favor since there was a huge hype around how wonderful the browsers were , how wonderful the HOT JAVA was that it gave an added advantage to the language itself.</a:t>
            </a:r>
          </a:p>
          <a:p>
            <a:pPr eaLnBrk="1" hangingPunct="1"/>
            <a:endParaRPr lang="en-US" altLang="en-US">
              <a:ea typeface="ＭＳ Ｐゴシック" charset="-128"/>
            </a:endParaRPr>
          </a:p>
          <a:p>
            <a:pPr eaLnBrk="1" hangingPunct="1"/>
            <a:r>
              <a:rPr lang="en-US" altLang="en-US">
                <a:ea typeface="ＭＳ Ｐゴシック" charset="-128"/>
              </a:rPr>
              <a:t>Meanwhile at Netscape they were looking at JAVA and decided that this isn’t going to work in the webpages. It is way to heavy, it is way too clumsy to do APIs in Web Pages and to do Form Validations in the sort of applications that they had anticipated, they wanted something much much lighter.</a:t>
            </a:r>
          </a:p>
          <a:p>
            <a:pPr eaLnBrk="1" hangingPunct="1"/>
            <a:endParaRPr lang="en-US" altLang="en-US">
              <a:ea typeface="ＭＳ Ｐゴシック" charset="-128"/>
            </a:endParaRPr>
          </a:p>
          <a:p>
            <a:pPr eaLnBrk="1" hangingPunct="1"/>
            <a:r>
              <a:rPr lang="en-US" altLang="en-US">
                <a:ea typeface="ＭＳ Ｐゴシック" charset="-128"/>
              </a:rPr>
              <a:t>Brenden Eich was at the Netscape at the time and his first idea was do a dialect or scheme type of a thing in the browser but his manager said no. There is no way market is going to accept those parenthesis. Just do something like Java or Visual Basic, nice little scripting language and we would let you do that. So he based his syntax and he created something which was called Livescript.</a:t>
            </a:r>
          </a:p>
          <a:p>
            <a:pPr eaLnBrk="1" hangingPunct="1"/>
            <a:endParaRPr lang="en-US" altLang="en-US">
              <a:ea typeface="ＭＳ Ｐゴシック" charset="-128"/>
            </a:endParaRPr>
          </a:p>
          <a:p>
            <a:pPr eaLnBrk="1" hangingPunct="1"/>
            <a:r>
              <a:rPr lang="en-US" altLang="en-US">
                <a:ea typeface="ＭＳ Ｐゴシック" charset="-128"/>
              </a:rPr>
              <a:t>Livescript became the first scripting language to be put in the web browser and also became the first scripting language to be put in a webserver. The live wire platform the Netscape was developing was base upon the livescript. </a:t>
            </a:r>
          </a:p>
          <a:p>
            <a:pPr eaLnBrk="1" hangingPunct="1"/>
            <a:endParaRPr lang="en-US" altLang="en-US">
              <a:ea typeface="ＭＳ Ｐゴシック" charset="-128"/>
            </a:endParaRPr>
          </a:p>
          <a:p>
            <a:pPr eaLnBrk="1" hangingPunct="1"/>
            <a:r>
              <a:rPr lang="en-US" altLang="en-US">
                <a:ea typeface="ＭＳ Ｐゴシック" charset="-128"/>
              </a:rPr>
              <a:t>The reason why Java and LiveScript was so popular at that time </a:t>
            </a: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Tree>
    <p:extLst>
      <p:ext uri="{BB962C8B-B14F-4D97-AF65-F5344CB8AC3E}">
        <p14:creationId xmlns:p14="http://schemas.microsoft.com/office/powerpoint/2010/main" val="331190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DE1B9B4-B6E3-F843-8846-6B14AC3E428A}" type="slidenum">
              <a:rPr lang="en-US" altLang="en-US" sz="1200"/>
              <a:pPr eaLnBrk="1" hangingPunct="1"/>
              <a:t>49</a:t>
            </a:fld>
            <a:endParaRPr lang="en-US" alt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560107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5D81855-D427-B144-859E-64A2E5008279}" type="slidenum">
              <a:rPr lang="en-US" altLang="en-US" sz="1200"/>
              <a:pPr eaLnBrk="1" hangingPunct="1"/>
              <a:t>50</a:t>
            </a:fld>
            <a:endParaRPr lang="en-US" altLang="en-US" sz="1200"/>
          </a:p>
        </p:txBody>
      </p:sp>
      <p:sp>
        <p:nvSpPr>
          <p:cNvPr id="94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42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11995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6975DA5-800E-A149-97CF-CAEDD1D3076A}" type="slidenum">
              <a:rPr lang="en-US" altLang="en-US" sz="1200"/>
              <a:pPr eaLnBrk="1" hangingPunct="1"/>
              <a:t>51</a:t>
            </a:fld>
            <a:endParaRPr lang="en-US" altLang="en-US" sz="1200"/>
          </a:p>
        </p:txBody>
      </p:sp>
      <p:sp>
        <p:nvSpPr>
          <p:cNvPr id="97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728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8314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2C28F65-0118-B441-AEB0-DBFBFB3651B8}" type="slidenum">
              <a:rPr lang="en-US" altLang="en-US" sz="1200"/>
              <a:pPr eaLnBrk="1" hangingPunct="1"/>
              <a:t>52</a:t>
            </a:fld>
            <a:endParaRPr lang="en-US" altLang="en-US" sz="1200"/>
          </a:p>
        </p:txBody>
      </p:sp>
      <p:sp>
        <p:nvSpPr>
          <p:cNvPr id="97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728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664033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8244DD6-FCD3-7B40-9EE6-CDADAD4D8504}" type="slidenum">
              <a:rPr lang="en-US" altLang="en-US" sz="1200"/>
              <a:pPr eaLnBrk="1" hangingPunct="1"/>
              <a:t>53</a:t>
            </a:fld>
            <a:endParaRPr lang="en-US" altLang="en-US" sz="1200"/>
          </a:p>
        </p:txBody>
      </p:sp>
      <p:sp>
        <p:nvSpPr>
          <p:cNvPr id="97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728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28020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A0C2F8F-0EAB-414E-A8DD-B70EB08173E8}" type="slidenum">
              <a:rPr lang="en-US" altLang="en-US" sz="1200"/>
              <a:pPr eaLnBrk="1" hangingPunct="1"/>
              <a:t>54</a:t>
            </a:fld>
            <a:endParaRPr lang="en-US" altLang="en-US" sz="1200"/>
          </a:p>
        </p:txBody>
      </p:sp>
      <p:sp>
        <p:nvSpPr>
          <p:cNvPr id="98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830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627383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5933EE4-ACFC-9448-A8ED-253B7F56AA09}" type="slidenum">
              <a:rPr lang="en-US" altLang="en-US" sz="1200"/>
              <a:pPr eaLnBrk="1" hangingPunct="1"/>
              <a:t>55</a:t>
            </a:fld>
            <a:endParaRPr lang="en-US" altLang="en-US" sz="1200"/>
          </a:p>
        </p:txBody>
      </p:sp>
      <p:sp>
        <p:nvSpPr>
          <p:cNvPr id="99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93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074873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C3FC1C9-E250-3543-8DB3-6540A7C5E00E}" type="slidenum">
              <a:rPr lang="en-US" altLang="en-US" sz="1200"/>
              <a:pPr eaLnBrk="1" hangingPunct="1"/>
              <a:t>62</a:t>
            </a:fld>
            <a:endParaRPr lang="en-US" altLang="en-US" sz="1200"/>
          </a:p>
        </p:txBody>
      </p:sp>
      <p:sp>
        <p:nvSpPr>
          <p:cNvPr id="102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719382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5AF176E-4CC1-934C-9CC9-E245B44FF2F3}" type="slidenum">
              <a:rPr lang="en-US" altLang="en-US" sz="1200"/>
              <a:pPr eaLnBrk="1" hangingPunct="1"/>
              <a:t>63</a:t>
            </a:fld>
            <a:endParaRPr lang="en-US" altLang="en-US" sz="1200"/>
          </a:p>
        </p:txBody>
      </p:sp>
      <p:sp>
        <p:nvSpPr>
          <p:cNvPr id="102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016800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3B890DB-D068-4A4A-BACE-23F27250BA7E}" type="slidenum">
              <a:rPr lang="en-US" altLang="en-US" sz="1200"/>
              <a:pPr eaLnBrk="1" hangingPunct="1"/>
              <a:t>64</a:t>
            </a:fld>
            <a:endParaRPr lang="en-US" altLang="en-US" sz="1200"/>
          </a:p>
        </p:txBody>
      </p:sp>
      <p:sp>
        <p:nvSpPr>
          <p:cNvPr id="10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137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84282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EA6E42C-654F-5447-BEE4-EF7875B5F86D}" type="slidenum">
              <a:rPr lang="en-US" altLang="en-US" sz="1200"/>
              <a:pPr eaLnBrk="1" hangingPunct="1"/>
              <a:t>8</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r>
              <a:rPr lang="en-US" altLang="en-US">
                <a:ea typeface="ＭＳ Ｐゴシック" charset="-128"/>
              </a:rPr>
              <a:t>In 1992 Jim Gosling is sitting in his office working on a language which would be a successor to C++. He was an smart man but wasn</a:t>
            </a:r>
            <a:r>
              <a:rPr lang="fr-FR" altLang="en-US">
                <a:ea typeface="ＭＳ Ｐゴシック" charset="-128"/>
              </a:rPr>
              <a:t>’</a:t>
            </a:r>
            <a:r>
              <a:rPr lang="en-US" altLang="ja-JP">
                <a:ea typeface="ＭＳ Ｐゴシック" charset="-128"/>
              </a:rPr>
              <a:t>t good at naming the languages which is apparent from the fact that he intended to call the language C++++. </a:t>
            </a:r>
          </a:p>
          <a:p>
            <a:pPr eaLnBrk="1" hangingPunct="1"/>
            <a:r>
              <a:rPr lang="en-US" altLang="en-US">
                <a:ea typeface="ＭＳ Ｐゴシック" charset="-128"/>
              </a:rPr>
              <a:t>His friends told him you cannot do that ao he looked out of the window, saw an oak tree and from that point his language was called OAK. </a:t>
            </a:r>
          </a:p>
          <a:p>
            <a:pPr eaLnBrk="1" hangingPunct="1"/>
            <a:endParaRPr lang="en-US" altLang="en-US">
              <a:ea typeface="ＭＳ Ｐゴシック" charset="-128"/>
            </a:endParaRPr>
          </a:p>
          <a:p>
            <a:pPr eaLnBrk="1" hangingPunct="1"/>
            <a:r>
              <a:rPr lang="en-US" altLang="en-US">
                <a:ea typeface="ＭＳ Ｐゴシック" charset="-128"/>
              </a:rPr>
              <a:t>Then Gosling spun out to a start up called first person, a company which intended to create technology for interactive TV applications. OAK was to be used in those applications. That company failed and he eventually rolled back into SUN.</a:t>
            </a:r>
          </a:p>
          <a:p>
            <a:pPr eaLnBrk="1" hangingPunct="1"/>
            <a:endParaRPr lang="en-US" altLang="en-US">
              <a:ea typeface="ＭＳ Ｐゴシック" charset="-128"/>
            </a:endParaRPr>
          </a:p>
          <a:p>
            <a:pPr eaLnBrk="1" hangingPunct="1"/>
            <a:r>
              <a:rPr lang="en-US" altLang="en-US">
                <a:ea typeface="ＭＳ Ｐゴシック" charset="-128"/>
              </a:rPr>
              <a:t>After having failed with interactive media they were sitting around trying to figure out what do they do with OAK.</a:t>
            </a:r>
          </a:p>
          <a:p>
            <a:pPr eaLnBrk="1" hangingPunct="1"/>
            <a:endParaRPr lang="en-US" altLang="en-US">
              <a:ea typeface="ＭＳ Ｐゴシック" charset="-128"/>
            </a:endParaRPr>
          </a:p>
          <a:p>
            <a:pPr eaLnBrk="1" hangingPunct="1"/>
            <a:r>
              <a:rPr lang="en-US" altLang="en-US">
                <a:ea typeface="ＭＳ Ｐゴシック" charset="-128"/>
              </a:rPr>
              <a:t>While discussing it in a coffee shop they decided that the language needed a new name and at that point Jim looking at the menu, decided to call it JAVA. At the same time they decided that the first application that they would demonstrate this language would be a browser because WEB at that point in time was going hot and there was a huge hype around it.</a:t>
            </a:r>
          </a:p>
          <a:p>
            <a:pPr eaLnBrk="1" hangingPunct="1"/>
            <a:endParaRPr lang="en-US" altLang="en-US">
              <a:ea typeface="ＭＳ Ｐゴシック" charset="-128"/>
            </a:endParaRPr>
          </a:p>
          <a:p>
            <a:pPr eaLnBrk="1" hangingPunct="1"/>
            <a:r>
              <a:rPr lang="en-US" altLang="en-US">
                <a:ea typeface="ＭＳ Ｐゴシック" charset="-128"/>
              </a:rPr>
              <a:t>They decided to name the browser HOT JAVA. Having the browser have the almost the same name as the language it was written in caused a confusion which worked in their favor since there was a huge hype around how wonderful the browsers were , how wonderful the HOT JAVA was that it gave an added advantage to the language itself.</a:t>
            </a:r>
          </a:p>
          <a:p>
            <a:pPr eaLnBrk="1" hangingPunct="1"/>
            <a:endParaRPr lang="en-US" altLang="en-US">
              <a:ea typeface="ＭＳ Ｐゴシック" charset="-128"/>
            </a:endParaRPr>
          </a:p>
          <a:p>
            <a:pPr eaLnBrk="1" hangingPunct="1"/>
            <a:r>
              <a:rPr lang="en-US" altLang="en-US">
                <a:ea typeface="ＭＳ Ｐゴシック" charset="-128"/>
              </a:rPr>
              <a:t>Meanwhile at Netscape they were looking at JAVA and decided that this isn’t going to work in the webpages. It is way to heavy, it is way too clumsy to do APIs in Web Pages and to do Form Validations in the sort of applications that they had anticipated, they wanted something much much lighter.</a:t>
            </a:r>
          </a:p>
          <a:p>
            <a:pPr eaLnBrk="1" hangingPunct="1"/>
            <a:endParaRPr lang="en-US" altLang="en-US">
              <a:ea typeface="ＭＳ Ｐゴシック" charset="-128"/>
            </a:endParaRPr>
          </a:p>
          <a:p>
            <a:pPr eaLnBrk="1" hangingPunct="1"/>
            <a:r>
              <a:rPr lang="en-US" altLang="en-US">
                <a:ea typeface="ＭＳ Ｐゴシック" charset="-128"/>
              </a:rPr>
              <a:t>Brenden Eich was at the Netscape at the time and his first idea was do a dialect or scheme type of a thing in the browser but his manager said no. There is no way market is going to accept those parenthesis. Just do something like Java or Visual Basic, nice little scripting language and we would let you do that. So he based his syntax and he created something which was called Livescript.</a:t>
            </a:r>
          </a:p>
          <a:p>
            <a:pPr eaLnBrk="1" hangingPunct="1"/>
            <a:endParaRPr lang="en-US" altLang="en-US">
              <a:ea typeface="ＭＳ Ｐゴシック" charset="-128"/>
            </a:endParaRPr>
          </a:p>
          <a:p>
            <a:pPr eaLnBrk="1" hangingPunct="1"/>
            <a:r>
              <a:rPr lang="en-US" altLang="en-US">
                <a:ea typeface="ＭＳ Ｐゴシック" charset="-128"/>
              </a:rPr>
              <a:t>Livescript became the first scripting language to be put in the web browser and also became the first scripting language to be put in a webserver. The live wire platform the Netscape was developing was base upon the livescript. </a:t>
            </a:r>
          </a:p>
          <a:p>
            <a:pPr eaLnBrk="1" hangingPunct="1"/>
            <a:endParaRPr lang="en-US" altLang="en-US">
              <a:ea typeface="ＭＳ Ｐゴシック" charset="-128"/>
            </a:endParaRPr>
          </a:p>
          <a:p>
            <a:pPr eaLnBrk="1" hangingPunct="1"/>
            <a:r>
              <a:rPr lang="en-US" altLang="en-US">
                <a:ea typeface="ＭＳ Ｐゴシック" charset="-128"/>
              </a:rPr>
              <a:t>The reason why Java and LiveScript was so popular at that time </a:t>
            </a: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Tree>
    <p:extLst>
      <p:ext uri="{BB962C8B-B14F-4D97-AF65-F5344CB8AC3E}">
        <p14:creationId xmlns:p14="http://schemas.microsoft.com/office/powerpoint/2010/main" val="46599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9B95D4B-AA0B-FC4C-920A-B066E8047ACC}" type="slidenum">
              <a:rPr lang="en-US" altLang="en-US" sz="1200"/>
              <a:pPr eaLnBrk="1" hangingPunct="1"/>
              <a:t>65</a:t>
            </a:fld>
            <a:endParaRPr lang="en-US" altLang="en-US" sz="1200"/>
          </a:p>
        </p:txBody>
      </p:sp>
      <p:sp>
        <p:nvSpPr>
          <p:cNvPr id="10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68618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93AA5BC-6852-464B-B868-750FCF82107F}" type="slidenum">
              <a:rPr lang="en-US" altLang="en-US" sz="1200"/>
              <a:pPr eaLnBrk="1" hangingPunct="1"/>
              <a:t>69</a:t>
            </a:fld>
            <a:endParaRPr lang="en-US" altLang="en-US" sz="1200"/>
          </a:p>
        </p:txBody>
      </p:sp>
      <p:sp>
        <p:nvSpPr>
          <p:cNvPr id="10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669803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BDF54A1-DCB2-8E4B-821B-B1E526C025E8}" type="slidenum">
              <a:rPr lang="en-US" altLang="en-US" sz="1200"/>
              <a:pPr eaLnBrk="1" hangingPunct="1"/>
              <a:t>70</a:t>
            </a:fld>
            <a:endParaRPr lang="en-US" altLang="en-US" sz="1200"/>
          </a:p>
        </p:txBody>
      </p:sp>
      <p:sp>
        <p:nvSpPr>
          <p:cNvPr id="10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35081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CDCD22-5B83-2745-B021-41DE9C5BD002}" type="slidenum">
              <a:rPr lang="en-US" altLang="en-US" sz="1200"/>
              <a:pPr eaLnBrk="1" hangingPunct="1"/>
              <a:t>72</a:t>
            </a:fld>
            <a:endParaRPr lang="en-US" altLang="en-US" sz="1200"/>
          </a:p>
        </p:txBody>
      </p:sp>
      <p:sp>
        <p:nvSpPr>
          <p:cNvPr id="10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42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3721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D41DA0E-B2D8-E242-BDE5-2EE18C9720CC}" type="slidenum">
              <a:rPr lang="en-US" altLang="en-US" sz="1200"/>
              <a:pPr eaLnBrk="1" hangingPunct="1"/>
              <a:t>12</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r>
              <a:rPr lang="en-US" altLang="en-US">
                <a:ea typeface="ＭＳ Ｐゴシック" charset="-128"/>
              </a:rPr>
              <a:t>In 1992 Jim Gosling is sitting in his office working on a language which would be a successor to C++. He was an smart man but wasn</a:t>
            </a:r>
            <a:r>
              <a:rPr lang="fr-FR" altLang="en-US">
                <a:ea typeface="ＭＳ Ｐゴシック" charset="-128"/>
              </a:rPr>
              <a:t>’</a:t>
            </a:r>
            <a:r>
              <a:rPr lang="en-US" altLang="ja-JP">
                <a:ea typeface="ＭＳ Ｐゴシック" charset="-128"/>
              </a:rPr>
              <a:t>t good at naming the languages which is apparent from the fact that he intended to call the language C++++. </a:t>
            </a:r>
          </a:p>
          <a:p>
            <a:pPr eaLnBrk="1" hangingPunct="1"/>
            <a:r>
              <a:rPr lang="en-US" altLang="en-US">
                <a:ea typeface="ＭＳ Ｐゴシック" charset="-128"/>
              </a:rPr>
              <a:t>His friends told him you cannot do that ao he looked out of the window, saw an oak tree and from that point his language was called OAK. </a:t>
            </a:r>
          </a:p>
          <a:p>
            <a:pPr eaLnBrk="1" hangingPunct="1"/>
            <a:endParaRPr lang="en-US" altLang="en-US">
              <a:ea typeface="ＭＳ Ｐゴシック" charset="-128"/>
            </a:endParaRPr>
          </a:p>
          <a:p>
            <a:pPr eaLnBrk="1" hangingPunct="1"/>
            <a:r>
              <a:rPr lang="en-US" altLang="en-US">
                <a:ea typeface="ＭＳ Ｐゴシック" charset="-128"/>
              </a:rPr>
              <a:t>Then Gosling spun out to a start up called first person, a company which intended to create technology for interactive TV applications. OAK was to be used in those applications. That company failed and he eventually rolled back into SUN.</a:t>
            </a:r>
          </a:p>
          <a:p>
            <a:pPr eaLnBrk="1" hangingPunct="1"/>
            <a:endParaRPr lang="en-US" altLang="en-US">
              <a:ea typeface="ＭＳ Ｐゴシック" charset="-128"/>
            </a:endParaRPr>
          </a:p>
          <a:p>
            <a:pPr eaLnBrk="1" hangingPunct="1"/>
            <a:r>
              <a:rPr lang="en-US" altLang="en-US">
                <a:ea typeface="ＭＳ Ｐゴシック" charset="-128"/>
              </a:rPr>
              <a:t>After having failed with interactive media they were sitting around trying to figure out what do they do with OAK.</a:t>
            </a:r>
          </a:p>
          <a:p>
            <a:pPr eaLnBrk="1" hangingPunct="1"/>
            <a:endParaRPr lang="en-US" altLang="en-US">
              <a:ea typeface="ＭＳ Ｐゴシック" charset="-128"/>
            </a:endParaRPr>
          </a:p>
          <a:p>
            <a:pPr eaLnBrk="1" hangingPunct="1"/>
            <a:r>
              <a:rPr lang="en-US" altLang="en-US">
                <a:ea typeface="ＭＳ Ｐゴシック" charset="-128"/>
              </a:rPr>
              <a:t>While discussing it in a coffee shop they decided that the language needed a new name and at that point Jim looking at the menu, decided to call it JAVA. At the same time they decided that the first application that they would demonstrate this language would be a browser because WEB at that point in time was going hot and there was a huge hype around it.</a:t>
            </a:r>
          </a:p>
          <a:p>
            <a:pPr eaLnBrk="1" hangingPunct="1"/>
            <a:endParaRPr lang="en-US" altLang="en-US">
              <a:ea typeface="ＭＳ Ｐゴシック" charset="-128"/>
            </a:endParaRPr>
          </a:p>
          <a:p>
            <a:pPr eaLnBrk="1" hangingPunct="1"/>
            <a:r>
              <a:rPr lang="en-US" altLang="en-US">
                <a:ea typeface="ＭＳ Ｐゴシック" charset="-128"/>
              </a:rPr>
              <a:t>They decided to name the browser HOT JAVA. Having the browser have the almost the same name as the language it was written in caused a confusion which worked in their favor since there was a huge hype around how wonderful the browsers were , how wonderful the HOT JAVA was that it gave an added advantage to the language itself.</a:t>
            </a:r>
          </a:p>
          <a:p>
            <a:pPr eaLnBrk="1" hangingPunct="1"/>
            <a:endParaRPr lang="en-US" altLang="en-US">
              <a:ea typeface="ＭＳ Ｐゴシック" charset="-128"/>
            </a:endParaRPr>
          </a:p>
          <a:p>
            <a:pPr eaLnBrk="1" hangingPunct="1"/>
            <a:r>
              <a:rPr lang="en-US" altLang="en-US">
                <a:ea typeface="ＭＳ Ｐゴシック" charset="-128"/>
              </a:rPr>
              <a:t>Meanwhile at Netscape they were looking at JAVA and decided that this isn’t going to work in the webpages. It is way to heavy, it is way too clumsy to do APIs in Web Pages and to do Form Validations in the sort of applications that they had anticipated, they wanted something much much lighter.</a:t>
            </a:r>
          </a:p>
          <a:p>
            <a:pPr eaLnBrk="1" hangingPunct="1"/>
            <a:endParaRPr lang="en-US" altLang="en-US">
              <a:ea typeface="ＭＳ Ｐゴシック" charset="-128"/>
            </a:endParaRPr>
          </a:p>
          <a:p>
            <a:pPr eaLnBrk="1" hangingPunct="1"/>
            <a:r>
              <a:rPr lang="en-US" altLang="en-US">
                <a:ea typeface="ＭＳ Ｐゴシック" charset="-128"/>
              </a:rPr>
              <a:t>Brenden Eich was at the Netscape at the time and his first idea was do a dialect or scheme type of a thing in the browser but his manager said no. There is no way market is going to accept those parenthesis. Just do something like Java or Visual Basic, nice little scripting language and we would let you do that. So he based his syntax and he created something which was called Livescript.</a:t>
            </a:r>
          </a:p>
          <a:p>
            <a:pPr eaLnBrk="1" hangingPunct="1"/>
            <a:endParaRPr lang="en-US" altLang="en-US">
              <a:ea typeface="ＭＳ Ｐゴシック" charset="-128"/>
            </a:endParaRPr>
          </a:p>
          <a:p>
            <a:pPr eaLnBrk="1" hangingPunct="1"/>
            <a:r>
              <a:rPr lang="en-US" altLang="en-US">
                <a:ea typeface="ＭＳ Ｐゴシック" charset="-128"/>
              </a:rPr>
              <a:t>Livescript became the first scripting language to be put in the web browser and also became the first scripting language to be put in a webserver. The live wire platform the Netscape was developing was base upon the livescript. </a:t>
            </a:r>
          </a:p>
          <a:p>
            <a:pPr eaLnBrk="1" hangingPunct="1"/>
            <a:endParaRPr lang="en-US" altLang="en-US">
              <a:ea typeface="ＭＳ Ｐゴシック" charset="-128"/>
            </a:endParaRPr>
          </a:p>
          <a:p>
            <a:pPr eaLnBrk="1" hangingPunct="1"/>
            <a:r>
              <a:rPr lang="en-US" altLang="en-US">
                <a:ea typeface="ＭＳ Ｐゴシック" charset="-128"/>
              </a:rPr>
              <a:t>The reason why Java and LiveScript was so popular at that time </a:t>
            </a: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Tree>
    <p:extLst>
      <p:ext uri="{BB962C8B-B14F-4D97-AF65-F5344CB8AC3E}">
        <p14:creationId xmlns:p14="http://schemas.microsoft.com/office/powerpoint/2010/main" val="151472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4ADC295-6311-E548-89AB-4EF1E55CDE05}" type="slidenum">
              <a:rPr lang="en-US" altLang="en-US" sz="1200"/>
              <a:pPr eaLnBrk="1" hangingPunct="1"/>
              <a:t>17</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r>
              <a:rPr lang="en-US" altLang="en-US">
                <a:ea typeface="ＭＳ Ｐゴシック" charset="-128"/>
              </a:rPr>
              <a:t>In 1992 Jim Gosling is sitting in his office working on a language which would be a successor to C++. He was an smart man but wasn</a:t>
            </a:r>
            <a:r>
              <a:rPr lang="fr-FR" altLang="en-US">
                <a:ea typeface="ＭＳ Ｐゴシック" charset="-128"/>
              </a:rPr>
              <a:t>’</a:t>
            </a:r>
            <a:r>
              <a:rPr lang="en-US" altLang="ja-JP">
                <a:ea typeface="ＭＳ Ｐゴシック" charset="-128"/>
              </a:rPr>
              <a:t>t good at naming the languages which is apparent from the fact that he intended to call the language C++++. </a:t>
            </a:r>
          </a:p>
          <a:p>
            <a:pPr eaLnBrk="1" hangingPunct="1"/>
            <a:r>
              <a:rPr lang="en-US" altLang="en-US">
                <a:ea typeface="ＭＳ Ｐゴシック" charset="-128"/>
              </a:rPr>
              <a:t>His friends told him you cannot do that ao he looked out of the window, saw an oak tree and from that point his language was called OAK. </a:t>
            </a:r>
          </a:p>
          <a:p>
            <a:pPr eaLnBrk="1" hangingPunct="1"/>
            <a:endParaRPr lang="en-US" altLang="en-US">
              <a:ea typeface="ＭＳ Ｐゴシック" charset="-128"/>
            </a:endParaRPr>
          </a:p>
          <a:p>
            <a:pPr eaLnBrk="1" hangingPunct="1"/>
            <a:r>
              <a:rPr lang="en-US" altLang="en-US">
                <a:ea typeface="ＭＳ Ｐゴシック" charset="-128"/>
              </a:rPr>
              <a:t>Then Gosling spun out to a start up called first person, a company which intended to create technology for interactive TV applications. OAK was to be used in those applications. That company failed and he eventually rolled back into SUN.</a:t>
            </a:r>
          </a:p>
          <a:p>
            <a:pPr eaLnBrk="1" hangingPunct="1"/>
            <a:endParaRPr lang="en-US" altLang="en-US">
              <a:ea typeface="ＭＳ Ｐゴシック" charset="-128"/>
            </a:endParaRPr>
          </a:p>
          <a:p>
            <a:pPr eaLnBrk="1" hangingPunct="1"/>
            <a:r>
              <a:rPr lang="en-US" altLang="en-US">
                <a:ea typeface="ＭＳ Ｐゴシック" charset="-128"/>
              </a:rPr>
              <a:t>After having failed with interactive media they were sitting around trying to figure out what do they do with OAK.</a:t>
            </a:r>
          </a:p>
          <a:p>
            <a:pPr eaLnBrk="1" hangingPunct="1"/>
            <a:endParaRPr lang="en-US" altLang="en-US">
              <a:ea typeface="ＭＳ Ｐゴシック" charset="-128"/>
            </a:endParaRPr>
          </a:p>
          <a:p>
            <a:pPr eaLnBrk="1" hangingPunct="1"/>
            <a:r>
              <a:rPr lang="en-US" altLang="en-US">
                <a:ea typeface="ＭＳ Ｐゴシック" charset="-128"/>
              </a:rPr>
              <a:t>While discussing it in a coffee shop they decided that the language needed a new name and at that point Jim looking at the menu, decided to call it JAVA. At the same time they decided that the first application that they would demonstrate this language would be a browser because WEB at that point in time was going hot and there was a huge hype around it.</a:t>
            </a:r>
          </a:p>
          <a:p>
            <a:pPr eaLnBrk="1" hangingPunct="1"/>
            <a:endParaRPr lang="en-US" altLang="en-US">
              <a:ea typeface="ＭＳ Ｐゴシック" charset="-128"/>
            </a:endParaRPr>
          </a:p>
          <a:p>
            <a:pPr eaLnBrk="1" hangingPunct="1"/>
            <a:r>
              <a:rPr lang="en-US" altLang="en-US">
                <a:ea typeface="ＭＳ Ｐゴシック" charset="-128"/>
              </a:rPr>
              <a:t>They decided to name the browser HOT JAVA. Having the browser have the almost the same name as the language it was written in caused a confusion which worked in their favor since there was a huge hype around how wonderful the browsers were , how wonderful the HOT JAVA was that it gave an added advantage to the language itself.</a:t>
            </a:r>
          </a:p>
          <a:p>
            <a:pPr eaLnBrk="1" hangingPunct="1"/>
            <a:endParaRPr lang="en-US" altLang="en-US">
              <a:ea typeface="ＭＳ Ｐゴシック" charset="-128"/>
            </a:endParaRPr>
          </a:p>
          <a:p>
            <a:pPr eaLnBrk="1" hangingPunct="1"/>
            <a:r>
              <a:rPr lang="en-US" altLang="en-US">
                <a:ea typeface="ＭＳ Ｐゴシック" charset="-128"/>
              </a:rPr>
              <a:t>Meanwhile at Netscape they were looking at JAVA and decided that this isn’t going to work in the webpages. It is way to heavy, it is way too clumsy to do APIs in Web Pages and to do Form Validations in the sort of applications that they had anticipated, they wanted something much much lighter.</a:t>
            </a:r>
          </a:p>
          <a:p>
            <a:pPr eaLnBrk="1" hangingPunct="1"/>
            <a:endParaRPr lang="en-US" altLang="en-US">
              <a:ea typeface="ＭＳ Ｐゴシック" charset="-128"/>
            </a:endParaRPr>
          </a:p>
          <a:p>
            <a:pPr eaLnBrk="1" hangingPunct="1"/>
            <a:r>
              <a:rPr lang="en-US" altLang="en-US">
                <a:ea typeface="ＭＳ Ｐゴシック" charset="-128"/>
              </a:rPr>
              <a:t>Brenden Eich was at the Netscape at the time and his first idea was do a dialect or scheme type of a thing in the browser but his manager said no. There is no way market is going to accept those parenthesis. Just do something like Java or Visual Basic, nice little scripting language and we would let you do that. So he based his syntax and he created something which was called Livescript.</a:t>
            </a:r>
          </a:p>
          <a:p>
            <a:pPr eaLnBrk="1" hangingPunct="1"/>
            <a:endParaRPr lang="en-US" altLang="en-US">
              <a:ea typeface="ＭＳ Ｐゴシック" charset="-128"/>
            </a:endParaRPr>
          </a:p>
          <a:p>
            <a:pPr eaLnBrk="1" hangingPunct="1"/>
            <a:r>
              <a:rPr lang="en-US" altLang="en-US">
                <a:ea typeface="ＭＳ Ｐゴシック" charset="-128"/>
              </a:rPr>
              <a:t>Livescript became the first scripting language to be put in the web browser and also became the first scripting language to be put in a webserver. The live wire platform the Netscape was developing was base upon the livescript. </a:t>
            </a:r>
          </a:p>
          <a:p>
            <a:pPr eaLnBrk="1" hangingPunct="1"/>
            <a:endParaRPr lang="en-US" altLang="en-US">
              <a:ea typeface="ＭＳ Ｐゴシック" charset="-128"/>
            </a:endParaRPr>
          </a:p>
          <a:p>
            <a:pPr eaLnBrk="1" hangingPunct="1"/>
            <a:r>
              <a:rPr lang="en-US" altLang="en-US">
                <a:ea typeface="ＭＳ Ｐゴシック" charset="-128"/>
              </a:rPr>
              <a:t>The reason why Java and LiveScript was so popular at that time </a:t>
            </a: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Tree>
    <p:extLst>
      <p:ext uri="{BB962C8B-B14F-4D97-AF65-F5344CB8AC3E}">
        <p14:creationId xmlns:p14="http://schemas.microsoft.com/office/powerpoint/2010/main" val="169172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513FC02-8A3A-4849-A521-4961D1F77A05}" type="slidenum">
              <a:rPr lang="en-US" altLang="en-US" sz="1200"/>
              <a:pPr eaLnBrk="1" hangingPunct="1"/>
              <a:t>19</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r>
              <a:rPr lang="en-US" altLang="en-US">
                <a:ea typeface="ＭＳ Ｐゴシック" charset="-128"/>
              </a:rPr>
              <a:t>In 1992 Jim Gosling is sitting in his office working on a language which would be a successor to C++. He was an smart man but wasn</a:t>
            </a:r>
            <a:r>
              <a:rPr lang="fr-FR" altLang="en-US">
                <a:ea typeface="ＭＳ Ｐゴシック" charset="-128"/>
              </a:rPr>
              <a:t>’</a:t>
            </a:r>
            <a:r>
              <a:rPr lang="en-US" altLang="ja-JP">
                <a:ea typeface="ＭＳ Ｐゴシック" charset="-128"/>
              </a:rPr>
              <a:t>t good at naming the languages which is apparent from the fact that he intended to call the language C++++. </a:t>
            </a:r>
          </a:p>
          <a:p>
            <a:pPr eaLnBrk="1" hangingPunct="1"/>
            <a:r>
              <a:rPr lang="en-US" altLang="en-US">
                <a:ea typeface="ＭＳ Ｐゴシック" charset="-128"/>
              </a:rPr>
              <a:t>His friends told him you cannot do that ao he looked out of the window, saw an oak tree and from that point his language was called OAK. </a:t>
            </a:r>
          </a:p>
          <a:p>
            <a:pPr eaLnBrk="1" hangingPunct="1"/>
            <a:endParaRPr lang="en-US" altLang="en-US">
              <a:ea typeface="ＭＳ Ｐゴシック" charset="-128"/>
            </a:endParaRPr>
          </a:p>
          <a:p>
            <a:pPr eaLnBrk="1" hangingPunct="1"/>
            <a:r>
              <a:rPr lang="en-US" altLang="en-US">
                <a:ea typeface="ＭＳ Ｐゴシック" charset="-128"/>
              </a:rPr>
              <a:t>Then Gosling spun out to a start up called first person, a company which intended to create technology for interactive TV applications. OAK was to be used in those applications. That company failed and he eventually rolled back into SUN.</a:t>
            </a:r>
          </a:p>
          <a:p>
            <a:pPr eaLnBrk="1" hangingPunct="1"/>
            <a:endParaRPr lang="en-US" altLang="en-US">
              <a:ea typeface="ＭＳ Ｐゴシック" charset="-128"/>
            </a:endParaRPr>
          </a:p>
          <a:p>
            <a:pPr eaLnBrk="1" hangingPunct="1"/>
            <a:r>
              <a:rPr lang="en-US" altLang="en-US">
                <a:ea typeface="ＭＳ Ｐゴシック" charset="-128"/>
              </a:rPr>
              <a:t>After having failed with interactive media they were sitting around trying to figure out what do they do with OAK.</a:t>
            </a:r>
          </a:p>
          <a:p>
            <a:pPr eaLnBrk="1" hangingPunct="1"/>
            <a:endParaRPr lang="en-US" altLang="en-US">
              <a:ea typeface="ＭＳ Ｐゴシック" charset="-128"/>
            </a:endParaRPr>
          </a:p>
          <a:p>
            <a:pPr eaLnBrk="1" hangingPunct="1"/>
            <a:r>
              <a:rPr lang="en-US" altLang="en-US">
                <a:ea typeface="ＭＳ Ｐゴシック" charset="-128"/>
              </a:rPr>
              <a:t>While discussing it in a coffee shop they decided that the language needed a new name and at that point Jim looking at the menu, decided to call it JAVA. At the same time they decided that the first application that they would demonstrate this language would be a browser because WEB at that point in time was going hot and there was a huge hype around it.</a:t>
            </a:r>
          </a:p>
          <a:p>
            <a:pPr eaLnBrk="1" hangingPunct="1"/>
            <a:endParaRPr lang="en-US" altLang="en-US">
              <a:ea typeface="ＭＳ Ｐゴシック" charset="-128"/>
            </a:endParaRPr>
          </a:p>
          <a:p>
            <a:pPr eaLnBrk="1" hangingPunct="1"/>
            <a:r>
              <a:rPr lang="en-US" altLang="en-US">
                <a:ea typeface="ＭＳ Ｐゴシック" charset="-128"/>
              </a:rPr>
              <a:t>They decided to name the browser HOT JAVA. Having the browser have the almost the same name as the language it was written in caused a confusion which worked in their favor since there was a huge hype around how wonderful the browsers were , how wonderful the HOT JAVA was that it gave an added advantage to the language itself.</a:t>
            </a:r>
          </a:p>
          <a:p>
            <a:pPr eaLnBrk="1" hangingPunct="1"/>
            <a:endParaRPr lang="en-US" altLang="en-US">
              <a:ea typeface="ＭＳ Ｐゴシック" charset="-128"/>
            </a:endParaRPr>
          </a:p>
          <a:p>
            <a:pPr eaLnBrk="1" hangingPunct="1"/>
            <a:r>
              <a:rPr lang="en-US" altLang="en-US">
                <a:ea typeface="ＭＳ Ｐゴシック" charset="-128"/>
              </a:rPr>
              <a:t>Meanwhile at Netscape they were looking at JAVA and decided that this isn’t going to work in the webpages. It is way to heavy, it is way too clumsy to do APIs in Web Pages and to do Form Validations in the sort of applications that they had anticipated, they wanted something much much lighter.</a:t>
            </a:r>
          </a:p>
          <a:p>
            <a:pPr eaLnBrk="1" hangingPunct="1"/>
            <a:endParaRPr lang="en-US" altLang="en-US">
              <a:ea typeface="ＭＳ Ｐゴシック" charset="-128"/>
            </a:endParaRPr>
          </a:p>
          <a:p>
            <a:pPr eaLnBrk="1" hangingPunct="1"/>
            <a:r>
              <a:rPr lang="en-US" altLang="en-US">
                <a:ea typeface="ＭＳ Ｐゴシック" charset="-128"/>
              </a:rPr>
              <a:t>Brenden Eich was at the Netscape at the time and his first idea was do a dialect or scheme type of a thing in the browser but his manager said no. There is no way market is going to accept those parenthesis. Just do something like Java or Visual Basic, nice little scripting language and we would let you do that. So he based his syntax and he created something which was called Livescript.</a:t>
            </a:r>
          </a:p>
          <a:p>
            <a:pPr eaLnBrk="1" hangingPunct="1"/>
            <a:endParaRPr lang="en-US" altLang="en-US">
              <a:ea typeface="ＭＳ Ｐゴシック" charset="-128"/>
            </a:endParaRPr>
          </a:p>
          <a:p>
            <a:pPr eaLnBrk="1" hangingPunct="1"/>
            <a:r>
              <a:rPr lang="en-US" altLang="en-US">
                <a:ea typeface="ＭＳ Ｐゴシック" charset="-128"/>
              </a:rPr>
              <a:t>Livescript became the first scripting language to be put in the web browser and also became the first scripting language to be put in a webserver. The live wire platform the Netscape was developing was base upon the livescript. </a:t>
            </a:r>
          </a:p>
          <a:p>
            <a:pPr eaLnBrk="1" hangingPunct="1"/>
            <a:endParaRPr lang="en-US" altLang="en-US">
              <a:ea typeface="ＭＳ Ｐゴシック" charset="-128"/>
            </a:endParaRPr>
          </a:p>
          <a:p>
            <a:pPr eaLnBrk="1" hangingPunct="1"/>
            <a:r>
              <a:rPr lang="en-US" altLang="en-US">
                <a:ea typeface="ＭＳ Ｐゴシック" charset="-128"/>
              </a:rPr>
              <a:t>The reason why Java and LiveScript was so popular at that time </a:t>
            </a: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a:p>
            <a:pPr eaLnBrk="1" hangingPunct="1"/>
            <a:endParaRPr lang="en-US" altLang="en-US">
              <a:ea typeface="ＭＳ Ｐゴシック" charset="-128"/>
            </a:endParaRPr>
          </a:p>
        </p:txBody>
      </p:sp>
    </p:spTree>
    <p:extLst>
      <p:ext uri="{BB962C8B-B14F-4D97-AF65-F5344CB8AC3E}">
        <p14:creationId xmlns:p14="http://schemas.microsoft.com/office/powerpoint/2010/main" val="7889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B44D6C5-9DD9-B147-9405-08DBF79106D8}" type="slidenum">
              <a:rPr lang="en-US" altLang="en-US" sz="1200"/>
              <a:pPr eaLnBrk="1" hangingPunct="1"/>
              <a:t>21</a:t>
            </a:fld>
            <a:endParaRPr lang="en-US" altLang="en-US" sz="1200"/>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p:spPr>
      </p:sp>
      <p:sp>
        <p:nvSpPr>
          <p:cNvPr id="32770" name="Text Box 2"/>
          <p:cNvSpPr txBox="1">
            <a:spLocks noGrp="1" noChangeArrowheads="1"/>
          </p:cNvSpPr>
          <p:nvPr>
            <p:ph type="body" idx="1"/>
          </p:nvPr>
        </p:nvSpPr>
        <p:spPr>
          <a:xfrm>
            <a:off x="777875" y="4776788"/>
            <a:ext cx="6216650" cy="4525962"/>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911122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7CAFE5A-2A18-7F43-85CE-EB8A76A7B46F}" type="slidenum">
              <a:rPr lang="en-US" altLang="en-US" sz="1200"/>
              <a:pPr eaLnBrk="1" hangingPunct="1"/>
              <a:t>23</a:t>
            </a:fld>
            <a:endParaRPr lang="en-US" altLang="en-US" sz="1200"/>
          </a:p>
        </p:txBody>
      </p:sp>
      <p:sp>
        <p:nvSpPr>
          <p:cNvPr id="8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67565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4"/>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b="1" smtClean="0">
                <a:solidFill>
                  <a:srgbClr val="B870B8"/>
                </a:solidFill>
              </a:rPr>
              <a:t>+</a:t>
            </a:r>
          </a:p>
        </p:txBody>
      </p:sp>
      <p:sp>
        <p:nvSpPr>
          <p:cNvPr id="8" name="Rectangle 7"/>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0" name="Date Placeholder 3"/>
          <p:cNvSpPr>
            <a:spLocks noGrp="1"/>
          </p:cNvSpPr>
          <p:nvPr>
            <p:ph type="dt" sz="half" idx="10"/>
          </p:nvPr>
        </p:nvSpPr>
        <p:spPr>
          <a:xfrm>
            <a:off x="4800600" y="6426200"/>
            <a:ext cx="1231900" cy="365125"/>
          </a:xfrm>
        </p:spPr>
        <p:txBody>
          <a:bodyPr/>
          <a:lstStyle>
            <a:lvl1pPr algn="l"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11" name="Footer Placeholder 4"/>
          <p:cNvSpPr>
            <a:spLocks noGrp="1"/>
          </p:cNvSpPr>
          <p:nvPr>
            <p:ph type="ftr" sz="quarter" idx="11"/>
          </p:nvPr>
        </p:nvSpPr>
        <p:spPr>
          <a:xfrm>
            <a:off x="6311900" y="6426200"/>
            <a:ext cx="2616200" cy="365125"/>
          </a:xfrm>
        </p:spPr>
        <p:txBody>
          <a:bodyPr/>
          <a:lstStyle>
            <a:lvl1pPr algn="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Tree>
    <p:extLst>
      <p:ext uri="{BB962C8B-B14F-4D97-AF65-F5344CB8AC3E}">
        <p14:creationId xmlns:p14="http://schemas.microsoft.com/office/powerpoint/2010/main" val="188504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Date Placeholder 4"/>
          <p:cNvSpPr>
            <a:spLocks noGrp="1"/>
          </p:cNvSpPr>
          <p:nvPr>
            <p:ph type="dt" sz="half" idx="19"/>
          </p:nvPr>
        </p:nvSpPr>
        <p:spPr/>
        <p:txBody>
          <a:bodyPr/>
          <a:lstStyle>
            <a:lvl1pPr>
              <a:defRPr/>
            </a:lvl1pPr>
          </a:lstStyle>
          <a:p>
            <a:pPr>
              <a:defRPr/>
            </a:pPr>
            <a:r>
              <a:rPr lang="en-US"/>
              <a:t>Tutorial 1 </a:t>
            </a:r>
          </a:p>
        </p:txBody>
      </p:sp>
      <p:sp>
        <p:nvSpPr>
          <p:cNvPr id="10" name="Footer Placeholder 5"/>
          <p:cNvSpPr>
            <a:spLocks noGrp="1"/>
          </p:cNvSpPr>
          <p:nvPr>
            <p:ph type="ftr" sz="quarter" idx="20"/>
          </p:nvPr>
        </p:nvSpPr>
        <p:spPr/>
        <p:txBody>
          <a:bodyPr/>
          <a:lstStyle>
            <a:lvl1pPr>
              <a:defRPr/>
            </a:lvl1pPr>
          </a:lstStyle>
          <a:p>
            <a:pPr>
              <a:defRPr/>
            </a:pPr>
            <a:r>
              <a:rPr lang="en-US"/>
              <a:t>JavaScript and AJAX- Comprehensive</a:t>
            </a:r>
          </a:p>
        </p:txBody>
      </p:sp>
      <p:sp>
        <p:nvSpPr>
          <p:cNvPr id="11" name="Slide Number Placeholder 6"/>
          <p:cNvSpPr>
            <a:spLocks noGrp="1"/>
          </p:cNvSpPr>
          <p:nvPr>
            <p:ph type="sldNum" sz="quarter" idx="21"/>
          </p:nvPr>
        </p:nvSpPr>
        <p:spPr/>
        <p:txBody>
          <a:bodyPr/>
          <a:lstStyle>
            <a:lvl1pPr>
              <a:defRPr/>
            </a:lvl1pPr>
          </a:lstStyle>
          <a:p>
            <a:fld id="{9DC70CA9-B5A0-0749-B5A2-347F18DE4146}" type="slidenum">
              <a:rPr lang="en-US" altLang="en-US"/>
              <a:pPr/>
              <a:t>‹#›</a:t>
            </a:fld>
            <a:endParaRPr lang="en-US" altLang="en-US"/>
          </a:p>
        </p:txBody>
      </p:sp>
    </p:spTree>
    <p:extLst>
      <p:ext uri="{BB962C8B-B14F-4D97-AF65-F5344CB8AC3E}">
        <p14:creationId xmlns:p14="http://schemas.microsoft.com/office/powerpoint/2010/main" val="130889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TextBox 3"/>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2"/>
          <p:cNvSpPr>
            <a:spLocks noGrp="1"/>
          </p:cNvSpPr>
          <p:nvPr>
            <p:ph type="dt" sz="half"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6" name="Footer Placeholder 3"/>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7" name="Slide Number Placeholder 4"/>
          <p:cNvSpPr>
            <a:spLocks noGrp="1"/>
          </p:cNvSpPr>
          <p:nvPr>
            <p:ph type="sldNum" sz="quarter" idx="12"/>
          </p:nvPr>
        </p:nvSpPr>
        <p:spPr/>
        <p:txBody>
          <a:bodyPr/>
          <a:lstStyle>
            <a:lvl1pPr>
              <a:defRPr/>
            </a:lvl1pPr>
          </a:lstStyle>
          <a:p>
            <a:fld id="{77FAC140-6F14-EC4E-8D2D-69C4FE042996}" type="slidenum">
              <a:rPr lang="en-US" altLang="en-US"/>
              <a:pPr/>
              <a:t>‹#›</a:t>
            </a:fld>
            <a:endParaRPr lang="en-US" altLang="en-US"/>
          </a:p>
        </p:txBody>
      </p:sp>
    </p:spTree>
    <p:extLst>
      <p:ext uri="{BB962C8B-B14F-4D97-AF65-F5344CB8AC3E}">
        <p14:creationId xmlns:p14="http://schemas.microsoft.com/office/powerpoint/2010/main" val="1843267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Date Placeholder 1"/>
          <p:cNvSpPr>
            <a:spLocks noGrp="1"/>
          </p:cNvSpPr>
          <p:nvPr>
            <p:ph type="dt" sz="half"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4" name="Footer Placeholder 2"/>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5" name="Slide Number Placeholder 3"/>
          <p:cNvSpPr>
            <a:spLocks noGrp="1"/>
          </p:cNvSpPr>
          <p:nvPr>
            <p:ph type="sldNum" sz="quarter" idx="12"/>
          </p:nvPr>
        </p:nvSpPr>
        <p:spPr/>
        <p:txBody>
          <a:bodyPr/>
          <a:lstStyle>
            <a:lvl1pPr>
              <a:defRPr/>
            </a:lvl1pPr>
          </a:lstStyle>
          <a:p>
            <a:fld id="{CF75CAFF-8CB0-274A-8E8C-59C09E30BB11}" type="slidenum">
              <a:rPr lang="en-US" altLang="en-US"/>
              <a:pPr/>
              <a:t>‹#›</a:t>
            </a:fld>
            <a:endParaRPr lang="en-US" altLang="en-US"/>
          </a:p>
        </p:txBody>
      </p:sp>
    </p:spTree>
    <p:extLst>
      <p:ext uri="{BB962C8B-B14F-4D97-AF65-F5344CB8AC3E}">
        <p14:creationId xmlns:p14="http://schemas.microsoft.com/office/powerpoint/2010/main" val="19709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b="1" smtClean="0">
                <a:solidFill>
                  <a:srgbClr val="B870B8"/>
                </a:solidFill>
              </a:rPr>
              <a:t>+</a:t>
            </a: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7391400" y="6423025"/>
            <a:ext cx="1536700" cy="365125"/>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8" name="Footer Placeholder 5"/>
          <p:cNvSpPr>
            <a:spLocks noGrp="1"/>
          </p:cNvSpPr>
          <p:nvPr>
            <p:ph type="ftr" sz="quarter" idx="11"/>
          </p:nvPr>
        </p:nvSpPr>
        <p:spPr>
          <a:xfrm>
            <a:off x="3859213" y="6423025"/>
            <a:ext cx="3316287" cy="365125"/>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Tree>
    <p:extLst>
      <p:ext uri="{BB962C8B-B14F-4D97-AF65-F5344CB8AC3E}">
        <p14:creationId xmlns:p14="http://schemas.microsoft.com/office/powerpoint/2010/main" val="1101947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p:cNvSpPr txBox="1">
            <a:spLocks noChangeArrowheads="1"/>
          </p:cNvSpPr>
          <p:nvPr/>
        </p:nvSpPr>
        <p:spPr bwMode="auto">
          <a:xfrm>
            <a:off x="3989388" y="3370263"/>
            <a:ext cx="2206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b="1" smtClean="0">
                <a:solidFill>
                  <a:srgbClr val="B870B8"/>
                </a:solidFill>
              </a:rPr>
              <a:t>+ </a:t>
            </a: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7391400" y="6423025"/>
            <a:ext cx="1536700" cy="365125"/>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8" name="Footer Placeholder 5"/>
          <p:cNvSpPr>
            <a:spLocks noGrp="1"/>
          </p:cNvSpPr>
          <p:nvPr>
            <p:ph type="ftr" sz="quarter" idx="11"/>
          </p:nvPr>
        </p:nvSpPr>
        <p:spPr>
          <a:xfrm>
            <a:off x="4191000" y="6423025"/>
            <a:ext cx="3005138" cy="365125"/>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9" name="Slide Number Placeholder 6"/>
          <p:cNvSpPr>
            <a:spLocks noGrp="1"/>
          </p:cNvSpPr>
          <p:nvPr>
            <p:ph type="sldNum" sz="quarter" idx="12"/>
          </p:nvPr>
        </p:nvSpPr>
        <p:spPr/>
        <p:txBody>
          <a:bodyPr/>
          <a:lstStyle>
            <a:lvl1pPr>
              <a:defRPr/>
            </a:lvl1pPr>
          </a:lstStyle>
          <a:p>
            <a:fld id="{2CD365C6-7EEB-1342-B954-3B2C7E2A8FBC}" type="slidenum">
              <a:rPr lang="en-US" altLang="en-US"/>
              <a:pPr/>
              <a:t>‹#›</a:t>
            </a:fld>
            <a:endParaRPr lang="en-US" altLang="en-US"/>
          </a:p>
        </p:txBody>
      </p:sp>
    </p:spTree>
    <p:extLst>
      <p:ext uri="{BB962C8B-B14F-4D97-AF65-F5344CB8AC3E}">
        <p14:creationId xmlns:p14="http://schemas.microsoft.com/office/powerpoint/2010/main" val="53540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327025" y="4632325"/>
            <a:ext cx="2206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b="1" smtClean="0">
                <a:solidFill>
                  <a:srgbClr val="B870B8"/>
                </a:solidFill>
              </a:rPr>
              <a:t>+ </a:t>
            </a:r>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t>Tutorial 1 </a:t>
            </a:r>
          </a:p>
        </p:txBody>
      </p:sp>
      <p:sp>
        <p:nvSpPr>
          <p:cNvPr id="9" name="Footer Placeholder 5"/>
          <p:cNvSpPr>
            <a:spLocks noGrp="1"/>
          </p:cNvSpPr>
          <p:nvPr>
            <p:ph type="ftr" sz="quarter" idx="11"/>
          </p:nvPr>
        </p:nvSpPr>
        <p:spPr/>
        <p:txBody>
          <a:bodyPr/>
          <a:lstStyle>
            <a:lvl1pPr>
              <a:defRPr/>
            </a:lvl1pPr>
          </a:lstStyle>
          <a:p>
            <a:pPr>
              <a:defRPr/>
            </a:pPr>
            <a:r>
              <a:rPr lang="en-US"/>
              <a:t>JavaScript and AJAX- Comprehensive</a:t>
            </a:r>
          </a:p>
        </p:txBody>
      </p:sp>
      <p:sp>
        <p:nvSpPr>
          <p:cNvPr id="10" name="Slide Number Placeholder 6"/>
          <p:cNvSpPr>
            <a:spLocks noGrp="1"/>
          </p:cNvSpPr>
          <p:nvPr>
            <p:ph type="sldNum" sz="quarter" idx="12"/>
          </p:nvPr>
        </p:nvSpPr>
        <p:spPr/>
        <p:txBody>
          <a:bodyPr/>
          <a:lstStyle>
            <a:lvl1pPr>
              <a:defRPr/>
            </a:lvl1pPr>
          </a:lstStyle>
          <a:p>
            <a:fld id="{7DAB932C-1ED6-1D49-AC86-E15C65C80F60}" type="slidenum">
              <a:rPr lang="en-US" altLang="en-US"/>
              <a:pPr/>
              <a:t>‹#›</a:t>
            </a:fld>
            <a:endParaRPr lang="en-US" altLang="en-US"/>
          </a:p>
        </p:txBody>
      </p:sp>
    </p:spTree>
    <p:extLst>
      <p:ext uri="{BB962C8B-B14F-4D97-AF65-F5344CB8AC3E}">
        <p14:creationId xmlns:p14="http://schemas.microsoft.com/office/powerpoint/2010/main" val="51657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b="1" smtClean="0">
                <a:solidFill>
                  <a:srgbClr val="B870B8"/>
                </a:solidFill>
              </a:rPr>
              <a:t>+</a:t>
            </a:r>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9" name="Date Placeholder 4"/>
          <p:cNvSpPr>
            <a:spLocks noGrp="1"/>
          </p:cNvSpPr>
          <p:nvPr>
            <p:ph type="dt" sz="half" idx="15"/>
          </p:nvPr>
        </p:nvSpPr>
        <p:spPr>
          <a:xfrm>
            <a:off x="5211763" y="6235700"/>
            <a:ext cx="1349375" cy="365125"/>
          </a:xfrm>
        </p:spPr>
        <p:txBody>
          <a:bodyPr/>
          <a:lstStyle>
            <a:lvl1pPr>
              <a:defRPr>
                <a:solidFill>
                  <a:prstClr val="black">
                    <a:tint val="75000"/>
                  </a:prstClr>
                </a:solidFill>
              </a:defRPr>
            </a:lvl1pPr>
          </a:lstStyle>
          <a:p>
            <a:pPr>
              <a:defRPr/>
            </a:pPr>
            <a:r>
              <a:rPr lang="en-US"/>
              <a:t>Tutorial 1 </a:t>
            </a:r>
          </a:p>
        </p:txBody>
      </p:sp>
      <p:sp>
        <p:nvSpPr>
          <p:cNvPr id="10" name="Footer Placeholder 5"/>
          <p:cNvSpPr>
            <a:spLocks noGrp="1"/>
          </p:cNvSpPr>
          <p:nvPr>
            <p:ph type="ftr" sz="quarter" idx="16"/>
          </p:nvPr>
        </p:nvSpPr>
        <p:spPr>
          <a:xfrm>
            <a:off x="381000" y="6235700"/>
            <a:ext cx="4648200" cy="365125"/>
          </a:xfrm>
        </p:spPr>
        <p:txBody>
          <a:bodyPr/>
          <a:lstStyle>
            <a:lvl1pPr>
              <a:defRPr>
                <a:solidFill>
                  <a:prstClr val="black">
                    <a:tint val="75000"/>
                  </a:prstClr>
                </a:solidFill>
              </a:defRPr>
            </a:lvl1pPr>
          </a:lstStyle>
          <a:p>
            <a:pPr>
              <a:defRPr/>
            </a:pPr>
            <a:r>
              <a:rPr lang="en-US"/>
              <a:t>JavaScript and AJAX- Comprehensive</a:t>
            </a:r>
          </a:p>
        </p:txBody>
      </p:sp>
      <p:sp>
        <p:nvSpPr>
          <p:cNvPr id="11" name="Slide Number Placeholder 6"/>
          <p:cNvSpPr>
            <a:spLocks noGrp="1"/>
          </p:cNvSpPr>
          <p:nvPr>
            <p:ph type="sldNum" sz="quarter" idx="17"/>
          </p:nvPr>
        </p:nvSpPr>
        <p:spPr/>
        <p:txBody>
          <a:bodyPr/>
          <a:lstStyle>
            <a:lvl1pPr>
              <a:defRPr/>
            </a:lvl1pPr>
          </a:lstStyle>
          <a:p>
            <a:fld id="{4F7A0E29-4226-F848-AE8A-DCC7AE2D5699}" type="slidenum">
              <a:rPr lang="en-US" altLang="en-US"/>
              <a:pPr/>
              <a:t>‹#›</a:t>
            </a:fld>
            <a:endParaRPr lang="en-US" altLang="en-US"/>
          </a:p>
        </p:txBody>
      </p:sp>
    </p:spTree>
    <p:extLst>
      <p:ext uri="{BB962C8B-B14F-4D97-AF65-F5344CB8AC3E}">
        <p14:creationId xmlns:p14="http://schemas.microsoft.com/office/powerpoint/2010/main" val="2025461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b="1" smtClean="0">
                <a:solidFill>
                  <a:srgbClr val="B870B8"/>
                </a:solidFill>
              </a:rPr>
              <a:t>+</a:t>
            </a:r>
          </a:p>
        </p:txBody>
      </p:sp>
      <p:sp>
        <p:nvSpPr>
          <p:cNvPr id="9" name="Rectangle 8"/>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US" noProof="0" smtClean="0"/>
              <a:t>Drag picture to placeholder or click icon to add</a:t>
            </a:r>
            <a:endParaRPr noProof="0"/>
          </a:p>
        </p:txBody>
      </p:sp>
      <p:sp>
        <p:nvSpPr>
          <p:cNvPr id="11" name="Date Placeholder 4"/>
          <p:cNvSpPr>
            <a:spLocks noGrp="1"/>
          </p:cNvSpPr>
          <p:nvPr>
            <p:ph type="dt" sz="half" idx="16"/>
          </p:nvPr>
        </p:nvSpPr>
        <p:spPr>
          <a:xfrm>
            <a:off x="3048000" y="6235700"/>
            <a:ext cx="1347788" cy="365125"/>
          </a:xfrm>
        </p:spPr>
        <p:txBody>
          <a:bodyPr/>
          <a:lstStyle>
            <a:lvl1pPr>
              <a:defRPr>
                <a:solidFill>
                  <a:prstClr val="black">
                    <a:tint val="75000"/>
                  </a:prstClr>
                </a:solidFill>
              </a:defRPr>
            </a:lvl1pPr>
          </a:lstStyle>
          <a:p>
            <a:pPr>
              <a:defRPr/>
            </a:pPr>
            <a:r>
              <a:rPr lang="en-US"/>
              <a:t>Tutorial 1 </a:t>
            </a:r>
          </a:p>
        </p:txBody>
      </p:sp>
      <p:sp>
        <p:nvSpPr>
          <p:cNvPr id="15" name="Footer Placeholder 5"/>
          <p:cNvSpPr>
            <a:spLocks noGrp="1"/>
          </p:cNvSpPr>
          <p:nvPr>
            <p:ph type="ftr" sz="quarter" idx="17"/>
          </p:nvPr>
        </p:nvSpPr>
        <p:spPr>
          <a:xfrm>
            <a:off x="381000" y="6235700"/>
            <a:ext cx="2590800" cy="365125"/>
          </a:xfrm>
        </p:spPr>
        <p:txBody>
          <a:bodyPr/>
          <a:lstStyle>
            <a:lvl1pPr>
              <a:defRPr>
                <a:solidFill>
                  <a:prstClr val="black">
                    <a:tint val="75000"/>
                  </a:prstClr>
                </a:solidFill>
              </a:defRPr>
            </a:lvl1pPr>
          </a:lstStyle>
          <a:p>
            <a:pPr>
              <a:defRPr/>
            </a:pPr>
            <a:r>
              <a:rPr lang="en-US"/>
              <a:t>JavaScript and AJAX- Comprehensive</a:t>
            </a:r>
          </a:p>
        </p:txBody>
      </p:sp>
      <p:sp>
        <p:nvSpPr>
          <p:cNvPr id="16" name="Slide Number Placeholder 6"/>
          <p:cNvSpPr>
            <a:spLocks noGrp="1"/>
          </p:cNvSpPr>
          <p:nvPr>
            <p:ph type="sldNum" sz="quarter" idx="18"/>
          </p:nvPr>
        </p:nvSpPr>
        <p:spPr/>
        <p:txBody>
          <a:bodyPr/>
          <a:lstStyle>
            <a:lvl1pPr>
              <a:defRPr/>
            </a:lvl1pPr>
          </a:lstStyle>
          <a:p>
            <a:fld id="{ECB3B9D2-A9FC-5D43-BFE9-4B737CF217C9}" type="slidenum">
              <a:rPr lang="en-US" altLang="en-US"/>
              <a:pPr/>
              <a:t>‹#›</a:t>
            </a:fld>
            <a:endParaRPr lang="en-US" altLang="en-US"/>
          </a:p>
        </p:txBody>
      </p:sp>
    </p:spTree>
    <p:extLst>
      <p:ext uri="{BB962C8B-B14F-4D97-AF65-F5344CB8AC3E}">
        <p14:creationId xmlns:p14="http://schemas.microsoft.com/office/powerpoint/2010/main" val="16506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4749800" y="3370263"/>
            <a:ext cx="2206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b="1" smtClean="0">
                <a:solidFill>
                  <a:srgbClr val="B870B8"/>
                </a:solidFill>
              </a:rPr>
              <a:t>+ </a:t>
            </a: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9" name="Date Placeholder 4"/>
          <p:cNvSpPr>
            <a:spLocks noGrp="1"/>
          </p:cNvSpPr>
          <p:nvPr>
            <p:ph type="dt" sz="half" idx="15"/>
          </p:nvPr>
        </p:nvSpPr>
        <p:spPr>
          <a:xfrm>
            <a:off x="7391400" y="6423025"/>
            <a:ext cx="1536700" cy="365125"/>
          </a:xfrm>
        </p:spPr>
        <p:txBody>
          <a:bodyPr/>
          <a:lstStyle>
            <a:lvl1pPr>
              <a:defRPr/>
            </a:lvl1pPr>
          </a:lstStyle>
          <a:p>
            <a:pPr>
              <a:defRPr/>
            </a:pPr>
            <a:r>
              <a:rPr lang="en-US"/>
              <a:t>Tutorial 1 </a:t>
            </a:r>
          </a:p>
        </p:txBody>
      </p:sp>
      <p:sp>
        <p:nvSpPr>
          <p:cNvPr id="10" name="Footer Placeholder 5"/>
          <p:cNvSpPr>
            <a:spLocks noGrp="1"/>
          </p:cNvSpPr>
          <p:nvPr>
            <p:ph type="ftr" sz="quarter" idx="16"/>
          </p:nvPr>
        </p:nvSpPr>
        <p:spPr>
          <a:xfrm>
            <a:off x="4191000" y="6423025"/>
            <a:ext cx="3005138" cy="365125"/>
          </a:xfrm>
        </p:spPr>
        <p:txBody>
          <a:bodyPr/>
          <a:lstStyle>
            <a:lvl1pPr>
              <a:defRPr/>
            </a:lvl1pPr>
          </a:lstStyle>
          <a:p>
            <a:pPr>
              <a:defRPr/>
            </a:pPr>
            <a:r>
              <a:rPr lang="en-US"/>
              <a:t>JavaScript and AJAX- Comprehensive</a:t>
            </a:r>
          </a:p>
        </p:txBody>
      </p:sp>
      <p:sp>
        <p:nvSpPr>
          <p:cNvPr id="11" name="Slide Number Placeholder 6"/>
          <p:cNvSpPr>
            <a:spLocks noGrp="1"/>
          </p:cNvSpPr>
          <p:nvPr>
            <p:ph type="sldNum" sz="quarter" idx="17"/>
          </p:nvPr>
        </p:nvSpPr>
        <p:spPr/>
        <p:txBody>
          <a:bodyPr/>
          <a:lstStyle>
            <a:lvl1pPr>
              <a:defRPr/>
            </a:lvl1pPr>
          </a:lstStyle>
          <a:p>
            <a:fld id="{F1F05B4D-CACB-624B-879A-D635BF02DFF0}" type="slidenum">
              <a:rPr lang="en-US" altLang="en-US"/>
              <a:pPr/>
              <a:t>‹#›</a:t>
            </a:fld>
            <a:endParaRPr lang="en-US" altLang="en-US"/>
          </a:p>
        </p:txBody>
      </p:sp>
    </p:spTree>
    <p:extLst>
      <p:ext uri="{BB962C8B-B14F-4D97-AF65-F5344CB8AC3E}">
        <p14:creationId xmlns:p14="http://schemas.microsoft.com/office/powerpoint/2010/main" val="406531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Date Placeholder 3"/>
          <p:cNvSpPr>
            <a:spLocks noGrp="1"/>
          </p:cNvSpPr>
          <p:nvPr>
            <p:ph type="dt" sz="half"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7" name="Footer Placeholder 4"/>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8" name="Slide Number Placeholder 5"/>
          <p:cNvSpPr>
            <a:spLocks noGrp="1"/>
          </p:cNvSpPr>
          <p:nvPr>
            <p:ph type="sldNum" sz="quarter" idx="12"/>
          </p:nvPr>
        </p:nvSpPr>
        <p:spPr/>
        <p:txBody>
          <a:bodyPr/>
          <a:lstStyle>
            <a:lvl1pPr>
              <a:defRPr/>
            </a:lvl1pPr>
          </a:lstStyle>
          <a:p>
            <a:fld id="{C80A534E-8977-A649-B89E-EC7F478AA5EF}" type="slidenum">
              <a:rPr lang="en-US" altLang="en-US"/>
              <a:pPr/>
              <a:t>‹#›</a:t>
            </a:fld>
            <a:endParaRPr lang="en-US" altLang="en-US"/>
          </a:p>
        </p:txBody>
      </p:sp>
    </p:spTree>
    <p:extLst>
      <p:ext uri="{BB962C8B-B14F-4D97-AF65-F5344CB8AC3E}">
        <p14:creationId xmlns:p14="http://schemas.microsoft.com/office/powerpoint/2010/main" val="143155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6" name="Rectangle 5"/>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3"/>
          <p:cNvSpPr>
            <a:spLocks noGrp="1"/>
          </p:cNvSpPr>
          <p:nvPr>
            <p:ph type="dt" sz="half"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8" name="Footer Placeholder 4"/>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9" name="Slide Number Placeholder 5"/>
          <p:cNvSpPr>
            <a:spLocks noGrp="1"/>
          </p:cNvSpPr>
          <p:nvPr>
            <p:ph type="sldNum" sz="quarter" idx="12"/>
          </p:nvPr>
        </p:nvSpPr>
        <p:spPr/>
        <p:txBody>
          <a:bodyPr/>
          <a:lstStyle>
            <a:lvl1pPr>
              <a:defRPr/>
            </a:lvl1pPr>
          </a:lstStyle>
          <a:p>
            <a:fld id="{9D4F9894-19E6-7C42-A63D-AFA8BBC73D6C}" type="slidenum">
              <a:rPr lang="en-US" altLang="en-US"/>
              <a:pPr/>
              <a:t>‹#›</a:t>
            </a:fld>
            <a:endParaRPr lang="en-US" altLang="en-US"/>
          </a:p>
        </p:txBody>
      </p:sp>
    </p:spTree>
    <p:extLst>
      <p:ext uri="{BB962C8B-B14F-4D97-AF65-F5344CB8AC3E}">
        <p14:creationId xmlns:p14="http://schemas.microsoft.com/office/powerpoint/2010/main" val="108129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rot="16200000">
            <a:off x="8593932" y="561181"/>
            <a:ext cx="260350" cy="554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Vertical Title 1"/>
          <p:cNvSpPr>
            <a:spLocks noGrp="1"/>
          </p:cNvSpPr>
          <p:nvPr>
            <p:ph type="title" orient="vert"/>
          </p:nvPr>
        </p:nvSpPr>
        <p:spPr>
          <a:xfrm>
            <a:off x="7995772" y="954742"/>
            <a:ext cx="681318" cy="517142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Date Placeholder 3"/>
          <p:cNvSpPr>
            <a:spLocks noGrp="1"/>
          </p:cNvSpPr>
          <p:nvPr>
            <p:ph type="dt" sz="half"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7" name="Footer Placeholder 4"/>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8" name="Slide Number Placeholder 5"/>
          <p:cNvSpPr>
            <a:spLocks noGrp="1"/>
          </p:cNvSpPr>
          <p:nvPr>
            <p:ph type="sldNum" sz="quarter" idx="12"/>
          </p:nvPr>
        </p:nvSpPr>
        <p:spPr/>
        <p:txBody>
          <a:bodyPr/>
          <a:lstStyle>
            <a:lvl1pPr>
              <a:defRPr/>
            </a:lvl1pPr>
          </a:lstStyle>
          <a:p>
            <a:fld id="{4CD8CC22-CAA0-B840-AC7A-492C954A5D6A}" type="slidenum">
              <a:rPr lang="en-US" altLang="en-US"/>
              <a:pPr/>
              <a:t>‹#›</a:t>
            </a:fld>
            <a:endParaRPr lang="en-US" altLang="en-US"/>
          </a:p>
        </p:txBody>
      </p:sp>
    </p:spTree>
    <p:extLst>
      <p:ext uri="{BB962C8B-B14F-4D97-AF65-F5344CB8AC3E}">
        <p14:creationId xmlns:p14="http://schemas.microsoft.com/office/powerpoint/2010/main" val="192046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Title 1"/>
          <p:cNvSpPr>
            <a:spLocks noGrp="1"/>
          </p:cNvSpPr>
          <p:nvPr>
            <p:ph type="title"/>
          </p:nvPr>
        </p:nvSpPr>
        <p:spPr>
          <a:xfrm>
            <a:off x="498474" y="134471"/>
            <a:ext cx="7556313" cy="995082"/>
          </a:xfrm>
        </p:spPr>
        <p:txBody>
          <a:bodyPr anchor="b"/>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r>
              <a:rPr lang="en-US"/>
              <a:t>Tutorial 1 </a:t>
            </a:r>
          </a:p>
        </p:txBody>
      </p:sp>
      <p:sp>
        <p:nvSpPr>
          <p:cNvPr id="8" name="Footer Placeholder 4"/>
          <p:cNvSpPr>
            <a:spLocks noGrp="1"/>
          </p:cNvSpPr>
          <p:nvPr>
            <p:ph type="ftr" sz="quarter" idx="11"/>
          </p:nvPr>
        </p:nvSpPr>
        <p:spPr/>
        <p:txBody>
          <a:bodyPr/>
          <a:lstStyle>
            <a:lvl1pPr>
              <a:defRPr/>
            </a:lvl1pPr>
          </a:lstStyle>
          <a:p>
            <a:pPr>
              <a:defRPr/>
            </a:pPr>
            <a:r>
              <a:rPr lang="en-US"/>
              <a:t>JavaScript and AJAX- Comprehensive</a:t>
            </a:r>
          </a:p>
        </p:txBody>
      </p:sp>
      <p:sp>
        <p:nvSpPr>
          <p:cNvPr id="9" name="Slide Number Placeholder 5"/>
          <p:cNvSpPr>
            <a:spLocks noGrp="1"/>
          </p:cNvSpPr>
          <p:nvPr>
            <p:ph type="sldNum" sz="quarter" idx="12"/>
          </p:nvPr>
        </p:nvSpPr>
        <p:spPr/>
        <p:txBody>
          <a:bodyPr/>
          <a:lstStyle>
            <a:lvl1pPr>
              <a:defRPr/>
            </a:lvl1pPr>
          </a:lstStyle>
          <a:p>
            <a:fld id="{69B460F6-10AD-4546-A6A9-7A455A7B9DCB}" type="slidenum">
              <a:rPr lang="en-US" altLang="en-US"/>
              <a:pPr/>
              <a:t>‹#›</a:t>
            </a:fld>
            <a:endParaRPr lang="en-US" altLang="en-US"/>
          </a:p>
        </p:txBody>
      </p:sp>
    </p:spTree>
    <p:extLst>
      <p:ext uri="{BB962C8B-B14F-4D97-AF65-F5344CB8AC3E}">
        <p14:creationId xmlns:p14="http://schemas.microsoft.com/office/powerpoint/2010/main" val="55887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TextBox 9"/>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b="1" smtClean="0">
                <a:solidFill>
                  <a:srgbClr val="B870B8"/>
                </a:solidFill>
              </a:rPr>
              <a:t>+</a:t>
            </a: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1" name="Date Placeholder 3"/>
          <p:cNvSpPr>
            <a:spLocks noGrp="1"/>
          </p:cNvSpPr>
          <p:nvPr>
            <p:ph type="dt" sz="half" idx="14"/>
          </p:nvPr>
        </p:nvSpPr>
        <p:spPr>
          <a:xfrm>
            <a:off x="4800600" y="6426200"/>
            <a:ext cx="1231900" cy="365125"/>
          </a:xfrm>
        </p:spPr>
        <p:txBody>
          <a:bodyPr/>
          <a:lstStyle>
            <a:lvl1pPr algn="l">
              <a:defRPr/>
            </a:lvl1pPr>
          </a:lstStyle>
          <a:p>
            <a:pPr>
              <a:defRPr/>
            </a:pPr>
            <a:r>
              <a:rPr lang="en-US"/>
              <a:t>Tutorial 1 </a:t>
            </a:r>
          </a:p>
        </p:txBody>
      </p:sp>
      <p:sp>
        <p:nvSpPr>
          <p:cNvPr id="12" name="Footer Placeholder 4"/>
          <p:cNvSpPr>
            <a:spLocks noGrp="1"/>
          </p:cNvSpPr>
          <p:nvPr>
            <p:ph type="ftr" sz="quarter" idx="15"/>
          </p:nvPr>
        </p:nvSpPr>
        <p:spPr>
          <a:xfrm>
            <a:off x="6311900" y="6426200"/>
            <a:ext cx="2616200" cy="365125"/>
          </a:xfrm>
        </p:spPr>
        <p:txBody>
          <a:bodyPr/>
          <a:lstStyle>
            <a:lvl1pPr algn="r">
              <a:defRPr/>
            </a:lvl1pPr>
          </a:lstStyle>
          <a:p>
            <a:pPr>
              <a:defRPr/>
            </a:pPr>
            <a:r>
              <a:rPr lang="en-US"/>
              <a:t>JavaScript and AJAX- Comprehensive</a:t>
            </a:r>
          </a:p>
        </p:txBody>
      </p:sp>
    </p:spTree>
    <p:extLst>
      <p:ext uri="{BB962C8B-B14F-4D97-AF65-F5344CB8AC3E}">
        <p14:creationId xmlns:p14="http://schemas.microsoft.com/office/powerpoint/2010/main" val="199065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a:off x="2003425" y="3111500"/>
            <a:ext cx="260350"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4000" b="1" smtClean="0">
                <a:solidFill>
                  <a:srgbClr val="B870B8"/>
                </a:solidFill>
              </a:rPr>
              <a:t>+</a:t>
            </a:r>
          </a:p>
        </p:txBody>
      </p:sp>
      <p:sp>
        <p:nvSpPr>
          <p:cNvPr id="6" name="Rectangle 5"/>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a:xfrm>
            <a:off x="658813" y="6248400"/>
            <a:ext cx="1474787" cy="365125"/>
          </a:xfrm>
        </p:spPr>
        <p:txBody>
          <a:bodyPr/>
          <a:lstStyle>
            <a:lvl1pPr algn="l" fontAlgn="base">
              <a:spcBef>
                <a:spcPct val="0"/>
              </a:spcBef>
              <a:spcAft>
                <a:spcPct val="0"/>
              </a:spcAft>
              <a:defRPr>
                <a:solidFill>
                  <a:prstClr val="black">
                    <a:tint val="75000"/>
                  </a:prstClr>
                </a:solidFill>
                <a:ea typeface="ＭＳ Ｐゴシック" charset="0"/>
                <a:cs typeface="ＭＳ Ｐゴシック" charset="0"/>
              </a:defRPr>
            </a:lvl1pPr>
          </a:lstStyle>
          <a:p>
            <a:pPr>
              <a:defRPr/>
            </a:pPr>
            <a:r>
              <a:rPr lang="en-US"/>
              <a:t>Tutorial 1 </a:t>
            </a:r>
          </a:p>
        </p:txBody>
      </p:sp>
      <p:sp>
        <p:nvSpPr>
          <p:cNvPr id="8" name="Footer Placeholder 4"/>
          <p:cNvSpPr>
            <a:spLocks noGrp="1"/>
          </p:cNvSpPr>
          <p:nvPr>
            <p:ph type="ftr" sz="quarter" idx="11"/>
          </p:nvPr>
        </p:nvSpPr>
        <p:spPr>
          <a:xfrm>
            <a:off x="2286000" y="6248400"/>
            <a:ext cx="5638800" cy="365125"/>
          </a:xfrm>
        </p:spPr>
        <p:txBody>
          <a:bodyPr/>
          <a:lstStyle>
            <a:lvl1pPr fontAlgn="base">
              <a:spcBef>
                <a:spcPct val="0"/>
              </a:spcBef>
              <a:spcAft>
                <a:spcPct val="0"/>
              </a:spcAft>
              <a:defRPr>
                <a:solidFill>
                  <a:prstClr val="black">
                    <a:tint val="75000"/>
                  </a:prstClr>
                </a:solidFill>
                <a:ea typeface="ＭＳ Ｐゴシック" charset="0"/>
                <a:cs typeface="ＭＳ Ｐゴシック" charset="0"/>
              </a:defRPr>
            </a:lvl1pPr>
          </a:lstStyle>
          <a:p>
            <a:pPr>
              <a:defRPr/>
            </a:pPr>
            <a:r>
              <a:rPr lang="en-US"/>
              <a:t>JavaScript and AJAX- Comprehensive</a:t>
            </a:r>
          </a:p>
        </p:txBody>
      </p:sp>
      <p:sp>
        <p:nvSpPr>
          <p:cNvPr id="9" name="Slide Number Placeholder 5"/>
          <p:cNvSpPr>
            <a:spLocks noGrp="1"/>
          </p:cNvSpPr>
          <p:nvPr>
            <p:ph type="sldNum" sz="quarter" idx="12"/>
          </p:nvPr>
        </p:nvSpPr>
        <p:spPr>
          <a:xfrm>
            <a:off x="8305800" y="6248400"/>
            <a:ext cx="554038" cy="365125"/>
          </a:xfrm>
        </p:spPr>
        <p:txBody>
          <a:bodyPr/>
          <a:lstStyle>
            <a:lvl1pPr>
              <a:defRPr/>
            </a:lvl1pPr>
          </a:lstStyle>
          <a:p>
            <a:fld id="{B393D73F-CAD1-8142-A5CB-87B4588857C6}" type="slidenum">
              <a:rPr lang="en-US" altLang="en-US"/>
              <a:pPr/>
              <a:t>‹#›</a:t>
            </a:fld>
            <a:endParaRPr lang="en-US" altLang="en-US"/>
          </a:p>
        </p:txBody>
      </p:sp>
    </p:spTree>
    <p:extLst>
      <p:ext uri="{BB962C8B-B14F-4D97-AF65-F5344CB8AC3E}">
        <p14:creationId xmlns:p14="http://schemas.microsoft.com/office/powerpoint/2010/main" val="131491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Date Placeholder 4"/>
          <p:cNvSpPr>
            <a:spLocks noGrp="1"/>
          </p:cNvSpPr>
          <p:nvPr>
            <p:ph type="dt" sz="half"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9" name="Footer Placeholder 5"/>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10" name="Slide Number Placeholder 6"/>
          <p:cNvSpPr>
            <a:spLocks noGrp="1"/>
          </p:cNvSpPr>
          <p:nvPr>
            <p:ph type="sldNum" sz="quarter" idx="12"/>
          </p:nvPr>
        </p:nvSpPr>
        <p:spPr/>
        <p:txBody>
          <a:bodyPr/>
          <a:lstStyle>
            <a:lvl1pPr>
              <a:defRPr/>
            </a:lvl1pPr>
          </a:lstStyle>
          <a:p>
            <a:fld id="{F9433CC5-FE37-954A-8298-16EF6E1B5C4B}" type="slidenum">
              <a:rPr lang="en-US" altLang="en-US"/>
              <a:pPr/>
              <a:t>‹#›</a:t>
            </a:fld>
            <a:endParaRPr lang="en-US" altLang="en-US"/>
          </a:p>
        </p:txBody>
      </p:sp>
    </p:spTree>
    <p:extLst>
      <p:ext uri="{BB962C8B-B14F-4D97-AF65-F5344CB8AC3E}">
        <p14:creationId xmlns:p14="http://schemas.microsoft.com/office/powerpoint/2010/main" val="391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Date Placeholder 6"/>
          <p:cNvSpPr>
            <a:spLocks noGrp="1"/>
          </p:cNvSpPr>
          <p:nvPr>
            <p:ph type="dt" sz="half" idx="10"/>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Tutorial 1 </a:t>
            </a:r>
          </a:p>
        </p:txBody>
      </p:sp>
      <p:sp>
        <p:nvSpPr>
          <p:cNvPr id="10" name="Footer Placeholder 7"/>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JavaScript and AJAX- Comprehensive</a:t>
            </a:r>
          </a:p>
        </p:txBody>
      </p:sp>
      <p:sp>
        <p:nvSpPr>
          <p:cNvPr id="11" name="Slide Number Placeholder 8"/>
          <p:cNvSpPr>
            <a:spLocks noGrp="1"/>
          </p:cNvSpPr>
          <p:nvPr>
            <p:ph type="sldNum" sz="quarter" idx="12"/>
          </p:nvPr>
        </p:nvSpPr>
        <p:spPr/>
        <p:txBody>
          <a:bodyPr/>
          <a:lstStyle>
            <a:lvl1pPr>
              <a:defRPr/>
            </a:lvl1pPr>
          </a:lstStyle>
          <a:p>
            <a:fld id="{88A6E323-D3FF-F549-AAC6-74C789742AA0}" type="slidenum">
              <a:rPr lang="en-US" altLang="en-US"/>
              <a:pPr/>
              <a:t>‹#›</a:t>
            </a:fld>
            <a:endParaRPr lang="en-US" altLang="en-US"/>
          </a:p>
        </p:txBody>
      </p:sp>
    </p:spTree>
    <p:extLst>
      <p:ext uri="{BB962C8B-B14F-4D97-AF65-F5344CB8AC3E}">
        <p14:creationId xmlns:p14="http://schemas.microsoft.com/office/powerpoint/2010/main" val="146238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4"/>
          <p:cNvSpPr>
            <a:spLocks noGrp="1"/>
          </p:cNvSpPr>
          <p:nvPr>
            <p:ph type="dt" sz="half" idx="15"/>
          </p:nvPr>
        </p:nvSpPr>
        <p:spPr/>
        <p:txBody>
          <a:bodyPr/>
          <a:lstStyle>
            <a:lvl1pPr>
              <a:defRPr/>
            </a:lvl1pPr>
          </a:lstStyle>
          <a:p>
            <a:pPr>
              <a:defRPr/>
            </a:pPr>
            <a:r>
              <a:rPr lang="en-US"/>
              <a:t>Tutorial 1 </a:t>
            </a:r>
          </a:p>
        </p:txBody>
      </p:sp>
      <p:sp>
        <p:nvSpPr>
          <p:cNvPr id="8" name="Footer Placeholder 5"/>
          <p:cNvSpPr>
            <a:spLocks noGrp="1"/>
          </p:cNvSpPr>
          <p:nvPr>
            <p:ph type="ftr" sz="quarter" idx="16"/>
          </p:nvPr>
        </p:nvSpPr>
        <p:spPr/>
        <p:txBody>
          <a:bodyPr/>
          <a:lstStyle>
            <a:lvl1pPr>
              <a:defRPr/>
            </a:lvl1pPr>
          </a:lstStyle>
          <a:p>
            <a:pPr>
              <a:defRPr/>
            </a:pPr>
            <a:r>
              <a:rPr lang="en-US"/>
              <a:t>JavaScript and AJAX- Comprehensive</a:t>
            </a:r>
          </a:p>
        </p:txBody>
      </p:sp>
      <p:sp>
        <p:nvSpPr>
          <p:cNvPr id="9" name="Slide Number Placeholder 6"/>
          <p:cNvSpPr>
            <a:spLocks noGrp="1"/>
          </p:cNvSpPr>
          <p:nvPr>
            <p:ph type="sldNum" sz="quarter" idx="17"/>
          </p:nvPr>
        </p:nvSpPr>
        <p:spPr/>
        <p:txBody>
          <a:bodyPr/>
          <a:lstStyle>
            <a:lvl1pPr>
              <a:defRPr/>
            </a:lvl1pPr>
          </a:lstStyle>
          <a:p>
            <a:fld id="{EDE8E713-02D2-AB43-9CBD-C6FF46EFCB5E}" type="slidenum">
              <a:rPr lang="en-US" altLang="en-US"/>
              <a:pPr/>
              <a:t>‹#›</a:t>
            </a:fld>
            <a:endParaRPr lang="en-US" altLang="en-US"/>
          </a:p>
        </p:txBody>
      </p:sp>
    </p:spTree>
    <p:extLst>
      <p:ext uri="{BB962C8B-B14F-4D97-AF65-F5344CB8AC3E}">
        <p14:creationId xmlns:p14="http://schemas.microsoft.com/office/powerpoint/2010/main" val="32440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b="1"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Date Placeholder 4"/>
          <p:cNvSpPr>
            <a:spLocks noGrp="1"/>
          </p:cNvSpPr>
          <p:nvPr>
            <p:ph type="dt" sz="half" idx="17"/>
          </p:nvPr>
        </p:nvSpPr>
        <p:spPr/>
        <p:txBody>
          <a:bodyPr/>
          <a:lstStyle>
            <a:lvl1pPr>
              <a:defRPr/>
            </a:lvl1pPr>
          </a:lstStyle>
          <a:p>
            <a:pPr>
              <a:defRPr/>
            </a:pPr>
            <a:r>
              <a:rPr lang="en-US"/>
              <a:t>Tutorial 1 </a:t>
            </a:r>
          </a:p>
        </p:txBody>
      </p:sp>
      <p:sp>
        <p:nvSpPr>
          <p:cNvPr id="9" name="Footer Placeholder 5"/>
          <p:cNvSpPr>
            <a:spLocks noGrp="1"/>
          </p:cNvSpPr>
          <p:nvPr>
            <p:ph type="ftr" sz="quarter" idx="18"/>
          </p:nvPr>
        </p:nvSpPr>
        <p:spPr/>
        <p:txBody>
          <a:bodyPr/>
          <a:lstStyle>
            <a:lvl1pPr>
              <a:defRPr/>
            </a:lvl1pPr>
          </a:lstStyle>
          <a:p>
            <a:pPr>
              <a:defRPr/>
            </a:pPr>
            <a:r>
              <a:rPr lang="en-US"/>
              <a:t>JavaScript and AJAX- Comprehensive</a:t>
            </a:r>
          </a:p>
        </p:txBody>
      </p:sp>
      <p:sp>
        <p:nvSpPr>
          <p:cNvPr id="10" name="Slide Number Placeholder 6"/>
          <p:cNvSpPr>
            <a:spLocks noGrp="1"/>
          </p:cNvSpPr>
          <p:nvPr>
            <p:ph type="sldNum" sz="quarter" idx="19"/>
          </p:nvPr>
        </p:nvSpPr>
        <p:spPr/>
        <p:txBody>
          <a:bodyPr/>
          <a:lstStyle>
            <a:lvl1pPr>
              <a:defRPr/>
            </a:lvl1pPr>
          </a:lstStyle>
          <a:p>
            <a:fld id="{061683D6-003B-AF45-AE22-72A5EDD9E341}" type="slidenum">
              <a:rPr lang="en-US" altLang="en-US"/>
              <a:pPr/>
              <a:t>‹#›</a:t>
            </a:fld>
            <a:endParaRPr lang="en-US" altLang="en-US"/>
          </a:p>
        </p:txBody>
      </p:sp>
    </p:spTree>
    <p:extLst>
      <p:ext uri="{BB962C8B-B14F-4D97-AF65-F5344CB8AC3E}">
        <p14:creationId xmlns:p14="http://schemas.microsoft.com/office/powerpoint/2010/main" val="196152379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8475" y="484188"/>
            <a:ext cx="75565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98475" y="1981200"/>
            <a:ext cx="75565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794500" y="6423025"/>
            <a:ext cx="2133600" cy="365125"/>
          </a:xfrm>
          <a:prstGeom prst="rect">
            <a:avLst/>
          </a:prstGeom>
        </p:spPr>
        <p:txBody>
          <a:bodyPr vert="horz" lIns="91440" tIns="45720" rIns="91440" bIns="45720" rtlCol="0" anchor="ctr"/>
          <a:lstStyle>
            <a:lvl1pPr algn="r" fontAlgn="auto">
              <a:spcBef>
                <a:spcPts val="0"/>
              </a:spcBef>
              <a:spcAft>
                <a:spcPts val="0"/>
              </a:spcAft>
              <a:defRPr sz="1100">
                <a:solidFill>
                  <a:prstClr val="black">
                    <a:tint val="75000"/>
                  </a:prstClr>
                </a:solidFill>
                <a:latin typeface="Calibri"/>
                <a:ea typeface="+mn-ea"/>
                <a:cs typeface="+mn-cs"/>
              </a:defRPr>
            </a:lvl1pPr>
          </a:lstStyle>
          <a:p>
            <a:pPr>
              <a:defRPr/>
            </a:pPr>
            <a:r>
              <a:rPr lang="en-US"/>
              <a:t>Tutorial 1 </a:t>
            </a:r>
          </a:p>
        </p:txBody>
      </p:sp>
      <p:sp>
        <p:nvSpPr>
          <p:cNvPr id="5" name="Footer Placeholder 4"/>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fontAlgn="auto">
              <a:spcBef>
                <a:spcPts val="0"/>
              </a:spcBef>
              <a:spcAft>
                <a:spcPts val="0"/>
              </a:spcAft>
              <a:defRPr sz="1100">
                <a:solidFill>
                  <a:prstClr val="black">
                    <a:tint val="75000"/>
                  </a:prstClr>
                </a:solidFill>
                <a:latin typeface="Calibri"/>
                <a:ea typeface="+mn-ea"/>
                <a:cs typeface="+mn-cs"/>
              </a:defRPr>
            </a:lvl1pPr>
          </a:lstStyle>
          <a:p>
            <a:pPr>
              <a:defRPr/>
            </a:pPr>
            <a:r>
              <a:rPr lang="en-US"/>
              <a:t>JavaScript and AJAX- Comprehensive</a:t>
            </a:r>
          </a:p>
        </p:txBody>
      </p:sp>
      <p:sp>
        <p:nvSpPr>
          <p:cNvPr id="6" name="Slide Number Placeholder 5"/>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898989"/>
                </a:solidFill>
                <a:latin typeface="Calibri" charset="0"/>
              </a:defRPr>
            </a:lvl1pPr>
          </a:lstStyle>
          <a:p>
            <a:fld id="{268089FF-9189-5344-A940-2C05A54ECA3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 id="2147484387" r:id="rId12"/>
    <p:sldLayoutId id="2147484388" r:id="rId13"/>
    <p:sldLayoutId id="2147484389" r:id="rId14"/>
    <p:sldLayoutId id="2147484390" r:id="rId15"/>
    <p:sldLayoutId id="2147484391" r:id="rId16"/>
    <p:sldLayoutId id="2147484392" r:id="rId17"/>
    <p:sldLayoutId id="2147484393" r:id="rId18"/>
    <p:sldLayoutId id="2147484394" r:id="rId19"/>
    <p:sldLayoutId id="2147484395" r:id="rId20"/>
  </p:sldLayoutIdLst>
  <p:hf hdr="0"/>
  <p:txStyles>
    <p:title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p:titleStyle>
    <p:bodyStyle>
      <a:lvl1pPr marL="228600" indent="-228600" algn="l" rtl="0" eaLnBrk="0" fontAlgn="base" hangingPunct="0">
        <a:spcBef>
          <a:spcPts val="2000"/>
        </a:spcBef>
        <a:spcAft>
          <a:spcPct val="0"/>
        </a:spcAft>
        <a:buClr>
          <a:schemeClr val="accent1"/>
        </a:buClr>
        <a:buSzPct val="75000"/>
        <a:buFont typeface="Wingdings" charset="2"/>
        <a:buChar char="n"/>
        <a:defRPr sz="2000" kern="1200">
          <a:solidFill>
            <a:srgbClr val="595959"/>
          </a:solidFill>
          <a:latin typeface="+mn-lt"/>
          <a:ea typeface="ＭＳ Ｐゴシック" charset="0"/>
          <a:cs typeface="ＭＳ Ｐゴシック" charset="0"/>
        </a:defRPr>
      </a:lvl1pPr>
      <a:lvl2pPr marL="457200" indent="-228600" algn="l" rtl="0" eaLnBrk="0" fontAlgn="base" hangingPunct="0">
        <a:spcBef>
          <a:spcPts val="600"/>
        </a:spcBef>
        <a:spcAft>
          <a:spcPct val="0"/>
        </a:spcAft>
        <a:buClr>
          <a:srgbClr val="B870B8"/>
        </a:buClr>
        <a:buSzPct val="75000"/>
        <a:buFont typeface="Wingdings" charset="2"/>
        <a:buChar char="n"/>
        <a:defRPr kern="1200">
          <a:solidFill>
            <a:srgbClr val="595959"/>
          </a:solidFill>
          <a:latin typeface="+mn-lt"/>
          <a:ea typeface="ＭＳ Ｐゴシック" charset="0"/>
          <a:cs typeface="+mn-cs"/>
        </a:defRPr>
      </a:lvl2pPr>
      <a:lvl3pPr marL="685800" indent="-228600" algn="l" rtl="0" eaLnBrk="0" fontAlgn="base" hangingPunct="0">
        <a:spcBef>
          <a:spcPts val="600"/>
        </a:spcBef>
        <a:spcAft>
          <a:spcPct val="0"/>
        </a:spcAft>
        <a:buClr>
          <a:schemeClr val="accent1"/>
        </a:buClr>
        <a:buSzPct val="75000"/>
        <a:buFont typeface="Wingdings" charset="2"/>
        <a:buChar char="n"/>
        <a:defRPr kern="1200">
          <a:solidFill>
            <a:srgbClr val="595959"/>
          </a:solidFill>
          <a:latin typeface="+mn-lt"/>
          <a:ea typeface="ＭＳ Ｐゴシック" charset="0"/>
          <a:cs typeface="+mn-cs"/>
        </a:defRPr>
      </a:lvl3pPr>
      <a:lvl4pPr marL="914400" indent="-228600" algn="l" rtl="0" eaLnBrk="0" fontAlgn="base" hangingPunct="0">
        <a:spcBef>
          <a:spcPts val="600"/>
        </a:spcBef>
        <a:spcAft>
          <a:spcPct val="0"/>
        </a:spcAft>
        <a:buClr>
          <a:srgbClr val="B870B8"/>
        </a:buClr>
        <a:buSzPct val="75000"/>
        <a:buFont typeface="Wingdings" charset="2"/>
        <a:buChar char="n"/>
        <a:defRPr kern="1200">
          <a:solidFill>
            <a:srgbClr val="595959"/>
          </a:solidFill>
          <a:latin typeface="+mn-lt"/>
          <a:ea typeface="ＭＳ Ｐゴシック" charset="0"/>
          <a:cs typeface="+mn-cs"/>
        </a:defRPr>
      </a:lvl4pPr>
      <a:lvl5pPr marL="1143000" indent="-228600" algn="l" rtl="0" eaLnBrk="0" fontAlgn="base" hangingPunct="0">
        <a:spcBef>
          <a:spcPts val="600"/>
        </a:spcBef>
        <a:spcAft>
          <a:spcPct val="0"/>
        </a:spcAft>
        <a:buClr>
          <a:schemeClr val="accent1"/>
        </a:buClr>
        <a:buSzPct val="75000"/>
        <a:buFont typeface="Wingdings" charset="2"/>
        <a:buChar char="n"/>
        <a:defRPr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hyperlink" Target="http://www.codinghorror.com/blog/2007/07/the-principle-of-least-pow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www.adaptivepath.com/ideas/ajax-new-approach-web-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endParaRPr lang="en-US" altLang="en-US">
              <a:ea typeface="ＭＳ Ｐゴシック" charset="-128"/>
            </a:endParaRPr>
          </a:p>
        </p:txBody>
      </p:sp>
      <p:pic>
        <p:nvPicPr>
          <p:cNvPr id="24578" name="Content Placeholder 8" descr="keep-calm-and-learn-javascript-3.png"/>
          <p:cNvPicPr>
            <a:picLocks noGrp="1" noChangeAspect="1"/>
          </p:cNvPicPr>
          <p:nvPr>
            <p:ph idx="1"/>
          </p:nvPr>
        </p:nvPicPr>
        <p:blipFill>
          <a:blip r:embed="rId2">
            <a:extLst>
              <a:ext uri="{28A0092B-C50C-407E-A947-70E740481C1C}">
                <a14:useLocalDpi xmlns:a14="http://schemas.microsoft.com/office/drawing/2010/main" val="0"/>
              </a:ext>
            </a:extLst>
          </a:blip>
          <a:srcRect l="-27779" r="-27779"/>
          <a:stretch>
            <a:fillRect/>
          </a:stretch>
        </p:blipFill>
        <p:spPr>
          <a:xfrm>
            <a:off x="-2590800" y="0"/>
            <a:ext cx="14325600" cy="6858000"/>
          </a:xfrm>
        </p:spPr>
      </p:pic>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6B90C10-E161-B340-8AE5-67343A1ECA28}" type="slidenum">
              <a:rPr lang="en-US" altLang="en-US" sz="1400">
                <a:solidFill>
                  <a:schemeClr val="bg1"/>
                </a:solidFill>
              </a:rPr>
              <a:pPr eaLnBrk="1" hangingPunct="1"/>
              <a:t>1</a:t>
            </a:fld>
            <a:endParaRPr lang="en-US" altLang="en-US" sz="1400">
              <a:solidFill>
                <a:schemeClr val="bg1"/>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2"/>
          <p:cNvSpPr>
            <a:spLocks noGrp="1"/>
          </p:cNvSpPr>
          <p:nvPr>
            <p:ph idx="1"/>
          </p:nvPr>
        </p:nvSpPr>
        <p:spPr>
          <a:xfrm>
            <a:off x="498475" y="685800"/>
            <a:ext cx="7959725" cy="5440363"/>
          </a:xfrm>
        </p:spPr>
        <p:txBody>
          <a:bodyPr/>
          <a:lstStyle/>
          <a:p>
            <a:pPr eaLnBrk="1" hangingPunct="1"/>
            <a:r>
              <a:rPr lang="en-US" altLang="en-US">
                <a:ea typeface="ＭＳ Ｐゴシック" charset="-128"/>
              </a:rPr>
              <a:t>A big change for JavaScript was the development of Ajax (Asynchronous JavaScript and XML). Ajax allowed developers to perform web requests as mentioned earlier, but instead of doing a full-page reload, they could asynchronously grab XML from a server and then cause the page to react. Later, developers started formatting data using the much-simpler JSON (JavaScript Object Notation). Today, JSON is virtually the only format used. We still use the term Ajax to refer to this functionality because the object used for this task is called XMLHttpRequest, but it doesn’t require XML.</a:t>
            </a:r>
          </a:p>
          <a:p>
            <a:pPr eaLnBrk="1" hangingPunct="1"/>
            <a:r>
              <a:rPr lang="en-US" altLang="en-US">
                <a:ea typeface="ＭＳ Ｐゴシック" charset="-128"/>
              </a:rPr>
              <a:t>Google’s Gmail and Google Maps were two of the first applications to leverage Ajax, and they were groundbreaking. Before Google Maps, looking at a map website involved clicking arrow keys that would do a slow (several-second) page reload to show a new area; there was no panning whatsoever.</a:t>
            </a:r>
          </a:p>
        </p:txBody>
      </p:sp>
      <p:sp>
        <p:nvSpPr>
          <p:cNvPr id="3789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3789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378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14E359-EB96-C04B-A99B-7F3B62B7F076}" type="slidenum">
              <a:rPr lang="en-US" altLang="en-US" sz="1400">
                <a:solidFill>
                  <a:srgbClr val="898989"/>
                </a:solidFill>
                <a:latin typeface="Calibri" charset="0"/>
              </a:rPr>
              <a:pPr eaLnBrk="1" hangingPunct="1"/>
              <a:t>10</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3891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389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6626871-F7DF-6145-8B22-A8C376AF2EB5}" type="slidenum">
              <a:rPr lang="en-US" altLang="en-US" sz="1400">
                <a:solidFill>
                  <a:srgbClr val="898989"/>
                </a:solidFill>
                <a:latin typeface="Calibri" charset="0"/>
              </a:rPr>
              <a:pPr eaLnBrk="1" hangingPunct="1"/>
              <a:t>11</a:t>
            </a:fld>
            <a:endParaRPr lang="en-US" altLang="en-US" sz="1400">
              <a:solidFill>
                <a:srgbClr val="898989"/>
              </a:solidFill>
              <a:latin typeface="Calibri" charset="0"/>
            </a:endParaRPr>
          </a:p>
        </p:txBody>
      </p:sp>
      <p:pic>
        <p:nvPicPr>
          <p:cNvPr id="38916" name="Picture 2" descr="http://akamaicovers.oreilly.com/images/9780470109496/lr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280193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http://akamaicovers.oreilly.com/images/9780596515782/l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133600"/>
            <a:ext cx="269081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descr="http://akamaicovers.oreilly.com/images/9780470102633/lr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0" y="279400"/>
            <a:ext cx="3067050"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descr="Interactive Applications for the We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209800"/>
            <a:ext cx="236855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fade">
                                      <p:cBhvr>
                                        <p:cTn id="12" dur="500"/>
                                        <p:tgtEl>
                                          <p:spTgt spid="6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fade">
                                      <p:cBhvr>
                                        <p:cTn id="1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ltLang="en-US">
                <a:ea typeface="ＭＳ Ｐゴシック" charset="-128"/>
              </a:rPr>
              <a:t>By the Time it was….</a:t>
            </a:r>
          </a:p>
        </p:txBody>
      </p:sp>
      <p:sp>
        <p:nvSpPr>
          <p:cNvPr id="29699" name="Rectangle 3"/>
          <p:cNvSpPr>
            <a:spLocks noGrp="1" noChangeArrowheads="1"/>
          </p:cNvSpPr>
          <p:nvPr>
            <p:ph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tlCol="0">
            <a:normAutofit/>
          </a:bodyPr>
          <a:lstStyle/>
          <a:p>
            <a:pPr algn="ctr" eaLnBrk="1" fontAlgn="auto" hangingPunct="1">
              <a:spcAft>
                <a:spcPts val="0"/>
              </a:spcAft>
              <a:buFont typeface="Wingdings" pitchFamily="2" charset="2"/>
              <a:buChar char="n"/>
              <a:defRPr/>
            </a:pPr>
            <a:r>
              <a:rPr lang="en-US" sz="9600" dirty="0" smtClean="0">
                <a:solidFill>
                  <a:schemeClr val="tx1">
                    <a:lumMod val="65000"/>
                    <a:lumOff val="35000"/>
                  </a:schemeClr>
                </a:solidFill>
                <a:effectLst>
                  <a:glow rad="139700">
                    <a:schemeClr val="accent5">
                      <a:satMod val="175000"/>
                      <a:alpha val="40000"/>
                    </a:schemeClr>
                  </a:glow>
                </a:effectLst>
                <a:ea typeface="+mn-ea"/>
                <a:cs typeface="+mn-cs"/>
              </a:rPr>
              <a:t>2006</a:t>
            </a:r>
            <a:endParaRPr lang="en-US" sz="9600" dirty="0">
              <a:solidFill>
                <a:schemeClr val="tx1">
                  <a:lumMod val="65000"/>
                  <a:lumOff val="35000"/>
                </a:schemeClr>
              </a:solidFill>
              <a:effectLst>
                <a:glow rad="139700">
                  <a:schemeClr val="accent5">
                    <a:satMod val="175000"/>
                    <a:alpha val="40000"/>
                  </a:schemeClr>
                </a:glow>
              </a:effectLst>
              <a:ea typeface="+mn-ea"/>
              <a:cs typeface="+mn-cs"/>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39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DF9B3B7-3417-3E43-9C05-46FCF5CBF364}" type="slidenum">
              <a:rPr lang="en-US" altLang="en-US" sz="1400">
                <a:solidFill>
                  <a:schemeClr val="bg1"/>
                </a:solidFill>
              </a:rPr>
              <a:pPr eaLnBrk="1" hangingPunct="1"/>
              <a:t>12</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2" descr="http://ihsoft.net/slike/jquer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2449513"/>
            <a:ext cx="598170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4198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61DE36C-3047-2F43-B737-2F8CE9C9DC65}" type="slidenum">
              <a:rPr lang="en-US" altLang="en-US" sz="1400">
                <a:solidFill>
                  <a:srgbClr val="898989"/>
                </a:solidFill>
                <a:latin typeface="Calibri" charset="0"/>
              </a:rPr>
              <a:pPr eaLnBrk="1" hangingPunct="1"/>
              <a:t>13</a:t>
            </a:fld>
            <a:endParaRPr lang="en-US" altLang="en-US" sz="1400">
              <a:solidFill>
                <a:srgbClr val="898989"/>
              </a:solidFill>
              <a:latin typeface="Calibri" charset="0"/>
            </a:endParaRPr>
          </a:p>
        </p:txBody>
      </p:sp>
      <p:sp>
        <p:nvSpPr>
          <p:cNvPr id="41989" name="Title 1"/>
          <p:cNvSpPr>
            <a:spLocks noGrp="1"/>
          </p:cNvSpPr>
          <p:nvPr>
            <p:ph type="title" idx="4294967295"/>
          </p:nvPr>
        </p:nvSpPr>
        <p:spPr>
          <a:xfrm>
            <a:off x="0" y="484188"/>
            <a:ext cx="7556500" cy="1116012"/>
          </a:xfrm>
        </p:spPr>
        <p:txBody>
          <a:bodyPr/>
          <a:lstStyle/>
          <a:p>
            <a:pPr eaLnBrk="1" hangingPunct="1"/>
            <a:r>
              <a:rPr lang="en-US" altLang="en-US">
                <a:ea typeface="ＭＳ Ｐゴシック" charset="-128"/>
              </a:rPr>
              <a:t>Then Came…..</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4"/>
          <p:cNvSpPr>
            <a:spLocks noGrp="1"/>
          </p:cNvSpPr>
          <p:nvPr>
            <p:ph type="title"/>
          </p:nvPr>
        </p:nvSpPr>
        <p:spPr>
          <a:xfrm>
            <a:off x="498475" y="484188"/>
            <a:ext cx="7556500" cy="658812"/>
          </a:xfrm>
        </p:spPr>
        <p:txBody>
          <a:bodyPr/>
          <a:lstStyle/>
          <a:p>
            <a:pPr eaLnBrk="1" hangingPunct="1"/>
            <a:r>
              <a:rPr lang="en-US" altLang="en-US">
                <a:ea typeface="ＭＳ Ｐゴシック" charset="-128"/>
              </a:rPr>
              <a:t>Enter the Thick Client</a:t>
            </a:r>
            <a:br>
              <a:rPr lang="en-US" altLang="en-US">
                <a:ea typeface="ＭＳ Ｐゴシック" charset="-128"/>
              </a:rPr>
            </a:br>
            <a:endParaRPr lang="en-US" altLang="en-US">
              <a:ea typeface="ＭＳ Ｐゴシック" charset="-128"/>
            </a:endParaRPr>
          </a:p>
        </p:txBody>
      </p:sp>
      <p:sp>
        <p:nvSpPr>
          <p:cNvPr id="6" name="Content Placeholder 5"/>
          <p:cNvSpPr>
            <a:spLocks noGrp="1"/>
          </p:cNvSpPr>
          <p:nvPr>
            <p:ph idx="1"/>
          </p:nvPr>
        </p:nvSpPr>
        <p:spPr>
          <a:xfrm>
            <a:off x="498475" y="1143000"/>
            <a:ext cx="7556500" cy="4983163"/>
          </a:xfrm>
        </p:spPr>
        <p:txBody>
          <a:bodyPr/>
          <a:lstStyle/>
          <a:p>
            <a:pPr eaLnBrk="1" hangingPunct="1"/>
            <a:r>
              <a:rPr lang="en-US" altLang="en-US">
                <a:ea typeface="ＭＳ Ｐゴシック" charset="-128"/>
              </a:rPr>
              <a:t>Knowing that you can now generally depend on JavaScript being enabled in browsers, a new way to develop applications has begun. You can build thick clients that will do the heavy lifting (rather than the server doing most of that work) and interact with a server via an API (much in the way of a mobile client).</a:t>
            </a:r>
          </a:p>
          <a:p>
            <a:pPr eaLnBrk="1" hangingPunct="1">
              <a:buFont typeface="Wingdings" charset="2"/>
              <a:buNone/>
            </a:pPr>
            <a:r>
              <a:rPr lang="en-US" altLang="en-US">
                <a:ea typeface="ＭＳ Ｐゴシック" charset="-128"/>
              </a:rPr>
              <a:t>How Modern Web Architecture Works</a:t>
            </a:r>
          </a:p>
          <a:p>
            <a:pPr eaLnBrk="1" hangingPunct="1">
              <a:lnSpc>
                <a:spcPct val="90000"/>
              </a:lnSpc>
              <a:spcBef>
                <a:spcPts val="800"/>
              </a:spcBef>
            </a:pPr>
            <a:r>
              <a:rPr lang="en-US" altLang="en-US" sz="1800">
                <a:ea typeface="ＭＳ Ｐゴシック" charset="-128"/>
              </a:rPr>
              <a:t>The user’s browser requests a static HTML page.</a:t>
            </a:r>
          </a:p>
          <a:p>
            <a:pPr eaLnBrk="1" hangingPunct="1">
              <a:lnSpc>
                <a:spcPct val="90000"/>
              </a:lnSpc>
              <a:spcBef>
                <a:spcPts val="800"/>
              </a:spcBef>
            </a:pPr>
            <a:r>
              <a:rPr lang="en-US" altLang="en-US" sz="1800">
                <a:ea typeface="ＭＳ Ｐゴシック" charset="-128"/>
              </a:rPr>
              <a:t> The HTML page contains JavaScript that builds the base structure of the page.</a:t>
            </a:r>
          </a:p>
          <a:p>
            <a:pPr eaLnBrk="1" hangingPunct="1">
              <a:lnSpc>
                <a:spcPct val="90000"/>
              </a:lnSpc>
              <a:spcBef>
                <a:spcPts val="800"/>
              </a:spcBef>
            </a:pPr>
            <a:r>
              <a:rPr lang="en-US" altLang="en-US" sz="1800">
                <a:ea typeface="ＭＳ Ｐゴシック" charset="-128"/>
              </a:rPr>
              <a:t> The JavaScript then performs Ajax to load content (typically JSON) via an API.</a:t>
            </a:r>
          </a:p>
          <a:p>
            <a:pPr eaLnBrk="1" hangingPunct="1">
              <a:lnSpc>
                <a:spcPct val="90000"/>
              </a:lnSpc>
              <a:spcBef>
                <a:spcPts val="800"/>
              </a:spcBef>
            </a:pPr>
            <a:r>
              <a:rPr lang="en-US" altLang="en-US" sz="1800">
                <a:ea typeface="ＭＳ Ｐゴシック" charset="-128"/>
              </a:rPr>
              <a:t> JavaScript then takes this content and modifies the DOM to represent the content.</a:t>
            </a:r>
          </a:p>
        </p:txBody>
      </p:sp>
      <p:sp>
        <p:nvSpPr>
          <p:cNvPr id="4301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4301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4301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8692BAD-82DB-AE4B-AE36-4DEF820D8BD4}" type="slidenum">
              <a:rPr lang="en-US" altLang="en-US" sz="1400">
                <a:solidFill>
                  <a:srgbClr val="898989"/>
                </a:solidFill>
                <a:latin typeface="Calibri" charset="0"/>
              </a:rPr>
              <a:pPr eaLnBrk="1" hangingPunct="1"/>
              <a:t>14</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8"/>
          <p:cNvSpPr>
            <a:spLocks noGrp="1"/>
          </p:cNvSpPr>
          <p:nvPr>
            <p:ph idx="1"/>
          </p:nvPr>
        </p:nvSpPr>
        <p:spPr>
          <a:xfrm>
            <a:off x="498475" y="381000"/>
            <a:ext cx="7556500" cy="5745163"/>
          </a:xfrm>
        </p:spPr>
        <p:txBody>
          <a:bodyPr/>
          <a:lstStyle/>
          <a:p>
            <a:pPr eaLnBrk="1" hangingPunct="1"/>
            <a:r>
              <a:rPr lang="en-US" altLang="en-US">
                <a:ea typeface="ＭＳ Ｐゴシック" charset="-128"/>
              </a:rPr>
              <a:t>The main difference with this method is that the angle brackets (HTML) are generated on the client, not on the server. This is a huge difference from the way applications were built in the past.</a:t>
            </a:r>
          </a:p>
          <a:p>
            <a:pPr eaLnBrk="1" hangingPunct="1">
              <a:buFont typeface="Wingdings" charset="2"/>
              <a:buNone/>
            </a:pPr>
            <a:r>
              <a:rPr lang="en-US" altLang="en-US">
                <a:ea typeface="ＭＳ Ｐゴシック" charset="-128"/>
              </a:rPr>
              <a:t>The Benefits of Modern Web Architecture</a:t>
            </a:r>
          </a:p>
          <a:p>
            <a:pPr eaLnBrk="1" hangingPunct="1"/>
            <a:r>
              <a:rPr lang="en-US" altLang="en-US">
                <a:ea typeface="ＭＳ Ｐゴシック" charset="-128"/>
              </a:rPr>
              <a:t> </a:t>
            </a:r>
            <a:r>
              <a:rPr lang="en-US" altLang="en-US" sz="1800">
                <a:ea typeface="ＭＳ Ｐゴシック" charset="-128"/>
              </a:rPr>
              <a:t>Simpler back end: As applications require only a single API to transmit/receive content, the same API used for mobile apps can now be used for the browser as well. It also turns out to be much easier to build software that speaks JSON than that speaks HTML.</a:t>
            </a:r>
          </a:p>
          <a:p>
            <a:pPr eaLnBrk="1" hangingPunct="1"/>
            <a:r>
              <a:rPr lang="en-US" altLang="en-US" sz="1800">
                <a:ea typeface="ＭＳ Ｐゴシック" charset="-128"/>
              </a:rPr>
              <a:t> Performance: Most of the work that servers do is building HTML pages. Moving that work to the client saves a tremendous amount of effort. The front-end code can be easily served by a CDN (content delivery network) that can quickly deliver the bootstrapping content anywhere in the world. Since the client no longer has to download and render complete pages, the performance on the user’s end can be much greater as well.</a:t>
            </a:r>
          </a:p>
          <a:p>
            <a:pPr eaLnBrk="1" hangingPunct="1"/>
            <a:endParaRPr lang="en-US" altLang="en-US">
              <a:ea typeface="ＭＳ Ｐゴシック" charset="-128"/>
            </a:endParaRPr>
          </a:p>
        </p:txBody>
      </p:sp>
      <p:sp>
        <p:nvSpPr>
          <p:cNvPr id="4403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4403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84F3850-CA53-5641-B091-34CDD7D80E24}" type="slidenum">
              <a:rPr lang="en-US" altLang="en-US" sz="1400">
                <a:solidFill>
                  <a:srgbClr val="898989"/>
                </a:solidFill>
                <a:latin typeface="Calibri" charset="0"/>
              </a:rPr>
              <a:pPr eaLnBrk="1" hangingPunct="1"/>
              <a:t>15</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8"/>
          <p:cNvSpPr>
            <a:spLocks noGrp="1"/>
          </p:cNvSpPr>
          <p:nvPr>
            <p:ph idx="1"/>
          </p:nvPr>
        </p:nvSpPr>
        <p:spPr>
          <a:xfrm>
            <a:off x="498475" y="381000"/>
            <a:ext cx="7556500" cy="5745163"/>
          </a:xfrm>
        </p:spPr>
        <p:txBody>
          <a:bodyPr/>
          <a:lstStyle/>
          <a:p>
            <a:pPr eaLnBrk="1" hangingPunct="1"/>
            <a:r>
              <a:rPr lang="en-US" altLang="en-US">
                <a:ea typeface="ＭＳ Ｐゴシック" charset="-128"/>
              </a:rPr>
              <a:t> Standardized tools: Static applications are built with heavy amounts of JavaScript, HTML, and CSS. These are the building blocks of the Web and understood by all web developers.</a:t>
            </a:r>
          </a:p>
          <a:p>
            <a:pPr eaLnBrk="1" hangingPunct="1"/>
            <a:r>
              <a:rPr lang="en-US" altLang="en-US">
                <a:ea typeface="ＭＳ Ｐゴシック" charset="-128"/>
              </a:rPr>
              <a:t> Rapid prototyping: Because the only requirement to build an application is front-end JavaScript, it is easy to mock up a web application. All the server data can be stubbed (or simply not saved), and you can focus on the user’s experience. Later you can fill in the functionality with an API.</a:t>
            </a:r>
          </a:p>
          <a:p>
            <a:pPr eaLnBrk="1" hangingPunct="1"/>
            <a:r>
              <a:rPr lang="en-US" altLang="en-US">
                <a:ea typeface="ＭＳ Ｐゴシック" charset="-128"/>
              </a:rPr>
              <a:t> Increased modularity: Since you no longer have one giant codebase (known in the Rails world as the monorail), you can break your application into logical pieces, each well suited to perform its specific task.</a:t>
            </a:r>
          </a:p>
          <a:p>
            <a:pPr eaLnBrk="1" hangingPunct="1"/>
            <a:endParaRPr lang="en-US" altLang="en-US">
              <a:ea typeface="ＭＳ Ｐゴシック" charset="-128"/>
            </a:endParaRPr>
          </a:p>
        </p:txBody>
      </p:sp>
      <p:sp>
        <p:nvSpPr>
          <p:cNvPr id="450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4505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33F4A81-1408-1F4A-8E6B-AE3B21BE20CE}" type="slidenum">
              <a:rPr lang="en-US" altLang="en-US" sz="1400">
                <a:solidFill>
                  <a:srgbClr val="898989"/>
                </a:solidFill>
                <a:latin typeface="Calibri" charset="0"/>
              </a:rPr>
              <a:pPr eaLnBrk="1" hangingPunct="1"/>
              <a:t>16</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tLang="en-US">
                <a:ea typeface="ＭＳ Ｐゴシック" charset="-128"/>
              </a:rPr>
              <a:t>By the Time it was….</a:t>
            </a:r>
          </a:p>
        </p:txBody>
      </p:sp>
      <p:sp>
        <p:nvSpPr>
          <p:cNvPr id="29699" name="Rectangle 3"/>
          <p:cNvSpPr>
            <a:spLocks noGrp="1" noChangeArrowheads="1"/>
          </p:cNvSpPr>
          <p:nvPr>
            <p:ph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tlCol="0">
            <a:normAutofit/>
          </a:bodyPr>
          <a:lstStyle/>
          <a:p>
            <a:pPr algn="ctr" eaLnBrk="1" fontAlgn="auto" hangingPunct="1">
              <a:spcAft>
                <a:spcPts val="0"/>
              </a:spcAft>
              <a:buFont typeface="Wingdings" pitchFamily="2" charset="2"/>
              <a:buChar char="n"/>
              <a:defRPr/>
            </a:pPr>
            <a:r>
              <a:rPr lang="en-US" sz="9600" dirty="0" smtClean="0">
                <a:solidFill>
                  <a:schemeClr val="tx1">
                    <a:lumMod val="65000"/>
                    <a:lumOff val="35000"/>
                  </a:schemeClr>
                </a:solidFill>
                <a:effectLst>
                  <a:glow rad="139700">
                    <a:schemeClr val="accent5">
                      <a:satMod val="175000"/>
                      <a:alpha val="40000"/>
                    </a:schemeClr>
                  </a:glow>
                </a:effectLst>
                <a:ea typeface="+mn-ea"/>
                <a:cs typeface="+mn-cs"/>
              </a:rPr>
              <a:t>2007</a:t>
            </a:r>
            <a:endParaRPr lang="en-US" sz="9600" dirty="0">
              <a:solidFill>
                <a:schemeClr val="tx1">
                  <a:lumMod val="65000"/>
                  <a:lumOff val="35000"/>
                </a:schemeClr>
              </a:solidFill>
              <a:effectLst>
                <a:glow rad="139700">
                  <a:schemeClr val="accent5">
                    <a:satMod val="175000"/>
                    <a:alpha val="40000"/>
                  </a:schemeClr>
                </a:glow>
              </a:effectLst>
              <a:ea typeface="+mn-ea"/>
              <a:cs typeface="+mn-cs"/>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46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9501AFC-DB57-D243-97F1-C0A682E4144A}" type="slidenum">
              <a:rPr lang="en-US" altLang="en-US" sz="1400">
                <a:solidFill>
                  <a:schemeClr val="bg1"/>
                </a:solidFill>
              </a:rPr>
              <a:pPr eaLnBrk="1" hangingPunct="1"/>
              <a:t>17</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 descr="http://i17.photobucket.com/albums/b72/PhalesiaTeenModel/coding-horror-official-logo-medi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397000"/>
            <a:ext cx="2965450"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TextBox 3"/>
          <p:cNvSpPr txBox="1">
            <a:spLocks noChangeArrowheads="1"/>
          </p:cNvSpPr>
          <p:nvPr/>
        </p:nvSpPr>
        <p:spPr bwMode="auto">
          <a:xfrm>
            <a:off x="3352800" y="1498600"/>
            <a:ext cx="5562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4000" b="1"/>
          </a:p>
          <a:p>
            <a:pPr eaLnBrk="1" hangingPunct="1"/>
            <a:r>
              <a:rPr lang="en-US" altLang="en-US" sz="4000" b="1"/>
              <a:t>Atwood’s Law</a:t>
            </a:r>
          </a:p>
          <a:p>
            <a:pPr eaLnBrk="1" hangingPunct="1"/>
            <a:r>
              <a:rPr lang="en-US" altLang="en-US" sz="3200"/>
              <a:t>Any application that </a:t>
            </a:r>
            <a:r>
              <a:rPr lang="en-US" altLang="en-US" sz="3200" i="1"/>
              <a:t>can</a:t>
            </a:r>
            <a:r>
              <a:rPr lang="en-US" altLang="en-US" sz="3200"/>
              <a:t> be written in JavaScript, </a:t>
            </a:r>
            <a:br>
              <a:rPr lang="en-US" altLang="en-US" sz="3200"/>
            </a:br>
            <a:r>
              <a:rPr lang="en-US" altLang="en-US" sz="3200" i="1"/>
              <a:t>will</a:t>
            </a:r>
            <a:r>
              <a:rPr lang="en-US" altLang="en-US" sz="3200"/>
              <a:t> eventually be written in JavaScript.</a:t>
            </a:r>
          </a:p>
        </p:txBody>
      </p:sp>
      <p:sp>
        <p:nvSpPr>
          <p:cNvPr id="48131" name="Rectangle 4"/>
          <p:cNvSpPr>
            <a:spLocks noChangeArrowheads="1"/>
          </p:cNvSpPr>
          <p:nvPr/>
        </p:nvSpPr>
        <p:spPr bwMode="auto">
          <a:xfrm>
            <a:off x="711200" y="6172200"/>
            <a:ext cx="772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a:hlinkClick r:id="rId3"/>
              </a:rPr>
              <a:t>http://www.codinghorror.com/blog/2007/07/the-principle-of-least-power.html</a:t>
            </a:r>
            <a:endParaRPr lang="en-US" altLang="en-US" sz="1800"/>
          </a:p>
        </p:txBody>
      </p:sp>
      <p:sp>
        <p:nvSpPr>
          <p:cNvPr id="4813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4813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481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1D7723C-1201-0747-87F5-90E44A5262BB}" type="slidenum">
              <a:rPr lang="en-US" altLang="en-US" sz="1400">
                <a:solidFill>
                  <a:srgbClr val="898989"/>
                </a:solidFill>
                <a:latin typeface="Calibri" charset="0"/>
              </a:rPr>
              <a:pPr eaLnBrk="1" hangingPunct="1"/>
              <a:t>18</a:t>
            </a:fld>
            <a:endParaRPr lang="en-US" altLang="en-US" sz="1400">
              <a:solidFill>
                <a:srgbClr val="898989"/>
              </a:solidFill>
              <a:latin typeface="Calibri"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a:ea typeface="ＭＳ Ｐゴシック" charset="-128"/>
              </a:rPr>
              <a:t>By the Time it was….</a:t>
            </a:r>
          </a:p>
        </p:txBody>
      </p:sp>
      <p:sp>
        <p:nvSpPr>
          <p:cNvPr id="29699" name="Rectangle 3"/>
          <p:cNvSpPr>
            <a:spLocks noGrp="1" noChangeArrowheads="1"/>
          </p:cNvSpPr>
          <p:nvPr>
            <p:ph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tlCol="0">
            <a:normAutofit/>
          </a:bodyPr>
          <a:lstStyle/>
          <a:p>
            <a:pPr algn="ctr" eaLnBrk="1" fontAlgn="auto" hangingPunct="1">
              <a:spcAft>
                <a:spcPts val="0"/>
              </a:spcAft>
              <a:buFont typeface="Wingdings" pitchFamily="2" charset="2"/>
              <a:buChar char="n"/>
              <a:defRPr/>
            </a:pPr>
            <a:r>
              <a:rPr lang="en-US" sz="9600" dirty="0" smtClean="0">
                <a:solidFill>
                  <a:schemeClr val="tx1">
                    <a:lumMod val="65000"/>
                    <a:lumOff val="35000"/>
                  </a:schemeClr>
                </a:solidFill>
                <a:effectLst>
                  <a:glow rad="139700">
                    <a:schemeClr val="accent5">
                      <a:satMod val="175000"/>
                      <a:alpha val="40000"/>
                    </a:schemeClr>
                  </a:glow>
                </a:effectLst>
                <a:ea typeface="+mn-ea"/>
                <a:cs typeface="+mn-cs"/>
              </a:rPr>
              <a:t>2014</a:t>
            </a:r>
            <a:endParaRPr lang="en-US" sz="9600" dirty="0">
              <a:solidFill>
                <a:schemeClr val="tx1">
                  <a:lumMod val="65000"/>
                  <a:lumOff val="35000"/>
                </a:schemeClr>
              </a:solidFill>
              <a:effectLst>
                <a:glow rad="139700">
                  <a:schemeClr val="accent5">
                    <a:satMod val="175000"/>
                    <a:alpha val="40000"/>
                  </a:schemeClr>
                </a:glow>
              </a:effectLst>
              <a:ea typeface="+mn-ea"/>
              <a:cs typeface="+mn-cs"/>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49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4AEA316-1E93-3347-B544-9B9DC4BBE1B2}" type="slidenum">
              <a:rPr lang="en-US" altLang="en-US" sz="1400">
                <a:solidFill>
                  <a:schemeClr val="bg1"/>
                </a:solidFill>
              </a:rPr>
              <a:pPr eaLnBrk="1" hangingPunct="1"/>
              <a:t>19</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ea typeface="ＭＳ Ｐゴシック" charset="-128"/>
              </a:rPr>
              <a:t>Before we start off.</a:t>
            </a:r>
          </a:p>
        </p:txBody>
      </p:sp>
      <p:sp>
        <p:nvSpPr>
          <p:cNvPr id="25602" name="Content Placeholder 2"/>
          <p:cNvSpPr>
            <a:spLocks noGrp="1"/>
          </p:cNvSpPr>
          <p:nvPr>
            <p:ph idx="1"/>
          </p:nvPr>
        </p:nvSpPr>
        <p:spPr/>
        <p:txBody>
          <a:bodyPr/>
          <a:lstStyle/>
          <a:p>
            <a:pPr eaLnBrk="1" hangingPunct="1"/>
            <a:r>
              <a:rPr lang="en-US" altLang="en-US">
                <a:ea typeface="ＭＳ Ｐゴシック" charset="-128"/>
              </a:rPr>
              <a:t>Introduction.</a:t>
            </a:r>
          </a:p>
          <a:p>
            <a:pPr eaLnBrk="1" hangingPunct="1"/>
            <a:r>
              <a:rPr lang="en-US" altLang="en-US">
                <a:ea typeface="ＭＳ Ｐゴシック" charset="-128"/>
              </a:rPr>
              <a:t>Grading/ Assignments.</a:t>
            </a:r>
          </a:p>
          <a:p>
            <a:pPr eaLnBrk="1" hangingPunct="1"/>
            <a:r>
              <a:rPr lang="en-US" altLang="en-US">
                <a:ea typeface="ＭＳ Ｐゴシック" charset="-128"/>
              </a:rPr>
              <a:t>About the Class. [BASIC/ PROFESSIONAL]</a:t>
            </a:r>
          </a:p>
          <a:p>
            <a:pPr eaLnBrk="1" hangingPunct="1"/>
            <a:r>
              <a:rPr lang="en-US" altLang="en-US">
                <a:ea typeface="ＭＳ Ｐゴシック" charset="-128"/>
              </a:rPr>
              <a:t>Software Tools.[Web Storm, Eclipse, Aptana]</a:t>
            </a:r>
          </a:p>
          <a:p>
            <a:pPr eaLnBrk="1" hangingPunct="1"/>
            <a:r>
              <a:rPr lang="en-US" altLang="en-US">
                <a:ea typeface="ＭＳ Ｐゴシック" charset="-128"/>
              </a:rPr>
              <a:t>PACE.</a:t>
            </a:r>
          </a:p>
          <a:p>
            <a:pPr eaLnBrk="1" hangingPunct="1"/>
            <a:r>
              <a:rPr lang="en-US" altLang="en-US">
                <a:ea typeface="ＭＳ Ｐゴシック" charset="-128"/>
              </a:rPr>
              <a:t>Interview Preparation.</a:t>
            </a:r>
          </a:p>
          <a:p>
            <a:pPr eaLnBrk="1" hangingPunct="1"/>
            <a:r>
              <a:rPr lang="en-US" altLang="en-US">
                <a:ea typeface="ＭＳ Ｐゴシック" charset="-128"/>
              </a:rPr>
              <a:t>LABS.</a:t>
            </a:r>
          </a:p>
          <a:p>
            <a:pPr eaLnBrk="1" hangingPunct="1"/>
            <a:endParaRPr lang="en-US" altLang="en-US">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259AE52-CB14-5548-A9AB-868479B5279C}" type="slidenum">
              <a:rPr lang="en-US" altLang="en-US" sz="1400">
                <a:solidFill>
                  <a:schemeClr val="bg1"/>
                </a:solidFill>
              </a:rPr>
              <a:pPr eaLnBrk="1" hangingPunct="1"/>
              <a:t>2</a:t>
            </a:fld>
            <a:endParaRPr lang="en-US" altLang="en-US" sz="1400">
              <a:solidFill>
                <a:schemeClr val="bg1"/>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2" descr="http://static.quickmeme.com/media/social/q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82563"/>
            <a:ext cx="9525"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2" name="Picture 4" descr="http://static.quickmeme.com/media/social/q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20638"/>
            <a:ext cx="9525"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6" descr="http://i.qkme.me/3ulka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6525"/>
            <a:ext cx="9144000"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5120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512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1E30E94-95E9-104B-B04D-03BE7E2A6AB7}" type="slidenum">
              <a:rPr lang="en-US" altLang="en-US" sz="1400">
                <a:solidFill>
                  <a:srgbClr val="898989"/>
                </a:solidFill>
                <a:latin typeface="Calibri" charset="0"/>
              </a:rPr>
              <a:pPr eaLnBrk="1" hangingPunct="1"/>
              <a:t>20</a:t>
            </a:fld>
            <a:endParaRPr lang="en-US" altLang="en-US" sz="1400">
              <a:solidFill>
                <a:srgbClr val="898989"/>
              </a:solidFill>
              <a:latin typeface="Calibri"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1"/>
          <p:cNvSpPr>
            <a:spLocks noChangeArrowheads="1"/>
          </p:cNvSpPr>
          <p:nvPr/>
        </p:nvSpPr>
        <p:spPr bwMode="auto">
          <a:xfrm>
            <a:off x="914400" y="3621088"/>
            <a:ext cx="4017963" cy="1736725"/>
          </a:xfrm>
          <a:prstGeom prst="roundRect">
            <a:avLst>
              <a:gd name="adj" fmla="val 88"/>
            </a:avLst>
          </a:prstGeom>
          <a:solidFill>
            <a:srgbClr val="FFFF99"/>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86" name="Rectangle 2"/>
          <p:cNvSpPr>
            <a:spLocks noChangeArrowheads="1"/>
          </p:cNvSpPr>
          <p:nvPr/>
        </p:nvSpPr>
        <p:spPr bwMode="auto">
          <a:xfrm>
            <a:off x="4206875" y="2378075"/>
            <a:ext cx="2560638" cy="182563"/>
          </a:xfrm>
          <a:prstGeom prst="rect">
            <a:avLst/>
          </a:prstGeom>
          <a:solidFill>
            <a:srgbClr val="47B8B8"/>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87" name="Rectangle 3"/>
          <p:cNvSpPr>
            <a:spLocks noChangeArrowheads="1"/>
          </p:cNvSpPr>
          <p:nvPr/>
        </p:nvSpPr>
        <p:spPr bwMode="auto">
          <a:xfrm>
            <a:off x="4206875" y="1550988"/>
            <a:ext cx="2560638" cy="182562"/>
          </a:xfrm>
          <a:prstGeom prst="rect">
            <a:avLst/>
          </a:prstGeom>
          <a:solidFill>
            <a:srgbClr val="47B8B8"/>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88" name="Rectangle 4"/>
          <p:cNvSpPr>
            <a:spLocks noChangeArrowheads="1"/>
          </p:cNvSpPr>
          <p:nvPr/>
        </p:nvSpPr>
        <p:spPr bwMode="auto">
          <a:xfrm>
            <a:off x="7207250" y="2011363"/>
            <a:ext cx="182563" cy="1463675"/>
          </a:xfrm>
          <a:prstGeom prst="rect">
            <a:avLst/>
          </a:prstGeom>
          <a:solidFill>
            <a:srgbClr val="47B8B8"/>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89" name="Rectangle 5"/>
          <p:cNvSpPr>
            <a:spLocks noChangeArrowheads="1"/>
          </p:cNvSpPr>
          <p:nvPr/>
        </p:nvSpPr>
        <p:spPr bwMode="auto">
          <a:xfrm>
            <a:off x="7243763" y="4389438"/>
            <a:ext cx="182562" cy="1463675"/>
          </a:xfrm>
          <a:prstGeom prst="rect">
            <a:avLst/>
          </a:prstGeom>
          <a:solidFill>
            <a:srgbClr val="47B8B8"/>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90" name="Rectangle 6"/>
          <p:cNvSpPr>
            <a:spLocks noChangeArrowheads="1"/>
          </p:cNvSpPr>
          <p:nvPr/>
        </p:nvSpPr>
        <p:spPr bwMode="auto">
          <a:xfrm>
            <a:off x="6437313" y="4389438"/>
            <a:ext cx="182562" cy="1463675"/>
          </a:xfrm>
          <a:prstGeom prst="rect">
            <a:avLst/>
          </a:prstGeom>
          <a:solidFill>
            <a:srgbClr val="47B8B8"/>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91" name="Rectangle 7"/>
          <p:cNvSpPr>
            <a:spLocks noChangeArrowheads="1"/>
          </p:cNvSpPr>
          <p:nvPr/>
        </p:nvSpPr>
        <p:spPr bwMode="auto">
          <a:xfrm>
            <a:off x="6416675" y="2011363"/>
            <a:ext cx="182563" cy="1646237"/>
          </a:xfrm>
          <a:prstGeom prst="rect">
            <a:avLst/>
          </a:prstGeom>
          <a:solidFill>
            <a:srgbClr val="47B8B8"/>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92" name="Text Box 8"/>
          <p:cNvSpPr txBox="1">
            <a:spLocks noChangeArrowheads="1"/>
          </p:cNvSpPr>
          <p:nvPr/>
        </p:nvSpPr>
        <p:spPr bwMode="auto">
          <a:xfrm>
            <a:off x="2438400" y="0"/>
            <a:ext cx="6223000" cy="1295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128"/>
              </a:defRPr>
            </a:lvl9pPr>
          </a:lstStyle>
          <a:p>
            <a:pPr eaLnBrk="1" hangingPunct="1"/>
            <a:r>
              <a:rPr lang="en-US" altLang="en-US" sz="2200" b="1" i="1" u="sng">
                <a:solidFill>
                  <a:srgbClr val="FF420E"/>
                </a:solidFill>
              </a:rPr>
              <a:t>I mean really… </a:t>
            </a:r>
          </a:p>
          <a:p>
            <a:pPr eaLnBrk="1" hangingPunct="1"/>
            <a:r>
              <a:rPr lang="en-US" altLang="en-US" sz="2200" b="1"/>
              <a:t>Can we have a Full-Stack JavaScript</a:t>
            </a:r>
          </a:p>
          <a:p>
            <a:pPr eaLnBrk="1" hangingPunct="1"/>
            <a:r>
              <a:rPr lang="en-US" altLang="en-US" sz="2200" b="1"/>
              <a:t>Answer : Yes we can..!!!!!!</a:t>
            </a:r>
          </a:p>
          <a:p>
            <a:pPr eaLnBrk="1" hangingPunct="1"/>
            <a:endParaRPr lang="en-US" altLang="en-US" sz="2200" b="1">
              <a:solidFill>
                <a:srgbClr val="FF420E"/>
              </a:solidFill>
            </a:endParaRPr>
          </a:p>
        </p:txBody>
      </p:sp>
      <p:sp>
        <p:nvSpPr>
          <p:cNvPr id="16393" name="AutoShape 9"/>
          <p:cNvSpPr>
            <a:spLocks noChangeArrowheads="1"/>
          </p:cNvSpPr>
          <p:nvPr/>
        </p:nvSpPr>
        <p:spPr bwMode="auto">
          <a:xfrm>
            <a:off x="914400" y="1255713"/>
            <a:ext cx="4022725" cy="1670050"/>
          </a:xfrm>
          <a:prstGeom prst="roundRect">
            <a:avLst>
              <a:gd name="adj" fmla="val 93"/>
            </a:avLst>
          </a:prstGeom>
          <a:solidFill>
            <a:srgbClr val="CFE7F5"/>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94" name="AutoShape 10"/>
          <p:cNvSpPr>
            <a:spLocks noChangeArrowheads="1"/>
          </p:cNvSpPr>
          <p:nvPr/>
        </p:nvSpPr>
        <p:spPr bwMode="auto">
          <a:xfrm>
            <a:off x="6037263" y="3475038"/>
            <a:ext cx="1735137" cy="1060450"/>
          </a:xfrm>
          <a:prstGeom prst="roundRect">
            <a:avLst>
              <a:gd name="adj" fmla="val 148"/>
            </a:avLst>
          </a:prstGeom>
          <a:solidFill>
            <a:srgbClr val="CFE7F5"/>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95" name="AutoShape 11"/>
          <p:cNvSpPr>
            <a:spLocks noChangeArrowheads="1"/>
          </p:cNvSpPr>
          <p:nvPr/>
        </p:nvSpPr>
        <p:spPr bwMode="auto">
          <a:xfrm>
            <a:off x="6122988" y="1333500"/>
            <a:ext cx="1516062" cy="1506538"/>
          </a:xfrm>
          <a:prstGeom prst="diamond">
            <a:avLst/>
          </a:prstGeom>
          <a:solidFill>
            <a:srgbClr val="CFE7F5"/>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96" name="AutoShape 12"/>
          <p:cNvSpPr>
            <a:spLocks noChangeArrowheads="1"/>
          </p:cNvSpPr>
          <p:nvPr/>
        </p:nvSpPr>
        <p:spPr bwMode="auto">
          <a:xfrm>
            <a:off x="6261100" y="5664200"/>
            <a:ext cx="1419225" cy="919163"/>
          </a:xfrm>
          <a:prstGeom prst="can">
            <a:avLst>
              <a:gd name="adj" fmla="val 25000"/>
            </a:avLst>
          </a:prstGeom>
          <a:solidFill>
            <a:srgbClr val="CFE7F5"/>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397" name="Text Box 13"/>
          <p:cNvSpPr txBox="1">
            <a:spLocks noChangeArrowheads="1"/>
          </p:cNvSpPr>
          <p:nvPr/>
        </p:nvSpPr>
        <p:spPr bwMode="auto">
          <a:xfrm>
            <a:off x="2409825" y="2925763"/>
            <a:ext cx="1455738" cy="4016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lgn="ctr">
              <a:defRPr/>
            </a:pPr>
            <a:r>
              <a:rPr lang="en-US" sz="2200" b="1" smtClean="0"/>
              <a:t>Client</a:t>
            </a:r>
          </a:p>
        </p:txBody>
      </p:sp>
      <p:pic>
        <p:nvPicPr>
          <p:cNvPr id="163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103438"/>
            <a:ext cx="685800" cy="6858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39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963" y="2057400"/>
            <a:ext cx="685800" cy="6858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0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149475"/>
            <a:ext cx="685800" cy="6858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0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620838"/>
            <a:ext cx="974725" cy="9747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0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9013" y="3494088"/>
            <a:ext cx="1703387" cy="1039812"/>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0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75" y="5943600"/>
            <a:ext cx="1006475" cy="54927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0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0638" y="1325563"/>
            <a:ext cx="685800" cy="6858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0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3125" y="1290638"/>
            <a:ext cx="685800" cy="6858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06"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6725" y="1325563"/>
            <a:ext cx="685800" cy="6858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6407" name="Text Box 23"/>
          <p:cNvSpPr txBox="1">
            <a:spLocks noChangeArrowheads="1"/>
          </p:cNvSpPr>
          <p:nvPr/>
        </p:nvSpPr>
        <p:spPr bwMode="auto">
          <a:xfrm>
            <a:off x="7788275" y="1895475"/>
            <a:ext cx="1404938" cy="3159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z="1600" b="1" smtClean="0"/>
              <a:t>Middleware</a:t>
            </a:r>
          </a:p>
        </p:txBody>
      </p:sp>
      <p:sp>
        <p:nvSpPr>
          <p:cNvPr id="16408" name="Text Box 24"/>
          <p:cNvSpPr txBox="1">
            <a:spLocks noChangeArrowheads="1"/>
          </p:cNvSpPr>
          <p:nvPr/>
        </p:nvSpPr>
        <p:spPr bwMode="auto">
          <a:xfrm>
            <a:off x="8024813" y="3749675"/>
            <a:ext cx="1279525" cy="3159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z="1600" b="1" smtClean="0"/>
              <a:t>Server</a:t>
            </a:r>
          </a:p>
        </p:txBody>
      </p:sp>
      <p:sp>
        <p:nvSpPr>
          <p:cNvPr id="16409" name="Text Box 25"/>
          <p:cNvSpPr txBox="1">
            <a:spLocks noChangeArrowheads="1"/>
          </p:cNvSpPr>
          <p:nvPr/>
        </p:nvSpPr>
        <p:spPr bwMode="auto">
          <a:xfrm>
            <a:off x="7916863" y="5943600"/>
            <a:ext cx="1279525" cy="3159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z="1600" b="1" smtClean="0"/>
              <a:t>Database</a:t>
            </a:r>
          </a:p>
        </p:txBody>
      </p:sp>
      <p:sp>
        <p:nvSpPr>
          <p:cNvPr id="16410" name="AutoShape 26"/>
          <p:cNvSpPr>
            <a:spLocks noChangeArrowheads="1"/>
          </p:cNvSpPr>
          <p:nvPr/>
        </p:nvSpPr>
        <p:spPr bwMode="auto">
          <a:xfrm rot="5400000">
            <a:off x="5491163" y="1408113"/>
            <a:ext cx="457200" cy="457200"/>
          </a:xfrm>
          <a:prstGeom prst="triangle">
            <a:avLst>
              <a:gd name="adj" fmla="val 50000"/>
            </a:avLst>
          </a:prstGeom>
          <a:solidFill>
            <a:srgbClr val="FFCC99"/>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411" name="AutoShape 27"/>
          <p:cNvSpPr>
            <a:spLocks noChangeArrowheads="1"/>
          </p:cNvSpPr>
          <p:nvPr/>
        </p:nvSpPr>
        <p:spPr bwMode="auto">
          <a:xfrm rot="16200000" flipH="1">
            <a:off x="5454650" y="2230438"/>
            <a:ext cx="457200" cy="457200"/>
          </a:xfrm>
          <a:prstGeom prst="triangle">
            <a:avLst>
              <a:gd name="adj" fmla="val 50000"/>
            </a:avLst>
          </a:prstGeom>
          <a:solidFill>
            <a:srgbClr val="FFCC99"/>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412" name="AutoShape 28"/>
          <p:cNvSpPr>
            <a:spLocks noChangeArrowheads="1"/>
          </p:cNvSpPr>
          <p:nvPr/>
        </p:nvSpPr>
        <p:spPr bwMode="auto">
          <a:xfrm rot="10800000">
            <a:off x="7059613" y="2819400"/>
            <a:ext cx="457200" cy="457200"/>
          </a:xfrm>
          <a:prstGeom prst="triangle">
            <a:avLst>
              <a:gd name="adj" fmla="val 50000"/>
            </a:avLst>
          </a:prstGeom>
          <a:solidFill>
            <a:srgbClr val="FFCC99"/>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413" name="AutoShape 29"/>
          <p:cNvSpPr>
            <a:spLocks noChangeArrowheads="1"/>
          </p:cNvSpPr>
          <p:nvPr/>
        </p:nvSpPr>
        <p:spPr bwMode="auto">
          <a:xfrm rot="10800000">
            <a:off x="7096125" y="4759325"/>
            <a:ext cx="457200" cy="457200"/>
          </a:xfrm>
          <a:prstGeom prst="triangle">
            <a:avLst>
              <a:gd name="adj" fmla="val 50000"/>
            </a:avLst>
          </a:prstGeom>
          <a:solidFill>
            <a:srgbClr val="FFCC99"/>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414" name="AutoShape 30"/>
          <p:cNvSpPr>
            <a:spLocks noChangeArrowheads="1"/>
          </p:cNvSpPr>
          <p:nvPr/>
        </p:nvSpPr>
        <p:spPr bwMode="auto">
          <a:xfrm rot="10800000" flipV="1">
            <a:off x="6308725" y="4814888"/>
            <a:ext cx="457200" cy="457200"/>
          </a:xfrm>
          <a:prstGeom prst="triangle">
            <a:avLst>
              <a:gd name="adj" fmla="val 50000"/>
            </a:avLst>
          </a:prstGeom>
          <a:solidFill>
            <a:srgbClr val="FFCC99"/>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415" name="AutoShape 31"/>
          <p:cNvSpPr>
            <a:spLocks noChangeArrowheads="1"/>
          </p:cNvSpPr>
          <p:nvPr/>
        </p:nvSpPr>
        <p:spPr bwMode="auto">
          <a:xfrm rot="10800000" flipV="1">
            <a:off x="6253163" y="2840038"/>
            <a:ext cx="457200" cy="457200"/>
          </a:xfrm>
          <a:prstGeom prst="triangle">
            <a:avLst>
              <a:gd name="adj" fmla="val 50000"/>
            </a:avLst>
          </a:prstGeom>
          <a:solidFill>
            <a:srgbClr val="FFCC99"/>
          </a:solidFill>
          <a:ln w="9360" cap="flat">
            <a:solidFill>
              <a:srgbClr val="80808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ＭＳ Ｐゴシック" charset="0"/>
            </a:endParaRPr>
          </a:p>
        </p:txBody>
      </p:sp>
      <p:sp>
        <p:nvSpPr>
          <p:cNvPr id="16416" name="Text Box 32"/>
          <p:cNvSpPr txBox="1">
            <a:spLocks noChangeArrowheads="1"/>
          </p:cNvSpPr>
          <p:nvPr/>
        </p:nvSpPr>
        <p:spPr bwMode="auto">
          <a:xfrm>
            <a:off x="5486400" y="1479550"/>
            <a:ext cx="274638" cy="3444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mtClean="0"/>
              <a:t>1</a:t>
            </a:r>
          </a:p>
        </p:txBody>
      </p:sp>
      <p:sp>
        <p:nvSpPr>
          <p:cNvPr id="16417" name="Text Box 33"/>
          <p:cNvSpPr txBox="1">
            <a:spLocks noChangeArrowheads="1"/>
          </p:cNvSpPr>
          <p:nvPr/>
        </p:nvSpPr>
        <p:spPr bwMode="auto">
          <a:xfrm>
            <a:off x="7151688" y="2814638"/>
            <a:ext cx="274637" cy="3444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mtClean="0"/>
              <a:t>2</a:t>
            </a:r>
          </a:p>
        </p:txBody>
      </p:sp>
      <p:sp>
        <p:nvSpPr>
          <p:cNvPr id="16418" name="Text Box 34"/>
          <p:cNvSpPr txBox="1">
            <a:spLocks noChangeArrowheads="1"/>
          </p:cNvSpPr>
          <p:nvPr/>
        </p:nvSpPr>
        <p:spPr bwMode="auto">
          <a:xfrm>
            <a:off x="7188200" y="4754563"/>
            <a:ext cx="274638" cy="3444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mtClean="0"/>
              <a:t>3</a:t>
            </a:r>
          </a:p>
        </p:txBody>
      </p:sp>
      <p:sp>
        <p:nvSpPr>
          <p:cNvPr id="16419" name="Text Box 35"/>
          <p:cNvSpPr txBox="1">
            <a:spLocks noChangeArrowheads="1"/>
          </p:cNvSpPr>
          <p:nvPr/>
        </p:nvSpPr>
        <p:spPr bwMode="auto">
          <a:xfrm>
            <a:off x="6381750" y="4922838"/>
            <a:ext cx="274638" cy="3444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mtClean="0"/>
              <a:t>4</a:t>
            </a:r>
          </a:p>
        </p:txBody>
      </p:sp>
      <p:sp>
        <p:nvSpPr>
          <p:cNvPr id="16420" name="Text Box 36"/>
          <p:cNvSpPr txBox="1">
            <a:spLocks noChangeArrowheads="1"/>
          </p:cNvSpPr>
          <p:nvPr/>
        </p:nvSpPr>
        <p:spPr bwMode="auto">
          <a:xfrm>
            <a:off x="6362700" y="2946400"/>
            <a:ext cx="274638" cy="3444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mtClean="0"/>
              <a:t>5</a:t>
            </a:r>
          </a:p>
        </p:txBody>
      </p:sp>
      <p:sp>
        <p:nvSpPr>
          <p:cNvPr id="16421" name="Text Box 37"/>
          <p:cNvSpPr txBox="1">
            <a:spLocks noChangeArrowheads="1"/>
          </p:cNvSpPr>
          <p:nvPr/>
        </p:nvSpPr>
        <p:spPr bwMode="auto">
          <a:xfrm>
            <a:off x="5613400" y="2286000"/>
            <a:ext cx="274638" cy="3444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mtClean="0"/>
              <a:t>6</a:t>
            </a:r>
          </a:p>
        </p:txBody>
      </p:sp>
      <p:sp>
        <p:nvSpPr>
          <p:cNvPr id="16422" name="Text Box 38"/>
          <p:cNvSpPr txBox="1">
            <a:spLocks noChangeArrowheads="1"/>
          </p:cNvSpPr>
          <p:nvPr/>
        </p:nvSpPr>
        <p:spPr bwMode="auto">
          <a:xfrm>
            <a:off x="1363663" y="3751263"/>
            <a:ext cx="4754562" cy="1446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Microsoft YaHei" charset="0"/>
              </a:defRPr>
            </a:lvl9pPr>
          </a:lstStyle>
          <a:p>
            <a:pPr>
              <a:defRPr/>
            </a:pPr>
            <a:r>
              <a:rPr lang="en-US" sz="1600" smtClean="0"/>
              <a:t>1. User Interactions</a:t>
            </a:r>
          </a:p>
          <a:p>
            <a:pPr>
              <a:defRPr/>
            </a:pPr>
            <a:r>
              <a:rPr lang="en-US" sz="1600" smtClean="0"/>
              <a:t>2. HTTP Requests</a:t>
            </a:r>
          </a:p>
          <a:p>
            <a:pPr>
              <a:defRPr/>
            </a:pPr>
            <a:r>
              <a:rPr lang="en-US" sz="1600" smtClean="0"/>
              <a:t>3. DB Queries</a:t>
            </a:r>
          </a:p>
          <a:p>
            <a:pPr>
              <a:defRPr/>
            </a:pPr>
            <a:r>
              <a:rPr lang="en-US" sz="1600" smtClean="0"/>
              <a:t>4. DB Response / JS Objects</a:t>
            </a:r>
          </a:p>
          <a:p>
            <a:pPr>
              <a:defRPr/>
            </a:pPr>
            <a:r>
              <a:rPr lang="en-US" sz="1600" smtClean="0"/>
              <a:t>5. JSON</a:t>
            </a:r>
          </a:p>
          <a:p>
            <a:pPr>
              <a:defRPr/>
            </a:pPr>
            <a:r>
              <a:rPr lang="en-US" sz="1600" smtClean="0"/>
              <a:t>6. DOM Updates</a:t>
            </a:r>
          </a:p>
        </p:txBody>
      </p:sp>
      <p:sp>
        <p:nvSpPr>
          <p:cNvPr id="5226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5226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522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8F938D-2F08-0C49-A751-76C5C8D854EE}" type="slidenum">
              <a:rPr lang="en-US" altLang="en-US" sz="1400">
                <a:solidFill>
                  <a:srgbClr val="898989"/>
                </a:solidFill>
                <a:latin typeface="Calibri" charset="0"/>
              </a:rPr>
              <a:pPr eaLnBrk="1" hangingPunct="1"/>
              <a:t>21</a:t>
            </a:fld>
            <a:endParaRPr lang="en-US" altLang="en-US" sz="1400">
              <a:solidFill>
                <a:srgbClr val="898989"/>
              </a:solidFill>
              <a:latin typeface="Calibr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4"/>
          <p:cNvSpPr>
            <a:spLocks noGrp="1"/>
          </p:cNvSpPr>
          <p:nvPr>
            <p:ph type="title"/>
          </p:nvPr>
        </p:nvSpPr>
        <p:spPr>
          <a:xfrm>
            <a:off x="498475" y="484188"/>
            <a:ext cx="7807325" cy="1116012"/>
          </a:xfrm>
        </p:spPr>
        <p:txBody>
          <a:bodyPr/>
          <a:lstStyle/>
          <a:p>
            <a:r>
              <a:rPr lang="en-US" altLang="en-US" sz="1600">
                <a:ea typeface="ＭＳ Ｐゴシック" charset="-128"/>
              </a:rPr>
              <a:t> JavaScript has an enthusiastic community, which has quickly grown into the largest open source community by far. Chart below shows a graph of how popular different languages have been over the years.</a:t>
            </a:r>
          </a:p>
        </p:txBody>
      </p:sp>
      <p:sp>
        <p:nvSpPr>
          <p:cNvPr id="5427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5427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3408B43-195F-F844-B23F-61211D08C2F5}" type="slidenum">
              <a:rPr lang="en-US" altLang="en-US" sz="1400">
                <a:solidFill>
                  <a:srgbClr val="898989"/>
                </a:solidFill>
                <a:latin typeface="Calibri" charset="0"/>
              </a:rPr>
              <a:pPr eaLnBrk="1" hangingPunct="1"/>
              <a:t>22</a:t>
            </a:fld>
            <a:endParaRPr lang="en-US" altLang="en-US" sz="1400">
              <a:solidFill>
                <a:srgbClr val="898989"/>
              </a:solidFill>
              <a:latin typeface="Calibri" charset="0"/>
            </a:endParaRPr>
          </a:p>
        </p:txBody>
      </p:sp>
      <p:pic>
        <p:nvPicPr>
          <p:cNvPr id="54277" name="Picture 5" descr="github-pw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tLang="en-US">
                <a:ea typeface="ＭＳ Ｐゴシック" charset="-128"/>
              </a:rPr>
              <a:t>The Big Myth</a:t>
            </a: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712B332-45AC-6246-8CDF-7EFBADAF6DE9}" type="slidenum">
              <a:rPr lang="en-US" altLang="en-US" sz="1400">
                <a:solidFill>
                  <a:schemeClr val="bg1"/>
                </a:solidFill>
              </a:rPr>
              <a:pPr eaLnBrk="1" hangingPunct="1"/>
              <a:t>23</a:t>
            </a:fld>
            <a:endParaRPr lang="en-US" altLang="en-US" sz="1400">
              <a:solidFill>
                <a:schemeClr val="bg1"/>
              </a:solidFill>
            </a:endParaRPr>
          </a:p>
        </p:txBody>
      </p:sp>
      <p:graphicFrame>
        <p:nvGraphicFramePr>
          <p:cNvPr id="3" name="Diagram 2"/>
          <p:cNvGraphicFramePr/>
          <p:nvPr/>
        </p:nvGraphicFramePr>
        <p:xfrm>
          <a:off x="685800" y="1981200"/>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en-US">
                <a:ea typeface="ＭＳ Ｐゴシック" charset="-128"/>
              </a:rPr>
              <a:t>The Big Myth</a:t>
            </a:r>
          </a:p>
        </p:txBody>
      </p:sp>
      <p:sp>
        <p:nvSpPr>
          <p:cNvPr id="29699" name="Rectangle 3"/>
          <p:cNvSpPr>
            <a:spLocks noGrp="1" noChangeArrowheads="1"/>
          </p:cNvSpPr>
          <p:nvPr>
            <p:ph idx="1"/>
          </p:nvPr>
        </p:nvSpPr>
        <p:spPr>
          <a:xfrm>
            <a:off x="498475" y="1219200"/>
            <a:ext cx="8264525" cy="4906963"/>
          </a:xfrm>
        </p:spPr>
        <p:txBody>
          <a:bodyPr>
            <a:normAutofit/>
          </a:bodyPr>
          <a:lstStyle/>
          <a:p>
            <a:pPr eaLnBrk="1" hangingPunct="1">
              <a:lnSpc>
                <a:spcPct val="80000"/>
              </a:lnSpc>
            </a:pPr>
            <a:r>
              <a:rPr lang="en-US" altLang="en-US" sz="1900">
                <a:ea typeface="ＭＳ Ｐゴシック" charset="-128"/>
              </a:rPr>
              <a:t>
Java Script is a subset of Java.</a:t>
            </a:r>
          </a:p>
          <a:p>
            <a:pPr eaLnBrk="1" hangingPunct="1">
              <a:lnSpc>
                <a:spcPct val="80000"/>
              </a:lnSpc>
            </a:pPr>
            <a:r>
              <a:rPr lang="en-US" altLang="en-US" sz="1900">
                <a:ea typeface="ＭＳ Ｐゴシック" charset="-128"/>
              </a:rPr>
              <a:t>Java Script is an interpreted form of Java.</a:t>
            </a:r>
          </a:p>
          <a:p>
            <a:pPr eaLnBrk="1" hangingPunct="1">
              <a:lnSpc>
                <a:spcPct val="80000"/>
              </a:lnSpc>
            </a:pPr>
            <a:r>
              <a:rPr lang="en-US" altLang="en-US" sz="1900">
                <a:ea typeface="ＭＳ Ｐゴシック" charset="-128"/>
              </a:rPr>
              <a:t>None of that is true.</a:t>
            </a:r>
          </a:p>
          <a:p>
            <a:pPr eaLnBrk="1" hangingPunct="1">
              <a:lnSpc>
                <a:spcPct val="80000"/>
              </a:lnSpc>
            </a:pPr>
            <a:r>
              <a:rPr lang="en-US" altLang="en-US" sz="1900">
                <a:ea typeface="ＭＳ Ｐゴシック" charset="-128"/>
              </a:rPr>
              <a:t>Java Script is a completely different language with different implementation.</a:t>
            </a:r>
          </a:p>
          <a:p>
            <a:pPr eaLnBrk="1" hangingPunct="1">
              <a:lnSpc>
                <a:spcPct val="80000"/>
              </a:lnSpc>
            </a:pPr>
            <a:r>
              <a:rPr lang="en-US" altLang="en-US" sz="1900">
                <a:ea typeface="ＭＳ Ｐゴシック" charset="-128"/>
              </a:rPr>
              <a:t>JavaScript supports most of Java’s expression syntax and basic control flow constructs. </a:t>
            </a:r>
          </a:p>
          <a:p>
            <a:pPr lvl="1" eaLnBrk="1" hangingPunct="1">
              <a:lnSpc>
                <a:spcPct val="80000"/>
              </a:lnSpc>
            </a:pPr>
            <a:r>
              <a:rPr lang="en-US" altLang="en-US" sz="1500">
                <a:ea typeface="ＭＳ Ｐゴシック" charset="-128"/>
              </a:rPr>
              <a:t>for (var i = 0; i &lt; 10; ++i)</a:t>
            </a:r>
          </a:p>
          <a:p>
            <a:pPr lvl="1" eaLnBrk="1" hangingPunct="1">
              <a:lnSpc>
                <a:spcPct val="80000"/>
              </a:lnSpc>
            </a:pPr>
            <a:r>
              <a:rPr lang="en-US" altLang="en-US" sz="1500">
                <a:ea typeface="ＭＳ Ｐゴシック" charset="-128"/>
              </a:rPr>
              <a:t>Now take a look at the Java equivalent:</a:t>
            </a:r>
          </a:p>
          <a:p>
            <a:pPr lvl="1" eaLnBrk="1" hangingPunct="1">
              <a:lnSpc>
                <a:spcPct val="80000"/>
              </a:lnSpc>
            </a:pPr>
            <a:r>
              <a:rPr lang="en-US" altLang="en-US" sz="1500">
                <a:ea typeface="ＭＳ Ｐゴシック" charset="-128"/>
              </a:rPr>
              <a:t>for (int i = 0; i &lt; 10; ++i)</a:t>
            </a:r>
          </a:p>
          <a:p>
            <a:pPr eaLnBrk="1" hangingPunct="1">
              <a:lnSpc>
                <a:spcPct val="80000"/>
              </a:lnSpc>
            </a:pPr>
            <a:r>
              <a:rPr lang="en-US" altLang="en-US" sz="1500">
                <a:ea typeface="ＭＳ Ｐゴシック" charset="-128"/>
              </a:rPr>
              <a:t>Notice the similarity. The only difference is the variable declaration (JavaScript is loosely typed).</a:t>
            </a:r>
          </a:p>
          <a:p>
            <a:pPr lvl="1" eaLnBrk="1" hangingPunct="1">
              <a:lnSpc>
                <a:spcPct val="80000"/>
              </a:lnSpc>
            </a:pPr>
            <a:endParaRPr lang="en-US" altLang="en-US" sz="1500">
              <a:ea typeface="ＭＳ Ｐゴシック" charset="-128"/>
            </a:endParaRPr>
          </a:p>
          <a:p>
            <a:pPr eaLnBrk="1" hangingPunct="1">
              <a:lnSpc>
                <a:spcPct val="80000"/>
              </a:lnSpc>
            </a:pPr>
            <a:endParaRPr lang="en-US" altLang="en-US" sz="1900">
              <a:ea typeface="ＭＳ Ｐゴシック" charset="-128"/>
            </a:endParaRPr>
          </a:p>
          <a:p>
            <a:pPr eaLnBrk="1" hangingPunct="1">
              <a:lnSpc>
                <a:spcPct val="80000"/>
              </a:lnSpc>
            </a:pPr>
            <a:endParaRPr lang="en-US" altLang="en-US" sz="1900">
              <a:ea typeface="ＭＳ Ｐゴシック" charset="-128"/>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939397-44C8-BC44-BAFD-809A5351D1AD}" type="slidenum">
              <a:rPr lang="en-US" altLang="en-US" sz="1400">
                <a:solidFill>
                  <a:schemeClr val="bg1"/>
                </a:solidFill>
              </a:rPr>
              <a:pPr eaLnBrk="1" hangingPunct="1"/>
              <a:t>24</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ltLang="en-US">
                <a:ea typeface="ＭＳ Ｐゴシック" charset="-128"/>
              </a:rPr>
              <a:t>Comparing Java and JavaScript</a:t>
            </a:r>
          </a:p>
        </p:txBody>
      </p:sp>
      <p:pic>
        <p:nvPicPr>
          <p:cNvPr id="31748" name="Picture 4" descr="Fig01-07"/>
          <p:cNvPicPr>
            <a:picLocks noGrp="1" noChangeAspect="1" noChangeArrowheads="1"/>
          </p:cNvPicPr>
          <p:nvPr>
            <p:ph idx="1"/>
          </p:nvPr>
        </p:nvPicPr>
        <p:blipFill>
          <a:blip r:embed="rId3">
            <a:lum bright="-6000"/>
            <a:extLst>
              <a:ext uri="{28A0092B-C50C-407E-A947-70E740481C1C}">
                <a14:useLocalDpi xmlns:a14="http://schemas.microsoft.com/office/drawing/2010/main" val="0"/>
              </a:ext>
            </a:extLst>
          </a:blip>
          <a:srcRect t="-119619" b="-119619"/>
          <a:stretch>
            <a:fillRect/>
          </a:stretch>
        </p:blipFill>
        <p:spPr>
          <a:xfrm>
            <a:off x="498475" y="-228600"/>
            <a:ext cx="8112125" cy="8001000"/>
          </a:xfrm>
          <a:extLs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593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10DCB0A-27E9-EE4E-A728-FDEFEC12510A}" type="slidenum">
              <a:rPr lang="en-US" altLang="en-US" sz="1400">
                <a:solidFill>
                  <a:schemeClr val="bg1"/>
                </a:solidFill>
              </a:rPr>
              <a:pPr eaLnBrk="1" hangingPunct="1"/>
              <a:t>25</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98475" y="484188"/>
            <a:ext cx="7556500" cy="811212"/>
          </a:xfrm>
        </p:spPr>
        <p:txBody>
          <a:bodyPr/>
          <a:lstStyle/>
          <a:p>
            <a:pPr eaLnBrk="1" hangingPunct="1"/>
            <a:r>
              <a:rPr lang="en-US" altLang="en-US">
                <a:ea typeface="ＭＳ Ｐゴシック" charset="-128"/>
              </a:rPr>
              <a:t>What JavaScript Is</a:t>
            </a:r>
          </a:p>
        </p:txBody>
      </p:sp>
      <p:sp>
        <p:nvSpPr>
          <p:cNvPr id="8195" name="Rectangle 3"/>
          <p:cNvSpPr>
            <a:spLocks noGrp="1" noChangeArrowheads="1"/>
          </p:cNvSpPr>
          <p:nvPr>
            <p:ph idx="1"/>
          </p:nvPr>
        </p:nvSpPr>
        <p:spPr>
          <a:xfrm>
            <a:off x="685800" y="1371600"/>
            <a:ext cx="8077200" cy="4876800"/>
          </a:xfrm>
        </p:spPr>
        <p:txBody>
          <a:bodyPr>
            <a:normAutofit/>
          </a:bodyPr>
          <a:lstStyle/>
          <a:p>
            <a:pPr eaLnBrk="1" hangingPunct="1">
              <a:lnSpc>
                <a:spcPct val="90000"/>
              </a:lnSpc>
            </a:pPr>
            <a:r>
              <a:rPr lang="en-US" altLang="en-US" sz="1600" b="1">
                <a:ea typeface="ＭＳ Ｐゴシック" charset="-128"/>
              </a:rPr>
              <a:t>JavaScript is a popular general-purpose scripting language.</a:t>
            </a:r>
          </a:p>
          <a:p>
            <a:pPr eaLnBrk="1" hangingPunct="1">
              <a:lnSpc>
                <a:spcPct val="90000"/>
              </a:lnSpc>
            </a:pPr>
            <a:r>
              <a:rPr lang="en-US" altLang="en-US" sz="1600" b="1">
                <a:ea typeface="ＭＳ Ｐゴシック" charset="-128"/>
              </a:rPr>
              <a:t>JavaScript has been described as the glue that holds Web pages together.</a:t>
            </a:r>
          </a:p>
          <a:p>
            <a:pPr eaLnBrk="1" hangingPunct="1">
              <a:lnSpc>
                <a:spcPct val="90000"/>
              </a:lnSpc>
            </a:pPr>
            <a:r>
              <a:rPr lang="en-US" altLang="en-US" sz="1600" b="1">
                <a:ea typeface="ＭＳ Ｐゴシック" charset="-128"/>
              </a:rPr>
              <a:t>It runs on most platforms and is hardware independent. JavaScript is built directly into the browser (although not restricted to browsers).</a:t>
            </a:r>
          </a:p>
          <a:p>
            <a:pPr eaLnBrk="1" hangingPunct="1">
              <a:lnSpc>
                <a:spcPct val="90000"/>
              </a:lnSpc>
            </a:pPr>
            <a:r>
              <a:rPr lang="en-US" altLang="en-US" sz="1600" b="1">
                <a:ea typeface="ＭＳ Ｐゴシック" charset="-128"/>
              </a:rPr>
              <a:t>In syntax, JavaScript is similar to C, Perl, and Java; i.e. if statements, while and for loops, are almost identical. Like Perl, it is an object-oriented, interpreted language, not a compiled language.</a:t>
            </a:r>
          </a:p>
          <a:p>
            <a:pPr eaLnBrk="1" hangingPunct="1">
              <a:lnSpc>
                <a:spcPct val="90000"/>
              </a:lnSpc>
            </a:pPr>
            <a:r>
              <a:rPr lang="en-US" altLang="en-US" sz="1600" b="1">
                <a:ea typeface="ＭＳ Ｐゴシック" charset="-128"/>
              </a:rPr>
              <a:t>Because JavaScript is associated with a browser, it is tightly integrated with HTML. While HTML is handled by its own networking library and graphics renderer, JavaScript programs are executed by a JavaScript interpreter normally built right into the browser. When the browser requests such a page, the server sends the full content of the document, including HTML and JavaScript statements, over the network to the client. When the page loads, HTML content is read and rendered line by line until a JavaScript opening tag is read, at which time, the JavaScript interpreter takes over. When the closing JavaScript tag is reached, the HTML processing continues.</a:t>
            </a: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614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4E830E4-2034-DA4F-AC01-6C8B071F0D62}" type="slidenum">
              <a:rPr lang="en-US" altLang="en-US" sz="1400">
                <a:solidFill>
                  <a:schemeClr val="bg1"/>
                </a:solidFill>
              </a:rPr>
              <a:pPr eaLnBrk="1" hangingPunct="1"/>
              <a:t>26</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498475" y="484188"/>
            <a:ext cx="7556500" cy="735012"/>
          </a:xfrm>
        </p:spPr>
        <p:txBody>
          <a:bodyPr/>
          <a:lstStyle/>
          <a:p>
            <a:pPr eaLnBrk="1" hangingPunct="1"/>
            <a:r>
              <a:rPr lang="en-US" altLang="en-US">
                <a:ea typeface="ＭＳ Ｐゴシック" charset="-128"/>
              </a:rPr>
              <a:t>What Java Script is Not ?</a:t>
            </a:r>
          </a:p>
        </p:txBody>
      </p:sp>
      <p:sp>
        <p:nvSpPr>
          <p:cNvPr id="8195" name="Rectangle 3"/>
          <p:cNvSpPr>
            <a:spLocks noGrp="1" noChangeArrowheads="1"/>
          </p:cNvSpPr>
          <p:nvPr>
            <p:ph idx="1"/>
          </p:nvPr>
        </p:nvSpPr>
        <p:spPr>
          <a:xfrm>
            <a:off x="498475" y="1219200"/>
            <a:ext cx="7556500" cy="4906963"/>
          </a:xfrm>
        </p:spPr>
        <p:txBody>
          <a:bodyPr>
            <a:normAutofit/>
          </a:bodyPr>
          <a:lstStyle/>
          <a:p>
            <a:pPr eaLnBrk="1" hangingPunct="1"/>
            <a:r>
              <a:rPr lang="en-US" altLang="en-US" sz="1600" b="1">
                <a:ea typeface="ＭＳ Ｐゴシック" charset="-128"/>
              </a:rPr>
              <a:t>JavaScript is not Java.</a:t>
            </a:r>
          </a:p>
          <a:p>
            <a:pPr eaLnBrk="1" hangingPunct="1"/>
            <a:r>
              <a:rPr lang="en-US" altLang="en-US" sz="1600" b="1">
                <a:ea typeface="ＭＳ Ｐゴシック" charset="-128"/>
              </a:rPr>
              <a:t>JavaScript is not HTML. But JavaScript code can be embedded in an HTML document and is contained within HTML tags. JavaScript has its own syntax rules and expects statements to be written in a certain way. JavaScript doesn’t understand HTML, but it can contain HTML content within its statements. All of this will become clear as we proceed.</a:t>
            </a:r>
          </a:p>
          <a:p>
            <a:pPr eaLnBrk="1" hangingPunct="1"/>
            <a:r>
              <a:rPr lang="en-US" altLang="en-US" sz="1600" b="1">
                <a:ea typeface="ＭＳ Ｐゴシック" charset="-128"/>
              </a:rPr>
              <a:t>JavaScript is object based but not strictly object oriented because it does not support the traditional mechanism for inheritance and classes found in object oriented programming languages, such as Java and C++. The terms private, protected, and public do not apply to JavaScript methods as with Java and C++.</a:t>
            </a:r>
          </a:p>
          <a:p>
            <a:pPr eaLnBrk="1" hangingPunct="1"/>
            <a:r>
              <a:rPr lang="en-US" altLang="en-US" sz="1600" b="1">
                <a:ea typeface="ＭＳ Ｐゴシック" charset="-128"/>
              </a:rPr>
              <a:t>JavaScript is not the only language that can be embedded in an application. VBScript, for example, developed by Microsoft, is similar to JavaScript, but is embedded in Microsoft’s Internet Explorer.</a:t>
            </a:r>
          </a:p>
          <a:p>
            <a:pPr eaLnBrk="1" hangingPunct="1"/>
            <a:endParaRPr lang="en-US" altLang="en-US">
              <a:ea typeface="ＭＳ Ｐゴシック" charset="-128"/>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634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DD27371-3337-164E-923E-7C37C84E9C1B}" type="slidenum">
              <a:rPr lang="en-US" altLang="en-US" sz="1400">
                <a:solidFill>
                  <a:schemeClr val="bg1"/>
                </a:solidFill>
              </a:rPr>
              <a:pPr eaLnBrk="1" hangingPunct="1"/>
              <a:t>27</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altLang="en-US">
                <a:ea typeface="ＭＳ Ｐゴシック" charset="-128"/>
              </a:rPr>
              <a:t>Not a Web Toy</a:t>
            </a:r>
          </a:p>
        </p:txBody>
      </p:sp>
      <p:sp>
        <p:nvSpPr>
          <p:cNvPr id="40962" name="Rectangle 3"/>
          <p:cNvSpPr>
            <a:spLocks noGrp="1" noChangeArrowheads="1"/>
          </p:cNvSpPr>
          <p:nvPr>
            <p:ph idx="1"/>
          </p:nvPr>
        </p:nvSpPr>
        <p:spPr/>
        <p:txBody>
          <a:bodyPr/>
          <a:lstStyle/>
          <a:p>
            <a:pPr eaLnBrk="1" hangingPunct="1">
              <a:buFont typeface="Wingdings" charset="0"/>
              <a:buChar char="n"/>
              <a:defRPr/>
            </a:pPr>
            <a:r>
              <a:rPr lang="en-US" dirty="0"/>
              <a:t>It is a real Language.</a:t>
            </a:r>
          </a:p>
          <a:p>
            <a:pPr marL="0" indent="0" eaLnBrk="1" hangingPunct="1">
              <a:buFont typeface="Wingdings" charset="0"/>
              <a:buNone/>
              <a:defRPr/>
            </a:pPr>
            <a:endParaRPr lang="en-US" dirty="0"/>
          </a:p>
          <a:p>
            <a:pPr eaLnBrk="1" hangingPunct="1">
              <a:buFont typeface="Wingdings" charset="0"/>
              <a:buChar char="n"/>
              <a:defRPr/>
            </a:pPr>
            <a:r>
              <a:rPr lang="en-US" dirty="0"/>
              <a:t>Small, but sophisticated</a:t>
            </a:r>
            <a:r>
              <a:rPr lang="en-US" dirty="0" smtClean="0"/>
              <a:t>.</a:t>
            </a:r>
            <a:endParaRPr lang="en-US" dirty="0"/>
          </a:p>
          <a:p>
            <a:pPr eaLnBrk="1" hangingPunct="1">
              <a:buFont typeface="Wingdings" charset="0"/>
              <a:buChar char="n"/>
              <a:defRPr/>
            </a:pPr>
            <a:endParaRPr lang="en-US" dirty="0"/>
          </a:p>
          <a:p>
            <a:pPr eaLnBrk="1" hangingPunct="1">
              <a:buFont typeface="Wingdings" charset="0"/>
              <a:buChar char="n"/>
              <a:defRPr/>
            </a:pPr>
            <a:r>
              <a:rPr lang="en-US" dirty="0"/>
              <a:t>It is not a subset of Java.</a:t>
            </a:r>
          </a:p>
          <a:p>
            <a:pPr eaLnBrk="1" hangingPunct="1">
              <a:buFont typeface="Wingdings" charset="0"/>
              <a:buChar char="n"/>
              <a:defRPr/>
            </a:pPr>
            <a:endParaRPr lang="en-US" dirty="0"/>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655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30BBBFA-4EEC-AD40-A0D5-FE552CCA32B6}" type="slidenum">
              <a:rPr lang="en-US" altLang="en-US" sz="1400">
                <a:solidFill>
                  <a:schemeClr val="bg1"/>
                </a:solidFill>
              </a:rPr>
              <a:pPr eaLnBrk="1" hangingPunct="1"/>
              <a:t>28</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altLang="en-US">
                <a:ea typeface="ＭＳ Ｐゴシック" charset="-128"/>
              </a:rPr>
              <a:t>Not a Web Toy</a:t>
            </a:r>
          </a:p>
        </p:txBody>
      </p:sp>
      <p:sp>
        <p:nvSpPr>
          <p:cNvPr id="8195" name="Rectangle 3"/>
          <p:cNvSpPr>
            <a:spLocks noGrp="1" noChangeArrowheads="1"/>
          </p:cNvSpPr>
          <p:nvPr>
            <p:ph idx="1"/>
          </p:nvPr>
        </p:nvSpPr>
        <p:spPr>
          <a:xfrm>
            <a:off x="498475" y="1219200"/>
            <a:ext cx="7556500" cy="4906963"/>
          </a:xfrm>
        </p:spPr>
        <p:txBody>
          <a:bodyPr>
            <a:noAutofit/>
          </a:bodyPr>
          <a:lstStyle/>
          <a:p>
            <a:pPr eaLnBrk="1" hangingPunct="1"/>
            <a:r>
              <a:rPr lang="en-US" altLang="en-US" sz="1600">
                <a:ea typeface="ＭＳ Ｐゴシック" charset="-128"/>
              </a:rPr>
              <a:t>What is it used for today?</a:t>
            </a:r>
          </a:p>
          <a:p>
            <a:pPr eaLnBrk="1" hangingPunct="1">
              <a:buFont typeface="Wingdings" charset="2"/>
              <a:buNone/>
            </a:pPr>
            <a:r>
              <a:rPr lang="en-US" altLang="en-US" sz="1600">
                <a:ea typeface="ＭＳ Ｐゴシック" charset="-128"/>
              </a:rPr>
              <a:t>       -  Handling User Interaction</a:t>
            </a:r>
          </a:p>
          <a:p>
            <a:pPr eaLnBrk="1" hangingPunct="1">
              <a:buFont typeface="Wingdings" charset="2"/>
              <a:buNone/>
            </a:pPr>
            <a:r>
              <a:rPr lang="en-US" altLang="en-US" sz="1600">
                <a:ea typeface="ＭＳ Ｐゴシック" charset="-128"/>
              </a:rPr>
              <a:t>       – Doing small calculations</a:t>
            </a:r>
          </a:p>
          <a:p>
            <a:pPr eaLnBrk="1" hangingPunct="1">
              <a:buFont typeface="Wingdings" charset="2"/>
              <a:buNone/>
            </a:pPr>
            <a:r>
              <a:rPr lang="en-US" altLang="en-US" sz="1600">
                <a:ea typeface="ＭＳ Ｐゴシック" charset="-128"/>
              </a:rPr>
              <a:t>       – Checking for accuracy and appropriateness of data entry from forms</a:t>
            </a:r>
          </a:p>
          <a:p>
            <a:pPr eaLnBrk="1" hangingPunct="1">
              <a:buFont typeface="Wingdings" charset="2"/>
              <a:buNone/>
            </a:pPr>
            <a:r>
              <a:rPr lang="en-US" altLang="en-US" sz="1600">
                <a:ea typeface="ＭＳ Ｐゴシック" charset="-128"/>
              </a:rPr>
              <a:t>        – Doing small calculations/manipulations of forms input data</a:t>
            </a:r>
          </a:p>
          <a:p>
            <a:pPr eaLnBrk="1" hangingPunct="1">
              <a:buFont typeface="Wingdings" charset="2"/>
              <a:buNone/>
            </a:pPr>
            <a:r>
              <a:rPr lang="en-US" altLang="en-US" sz="1600">
                <a:ea typeface="ＭＳ Ｐゴシック" charset="-128"/>
              </a:rPr>
              <a:t>        – Search a small database embedded in the downloaded page</a:t>
            </a:r>
          </a:p>
          <a:p>
            <a:pPr eaLnBrk="1" hangingPunct="1">
              <a:buFontTx/>
              <a:buNone/>
            </a:pPr>
            <a:r>
              <a:rPr lang="en-US" altLang="en-US" sz="1600">
                <a:ea typeface="ＭＳ Ｐゴシック" charset="-128"/>
              </a:rPr>
              <a:t>– Save data as cookie so it is there upon visiting the page</a:t>
            </a:r>
          </a:p>
          <a:p>
            <a:pPr eaLnBrk="1" hangingPunct="1"/>
            <a:r>
              <a:rPr lang="en-US" altLang="en-US" sz="1600">
                <a:ea typeface="ＭＳ Ｐゴシック" charset="-128"/>
              </a:rPr>
              <a:t>• Generating Dynamic HTML documents</a:t>
            </a:r>
          </a:p>
          <a:p>
            <a:pPr eaLnBrk="1" hangingPunct="1"/>
            <a:r>
              <a:rPr lang="en-US" altLang="en-US" sz="1600">
                <a:ea typeface="ＭＳ Ｐゴシック" charset="-128"/>
              </a:rPr>
              <a:t>• Examples        – Bookmarklets  – Google Maps    – Google Suggest</a:t>
            </a: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675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36D3504-E3CB-3C4E-BEFD-60E4B3F89591}" type="slidenum">
              <a:rPr lang="en-US" altLang="en-US" sz="1400">
                <a:solidFill>
                  <a:schemeClr val="bg1"/>
                </a:solidFill>
              </a:rPr>
              <a:pPr eaLnBrk="1" hangingPunct="1"/>
              <a:t>29</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a:xfrm>
            <a:off x="4800600" y="4624388"/>
            <a:ext cx="4038600" cy="933450"/>
          </a:xfrm>
        </p:spPr>
        <p:txBody>
          <a:bodyPr/>
          <a:lstStyle/>
          <a:p>
            <a:pPr eaLnBrk="1" hangingPunct="1"/>
            <a:r>
              <a:rPr lang="en-US" altLang="en-US">
                <a:ea typeface="ＭＳ Ｐゴシック" charset="-128"/>
              </a:rPr>
              <a:t> Introducing JavaScript</a:t>
            </a:r>
          </a:p>
        </p:txBody>
      </p:sp>
      <p:sp>
        <p:nvSpPr>
          <p:cNvPr id="5123" name="Rectangle 3"/>
          <p:cNvSpPr>
            <a:spLocks noGrp="1" noChangeArrowheads="1"/>
          </p:cNvSpPr>
          <p:nvPr>
            <p:ph type="subTitle" idx="1"/>
          </p:nvPr>
        </p:nvSpPr>
        <p:spPr>
          <a:xfrm>
            <a:off x="4800600" y="5562600"/>
            <a:ext cx="4038600" cy="749300"/>
          </a:xfrm>
        </p:spPr>
        <p:txBody>
          <a:bodyPr rtlCol="0"/>
          <a:lstStyle/>
          <a:p>
            <a:pPr eaLnBrk="1" fontAlgn="auto" hangingPunct="1">
              <a:spcAft>
                <a:spcPts val="0"/>
              </a:spcAft>
              <a:buFont typeface="Wingdings" pitchFamily="2" charset="2"/>
              <a:buNone/>
              <a:defRPr/>
            </a:pPr>
            <a:r>
              <a:rPr lang="en-US" dirty="0" smtClean="0">
                <a:ea typeface="+mn-ea"/>
                <a:cs typeface="+mn-cs"/>
              </a:rPr>
              <a:t> </a:t>
            </a:r>
          </a:p>
        </p:txBody>
      </p:sp>
      <p:sp>
        <p:nvSpPr>
          <p:cNvPr id="4" name="Rectangle 4"/>
          <p:cNvSpPr>
            <a:spLocks noGrp="1" noChangeArrowheads="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Rectangle 5"/>
          <p:cNvSpPr>
            <a:spLocks noGrp="1" noChangeArrowheads="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26629" name="Rectangle 6"/>
          <p:cNvSpPr>
            <a:spLocks noGrp="1" noChangeArrowheads="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B12372A-9073-504A-8FE4-3B471EF178C2}" type="slidenum">
              <a:rPr lang="en-US" altLang="en-US" sz="1400">
                <a:solidFill>
                  <a:schemeClr val="bg1"/>
                </a:solidFill>
              </a:rPr>
              <a:pPr eaLnBrk="1" hangingPunct="1"/>
              <a:t>3</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What JavaScript Can Do(Client JavaScript)</a:t>
            </a:r>
            <a:endParaRPr lang="en-US" dirty="0">
              <a:ea typeface="+mj-ea"/>
              <a:cs typeface="+mj-cs"/>
            </a:endParaRP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Wingdings" pitchFamily="2" charset="2"/>
              <a:buChar char="n"/>
              <a:defRPr/>
            </a:pPr>
            <a:r>
              <a:rPr lang="en-US" sz="1750" dirty="0" smtClean="0">
                <a:solidFill>
                  <a:schemeClr val="tx1">
                    <a:lumMod val="65000"/>
                    <a:lumOff val="35000"/>
                  </a:schemeClr>
                </a:solidFill>
                <a:ea typeface="+mn-ea"/>
                <a:cs typeface="+mn-cs"/>
              </a:rPr>
              <a:t>The most common use of JavaScript is to write functions that are embedded in or included from HTML pages and that interact with the Document Object Model (DOM) of the page. Some simple examples of this usage are:</a:t>
            </a:r>
          </a:p>
          <a:p>
            <a:pPr eaLnBrk="1" fontAlgn="auto" hangingPunct="1">
              <a:spcAft>
                <a:spcPts val="0"/>
              </a:spcAft>
              <a:buFont typeface="Wingdings" pitchFamily="2" charset="2"/>
              <a:buChar char="n"/>
              <a:defRPr/>
            </a:pPr>
            <a:r>
              <a:rPr lang="en-US" sz="1750" dirty="0" smtClean="0">
                <a:solidFill>
                  <a:schemeClr val="tx1">
                    <a:lumMod val="65000"/>
                    <a:lumOff val="35000"/>
                  </a:schemeClr>
                </a:solidFill>
                <a:ea typeface="+mn-ea"/>
                <a:cs typeface="+mn-cs"/>
              </a:rPr>
              <a:t>Loading new page content or submitting data to the server via AJAX without reloading the page (for example, a social network might allow the user to post status updates without leaving the page)</a:t>
            </a:r>
          </a:p>
          <a:p>
            <a:pPr eaLnBrk="1" fontAlgn="auto" hangingPunct="1">
              <a:spcAft>
                <a:spcPts val="0"/>
              </a:spcAft>
              <a:buFont typeface="Wingdings" pitchFamily="2" charset="2"/>
              <a:buChar char="n"/>
              <a:defRPr/>
            </a:pPr>
            <a:r>
              <a:rPr lang="en-US" sz="1750" dirty="0" smtClean="0">
                <a:solidFill>
                  <a:schemeClr val="tx1">
                    <a:lumMod val="65000"/>
                    <a:lumOff val="35000"/>
                  </a:schemeClr>
                </a:solidFill>
                <a:ea typeface="+mn-ea"/>
                <a:cs typeface="+mn-cs"/>
              </a:rPr>
              <a:t>Animation of page elements, fading them in and out, resizing them, moving them, etc.</a:t>
            </a:r>
          </a:p>
          <a:p>
            <a:pPr eaLnBrk="1" fontAlgn="auto" hangingPunct="1">
              <a:spcAft>
                <a:spcPts val="0"/>
              </a:spcAft>
              <a:buFont typeface="Wingdings" pitchFamily="2" charset="2"/>
              <a:buChar char="n"/>
              <a:defRPr/>
            </a:pPr>
            <a:r>
              <a:rPr lang="en-US" sz="1750" dirty="0" smtClean="0">
                <a:solidFill>
                  <a:schemeClr val="tx1">
                    <a:lumMod val="65000"/>
                    <a:lumOff val="35000"/>
                  </a:schemeClr>
                </a:solidFill>
                <a:ea typeface="+mn-ea"/>
                <a:cs typeface="+mn-cs"/>
              </a:rPr>
              <a:t>Interactive content, for example games, and playing audio and video</a:t>
            </a:r>
          </a:p>
          <a:p>
            <a:pPr eaLnBrk="1" fontAlgn="auto" hangingPunct="1">
              <a:spcAft>
                <a:spcPts val="0"/>
              </a:spcAft>
              <a:buFont typeface="Wingdings" pitchFamily="2" charset="2"/>
              <a:buChar char="n"/>
              <a:defRPr/>
            </a:pPr>
            <a:r>
              <a:rPr lang="en-US" sz="1750" dirty="0" smtClean="0">
                <a:solidFill>
                  <a:schemeClr val="tx1">
                    <a:lumMod val="65000"/>
                    <a:lumOff val="35000"/>
                  </a:schemeClr>
                </a:solidFill>
                <a:ea typeface="+mn-ea"/>
                <a:cs typeface="+mn-cs"/>
              </a:rPr>
              <a:t>Validating input values of a web form to make sure that they are acceptable before being submitted to the server.</a:t>
            </a:r>
          </a:p>
          <a:p>
            <a:pPr eaLnBrk="1" fontAlgn="auto" hangingPunct="1">
              <a:spcAft>
                <a:spcPts val="0"/>
              </a:spcAft>
              <a:buFont typeface="Wingdings" pitchFamily="2" charset="2"/>
              <a:buChar char="n"/>
              <a:defRPr/>
            </a:pPr>
            <a:r>
              <a:rPr lang="en-US" sz="1750" dirty="0" smtClean="0">
                <a:solidFill>
                  <a:schemeClr val="tx1">
                    <a:lumMod val="65000"/>
                    <a:lumOff val="35000"/>
                  </a:schemeClr>
                </a:solidFill>
                <a:ea typeface="+mn-ea"/>
                <a:cs typeface="+mn-cs"/>
              </a:rPr>
              <a:t>Transmitting information about the user's reading habits and browsing activities to various websites. Web pages frequently do this for web analytics, ad tracking, personalization or other purposes.</a:t>
            </a:r>
            <a:endParaRPr lang="en-US" sz="1750" dirty="0">
              <a:solidFill>
                <a:schemeClr val="tx1">
                  <a:lumMod val="65000"/>
                  <a:lumOff val="35000"/>
                </a:schemeClr>
              </a:solidFill>
              <a:ea typeface="+mn-ea"/>
              <a:cs typeface="+mn-cs"/>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696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DD974BA-2B6D-6A47-ACA8-6A4FD7D59249}" type="slidenum">
              <a:rPr lang="en-US" altLang="en-US" sz="1400">
                <a:solidFill>
                  <a:schemeClr val="bg1"/>
                </a:solidFill>
              </a:rPr>
              <a:pPr eaLnBrk="1" hangingPunct="1"/>
              <a:t>30</a:t>
            </a:fld>
            <a:endParaRPr lang="en-US" altLang="en-US" sz="1400">
              <a:solidFill>
                <a:schemeClr val="bg1"/>
              </a:solidFill>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tLang="en-US" sz="2400">
                <a:ea typeface="ＭＳ Ｐゴシック" charset="-128"/>
              </a:rPr>
              <a:t>Where does Java Script Fit In:</a:t>
            </a:r>
            <a:br>
              <a:rPr lang="en-US" altLang="en-US" sz="2400">
                <a:ea typeface="ＭＳ Ｐゴシック" charset="-128"/>
              </a:rPr>
            </a:br>
            <a:r>
              <a:rPr lang="en-US" altLang="en-US" sz="2400">
                <a:ea typeface="ＭＳ Ｐゴシック" charset="-128"/>
              </a:rPr>
              <a:t/>
            </a:r>
            <a:br>
              <a:rPr lang="en-US" altLang="en-US" sz="2400">
                <a:ea typeface="ＭＳ Ｐゴシック" charset="-128"/>
              </a:rPr>
            </a:br>
            <a:r>
              <a:rPr lang="en-US" altLang="en-US">
                <a:ea typeface="ＭＳ Ｐゴシック" charset="-128"/>
              </a:rPr>
              <a:t>Server-Side &amp; Client-Side Programming</a:t>
            </a:r>
          </a:p>
        </p:txBody>
      </p:sp>
      <p:sp>
        <p:nvSpPr>
          <p:cNvPr id="72706" name="Rectangle 3"/>
          <p:cNvSpPr>
            <a:spLocks noGrp="1" noChangeArrowheads="1"/>
          </p:cNvSpPr>
          <p:nvPr>
            <p:ph idx="1"/>
          </p:nvPr>
        </p:nvSpPr>
        <p:spPr>
          <a:xfrm>
            <a:off x="685800" y="2514600"/>
            <a:ext cx="7772400" cy="3581400"/>
          </a:xfrm>
        </p:spPr>
        <p:txBody>
          <a:bodyPr/>
          <a:lstStyle/>
          <a:p>
            <a:pPr eaLnBrk="1" hangingPunct="1"/>
            <a:r>
              <a:rPr lang="en-US" altLang="en-US">
                <a:ea typeface="ＭＳ Ｐゴシック" charset="-128"/>
              </a:rPr>
              <a:t>Server-side programming</a:t>
            </a:r>
          </a:p>
          <a:p>
            <a:pPr lvl="1" eaLnBrk="1" hangingPunct="1"/>
            <a:r>
              <a:rPr lang="en-US" altLang="en-US">
                <a:ea typeface="ＭＳ Ｐゴシック" charset="-128"/>
              </a:rPr>
              <a:t>Program placed on server that hosts Web site</a:t>
            </a:r>
          </a:p>
          <a:p>
            <a:pPr lvl="1" eaLnBrk="1" hangingPunct="1"/>
            <a:r>
              <a:rPr lang="en-US" altLang="en-US">
                <a:ea typeface="ＭＳ Ｐゴシック" charset="-128"/>
              </a:rPr>
              <a:t>Program then used to modify contents and structure of Web pages.</a:t>
            </a:r>
          </a:p>
          <a:p>
            <a:pPr lvl="1" eaLnBrk="1" hangingPunct="1"/>
            <a:endParaRPr lang="en-US" altLang="en-US">
              <a:ea typeface="ＭＳ Ｐゴシック" charset="-128"/>
            </a:endParaRPr>
          </a:p>
          <a:p>
            <a:pPr eaLnBrk="1" hangingPunct="1"/>
            <a:r>
              <a:rPr lang="en-US" altLang="en-US">
                <a:ea typeface="ＭＳ Ｐゴシック" charset="-128"/>
              </a:rPr>
              <a:t>Client-side programming</a:t>
            </a:r>
          </a:p>
          <a:p>
            <a:pPr lvl="1" eaLnBrk="1" hangingPunct="1"/>
            <a:r>
              <a:rPr lang="en-US" altLang="en-US">
                <a:ea typeface="ＭＳ Ｐゴシック" charset="-128"/>
              </a:rPr>
              <a:t>Runs programs on user</a:t>
            </a:r>
            <a:r>
              <a:rPr lang="ja-JP" altLang="en-US">
                <a:latin typeface="Arial" charset="0"/>
                <a:ea typeface="ＭＳ ゴシック" charset="-128"/>
              </a:rPr>
              <a:t>’</a:t>
            </a:r>
            <a:r>
              <a:rPr lang="en-US" altLang="ja-JP">
                <a:ea typeface="ＭＳ Ｐゴシック" charset="-128"/>
              </a:rPr>
              <a:t>s computer  </a:t>
            </a:r>
          </a:p>
          <a:p>
            <a:pPr lvl="1" eaLnBrk="1" hangingPunct="1"/>
            <a:r>
              <a:rPr lang="en-US" altLang="en-US">
                <a:ea typeface="ＭＳ Ｐゴシック" charset="-128"/>
              </a:rPr>
              <a:t>Programs likely to be more responsive to users</a:t>
            </a:r>
          </a:p>
          <a:p>
            <a:pPr lvl="1" eaLnBrk="1" hangingPunct="1"/>
            <a:r>
              <a:rPr lang="en-US" altLang="en-US">
                <a:ea typeface="ＭＳ Ｐゴシック" charset="-128"/>
              </a:rPr>
              <a:t>Can never completely replace server-side programming</a:t>
            </a:r>
          </a:p>
          <a:p>
            <a:pPr lvl="1" eaLnBrk="1" hangingPunct="1"/>
            <a:endParaRPr lang="en-US" altLang="en-US">
              <a:ea typeface="ＭＳ Ｐゴシック" charset="-128"/>
            </a:endParaRPr>
          </a:p>
          <a:p>
            <a:pPr lvl="1" eaLnBrk="1" hangingPunct="1"/>
            <a:endParaRPr lang="en-US" altLang="en-US">
              <a:ea typeface="ＭＳ Ｐゴシック" charset="-128"/>
            </a:endParaRPr>
          </a:p>
          <a:p>
            <a:pPr lvl="1" eaLnBrk="1" hangingPunct="1"/>
            <a:endParaRPr lang="en-US" altLang="en-US">
              <a:ea typeface="ＭＳ Ｐゴシック" charset="-128"/>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727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6165A52-B8E4-CD48-86C0-3B153DDC8FBA}" type="slidenum">
              <a:rPr lang="en-US" altLang="en-US" sz="1400">
                <a:solidFill>
                  <a:schemeClr val="bg1"/>
                </a:solidFill>
              </a:rPr>
              <a:pPr eaLnBrk="1" hangingPunct="1"/>
              <a:t>31</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tLang="en-US">
                <a:ea typeface="ＭＳ Ｐゴシック" charset="-128"/>
              </a:rPr>
              <a:t>Client-Side Programming</a:t>
            </a:r>
          </a:p>
        </p:txBody>
      </p:sp>
      <p:pic>
        <p:nvPicPr>
          <p:cNvPr id="23556" name="Picture 4" descr="Fig01-05"/>
          <p:cNvPicPr>
            <a:picLocks noGrp="1" noChangeAspect="1" noChangeArrowheads="1"/>
          </p:cNvPicPr>
          <p:nvPr>
            <p:ph idx="1"/>
          </p:nvPr>
        </p:nvPicPr>
        <p:blipFill>
          <a:blip r:embed="rId3">
            <a:lum bright="-6000"/>
            <a:extLst>
              <a:ext uri="{28A0092B-C50C-407E-A947-70E740481C1C}">
                <a14:useLocalDpi xmlns:a14="http://schemas.microsoft.com/office/drawing/2010/main" val="0"/>
              </a:ext>
            </a:extLst>
          </a:blip>
          <a:srcRect l="-51519" r="-51519"/>
          <a:stretch>
            <a:fillRect/>
          </a:stretch>
        </p:blipFill>
        <p:spPr>
          <a:xfrm>
            <a:off x="-1600200" y="1295400"/>
            <a:ext cx="11430000" cy="4830763"/>
          </a:xfrm>
          <a:extLs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747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BC3C37C-DB38-6646-953A-922DF1EA9A5C}" type="slidenum">
              <a:rPr lang="en-US" altLang="en-US" sz="1400">
                <a:solidFill>
                  <a:schemeClr val="bg1"/>
                </a:solidFill>
              </a:rPr>
              <a:pPr eaLnBrk="1" hangingPunct="1"/>
              <a:t>32</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altLang="en-US">
                <a:ea typeface="ＭＳ Ｐゴシック" charset="-128"/>
              </a:rPr>
              <a:t>Server-Side Programming</a:t>
            </a:r>
          </a:p>
        </p:txBody>
      </p:sp>
      <p:pic>
        <p:nvPicPr>
          <p:cNvPr id="20484" name="Picture 4" descr="Fig01-04"/>
          <p:cNvPicPr>
            <a:picLocks noGrp="1" noChangeAspect="1" noChangeArrowheads="1"/>
          </p:cNvPicPr>
          <p:nvPr>
            <p:ph idx="1"/>
          </p:nvPr>
        </p:nvPicPr>
        <p:blipFill>
          <a:blip r:embed="rId3">
            <a:lum bright="-6000"/>
            <a:extLst>
              <a:ext uri="{28A0092B-C50C-407E-A947-70E740481C1C}">
                <a14:useLocalDpi xmlns:a14="http://schemas.microsoft.com/office/drawing/2010/main" val="0"/>
              </a:ext>
            </a:extLst>
          </a:blip>
          <a:srcRect l="-22066" r="-22066"/>
          <a:stretch>
            <a:fillRect/>
          </a:stretch>
        </p:blipFill>
        <p:spPr>
          <a:xfrm>
            <a:off x="-685800" y="1066800"/>
            <a:ext cx="9982200" cy="5059363"/>
          </a:xfrm>
          <a:extLs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768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A9D4ECF-133A-9742-96E6-D7E32A7CBFC5}" type="slidenum">
              <a:rPr lang="en-US" altLang="en-US" sz="1400">
                <a:solidFill>
                  <a:schemeClr val="bg1"/>
                </a:solidFill>
              </a:rPr>
              <a:pPr eaLnBrk="1" hangingPunct="1"/>
              <a:t>33</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ea typeface="+mj-ea"/>
                <a:cs typeface="+mj-cs"/>
              </a:rPr>
              <a:t>Combining Client-Side and Server-Side Programming</a:t>
            </a:r>
          </a:p>
        </p:txBody>
      </p:sp>
      <p:pic>
        <p:nvPicPr>
          <p:cNvPr id="26628" name="Picture 4" descr="Fig01-06"/>
          <p:cNvPicPr>
            <a:picLocks noGrp="1" noChangeAspect="1" noChangeArrowheads="1"/>
          </p:cNvPicPr>
          <p:nvPr>
            <p:ph idx="1"/>
          </p:nvPr>
        </p:nvPicPr>
        <p:blipFill>
          <a:blip r:embed="rId3">
            <a:lum bright="-6000"/>
            <a:extLst>
              <a:ext uri="{28A0092B-C50C-407E-A947-70E740481C1C}">
                <a14:useLocalDpi xmlns:a14="http://schemas.microsoft.com/office/drawing/2010/main" val="0"/>
              </a:ext>
            </a:extLst>
          </a:blip>
          <a:srcRect l="-44151" r="-44151"/>
          <a:stretch>
            <a:fillRect/>
          </a:stretch>
        </p:blipFill>
        <p:spPr>
          <a:xfrm>
            <a:off x="-1219200" y="1524000"/>
            <a:ext cx="10744200" cy="4602163"/>
          </a:xfrm>
          <a:extLs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788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2182FD0-CE8F-0646-B153-0B087263EAAA}" type="slidenum">
              <a:rPr lang="en-US" altLang="en-US" sz="1400">
                <a:solidFill>
                  <a:schemeClr val="bg1"/>
                </a:solidFill>
              </a:rPr>
              <a:pPr eaLnBrk="1" hangingPunct="1"/>
              <a:t>34</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altLang="en-US">
                <a:ea typeface="ＭＳ Ｐゴシック" charset="-128"/>
              </a:rPr>
              <a:t>The Three Layers of A Web Page</a:t>
            </a:r>
          </a:p>
        </p:txBody>
      </p:sp>
      <p:sp>
        <p:nvSpPr>
          <p:cNvPr id="80898" name="Rectangle 3"/>
          <p:cNvSpPr>
            <a:spLocks noGrp="1" noChangeArrowheads="1"/>
          </p:cNvSpPr>
          <p:nvPr>
            <p:ph idx="1"/>
          </p:nvPr>
        </p:nvSpPr>
        <p:spPr/>
        <p:txBody>
          <a:bodyPr/>
          <a:lstStyle/>
          <a:p>
            <a:pPr eaLnBrk="1" hangingPunct="1"/>
            <a:r>
              <a:rPr lang="en-US" altLang="en-US" b="1">
                <a:ea typeface="ＭＳ Ｐゴシック" charset="-128"/>
              </a:rPr>
              <a:t>The content or structural layer.</a:t>
            </a:r>
          </a:p>
          <a:p>
            <a:pPr lvl="1" eaLnBrk="1" hangingPunct="1"/>
            <a:r>
              <a:rPr lang="en-US" altLang="en-US" sz="1400" b="1">
                <a:ea typeface="ＭＳ Ｐゴシック" charset="-128"/>
              </a:rPr>
              <a:t>In Web development, HTML/XML markup makes up the content layer, and it also structures the Web document. The content layer is what a viewer sees when the comes to your Web page. Content can consist of text or images and include the links and anchors a viewer uses to navigate around your Web site.</a:t>
            </a:r>
          </a:p>
          <a:p>
            <a:pPr eaLnBrk="1" hangingPunct="1"/>
            <a:r>
              <a:rPr lang="en-US" altLang="en-US" b="1">
                <a:ea typeface="ＭＳ Ｐゴシック" charset="-128"/>
              </a:rPr>
              <a:t>The style or presentation layer.</a:t>
            </a:r>
          </a:p>
          <a:p>
            <a:pPr lvl="1" eaLnBrk="1" hangingPunct="1"/>
            <a:r>
              <a:rPr lang="en-US" altLang="en-US" sz="1400" b="1">
                <a:ea typeface="ＭＳ Ｐゴシック" charset="-128"/>
              </a:rPr>
              <a:t>The style or presentation layer is how the document will appear and on what media types. This layer is defined by CSS, Cascading Style sheets. Prior to CSS, nearly all of the presentation was contained within the HTML markup; all font colors, background styles, element positions and alignments, borders, etc. had to be explicitly, often repeatedly, included in the HTML markup for the page. CSS works with JavaScript and the DOM to a create a dynamic presentation, often known as DHTML.</a:t>
            </a:r>
          </a:p>
          <a:p>
            <a:pPr eaLnBrk="1" hangingPunct="1"/>
            <a:r>
              <a:rPr lang="en-US" altLang="en-US" b="1">
                <a:ea typeface="ＭＳ Ｐゴシック" charset="-128"/>
              </a:rPr>
              <a:t>The behavior layer.</a:t>
            </a:r>
          </a:p>
          <a:p>
            <a:pPr eaLnBrk="1" hangingPunct="1"/>
            <a:endParaRPr lang="en-US" altLang="en-US">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809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740A4FD-AF8D-104C-929E-6FC83221A085}" type="slidenum">
              <a:rPr lang="en-US" altLang="en-US" sz="1400">
                <a:solidFill>
                  <a:schemeClr val="bg1"/>
                </a:solidFill>
              </a:rPr>
              <a:pPr eaLnBrk="1" hangingPunct="1"/>
              <a:t>35</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tLang="en-US">
                <a:ea typeface="ＭＳ Ｐゴシック" charset="-128"/>
              </a:rPr>
              <a:t>The Three Layers</a:t>
            </a:r>
          </a:p>
        </p:txBody>
      </p:sp>
      <p:sp>
        <p:nvSpPr>
          <p:cNvPr id="82946" name="Rectangle 3"/>
          <p:cNvSpPr>
            <a:spLocks noGrp="1" noChangeArrowheads="1"/>
          </p:cNvSpPr>
          <p:nvPr>
            <p:ph idx="1"/>
          </p:nvPr>
        </p:nvSpPr>
        <p:spPr/>
        <p:txBody>
          <a:bodyPr/>
          <a:lstStyle/>
          <a:p>
            <a:pPr eaLnBrk="1" hangingPunct="1"/>
            <a:r>
              <a:rPr lang="en-US" altLang="en-US" b="1">
                <a:ea typeface="ＭＳ Ｐゴシック" charset="-128"/>
              </a:rPr>
              <a:t>The behavior layer.</a:t>
            </a:r>
          </a:p>
          <a:p>
            <a:pPr lvl="1" eaLnBrk="1" hangingPunct="1"/>
            <a:r>
              <a:rPr lang="en-US" altLang="en-US" sz="1400" b="1">
                <a:ea typeface="ＭＳ Ｐゴシック" charset="-128"/>
              </a:rPr>
              <a:t>The behavior layer is the layer of a Web page that makes the page perform some action. For most Web pages, the first level of behavior is JavaScript. JavaScript allows you to dynamically control the elements of the Web page based on user interaction such as an individual keystroke, moving a mouse, submitting form input, etc. JavaScript also makes it easy to perform style changes on the fly. Although traditionally CSS and JavaScript are separate layers, now with the DOM, they work so closely together that the lines are somewhat blurred. JavaScript programs are often stored in external files which are then put in libraries where other programmers can share them.</a:t>
            </a:r>
          </a:p>
          <a:p>
            <a:pPr eaLnBrk="1" hangingPunct="1"/>
            <a:endParaRPr lang="en-US" altLang="en-US" sz="1400" b="1">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829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6F404E5-EE2C-8047-AB8F-641741385C7D}" type="slidenum">
              <a:rPr lang="en-US" altLang="en-US" sz="1400">
                <a:solidFill>
                  <a:schemeClr val="bg1"/>
                </a:solidFill>
              </a:rPr>
              <a:pPr eaLnBrk="1" hangingPunct="1"/>
              <a:t>36</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82600"/>
            <a:ext cx="1905000" cy="609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Server</a:t>
            </a:r>
            <a:endParaRPr lang="en-US" dirty="0">
              <a:solidFill>
                <a:prstClr val="white"/>
              </a:solidFill>
              <a:latin typeface="Calibri"/>
            </a:endParaRPr>
          </a:p>
        </p:txBody>
      </p:sp>
      <p:sp>
        <p:nvSpPr>
          <p:cNvPr id="5" name="Rectangle 4"/>
          <p:cNvSpPr/>
          <p:nvPr/>
        </p:nvSpPr>
        <p:spPr>
          <a:xfrm>
            <a:off x="2667000" y="482600"/>
            <a:ext cx="1905000" cy="609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HTML</a:t>
            </a:r>
            <a:endParaRPr lang="en-US" dirty="0">
              <a:solidFill>
                <a:prstClr val="white"/>
              </a:solidFill>
              <a:latin typeface="Calibri"/>
            </a:endParaRPr>
          </a:p>
        </p:txBody>
      </p:sp>
      <p:sp>
        <p:nvSpPr>
          <p:cNvPr id="6" name="Rectangle 5"/>
          <p:cNvSpPr/>
          <p:nvPr/>
        </p:nvSpPr>
        <p:spPr>
          <a:xfrm>
            <a:off x="4572000" y="482600"/>
            <a:ext cx="1905000" cy="609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CSS</a:t>
            </a:r>
            <a:endParaRPr lang="en-US" dirty="0">
              <a:solidFill>
                <a:prstClr val="white"/>
              </a:solidFill>
              <a:latin typeface="Calibri"/>
            </a:endParaRPr>
          </a:p>
        </p:txBody>
      </p:sp>
      <p:sp>
        <p:nvSpPr>
          <p:cNvPr id="7" name="Rectangle 6"/>
          <p:cNvSpPr/>
          <p:nvPr/>
        </p:nvSpPr>
        <p:spPr>
          <a:xfrm>
            <a:off x="6477000" y="482600"/>
            <a:ext cx="1905000"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JavaScript</a:t>
            </a:r>
            <a:endParaRPr lang="en-US" dirty="0">
              <a:solidFill>
                <a:prstClr val="white"/>
              </a:solidFill>
              <a:latin typeface="Calibri"/>
            </a:endParaRPr>
          </a:p>
        </p:txBody>
      </p:sp>
      <p:sp>
        <p:nvSpPr>
          <p:cNvPr id="9" name="TextBox 8"/>
          <p:cNvSpPr txBox="1"/>
          <p:nvPr/>
        </p:nvSpPr>
        <p:spPr>
          <a:xfrm>
            <a:off x="838200" y="1397000"/>
            <a:ext cx="1752600" cy="3786188"/>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Rendering HTML</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Constructing URLs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Calculating dependencies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Redirecting</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10" name="TextBox 9"/>
          <p:cNvSpPr txBox="1"/>
          <p:nvPr/>
        </p:nvSpPr>
        <p:spPr>
          <a:xfrm>
            <a:off x="2749550" y="1397000"/>
            <a:ext cx="1752600" cy="2862263"/>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Document structure</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Native functionality</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Accessibility</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11" name="TextBox 10"/>
          <p:cNvSpPr txBox="1"/>
          <p:nvPr/>
        </p:nvSpPr>
        <p:spPr>
          <a:xfrm>
            <a:off x="4648200" y="1397000"/>
            <a:ext cx="1752600" cy="2862263"/>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Layout</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Colors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Visibility</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Animation</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12" name="TextBox 11"/>
          <p:cNvSpPr txBox="1"/>
          <p:nvPr/>
        </p:nvSpPr>
        <p:spPr>
          <a:xfrm>
            <a:off x="6553200" y="1397000"/>
            <a:ext cx="1752600" cy="2554288"/>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Handling Events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Ajax</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Changing UI</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8500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8500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8500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D553867-DC64-7744-9B76-EE8F9BFE70D8}" type="slidenum">
              <a:rPr lang="en-US" altLang="en-US" sz="1400">
                <a:solidFill>
                  <a:srgbClr val="898989"/>
                </a:solidFill>
                <a:latin typeface="Calibri" charset="0"/>
              </a:rPr>
              <a:pPr eaLnBrk="1" hangingPunct="1"/>
              <a:t>37</a:t>
            </a:fld>
            <a:endParaRPr lang="en-US" altLang="en-US" sz="14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762000" y="482600"/>
            <a:ext cx="1905000" cy="609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Server</a:t>
            </a:r>
            <a:endParaRPr lang="en-US" dirty="0">
              <a:solidFill>
                <a:prstClr val="white"/>
              </a:solidFill>
              <a:latin typeface="Calibri"/>
            </a:endParaRPr>
          </a:p>
        </p:txBody>
      </p:sp>
      <p:sp>
        <p:nvSpPr>
          <p:cNvPr id="5" name="Rectangle 4"/>
          <p:cNvSpPr/>
          <p:nvPr/>
        </p:nvSpPr>
        <p:spPr>
          <a:xfrm>
            <a:off x="2667000" y="482600"/>
            <a:ext cx="1905000" cy="609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HTML</a:t>
            </a:r>
            <a:endParaRPr lang="en-US" dirty="0">
              <a:solidFill>
                <a:prstClr val="white"/>
              </a:solidFill>
              <a:latin typeface="Calibri"/>
            </a:endParaRPr>
          </a:p>
        </p:txBody>
      </p:sp>
      <p:sp>
        <p:nvSpPr>
          <p:cNvPr id="6" name="Rectangle 5"/>
          <p:cNvSpPr/>
          <p:nvPr/>
        </p:nvSpPr>
        <p:spPr>
          <a:xfrm>
            <a:off x="4572000" y="482600"/>
            <a:ext cx="1905000" cy="609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CSS</a:t>
            </a:r>
            <a:endParaRPr lang="en-US" dirty="0">
              <a:solidFill>
                <a:prstClr val="white"/>
              </a:solidFill>
              <a:latin typeface="Calibri"/>
            </a:endParaRPr>
          </a:p>
        </p:txBody>
      </p:sp>
      <p:sp>
        <p:nvSpPr>
          <p:cNvPr id="7" name="Rectangle 6"/>
          <p:cNvSpPr/>
          <p:nvPr/>
        </p:nvSpPr>
        <p:spPr>
          <a:xfrm>
            <a:off x="6477000" y="482600"/>
            <a:ext cx="1905000"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800" dirty="0">
                <a:solidFill>
                  <a:prstClr val="white"/>
                </a:solidFill>
                <a:latin typeface="Calibri"/>
              </a:rPr>
              <a:t>JavaScript</a:t>
            </a:r>
            <a:endParaRPr lang="en-US" dirty="0">
              <a:solidFill>
                <a:prstClr val="white"/>
              </a:solidFill>
              <a:latin typeface="Calibri"/>
            </a:endParaRPr>
          </a:p>
        </p:txBody>
      </p:sp>
      <p:sp>
        <p:nvSpPr>
          <p:cNvPr id="9" name="TextBox 8"/>
          <p:cNvSpPr txBox="1"/>
          <p:nvPr/>
        </p:nvSpPr>
        <p:spPr>
          <a:xfrm>
            <a:off x="838200" y="1397000"/>
            <a:ext cx="1752600" cy="3786188"/>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Rendering HTML</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Constructing URLs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Calculating dependencies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Redirecting</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10" name="TextBox 9"/>
          <p:cNvSpPr txBox="1"/>
          <p:nvPr/>
        </p:nvSpPr>
        <p:spPr>
          <a:xfrm>
            <a:off x="2749550" y="1397000"/>
            <a:ext cx="1752600" cy="2862263"/>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Document structure</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Native functionality</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Accessibility</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11" name="TextBox 10"/>
          <p:cNvSpPr txBox="1"/>
          <p:nvPr/>
        </p:nvSpPr>
        <p:spPr>
          <a:xfrm>
            <a:off x="4648200" y="1397000"/>
            <a:ext cx="1752600" cy="2862263"/>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Layout</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Colors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Visibility</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Animation</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12" name="TextBox 11"/>
          <p:cNvSpPr txBox="1"/>
          <p:nvPr/>
        </p:nvSpPr>
        <p:spPr>
          <a:xfrm>
            <a:off x="6553200" y="1397000"/>
            <a:ext cx="1752600" cy="2554288"/>
          </a:xfrm>
          <a:prstGeom prst="rect">
            <a:avLst/>
          </a:prstGeom>
          <a:noFill/>
        </p:spPr>
        <p:txBody>
          <a:bodyPr>
            <a:spAutoFit/>
          </a:bodyPr>
          <a:lstStyle/>
          <a:p>
            <a:pPr fontAlgn="auto">
              <a:spcBef>
                <a:spcPts val="0"/>
              </a:spcBef>
              <a:spcAft>
                <a:spcPts val="0"/>
              </a:spcAft>
              <a:defRPr/>
            </a:pPr>
            <a:r>
              <a:rPr lang="en-US" sz="2000" dirty="0">
                <a:solidFill>
                  <a:prstClr val="white"/>
                </a:solidFill>
                <a:latin typeface="Calibri"/>
                <a:ea typeface="+mn-ea"/>
              </a:rPr>
              <a:t>Handling Events</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Ajax</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r>
              <a:rPr lang="en-US" sz="2000" dirty="0">
                <a:solidFill>
                  <a:prstClr val="white"/>
                </a:solidFill>
                <a:latin typeface="Calibri"/>
                <a:ea typeface="+mn-ea"/>
              </a:rPr>
              <a:t>Changing UI</a:t>
            </a:r>
          </a:p>
          <a:p>
            <a:pPr fontAlgn="auto">
              <a:spcBef>
                <a:spcPts val="0"/>
              </a:spcBef>
              <a:spcAft>
                <a:spcPts val="0"/>
              </a:spcAft>
              <a:defRPr/>
            </a:pPr>
            <a:endParaRPr lang="en-US" sz="2000" dirty="0">
              <a:solidFill>
                <a:prstClr val="white"/>
              </a:solidFill>
              <a:latin typeface="Calibri"/>
              <a:ea typeface="+mn-ea"/>
            </a:endParaRPr>
          </a:p>
          <a:p>
            <a:pPr fontAlgn="auto">
              <a:spcBef>
                <a:spcPts val="0"/>
              </a:spcBef>
              <a:spcAft>
                <a:spcPts val="0"/>
              </a:spcAft>
              <a:defRPr/>
            </a:pPr>
            <a:endParaRPr lang="en-US" sz="2000" dirty="0">
              <a:solidFill>
                <a:prstClr val="white"/>
              </a:solidFill>
              <a:latin typeface="Calibri"/>
              <a:ea typeface="+mn-ea"/>
            </a:endParaRPr>
          </a:p>
        </p:txBody>
      </p:sp>
      <p:sp>
        <p:nvSpPr>
          <p:cNvPr id="8602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8602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8602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2069A3-8070-274D-BA4B-1E7FA61C4211}" type="slidenum">
              <a:rPr lang="en-US" altLang="en-US" sz="1400">
                <a:solidFill>
                  <a:srgbClr val="898989"/>
                </a:solidFill>
                <a:latin typeface="Calibri" charset="0"/>
              </a:rPr>
              <a:pPr eaLnBrk="1" hangingPunct="1"/>
              <a:t>38</a:t>
            </a:fld>
            <a:endParaRPr lang="en-US" altLang="en-US" sz="1400">
              <a:solidFill>
                <a:srgbClr val="898989"/>
              </a:solidFill>
              <a:latin typeface="Calibri"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2.77556E-17 -1.41402E-6 L 0.62083 0.00247 " pathEditMode="relative" rAng="0" ptsTypes="AA">
                                      <p:cBhvr>
                                        <p:cTn id="6" dur="2000" fill="hold"/>
                                        <p:tgtEl>
                                          <p:spTgt spid="9"/>
                                        </p:tgtEl>
                                        <p:attrNameLst>
                                          <p:attrName>ppt_x</p:attrName>
                                          <p:attrName>ppt_y</p:attrName>
                                        </p:attrNameLst>
                                      </p:cBhvr>
                                      <p:rCtr x="31042" y="12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2.22222E-6 1.12998E-6 L 0.4118 0.00339 " pathEditMode="relative" rAng="0" ptsTypes="AA">
                                      <p:cBhvr>
                                        <p:cTn id="10" dur="2000" fill="hold"/>
                                        <p:tgtEl>
                                          <p:spTgt spid="10"/>
                                        </p:tgtEl>
                                        <p:attrNameLst>
                                          <p:attrName>ppt_x</p:attrName>
                                          <p:attrName>ppt_y</p:attrName>
                                        </p:attrNameLst>
                                      </p:cBhvr>
                                      <p:rCtr x="20590" y="154"/>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1.12998E-6 L 0.20416 0.00339 " pathEditMode="relative" rAng="0" ptsTypes="AA">
                                      <p:cBhvr>
                                        <p:cTn id="14" dur="2000" fill="hold"/>
                                        <p:tgtEl>
                                          <p:spTgt spid="11"/>
                                        </p:tgtEl>
                                        <p:attrNameLst>
                                          <p:attrName>ppt_x</p:attrName>
                                          <p:attrName>ppt_y</p:attrName>
                                        </p:attrNameLst>
                                      </p:cBhvr>
                                      <p:rCtr x="10208"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82600"/>
            <a:ext cx="1905000" cy="6096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2800" dirty="0"/>
              <a:t>Server</a:t>
            </a:r>
            <a:endParaRPr lang="en-US" dirty="0"/>
          </a:p>
        </p:txBody>
      </p:sp>
      <p:sp>
        <p:nvSpPr>
          <p:cNvPr id="5" name="Rectangle 4"/>
          <p:cNvSpPr/>
          <p:nvPr/>
        </p:nvSpPr>
        <p:spPr>
          <a:xfrm>
            <a:off x="2667000" y="482600"/>
            <a:ext cx="1905000" cy="609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lgn="ctr">
              <a:defRPr/>
            </a:pPr>
            <a:r>
              <a:rPr lang="en-US" sz="2800" dirty="0"/>
              <a:t>HTML</a:t>
            </a:r>
            <a:endParaRPr lang="en-US" dirty="0"/>
          </a:p>
        </p:txBody>
      </p:sp>
      <p:sp>
        <p:nvSpPr>
          <p:cNvPr id="6" name="Rectangle 5"/>
          <p:cNvSpPr/>
          <p:nvPr/>
        </p:nvSpPr>
        <p:spPr>
          <a:xfrm>
            <a:off x="4572000" y="482600"/>
            <a:ext cx="1905000" cy="609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2800" dirty="0"/>
              <a:t>CSS</a:t>
            </a:r>
            <a:endParaRPr lang="en-US" dirty="0"/>
          </a:p>
        </p:txBody>
      </p:sp>
      <p:sp>
        <p:nvSpPr>
          <p:cNvPr id="7" name="Rectangle 6"/>
          <p:cNvSpPr/>
          <p:nvPr/>
        </p:nvSpPr>
        <p:spPr>
          <a:xfrm>
            <a:off x="6477000" y="482600"/>
            <a:ext cx="1905000"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800" dirty="0"/>
              <a:t>JavaScript</a:t>
            </a:r>
            <a:endParaRPr lang="en-US" dirty="0"/>
          </a:p>
        </p:txBody>
      </p:sp>
      <p:sp>
        <p:nvSpPr>
          <p:cNvPr id="87045" name="TextBox 8"/>
          <p:cNvSpPr txBox="1">
            <a:spLocks noChangeArrowheads="1"/>
          </p:cNvSpPr>
          <p:nvPr/>
        </p:nvSpPr>
        <p:spPr bwMode="auto">
          <a:xfrm>
            <a:off x="6550025" y="1397000"/>
            <a:ext cx="17526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000">
                <a:solidFill>
                  <a:schemeClr val="bg1"/>
                </a:solidFill>
              </a:rPr>
              <a:t>Rendering HTML</a:t>
            </a:r>
          </a:p>
          <a:p>
            <a:pPr eaLnBrk="1" hangingPunct="1"/>
            <a:endParaRPr lang="en-US" altLang="en-US" sz="2000">
              <a:solidFill>
                <a:schemeClr val="bg1"/>
              </a:solidFill>
            </a:endParaRPr>
          </a:p>
          <a:p>
            <a:pPr eaLnBrk="1" hangingPunct="1"/>
            <a:r>
              <a:rPr lang="en-US" altLang="en-US" sz="2000">
                <a:solidFill>
                  <a:schemeClr val="bg1"/>
                </a:solidFill>
              </a:rPr>
              <a:t>Constructing URLs</a:t>
            </a:r>
          </a:p>
          <a:p>
            <a:pPr eaLnBrk="1" hangingPunct="1"/>
            <a:endParaRPr lang="en-US" altLang="en-US" sz="2000">
              <a:solidFill>
                <a:schemeClr val="bg1"/>
              </a:solidFill>
            </a:endParaRPr>
          </a:p>
          <a:p>
            <a:pPr eaLnBrk="1" hangingPunct="1"/>
            <a:r>
              <a:rPr lang="en-US" altLang="en-US" sz="2000">
                <a:solidFill>
                  <a:schemeClr val="bg1"/>
                </a:solidFill>
              </a:rPr>
              <a:t>Calculating dependencies</a:t>
            </a:r>
          </a:p>
          <a:p>
            <a:pPr eaLnBrk="1" hangingPunct="1"/>
            <a:endParaRPr lang="en-US" altLang="en-US" sz="2000">
              <a:solidFill>
                <a:schemeClr val="bg1"/>
              </a:solidFill>
            </a:endParaRPr>
          </a:p>
          <a:p>
            <a:pPr eaLnBrk="1" hangingPunct="1"/>
            <a:r>
              <a:rPr lang="en-US" altLang="en-US" sz="2000">
                <a:solidFill>
                  <a:schemeClr val="bg1"/>
                </a:solidFill>
              </a:rPr>
              <a:t>Redirecting</a:t>
            </a:r>
          </a:p>
          <a:p>
            <a:pPr eaLnBrk="1" hangingPunct="1"/>
            <a:endParaRPr lang="en-US" altLang="en-US" sz="2000">
              <a:solidFill>
                <a:schemeClr val="bg1"/>
              </a:solidFill>
            </a:endParaRPr>
          </a:p>
          <a:p>
            <a:pPr eaLnBrk="1" hangingPunct="1"/>
            <a:endParaRPr lang="en-US" altLang="en-US" sz="2000">
              <a:solidFill>
                <a:schemeClr val="bg1"/>
              </a:solidFill>
            </a:endParaRPr>
          </a:p>
        </p:txBody>
      </p:sp>
      <p:sp>
        <p:nvSpPr>
          <p:cNvPr id="87046" name="TextBox 9"/>
          <p:cNvSpPr txBox="1">
            <a:spLocks noChangeArrowheads="1"/>
          </p:cNvSpPr>
          <p:nvPr/>
        </p:nvSpPr>
        <p:spPr bwMode="auto">
          <a:xfrm>
            <a:off x="6553200" y="1397000"/>
            <a:ext cx="1752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000">
                <a:solidFill>
                  <a:schemeClr val="bg1"/>
                </a:solidFill>
              </a:rPr>
              <a:t>Document structure</a:t>
            </a:r>
          </a:p>
          <a:p>
            <a:pPr eaLnBrk="1" hangingPunct="1"/>
            <a:endParaRPr lang="en-US" altLang="en-US" sz="2000">
              <a:solidFill>
                <a:schemeClr val="bg1"/>
              </a:solidFill>
            </a:endParaRPr>
          </a:p>
          <a:p>
            <a:pPr eaLnBrk="1" hangingPunct="1"/>
            <a:r>
              <a:rPr lang="en-US" altLang="en-US" sz="2000">
                <a:solidFill>
                  <a:schemeClr val="bg1"/>
                </a:solidFill>
              </a:rPr>
              <a:t>Native functionality</a:t>
            </a:r>
          </a:p>
          <a:p>
            <a:pPr eaLnBrk="1" hangingPunct="1"/>
            <a:endParaRPr lang="en-US" altLang="en-US" sz="2000">
              <a:solidFill>
                <a:schemeClr val="bg1"/>
              </a:solidFill>
            </a:endParaRPr>
          </a:p>
          <a:p>
            <a:pPr eaLnBrk="1" hangingPunct="1"/>
            <a:r>
              <a:rPr lang="en-US" altLang="en-US" sz="2000">
                <a:solidFill>
                  <a:schemeClr val="bg1"/>
                </a:solidFill>
              </a:rPr>
              <a:t>Accessibility</a:t>
            </a:r>
          </a:p>
          <a:p>
            <a:pPr eaLnBrk="1" hangingPunct="1"/>
            <a:endParaRPr lang="en-US" altLang="en-US" sz="2000">
              <a:solidFill>
                <a:schemeClr val="bg1"/>
              </a:solidFill>
            </a:endParaRPr>
          </a:p>
          <a:p>
            <a:pPr eaLnBrk="1" hangingPunct="1"/>
            <a:endParaRPr lang="en-US" altLang="en-US" sz="2000">
              <a:solidFill>
                <a:schemeClr val="bg1"/>
              </a:solidFill>
            </a:endParaRPr>
          </a:p>
        </p:txBody>
      </p:sp>
      <p:sp>
        <p:nvSpPr>
          <p:cNvPr id="87047" name="TextBox 10"/>
          <p:cNvSpPr txBox="1">
            <a:spLocks noChangeArrowheads="1"/>
          </p:cNvSpPr>
          <p:nvPr/>
        </p:nvSpPr>
        <p:spPr bwMode="auto">
          <a:xfrm>
            <a:off x="6553200" y="1397000"/>
            <a:ext cx="1752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000">
                <a:solidFill>
                  <a:schemeClr val="bg1"/>
                </a:solidFill>
              </a:rPr>
              <a:t>Layout</a:t>
            </a:r>
          </a:p>
          <a:p>
            <a:pPr eaLnBrk="1" hangingPunct="1"/>
            <a:endParaRPr lang="en-US" altLang="en-US" sz="2000">
              <a:solidFill>
                <a:schemeClr val="bg1"/>
              </a:solidFill>
            </a:endParaRPr>
          </a:p>
          <a:p>
            <a:pPr eaLnBrk="1" hangingPunct="1"/>
            <a:r>
              <a:rPr lang="en-US" altLang="en-US" sz="2000">
                <a:solidFill>
                  <a:schemeClr val="bg1"/>
                </a:solidFill>
              </a:rPr>
              <a:t>Colors</a:t>
            </a:r>
          </a:p>
          <a:p>
            <a:pPr eaLnBrk="1" hangingPunct="1"/>
            <a:endParaRPr lang="en-US" altLang="en-US" sz="2000">
              <a:solidFill>
                <a:schemeClr val="bg1"/>
              </a:solidFill>
            </a:endParaRPr>
          </a:p>
          <a:p>
            <a:pPr eaLnBrk="1" hangingPunct="1"/>
            <a:r>
              <a:rPr lang="en-US" altLang="en-US" sz="2000">
                <a:solidFill>
                  <a:schemeClr val="bg1"/>
                </a:solidFill>
              </a:rPr>
              <a:t>Visibility</a:t>
            </a:r>
          </a:p>
          <a:p>
            <a:pPr eaLnBrk="1" hangingPunct="1"/>
            <a:endParaRPr lang="en-US" altLang="en-US" sz="2000">
              <a:solidFill>
                <a:schemeClr val="bg1"/>
              </a:solidFill>
            </a:endParaRPr>
          </a:p>
          <a:p>
            <a:pPr eaLnBrk="1" hangingPunct="1"/>
            <a:r>
              <a:rPr lang="en-US" altLang="en-US" sz="2000">
                <a:solidFill>
                  <a:schemeClr val="bg1"/>
                </a:solidFill>
              </a:rPr>
              <a:t>Animation</a:t>
            </a:r>
          </a:p>
          <a:p>
            <a:pPr eaLnBrk="1" hangingPunct="1"/>
            <a:endParaRPr lang="en-US" altLang="en-US" sz="2000">
              <a:solidFill>
                <a:schemeClr val="bg1"/>
              </a:solidFill>
            </a:endParaRPr>
          </a:p>
          <a:p>
            <a:pPr eaLnBrk="1" hangingPunct="1"/>
            <a:endParaRPr lang="en-US" altLang="en-US" sz="2000">
              <a:solidFill>
                <a:schemeClr val="bg1"/>
              </a:solidFill>
            </a:endParaRPr>
          </a:p>
        </p:txBody>
      </p:sp>
      <p:sp>
        <p:nvSpPr>
          <p:cNvPr id="87048" name="TextBox 11"/>
          <p:cNvSpPr txBox="1">
            <a:spLocks noChangeArrowheads="1"/>
          </p:cNvSpPr>
          <p:nvPr/>
        </p:nvSpPr>
        <p:spPr bwMode="auto">
          <a:xfrm>
            <a:off x="6553200" y="1397000"/>
            <a:ext cx="17526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000">
                <a:solidFill>
                  <a:schemeClr val="bg1"/>
                </a:solidFill>
              </a:rPr>
              <a:t>Handling Events</a:t>
            </a:r>
          </a:p>
          <a:p>
            <a:pPr eaLnBrk="1" hangingPunct="1"/>
            <a:endParaRPr lang="en-US" altLang="en-US" sz="2000">
              <a:solidFill>
                <a:schemeClr val="bg1"/>
              </a:solidFill>
            </a:endParaRPr>
          </a:p>
          <a:p>
            <a:pPr eaLnBrk="1" hangingPunct="1"/>
            <a:r>
              <a:rPr lang="en-US" altLang="en-US" sz="2000">
                <a:solidFill>
                  <a:schemeClr val="bg1"/>
                </a:solidFill>
              </a:rPr>
              <a:t>Ajax</a:t>
            </a:r>
          </a:p>
          <a:p>
            <a:pPr eaLnBrk="1" hangingPunct="1"/>
            <a:endParaRPr lang="en-US" altLang="en-US" sz="2000">
              <a:solidFill>
                <a:schemeClr val="bg1"/>
              </a:solidFill>
            </a:endParaRPr>
          </a:p>
          <a:p>
            <a:pPr eaLnBrk="1" hangingPunct="1"/>
            <a:r>
              <a:rPr lang="en-US" altLang="en-US" sz="2000">
                <a:solidFill>
                  <a:schemeClr val="bg1"/>
                </a:solidFill>
              </a:rPr>
              <a:t>Changing UI</a:t>
            </a:r>
          </a:p>
          <a:p>
            <a:pPr eaLnBrk="1" hangingPunct="1"/>
            <a:endParaRPr lang="en-US" altLang="en-US" sz="2000">
              <a:solidFill>
                <a:schemeClr val="bg1"/>
              </a:solidFill>
            </a:endParaRPr>
          </a:p>
          <a:p>
            <a:pPr eaLnBrk="1" hangingPunct="1"/>
            <a:endParaRPr lang="en-US" altLang="en-US" sz="2000">
              <a:solidFill>
                <a:schemeClr val="bg1"/>
              </a:solidFill>
            </a:endParaRPr>
          </a:p>
        </p:txBody>
      </p:sp>
      <p:sp>
        <p:nvSpPr>
          <p:cNvPr id="8704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8705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8705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831C68E-6A1A-F549-BAA0-D6C16FE00EDA}" type="slidenum">
              <a:rPr lang="en-US" altLang="en-US" sz="1400">
                <a:solidFill>
                  <a:srgbClr val="898989"/>
                </a:solidFill>
                <a:latin typeface="Calibri" charset="0"/>
              </a:rPr>
              <a:pPr eaLnBrk="1" hangingPunct="1"/>
              <a:t>39</a:t>
            </a:fld>
            <a:endParaRPr lang="en-US" altLang="en-US" sz="1400">
              <a:solidFill>
                <a:srgbClr val="898989"/>
              </a:solidFill>
              <a:latin typeface="Calibri"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a:ea typeface="ＭＳ Ｐゴシック" charset="-128"/>
              </a:rPr>
              <a:t>What is Java Script Really ?</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Wingdings" pitchFamily="2" charset="2"/>
              <a:buChar char="n"/>
              <a:defRPr/>
            </a:pPr>
            <a:r>
              <a:rPr lang="en-US" sz="2400" b="1" dirty="0" smtClean="0">
                <a:solidFill>
                  <a:schemeClr val="tx1">
                    <a:lumMod val="65000"/>
                    <a:lumOff val="35000"/>
                  </a:schemeClr>
                </a:solidFill>
                <a:ea typeface="+mn-ea"/>
                <a:cs typeface="+mn-cs"/>
              </a:rPr>
              <a:t>When introduced in 1995, its </a:t>
            </a:r>
            <a:r>
              <a:rPr lang="en-US" sz="2400" b="1" dirty="0">
                <a:solidFill>
                  <a:schemeClr val="tx1">
                    <a:lumMod val="65000"/>
                    <a:lumOff val="35000"/>
                  </a:schemeClr>
                </a:solidFill>
                <a:ea typeface="+mn-ea"/>
                <a:cs typeface="+mn-cs"/>
              </a:rPr>
              <a:t>main purpose was to handle some of the </a:t>
            </a:r>
            <a:r>
              <a:rPr lang="en-US" sz="2400" b="1" dirty="0" smtClean="0">
                <a:solidFill>
                  <a:schemeClr val="tx1">
                    <a:lumMod val="65000"/>
                    <a:lumOff val="35000"/>
                  </a:schemeClr>
                </a:solidFill>
                <a:ea typeface="+mn-ea"/>
                <a:cs typeface="+mn-cs"/>
              </a:rPr>
              <a:t>input validation </a:t>
            </a:r>
            <a:r>
              <a:rPr lang="en-US" sz="2400" b="1" dirty="0">
                <a:solidFill>
                  <a:schemeClr val="tx1">
                    <a:lumMod val="65000"/>
                    <a:lumOff val="35000"/>
                  </a:schemeClr>
                </a:solidFill>
                <a:ea typeface="+mn-ea"/>
                <a:cs typeface="+mn-cs"/>
              </a:rPr>
              <a:t>that had previously been left to server-side </a:t>
            </a:r>
            <a:r>
              <a:rPr lang="en-US" sz="2400" b="1" dirty="0" smtClean="0">
                <a:solidFill>
                  <a:schemeClr val="tx1">
                    <a:lumMod val="65000"/>
                    <a:lumOff val="35000"/>
                  </a:schemeClr>
                </a:solidFill>
                <a:ea typeface="+mn-ea"/>
                <a:cs typeface="+mn-cs"/>
              </a:rPr>
              <a:t>languages.</a:t>
            </a:r>
          </a:p>
          <a:p>
            <a:pPr eaLnBrk="1" fontAlgn="auto" hangingPunct="1">
              <a:spcAft>
                <a:spcPts val="0"/>
              </a:spcAft>
              <a:buFont typeface="Wingdings" pitchFamily="2" charset="2"/>
              <a:buChar char="n"/>
              <a:defRPr/>
            </a:pPr>
            <a:r>
              <a:rPr lang="en-US" sz="2400" b="1" dirty="0" smtClean="0">
                <a:solidFill>
                  <a:schemeClr val="tx1">
                    <a:lumMod val="65000"/>
                    <a:lumOff val="35000"/>
                  </a:schemeClr>
                </a:solidFill>
                <a:ea typeface="+mn-ea"/>
                <a:cs typeface="+mn-cs"/>
              </a:rPr>
              <a:t>Now, it interacts with nearly </a:t>
            </a:r>
            <a:r>
              <a:rPr lang="en-US" sz="2400" b="1" dirty="0">
                <a:solidFill>
                  <a:schemeClr val="tx1">
                    <a:lumMod val="65000"/>
                    <a:lumOff val="35000"/>
                  </a:schemeClr>
                </a:solidFill>
                <a:ea typeface="+mn-ea"/>
                <a:cs typeface="+mn-cs"/>
              </a:rPr>
              <a:t>all aspects of the browser window and its </a:t>
            </a:r>
            <a:r>
              <a:rPr lang="en-US" sz="2400" b="1" dirty="0" smtClean="0">
                <a:solidFill>
                  <a:schemeClr val="tx1">
                    <a:lumMod val="65000"/>
                    <a:lumOff val="35000"/>
                  </a:schemeClr>
                </a:solidFill>
                <a:ea typeface="+mn-ea"/>
                <a:cs typeface="+mn-cs"/>
              </a:rPr>
              <a:t>contents.</a:t>
            </a:r>
          </a:p>
          <a:p>
            <a:pPr eaLnBrk="1" fontAlgn="auto" hangingPunct="1">
              <a:spcAft>
                <a:spcPts val="0"/>
              </a:spcAft>
              <a:buFont typeface="Wingdings" pitchFamily="2" charset="2"/>
              <a:buChar char="n"/>
              <a:defRPr/>
            </a:pPr>
            <a:r>
              <a:rPr lang="en-US" sz="2400" b="1" dirty="0" smtClean="0">
                <a:solidFill>
                  <a:schemeClr val="tx1">
                    <a:lumMod val="65000"/>
                    <a:lumOff val="35000"/>
                  </a:schemeClr>
                </a:solidFill>
                <a:ea typeface="+mn-ea"/>
                <a:cs typeface="+mn-cs"/>
              </a:rPr>
              <a:t>Now a full blown language with all the complex programming features.</a:t>
            </a:r>
          </a:p>
          <a:p>
            <a:pPr eaLnBrk="1" fontAlgn="auto" hangingPunct="1">
              <a:spcAft>
                <a:spcPts val="0"/>
              </a:spcAft>
              <a:buFont typeface="Wingdings" pitchFamily="2" charset="2"/>
              <a:buChar char="n"/>
              <a:defRPr/>
            </a:pPr>
            <a:r>
              <a:rPr lang="en-US" sz="2400" b="1" dirty="0" smtClean="0">
                <a:solidFill>
                  <a:schemeClr val="tx1">
                    <a:lumMod val="65000"/>
                    <a:lumOff val="35000"/>
                  </a:schemeClr>
                </a:solidFill>
                <a:ea typeface="+mn-ea"/>
                <a:cs typeface="+mn-cs"/>
              </a:rPr>
              <a:t>Handles the complex calculations and is used in scripting nearly all the pages being produced at this point.</a:t>
            </a:r>
          </a:p>
          <a:p>
            <a:pPr eaLnBrk="1" fontAlgn="auto" hangingPunct="1">
              <a:spcAft>
                <a:spcPts val="0"/>
              </a:spcAft>
              <a:buFont typeface="Wingdings" pitchFamily="2" charset="2"/>
              <a:buChar char="n"/>
              <a:defRPr/>
            </a:pPr>
            <a:endParaRPr lang="en-US" sz="1600" b="1" dirty="0" smtClean="0">
              <a:solidFill>
                <a:schemeClr val="tx1">
                  <a:lumMod val="65000"/>
                  <a:lumOff val="35000"/>
                </a:schemeClr>
              </a:solidFill>
              <a:ea typeface="+mn-ea"/>
              <a:cs typeface="+mn-cs"/>
            </a:endParaRPr>
          </a:p>
          <a:p>
            <a:pPr eaLnBrk="1" fontAlgn="auto" hangingPunct="1">
              <a:spcAft>
                <a:spcPts val="0"/>
              </a:spcAft>
              <a:buFont typeface="Wingdings" pitchFamily="2" charset="2"/>
              <a:buChar char="n"/>
              <a:defRPr/>
            </a:pPr>
            <a:endParaRPr lang="en-US" sz="1600" b="1" dirty="0">
              <a:solidFill>
                <a:schemeClr val="tx1">
                  <a:lumMod val="65000"/>
                  <a:lumOff val="35000"/>
                </a:schemeClr>
              </a:solidFill>
              <a:ea typeface="+mn-ea"/>
              <a:cs typeface="+mn-cs"/>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5A15332-6348-2242-9011-968892F18C67}" type="slidenum">
              <a:rPr lang="en-US" altLang="en-US" sz="1400">
                <a:solidFill>
                  <a:schemeClr val="bg1"/>
                </a:solidFill>
              </a:rPr>
              <a:pPr eaLnBrk="1" hangingPunct="1"/>
              <a:t>4</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altLang="en-US">
                <a:ea typeface="ＭＳ Ｐゴシック" charset="-128"/>
              </a:rPr>
              <a:t>JAVASCRIPT IMPLEMENTATION</a:t>
            </a:r>
          </a:p>
        </p:txBody>
      </p:sp>
      <p:sp>
        <p:nvSpPr>
          <p:cNvPr id="6147" name="Rectangle 3"/>
          <p:cNvSpPr>
            <a:spLocks noGrp="1" noChangeArrowheads="1"/>
          </p:cNvSpPr>
          <p:nvPr>
            <p:ph idx="1"/>
          </p:nvPr>
        </p:nvSpPr>
        <p:spPr/>
        <p:txBody>
          <a:bodyPr rtlCol="0">
            <a:normAutofit/>
          </a:bodyPr>
          <a:lstStyle/>
          <a:p>
            <a:pPr eaLnBrk="1" fontAlgn="auto" hangingPunct="1">
              <a:spcAft>
                <a:spcPts val="0"/>
              </a:spcAft>
              <a:buFont typeface="Wingdings" pitchFamily="2" charset="2"/>
              <a:buChar char="n"/>
              <a:defRPr/>
            </a:pPr>
            <a:endParaRPr lang="en-US" dirty="0" smtClean="0">
              <a:solidFill>
                <a:schemeClr val="tx1">
                  <a:lumMod val="65000"/>
                  <a:lumOff val="35000"/>
                </a:schemeClr>
              </a:solidFill>
              <a:ea typeface="+mn-ea"/>
              <a:cs typeface="+mn-cs"/>
            </a:endParaRPr>
          </a:p>
          <a:p>
            <a:pPr eaLnBrk="1" fontAlgn="auto" hangingPunct="1">
              <a:spcAft>
                <a:spcPts val="0"/>
              </a:spcAft>
              <a:buFont typeface="Wingdings" pitchFamily="2" charset="2"/>
              <a:buChar char="n"/>
              <a:defRPr/>
            </a:pPr>
            <a:endParaRPr lang="en-US" dirty="0">
              <a:solidFill>
                <a:schemeClr val="tx1">
                  <a:lumMod val="65000"/>
                  <a:lumOff val="35000"/>
                </a:schemeClr>
              </a:solidFill>
              <a:ea typeface="+mn-ea"/>
              <a:cs typeface="+mn-cs"/>
            </a:endParaRPr>
          </a:p>
          <a:p>
            <a:pPr marL="0" indent="0" eaLnBrk="1" fontAlgn="auto" hangingPunct="1">
              <a:spcAft>
                <a:spcPts val="0"/>
              </a:spcAft>
              <a:buFont typeface="Wingdings" charset="0"/>
              <a:buNone/>
              <a:defRPr/>
            </a:pPr>
            <a:endParaRPr lang="en-US" dirty="0" smtClean="0">
              <a:solidFill>
                <a:schemeClr val="tx1">
                  <a:lumMod val="65000"/>
                  <a:lumOff val="35000"/>
                </a:schemeClr>
              </a:solidFill>
              <a:ea typeface="+mn-ea"/>
              <a:cs typeface="+mn-cs"/>
            </a:endParaRPr>
          </a:p>
          <a:p>
            <a:pPr eaLnBrk="1" fontAlgn="auto" hangingPunct="1">
              <a:spcAft>
                <a:spcPts val="0"/>
              </a:spcAft>
              <a:buFont typeface="Wingdings" pitchFamily="2" charset="2"/>
              <a:buChar char="n"/>
              <a:defRPr/>
            </a:pPr>
            <a:r>
              <a:rPr lang="en-US" sz="2800" b="1" dirty="0" smtClean="0">
                <a:solidFill>
                  <a:schemeClr val="tx1">
                    <a:lumMod val="65000"/>
                    <a:lumOff val="35000"/>
                  </a:schemeClr>
                </a:solidFill>
                <a:ea typeface="+mn-ea"/>
                <a:cs typeface="+mn-cs"/>
              </a:rPr>
              <a:t>The Core[ECMA SCRIPT].</a:t>
            </a:r>
          </a:p>
          <a:p>
            <a:pPr eaLnBrk="1" fontAlgn="auto" hangingPunct="1">
              <a:spcAft>
                <a:spcPts val="0"/>
              </a:spcAft>
              <a:buFont typeface="Wingdings" pitchFamily="2" charset="2"/>
              <a:buChar char="n"/>
              <a:defRPr/>
            </a:pPr>
            <a:r>
              <a:rPr lang="en-US" sz="2800" b="1" dirty="0" smtClean="0">
                <a:solidFill>
                  <a:schemeClr val="tx1">
                    <a:lumMod val="65000"/>
                    <a:lumOff val="35000"/>
                  </a:schemeClr>
                </a:solidFill>
                <a:ea typeface="+mn-ea"/>
                <a:cs typeface="+mn-cs"/>
              </a:rPr>
              <a:t>The Document Object Model. [DOM]</a:t>
            </a:r>
          </a:p>
          <a:p>
            <a:pPr eaLnBrk="1" fontAlgn="auto" hangingPunct="1">
              <a:spcAft>
                <a:spcPts val="0"/>
              </a:spcAft>
              <a:buFont typeface="Wingdings" pitchFamily="2" charset="2"/>
              <a:buChar char="n"/>
              <a:defRPr/>
            </a:pPr>
            <a:r>
              <a:rPr lang="en-US" sz="2800" b="1" dirty="0" smtClean="0">
                <a:solidFill>
                  <a:schemeClr val="tx1">
                    <a:lumMod val="65000"/>
                    <a:lumOff val="35000"/>
                  </a:schemeClr>
                </a:solidFill>
                <a:ea typeface="+mn-ea"/>
                <a:cs typeface="+mn-cs"/>
              </a:rPr>
              <a:t>The Browser Object Model.[BOM]</a:t>
            </a:r>
          </a:p>
          <a:p>
            <a:pPr eaLnBrk="1" fontAlgn="auto" hangingPunct="1">
              <a:spcAft>
                <a:spcPts val="0"/>
              </a:spcAft>
              <a:buFont typeface="Wingdings" pitchFamily="2" charset="2"/>
              <a:buChar char="n"/>
              <a:defRPr/>
            </a:pPr>
            <a:endParaRPr lang="en-US" dirty="0" smtClean="0">
              <a:solidFill>
                <a:schemeClr val="tx1">
                  <a:lumMod val="65000"/>
                  <a:lumOff val="35000"/>
                </a:schemeClr>
              </a:solidFill>
              <a:ea typeface="+mn-ea"/>
              <a:cs typeface="+mn-cs"/>
            </a:endParaRPr>
          </a:p>
          <a:p>
            <a:pPr eaLnBrk="1" fontAlgn="auto" hangingPunct="1">
              <a:spcAft>
                <a:spcPts val="0"/>
              </a:spcAft>
              <a:buFont typeface="Wingdings" pitchFamily="2" charset="2"/>
              <a:buChar char="n"/>
              <a:defRPr/>
            </a:pPr>
            <a:endParaRPr lang="en-US" dirty="0" smtClean="0">
              <a:solidFill>
                <a:schemeClr val="tx1">
                  <a:lumMod val="65000"/>
                  <a:lumOff val="35000"/>
                </a:schemeClr>
              </a:solidFill>
              <a:ea typeface="+mn-ea"/>
              <a:cs typeface="+mn-cs"/>
            </a:endParaRPr>
          </a:p>
          <a:p>
            <a:pPr eaLnBrk="1" fontAlgn="auto" hangingPunct="1">
              <a:spcAft>
                <a:spcPts val="0"/>
              </a:spcAft>
              <a:buFont typeface="Wingdings" pitchFamily="2" charset="2"/>
              <a:buChar char="n"/>
              <a:defRPr/>
            </a:pPr>
            <a:endParaRPr lang="en-US" dirty="0" smtClean="0">
              <a:solidFill>
                <a:schemeClr val="tx1">
                  <a:lumMod val="65000"/>
                  <a:lumOff val="35000"/>
                </a:schemeClr>
              </a:solidFill>
              <a:ea typeface="+mn-ea"/>
              <a:cs typeface="+mn-cs"/>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880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5CBE7E4-3788-DC44-9AB9-F13A7E781584}" type="slidenum">
              <a:rPr lang="en-US" altLang="en-US" sz="1400">
                <a:solidFill>
                  <a:schemeClr val="bg1"/>
                </a:solidFill>
              </a:rPr>
              <a:pPr eaLnBrk="1" hangingPunct="1"/>
              <a:t>40</a:t>
            </a:fld>
            <a:endParaRPr lang="en-US" altLang="en-US" sz="1400">
              <a:solidFill>
                <a:schemeClr val="bg1"/>
              </a:solidFill>
            </a:endParaRPr>
          </a:p>
        </p:txBody>
      </p:sp>
      <p:sp>
        <p:nvSpPr>
          <p:cNvPr id="88070" name="TextBox 1"/>
          <p:cNvSpPr txBox="1">
            <a:spLocks noChangeArrowheads="1"/>
          </p:cNvSpPr>
          <p:nvPr/>
        </p:nvSpPr>
        <p:spPr bwMode="auto">
          <a:xfrm>
            <a:off x="3013075" y="23209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3" name="Rectangle 2"/>
          <p:cNvSpPr/>
          <p:nvPr/>
        </p:nvSpPr>
        <p:spPr>
          <a:xfrm>
            <a:off x="1219200" y="1600200"/>
            <a:ext cx="6553200" cy="1219200"/>
          </a:xfrm>
          <a:prstGeom prst="rect">
            <a:avLst/>
          </a:prstGeom>
          <a:solidFill>
            <a:schemeClr val="accent5">
              <a:lumMod val="75000"/>
            </a:schemeClr>
          </a:solidFill>
          <a:effectLst>
            <a:glow rad="101600">
              <a:schemeClr val="accent4">
                <a:satMod val="175000"/>
                <a:alpha val="40000"/>
              </a:schemeClr>
            </a:glow>
            <a:outerShdw blurRad="40000" dist="23000" dir="5400000" rotWithShape="0">
              <a:srgbClr val="000000">
                <a:alpha val="35000"/>
              </a:srgbClr>
            </a:outerShdw>
          </a:effectLst>
          <a:scene3d>
            <a:camera prst="orthographicFront">
              <a:rot lat="0" lon="0" rev="0"/>
            </a:camera>
            <a:lightRig rig="twoPt" dir="tl">
              <a:rot lat="0" lon="0" rev="4500000"/>
            </a:lightRig>
          </a:scene3d>
          <a:sp3d>
            <a:bevelT w="63500" h="50800" prst="coolSlant"/>
            <a:bevelB w="165100" prst="coolSlant"/>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n w="12700">
                  <a:solidFill>
                    <a:schemeClr val="tx2">
                      <a:satMod val="155000"/>
                    </a:schemeClr>
                  </a:solidFill>
                  <a:prstDash val="solid"/>
                </a:ln>
                <a:solidFill>
                  <a:schemeClr val="accent4">
                    <a:lumMod val="20000"/>
                    <a:lumOff val="80000"/>
                  </a:schemeClr>
                </a:solidFill>
                <a:effectLst>
                  <a:glow>
                    <a:schemeClr val="bg2">
                      <a:alpha val="75000"/>
                    </a:schemeClr>
                  </a:glow>
                  <a:outerShdw blurRad="50800" dist="38100" dir="2700000" algn="tl" rotWithShape="0">
                    <a:scrgbClr r="0" g="0" b="0">
                      <a:alpha val="43000"/>
                    </a:scrgbClr>
                  </a:outerShdw>
                </a:effectLst>
              </a:rPr>
              <a:t>JAVA SCRIPT</a:t>
            </a:r>
          </a:p>
        </p:txBody>
      </p:sp>
      <p:sp>
        <p:nvSpPr>
          <p:cNvPr id="7" name="Rectangle 6"/>
          <p:cNvSpPr/>
          <p:nvPr/>
        </p:nvSpPr>
        <p:spPr>
          <a:xfrm>
            <a:off x="1447800" y="2514600"/>
            <a:ext cx="1905000" cy="685800"/>
          </a:xfrm>
          <a:prstGeom prst="rect">
            <a:avLst/>
          </a:prstGeom>
          <a:solidFill>
            <a:schemeClr val="accent5">
              <a:lumMod val="75000"/>
            </a:schemeClr>
          </a:solidFill>
          <a:effectLst>
            <a:glow rad="139700">
              <a:schemeClr val="accent4">
                <a:satMod val="175000"/>
                <a:alpha val="40000"/>
              </a:schemeClr>
            </a:glow>
            <a:outerShdw blurRad="40000" dist="23000" dir="5400000" rotWithShape="0">
              <a:srgbClr val="000000">
                <a:alpha val="35000"/>
              </a:srgbClr>
            </a:outerShdw>
          </a:effectLst>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ln w="12700">
                  <a:solidFill>
                    <a:schemeClr val="tx2">
                      <a:satMod val="155000"/>
                    </a:schemeClr>
                  </a:solidFill>
                  <a:prstDash val="solid"/>
                </a:ln>
                <a:solidFill>
                  <a:schemeClr val="accent4">
                    <a:lumMod val="20000"/>
                    <a:lumOff val="80000"/>
                  </a:schemeClr>
                </a:solidFill>
                <a:effectLst>
                  <a:glow>
                    <a:schemeClr val="bg2">
                      <a:alpha val="75000"/>
                    </a:schemeClr>
                  </a:glow>
                  <a:outerShdw blurRad="50800" dist="38100" dir="2700000" algn="tl" rotWithShape="0">
                    <a:scrgbClr r="0" g="0" b="0">
                      <a:alpha val="43000"/>
                    </a:scrgbClr>
                  </a:outerShdw>
                </a:effectLst>
              </a:rPr>
              <a:t>ECMA SCRIPT</a:t>
            </a:r>
          </a:p>
        </p:txBody>
      </p:sp>
      <p:sp>
        <p:nvSpPr>
          <p:cNvPr id="8" name="Rectangle 7"/>
          <p:cNvSpPr/>
          <p:nvPr/>
        </p:nvSpPr>
        <p:spPr>
          <a:xfrm>
            <a:off x="3581400" y="2514600"/>
            <a:ext cx="1828800" cy="685800"/>
          </a:xfrm>
          <a:prstGeom prst="rect">
            <a:avLst/>
          </a:prstGeom>
          <a:solidFill>
            <a:schemeClr val="accent5">
              <a:lumMod val="75000"/>
            </a:schemeClr>
          </a:solidFill>
          <a:effectLst>
            <a:glow rad="139700">
              <a:schemeClr val="accent4">
                <a:satMod val="175000"/>
                <a:alpha val="40000"/>
              </a:schemeClr>
            </a:glow>
            <a:outerShdw blurRad="40000" dist="23000" dir="5400000" rotWithShape="0">
              <a:srgbClr val="000000">
                <a:alpha val="35000"/>
              </a:srgbClr>
            </a:outerShdw>
          </a:effectLst>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ln w="12700">
                  <a:solidFill>
                    <a:schemeClr val="tx2">
                      <a:satMod val="155000"/>
                    </a:schemeClr>
                  </a:solidFill>
                  <a:prstDash val="solid"/>
                </a:ln>
                <a:solidFill>
                  <a:schemeClr val="accent4">
                    <a:lumMod val="20000"/>
                    <a:lumOff val="80000"/>
                  </a:schemeClr>
                </a:solidFill>
                <a:effectLst>
                  <a:glow>
                    <a:schemeClr val="bg2">
                      <a:alpha val="75000"/>
                    </a:schemeClr>
                  </a:glow>
                  <a:outerShdw blurRad="50800" dist="38100" dir="2700000" algn="tl" rotWithShape="0">
                    <a:scrgbClr r="0" g="0" b="0">
                      <a:alpha val="43000"/>
                    </a:scrgbClr>
                  </a:outerShdw>
                </a:effectLst>
              </a:rPr>
              <a:t>DOM</a:t>
            </a:r>
            <a:endParaRPr lang="en-US" dirty="0">
              <a:solidFill>
                <a:schemeClr val="accent4">
                  <a:lumMod val="20000"/>
                  <a:lumOff val="80000"/>
                </a:schemeClr>
              </a:solidFill>
              <a:effectLst>
                <a:glow>
                  <a:schemeClr val="bg2">
                    <a:alpha val="75000"/>
                  </a:schemeClr>
                </a:glow>
                <a:outerShdw blurRad="50800" dist="38100" dir="2700000" algn="tl" rotWithShape="0">
                  <a:scrgbClr r="0" g="0" b="0">
                    <a:alpha val="43000"/>
                  </a:scrgbClr>
                </a:outerShdw>
              </a:effectLst>
            </a:endParaRPr>
          </a:p>
        </p:txBody>
      </p:sp>
      <p:sp>
        <p:nvSpPr>
          <p:cNvPr id="10" name="Rectangle 9"/>
          <p:cNvSpPr/>
          <p:nvPr/>
        </p:nvSpPr>
        <p:spPr>
          <a:xfrm>
            <a:off x="5791200" y="2514600"/>
            <a:ext cx="1828800" cy="685800"/>
          </a:xfrm>
          <a:prstGeom prst="rect">
            <a:avLst/>
          </a:prstGeom>
          <a:solidFill>
            <a:schemeClr val="accent5">
              <a:lumMod val="75000"/>
            </a:schemeClr>
          </a:solidFill>
          <a:effectLst>
            <a:glow rad="139700">
              <a:schemeClr val="accent4">
                <a:satMod val="175000"/>
                <a:alpha val="40000"/>
              </a:schemeClr>
            </a:glow>
            <a:outerShdw blurRad="40000" dist="23000" dir="5400000" rotWithShape="0">
              <a:srgbClr val="000000">
                <a:alpha val="35000"/>
              </a:srgbClr>
            </a:outerShdw>
          </a:effectLst>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ln w="12700">
                  <a:solidFill>
                    <a:schemeClr val="tx2">
                      <a:satMod val="155000"/>
                    </a:schemeClr>
                  </a:solidFill>
                  <a:prstDash val="solid"/>
                </a:ln>
                <a:solidFill>
                  <a:schemeClr val="accent4">
                    <a:lumMod val="20000"/>
                    <a:lumOff val="80000"/>
                  </a:schemeClr>
                </a:solidFill>
                <a:effectLst>
                  <a:glow>
                    <a:schemeClr val="bg2">
                      <a:alpha val="75000"/>
                    </a:schemeClr>
                  </a:glow>
                  <a:outerShdw blurRad="50800" dist="38100" dir="2700000" algn="tl" rotWithShape="0">
                    <a:scrgbClr r="0" g="0" b="0">
                      <a:alpha val="43000"/>
                    </a:scrgbClr>
                  </a:outerShdw>
                </a:effectLst>
              </a:rPr>
              <a:t>BOM</a:t>
            </a:r>
            <a:endParaRPr lang="en-US" dirty="0">
              <a:solidFill>
                <a:schemeClr val="accent4">
                  <a:lumMod val="20000"/>
                  <a:lumOff val="80000"/>
                </a:schemeClr>
              </a:solidFill>
              <a:effectLst>
                <a:glow>
                  <a:schemeClr val="bg2">
                    <a:alpha val="75000"/>
                  </a:schemeClr>
                </a:glow>
                <a:outerShdw blurRad="50800" dist="38100" dir="2700000" algn="tl" rotWithShape="0">
                  <a:scrgbClr r="0" g="0" b="0">
                    <a:alpha val="43000"/>
                  </a:scrgbClr>
                </a:outerShdw>
              </a:effectLst>
            </a:endParaRPr>
          </a:p>
        </p:txBody>
      </p:sp>
    </p:spTree>
  </p:cSld>
  <p:clrMapOvr>
    <a:masterClrMapping/>
  </p:clrMapOvr>
  <p:transition spd="slow">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r>
              <a:rPr lang="en-US" altLang="en-US">
                <a:ea typeface="ＭＳ Ｐゴシック" charset="-128"/>
              </a:rPr>
              <a:t>Document Object Module [DOM]</a:t>
            </a:r>
          </a:p>
        </p:txBody>
      </p:sp>
      <p:sp>
        <p:nvSpPr>
          <p:cNvPr id="92162" name="Rectangle 3"/>
          <p:cNvSpPr>
            <a:spLocks noGrp="1" noChangeArrowheads="1"/>
          </p:cNvSpPr>
          <p:nvPr>
            <p:ph idx="1"/>
          </p:nvPr>
        </p:nvSpPr>
        <p:spPr>
          <a:xfrm>
            <a:off x="0" y="1295400"/>
            <a:ext cx="9144000" cy="4953000"/>
          </a:xfrm>
        </p:spPr>
        <p:txBody>
          <a:bodyPr/>
          <a:lstStyle/>
          <a:p>
            <a:pPr eaLnBrk="1" hangingPunct="1"/>
            <a:r>
              <a:rPr lang="en-US" altLang="en-US" sz="1600">
                <a:ea typeface="ＭＳ Ｐゴシック" charset="-128"/>
              </a:rPr>
              <a:t>Application programming interface (API) for XML that was extended for use in HTML.</a:t>
            </a:r>
          </a:p>
          <a:p>
            <a:pPr eaLnBrk="1" hangingPunct="1"/>
            <a:r>
              <a:rPr lang="en-US" altLang="en-US" sz="1600">
                <a:ea typeface="ＭＳ Ｐゴシック" charset="-128"/>
              </a:rPr>
              <a:t>Maps out an entire page as a hierarchy of nodes.</a:t>
            </a:r>
          </a:p>
          <a:p>
            <a:pPr marL="914400" lvl="4" indent="0" eaLnBrk="1" hangingPunct="1">
              <a:buFont typeface="Wingdings" charset="2"/>
              <a:buNone/>
            </a:pPr>
            <a:endParaRPr lang="en-US" altLang="en-US" sz="600" b="1">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dirty="0">
                <a:solidFill>
                  <a:schemeClr val="tx1">
                    <a:lumMod val="65000"/>
                    <a:lumOff val="35000"/>
                  </a:schemeClr>
                </a:solidFill>
                <a:latin typeface="Arial" charset="0"/>
              </a:rPr>
              <a:t>JavaScript and AJAX- Comprehensive</a:t>
            </a:r>
          </a:p>
        </p:txBody>
      </p:sp>
      <p:sp>
        <p:nvSpPr>
          <p:cNvPr id="921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CD6DB50-CCE0-364D-9CD7-E0A49685A740}" type="slidenum">
              <a:rPr lang="en-US" altLang="en-US" sz="1400">
                <a:solidFill>
                  <a:schemeClr val="bg1"/>
                </a:solidFill>
              </a:rPr>
              <a:pPr eaLnBrk="1" hangingPunct="1"/>
              <a:t>41</a:t>
            </a:fld>
            <a:endParaRPr lang="en-US" altLang="en-US" sz="1400">
              <a:solidFill>
                <a:schemeClr val="bg1"/>
              </a:solidFill>
            </a:endParaRPr>
          </a:p>
        </p:txBody>
      </p:sp>
      <p:sp>
        <p:nvSpPr>
          <p:cNvPr id="2" name="Rectangle 1"/>
          <p:cNvSpPr/>
          <p:nvPr/>
        </p:nvSpPr>
        <p:spPr>
          <a:xfrm>
            <a:off x="5334000" y="2895600"/>
            <a:ext cx="9906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t>HTML</a:t>
            </a:r>
          </a:p>
        </p:txBody>
      </p:sp>
      <p:cxnSp>
        <p:nvCxnSpPr>
          <p:cNvPr id="7" name="Straight Arrow Connector 6"/>
          <p:cNvCxnSpPr/>
          <p:nvPr/>
        </p:nvCxnSpPr>
        <p:spPr>
          <a:xfrm>
            <a:off x="5715000" y="3200400"/>
            <a:ext cx="0" cy="144780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0" name="Straight Arrow Connector 9"/>
          <p:cNvCxnSpPr/>
          <p:nvPr/>
        </p:nvCxnSpPr>
        <p:spPr>
          <a:xfrm>
            <a:off x="5715000" y="4648200"/>
            <a:ext cx="609600" cy="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1" name="Rectangle 10"/>
          <p:cNvSpPr/>
          <p:nvPr/>
        </p:nvSpPr>
        <p:spPr>
          <a:xfrm>
            <a:off x="6324600" y="4572000"/>
            <a:ext cx="762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400" b="1" dirty="0"/>
              <a:t>body</a:t>
            </a:r>
          </a:p>
        </p:txBody>
      </p:sp>
      <p:cxnSp>
        <p:nvCxnSpPr>
          <p:cNvPr id="14" name="Elbow Connector 13"/>
          <p:cNvCxnSpPr>
            <a:stCxn id="11" idx="2"/>
          </p:cNvCxnSpPr>
          <p:nvPr/>
        </p:nvCxnSpPr>
        <p:spPr>
          <a:xfrm rot="16200000" flipH="1">
            <a:off x="6819900" y="4914900"/>
            <a:ext cx="304800" cy="533400"/>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9" name="Rectangle 18"/>
          <p:cNvSpPr/>
          <p:nvPr/>
        </p:nvSpPr>
        <p:spPr>
          <a:xfrm>
            <a:off x="7239000" y="5257800"/>
            <a:ext cx="609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400" b="1" dirty="0"/>
              <a:t>p</a:t>
            </a:r>
          </a:p>
        </p:txBody>
      </p:sp>
      <p:cxnSp>
        <p:nvCxnSpPr>
          <p:cNvPr id="21" name="Elbow Connector 20"/>
          <p:cNvCxnSpPr>
            <a:stCxn id="19" idx="2"/>
          </p:cNvCxnSpPr>
          <p:nvPr/>
        </p:nvCxnSpPr>
        <p:spPr>
          <a:xfrm rot="16200000" flipH="1">
            <a:off x="7810500" y="5372100"/>
            <a:ext cx="76200" cy="609600"/>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26" name="Rectangle 25"/>
          <p:cNvSpPr/>
          <p:nvPr/>
        </p:nvSpPr>
        <p:spPr>
          <a:xfrm>
            <a:off x="8153400" y="5410200"/>
            <a:ext cx="762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400" b="1" dirty="0"/>
              <a:t>Hello World</a:t>
            </a:r>
          </a:p>
        </p:txBody>
      </p:sp>
      <p:cxnSp>
        <p:nvCxnSpPr>
          <p:cNvPr id="28" name="Straight Arrow Connector 27"/>
          <p:cNvCxnSpPr/>
          <p:nvPr/>
        </p:nvCxnSpPr>
        <p:spPr>
          <a:xfrm>
            <a:off x="5715000" y="3429000"/>
            <a:ext cx="609600" cy="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31" name="Rectangle 30"/>
          <p:cNvSpPr/>
          <p:nvPr/>
        </p:nvSpPr>
        <p:spPr>
          <a:xfrm>
            <a:off x="6324600" y="3276600"/>
            <a:ext cx="7620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400" b="1" dirty="0"/>
              <a:t>head</a:t>
            </a:r>
          </a:p>
        </p:txBody>
      </p:sp>
      <p:cxnSp>
        <p:nvCxnSpPr>
          <p:cNvPr id="6145" name="Elbow Connector 6144"/>
          <p:cNvCxnSpPr>
            <a:stCxn id="31" idx="2"/>
          </p:cNvCxnSpPr>
          <p:nvPr/>
        </p:nvCxnSpPr>
        <p:spPr>
          <a:xfrm rot="16200000" flipH="1">
            <a:off x="6972300" y="3467100"/>
            <a:ext cx="76200" cy="609600"/>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6149" name="Rectangle 6148"/>
          <p:cNvSpPr/>
          <p:nvPr/>
        </p:nvSpPr>
        <p:spPr>
          <a:xfrm>
            <a:off x="7239000" y="3733800"/>
            <a:ext cx="609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400" b="1" dirty="0"/>
              <a:t>title</a:t>
            </a:r>
          </a:p>
        </p:txBody>
      </p:sp>
      <p:cxnSp>
        <p:nvCxnSpPr>
          <p:cNvPr id="6151" name="Elbow Connector 6150"/>
          <p:cNvCxnSpPr>
            <a:stCxn id="6149" idx="2"/>
          </p:cNvCxnSpPr>
          <p:nvPr/>
        </p:nvCxnSpPr>
        <p:spPr>
          <a:xfrm rot="16200000" flipH="1">
            <a:off x="7810500" y="3848100"/>
            <a:ext cx="76200" cy="609600"/>
          </a:xfrm>
          <a:prstGeom prst="bentConnector2">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6153" name="Rectangle 6152"/>
          <p:cNvSpPr/>
          <p:nvPr/>
        </p:nvSpPr>
        <p:spPr>
          <a:xfrm>
            <a:off x="8001000" y="4038600"/>
            <a:ext cx="9144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400" b="1" dirty="0"/>
              <a:t>Sample Page</a:t>
            </a:r>
          </a:p>
        </p:txBody>
      </p:sp>
      <p:sp>
        <p:nvSpPr>
          <p:cNvPr id="6174" name="Rectangle 6173"/>
          <p:cNvSpPr/>
          <p:nvPr/>
        </p:nvSpPr>
        <p:spPr>
          <a:xfrm>
            <a:off x="76200" y="2274888"/>
            <a:ext cx="8458200" cy="4237037"/>
          </a:xfrm>
          <a:prstGeom prst="rect">
            <a:avLst/>
          </a:prstGeom>
        </p:spPr>
        <p:txBody>
          <a:bodyPr>
            <a:spAutoFit/>
          </a:bodyPr>
          <a:lstStyle/>
          <a:p>
            <a:pPr>
              <a:defRPr/>
            </a:pPr>
            <a:endParaRPr lang="en-US" sz="1600" dirty="0">
              <a:ea typeface="ＭＳ Ｐゴシック" charset="0"/>
              <a:cs typeface="ＭＳ Ｐゴシック" charset="0"/>
            </a:endParaRPr>
          </a:p>
          <a:p>
            <a:pPr lvl="2">
              <a:defRPr/>
            </a:pPr>
            <a:r>
              <a:rPr lang="en-US" sz="1600" b="1" dirty="0">
                <a:ea typeface="ＭＳ Ｐゴシック" charset="0"/>
                <a:cs typeface="ＭＳ Ｐゴシック" charset="0"/>
              </a:rPr>
              <a:t>&lt;html&gt;</a:t>
            </a:r>
          </a:p>
          <a:p>
            <a:pPr lvl="2">
              <a:defRPr/>
            </a:pPr>
            <a:r>
              <a:rPr lang="en-US" sz="1600" b="1" dirty="0">
                <a:ea typeface="ＭＳ Ｐゴシック" charset="0"/>
                <a:cs typeface="ＭＳ Ｐゴシック" charset="0"/>
              </a:rPr>
              <a:t>       &lt;head&gt;</a:t>
            </a:r>
          </a:p>
          <a:p>
            <a:pPr lvl="2">
              <a:defRPr/>
            </a:pPr>
            <a:r>
              <a:rPr lang="en-US" sz="1600" b="1" dirty="0">
                <a:ea typeface="ＭＳ Ｐゴシック" charset="0"/>
                <a:cs typeface="ＭＳ Ｐゴシック" charset="0"/>
              </a:rPr>
              <a:t>	&lt;title&gt;Sample Page&lt;/title&gt;</a:t>
            </a:r>
          </a:p>
          <a:p>
            <a:pPr lvl="2">
              <a:defRPr/>
            </a:pPr>
            <a:r>
              <a:rPr lang="en-US" sz="1600" b="1" dirty="0">
                <a:ea typeface="ＭＳ Ｐゴシック" charset="0"/>
                <a:cs typeface="ＭＳ Ｐゴシック" charset="0"/>
              </a:rPr>
              <a:t>      &lt;/head&gt;</a:t>
            </a:r>
          </a:p>
          <a:p>
            <a:pPr lvl="2">
              <a:defRPr/>
            </a:pPr>
            <a:r>
              <a:rPr lang="en-US" sz="1600" b="1" dirty="0">
                <a:ea typeface="ＭＳ Ｐゴシック" charset="0"/>
                <a:cs typeface="ＭＳ Ｐゴシック" charset="0"/>
              </a:rPr>
              <a:t>      &lt;body&gt;</a:t>
            </a:r>
          </a:p>
          <a:p>
            <a:pPr lvl="2">
              <a:defRPr/>
            </a:pPr>
            <a:r>
              <a:rPr lang="en-US" sz="1600" b="1" dirty="0">
                <a:ea typeface="ＭＳ Ｐゴシック" charset="0"/>
                <a:cs typeface="ＭＳ Ｐゴシック" charset="0"/>
              </a:rPr>
              <a:t>	&lt;p&gt;Hello World!&lt;/p&gt;</a:t>
            </a:r>
          </a:p>
          <a:p>
            <a:pPr lvl="2">
              <a:defRPr/>
            </a:pPr>
            <a:r>
              <a:rPr lang="en-US" sz="1600" b="1" dirty="0">
                <a:ea typeface="ＭＳ Ｐゴシック" charset="0"/>
                <a:cs typeface="ＭＳ Ｐゴシック" charset="0"/>
              </a:rPr>
              <a:t>      &lt;/body&gt;</a:t>
            </a:r>
          </a:p>
          <a:p>
            <a:pPr lvl="2">
              <a:defRPr/>
            </a:pPr>
            <a:r>
              <a:rPr lang="en-US" sz="1600" b="1" dirty="0">
                <a:ea typeface="ＭＳ Ｐゴシック" charset="0"/>
                <a:cs typeface="ＭＳ Ｐゴシック" charset="0"/>
              </a:rPr>
              <a:t>&lt;/html&gt;</a:t>
            </a:r>
          </a:p>
          <a:p>
            <a:pPr>
              <a:defRPr/>
            </a:pPr>
            <a:endParaRPr lang="en-US" sz="1600" b="1" dirty="0">
              <a:ea typeface="ＭＳ Ｐゴシック" charset="0"/>
              <a:cs typeface="ＭＳ Ｐゴシック" charset="0"/>
            </a:endParaRPr>
          </a:p>
          <a:p>
            <a:pPr marL="228600" indent="-228600">
              <a:spcBef>
                <a:spcPts val="2000"/>
              </a:spcBef>
              <a:buClr>
                <a:schemeClr val="accent1"/>
              </a:buClr>
              <a:buSzPct val="75000"/>
              <a:buFont typeface="Wingdings" charset="0"/>
              <a:buChar char="n"/>
              <a:defRPr/>
            </a:pPr>
            <a:r>
              <a:rPr lang="en-US" sz="1600" dirty="0">
                <a:solidFill>
                  <a:srgbClr val="595959"/>
                </a:solidFill>
                <a:latin typeface="Rockwell" charset="0"/>
                <a:ea typeface="ＭＳ Ｐゴシック" charset="0"/>
                <a:cs typeface="ＭＳ Ｐゴシック" charset="0"/>
              </a:rPr>
              <a:t>By creating a tree to represent a document, the DOM allows                                   developers an unprecedented level of control over its content and                           structure.</a:t>
            </a:r>
          </a:p>
          <a:p>
            <a:pPr marL="228600" indent="-228600">
              <a:spcBef>
                <a:spcPts val="2000"/>
              </a:spcBef>
              <a:buClr>
                <a:schemeClr val="accent1"/>
              </a:buClr>
              <a:buSzPct val="75000"/>
              <a:buFont typeface="Wingdings" charset="0"/>
              <a:buChar char="n"/>
              <a:defRPr/>
            </a:pPr>
            <a:r>
              <a:rPr lang="en-US" sz="1600" dirty="0">
                <a:solidFill>
                  <a:srgbClr val="595959"/>
                </a:solidFill>
                <a:latin typeface="Rockwell" charset="0"/>
                <a:ea typeface="ＭＳ Ｐゴシック" charset="0"/>
                <a:cs typeface="ＭＳ Ｐゴシック" charset="0"/>
              </a:rPr>
              <a:t>Nodes can be removed, added, replaced, and modified  easily by using the DOM API.</a:t>
            </a:r>
          </a:p>
          <a:p>
            <a:pPr>
              <a:defRPr/>
            </a:pPr>
            <a:endParaRPr lang="en-US" sz="1200" b="1" dirty="0">
              <a:ea typeface="ＭＳ Ｐゴシック" charset="0"/>
              <a:cs typeface="ＭＳ Ｐゴシック" charset="0"/>
            </a:endParaRPr>
          </a:p>
        </p:txBody>
      </p:sp>
    </p:spTree>
  </p:cSld>
  <p:clrMapOvr>
    <a:masterClrMapping/>
  </p:clrMapOvr>
  <p:transition spd="slow">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en-US" altLang="en-US">
                <a:ea typeface="ＭＳ Ｐゴシック" charset="-128"/>
              </a:rPr>
              <a:t>More on DOM…..</a:t>
            </a:r>
          </a:p>
        </p:txBody>
      </p:sp>
      <p:sp>
        <p:nvSpPr>
          <p:cNvPr id="8195" name="Rectangle 3"/>
          <p:cNvSpPr>
            <a:spLocks noGrp="1" noChangeArrowheads="1"/>
          </p:cNvSpPr>
          <p:nvPr>
            <p:ph idx="1"/>
          </p:nvPr>
        </p:nvSpPr>
        <p:spPr>
          <a:xfrm>
            <a:off x="498475" y="1143000"/>
            <a:ext cx="8035925" cy="4983163"/>
          </a:xfrm>
        </p:spPr>
        <p:txBody>
          <a:bodyPr>
            <a:normAutofit/>
          </a:bodyPr>
          <a:lstStyle/>
          <a:p>
            <a:pPr eaLnBrk="1" hangingPunct="1">
              <a:lnSpc>
                <a:spcPct val="90000"/>
              </a:lnSpc>
            </a:pPr>
            <a:r>
              <a:rPr lang="en-US" altLang="en-US" sz="1500" b="1">
                <a:latin typeface="Arial" charset="0"/>
                <a:ea typeface="ＭＳ Ｐゴシック" charset="-128"/>
              </a:rPr>
              <a:t>Developers, using DOM, can alter the appearance and content of a web page without reloading it. JavaScript can come in handy doing so.</a:t>
            </a:r>
          </a:p>
          <a:p>
            <a:pPr eaLnBrk="1" hangingPunct="1">
              <a:lnSpc>
                <a:spcPct val="90000"/>
              </a:lnSpc>
            </a:pPr>
            <a:r>
              <a:rPr lang="en-US" altLang="en-US" sz="1500" b="1">
                <a:latin typeface="Arial" charset="0"/>
                <a:ea typeface="ＭＳ Ｐゴシック" charset="-128"/>
              </a:rPr>
              <a:t>Since Netscape and Microsoft was supporting the different versions of the DHTML the W3C consortium stepped in to standardize the DOM.</a:t>
            </a:r>
          </a:p>
          <a:p>
            <a:pPr eaLnBrk="1" hangingPunct="1">
              <a:lnSpc>
                <a:spcPct val="90000"/>
              </a:lnSpc>
            </a:pPr>
            <a:r>
              <a:rPr lang="en-US" altLang="en-US" sz="1500" b="1">
                <a:latin typeface="Arial" charset="0"/>
                <a:ea typeface="ＭＳ Ｐゴシック" charset="-128"/>
              </a:rPr>
              <a:t>Dom Levels:</a:t>
            </a:r>
          </a:p>
          <a:p>
            <a:pPr lvl="1" eaLnBrk="1" hangingPunct="1">
              <a:lnSpc>
                <a:spcPct val="90000"/>
              </a:lnSpc>
            </a:pPr>
            <a:r>
              <a:rPr lang="en-US" altLang="en-US" sz="1500" b="1">
                <a:latin typeface="Arial" charset="0"/>
                <a:ea typeface="ＭＳ Ｐゴシック" charset="-128"/>
              </a:rPr>
              <a:t>Dom Level : </a:t>
            </a:r>
          </a:p>
          <a:p>
            <a:pPr lvl="2" eaLnBrk="1" hangingPunct="1">
              <a:lnSpc>
                <a:spcPct val="90000"/>
              </a:lnSpc>
              <a:buFontTx/>
              <a:buAutoNum type="alphaLcParenR"/>
            </a:pPr>
            <a:r>
              <a:rPr lang="en-US" altLang="en-US" sz="1500" b="1">
                <a:latin typeface="Arial" charset="0"/>
                <a:ea typeface="ＭＳ Ｐゴシック" charset="-128"/>
              </a:rPr>
              <a:t>The Core: Provides a way to map the structure of an XML-based document to allow for easy access to and manipulation of any part of a document.</a:t>
            </a:r>
          </a:p>
          <a:p>
            <a:pPr lvl="2" eaLnBrk="1" hangingPunct="1">
              <a:lnSpc>
                <a:spcPct val="90000"/>
              </a:lnSpc>
              <a:buFontTx/>
              <a:buAutoNum type="alphaLcParenR"/>
            </a:pPr>
            <a:r>
              <a:rPr lang="en-US" altLang="en-US" sz="1500" b="1">
                <a:latin typeface="Arial" charset="0"/>
                <a:ea typeface="ＭＳ Ｐゴシック" charset="-128"/>
              </a:rPr>
              <a:t>The DOM HTML: DOM HTML, which extended the DOM Core by adding HTML-specific objects and methods.</a:t>
            </a:r>
          </a:p>
          <a:p>
            <a:pPr lvl="1" eaLnBrk="1" hangingPunct="1">
              <a:lnSpc>
                <a:spcPct val="90000"/>
              </a:lnSpc>
            </a:pPr>
            <a:r>
              <a:rPr lang="en-US" altLang="en-US" sz="1500" b="1">
                <a:latin typeface="Arial" charset="0"/>
                <a:ea typeface="ＭＳ Ｐゴシック" charset="-128"/>
              </a:rPr>
              <a:t>DOM Level 2:</a:t>
            </a:r>
          </a:p>
          <a:p>
            <a:pPr lvl="2" eaLnBrk="1" hangingPunct="1">
              <a:lnSpc>
                <a:spcPct val="90000"/>
              </a:lnSpc>
              <a:buFontTx/>
              <a:buAutoNum type="alphaLcParenR"/>
            </a:pPr>
            <a:r>
              <a:rPr lang="en-US" altLang="en-US" sz="1500" b="1">
                <a:latin typeface="Arial" charset="0"/>
                <a:ea typeface="ＭＳ Ｐゴシック" charset="-128"/>
              </a:rPr>
              <a:t>DOM Views — Describes interfaces to keep track of the various views of a document (the document before and after CSS styling, for example).</a:t>
            </a:r>
          </a:p>
          <a:p>
            <a:pPr lvl="2" eaLnBrk="1" hangingPunct="1">
              <a:lnSpc>
                <a:spcPct val="90000"/>
              </a:lnSpc>
              <a:buFontTx/>
              <a:buAutoNum type="alphaLcParenR"/>
            </a:pPr>
            <a:r>
              <a:rPr lang="en-US" altLang="en-US" sz="1500" b="1">
                <a:latin typeface="Arial" charset="0"/>
                <a:ea typeface="ＭＳ Ｐゴシック" charset="-128"/>
              </a:rPr>
              <a:t>DOM Events — Describes interfaces for events and event handling.</a:t>
            </a:r>
          </a:p>
          <a:p>
            <a:pPr lvl="2" eaLnBrk="1" hangingPunct="1">
              <a:lnSpc>
                <a:spcPct val="90000"/>
              </a:lnSpc>
              <a:buFontTx/>
              <a:buAutoNum type="alphaLcParenR"/>
            </a:pPr>
            <a:r>
              <a:rPr lang="en-US" altLang="en-US" sz="1500" b="1">
                <a:latin typeface="Arial" charset="0"/>
                <a:ea typeface="ＭＳ Ｐゴシック" charset="-128"/>
              </a:rPr>
              <a:t>DOM Style — Describes interfaces to deal with CSS-based styling of elements.</a:t>
            </a:r>
          </a:p>
          <a:p>
            <a:pPr lvl="2" eaLnBrk="1" hangingPunct="1">
              <a:lnSpc>
                <a:spcPct val="90000"/>
              </a:lnSpc>
              <a:buFontTx/>
              <a:buAutoNum type="alphaLcParenR"/>
            </a:pPr>
            <a:r>
              <a:rPr lang="en-US" altLang="en-US" sz="1500" b="1">
                <a:latin typeface="Arial" charset="0"/>
                <a:ea typeface="ＭＳ Ｐゴシック" charset="-128"/>
              </a:rPr>
              <a:t>DOM Traversal and Range — Describes interfaces to traverse and manipulate a document</a:t>
            </a:r>
          </a:p>
          <a:p>
            <a:pPr lvl="2" eaLnBrk="1" hangingPunct="1">
              <a:lnSpc>
                <a:spcPct val="90000"/>
              </a:lnSpc>
            </a:pPr>
            <a:endParaRPr lang="en-US" altLang="en-US" sz="900" b="1">
              <a:latin typeface="Arial" charset="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942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A397DF-DC86-3C4C-A44E-7F56370CB6F2}" type="slidenum">
              <a:rPr lang="en-US" altLang="en-US" sz="1400">
                <a:solidFill>
                  <a:schemeClr val="bg1"/>
                </a:solidFill>
              </a:rPr>
              <a:pPr eaLnBrk="1" hangingPunct="1"/>
              <a:t>42</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altLang="en-US">
                <a:ea typeface="ＭＳ Ｐゴシック" charset="-128"/>
              </a:rPr>
              <a:t>Browser Object  Model *</a:t>
            </a:r>
          </a:p>
        </p:txBody>
      </p:sp>
      <p:sp>
        <p:nvSpPr>
          <p:cNvPr id="8195" name="Rectangle 3"/>
          <p:cNvSpPr>
            <a:spLocks noGrp="1" noChangeArrowheads="1"/>
          </p:cNvSpPr>
          <p:nvPr>
            <p:ph idx="1"/>
          </p:nvPr>
        </p:nvSpPr>
        <p:spPr>
          <a:xfrm>
            <a:off x="498475" y="1295400"/>
            <a:ext cx="8112125" cy="4830763"/>
          </a:xfrm>
        </p:spPr>
        <p:txBody>
          <a:bodyPr>
            <a:normAutofit/>
          </a:bodyPr>
          <a:lstStyle/>
          <a:p>
            <a:pPr eaLnBrk="1" hangingPunct="1"/>
            <a:r>
              <a:rPr lang="en-US" altLang="en-US" sz="1600" b="1">
                <a:ea typeface="ＭＳ Ｐゴシック" charset="-128"/>
              </a:rPr>
              <a:t>BOM allowed access and manipulation of the browser window.</a:t>
            </a:r>
          </a:p>
          <a:p>
            <a:pPr eaLnBrk="1" hangingPunct="1"/>
            <a:r>
              <a:rPr lang="en-US" altLang="en-US" sz="1600" b="1">
                <a:ea typeface="ＭＳ Ｐゴシック" charset="-128"/>
              </a:rPr>
              <a:t>Primarily deals with the browser windows and frames.</a:t>
            </a:r>
          </a:p>
          <a:p>
            <a:pPr eaLnBrk="1" hangingPunct="1"/>
            <a:r>
              <a:rPr lang="en-US" altLang="en-US" sz="1600" b="1">
                <a:ea typeface="ＭＳ Ｐゴシック" charset="-128"/>
              </a:rPr>
              <a:t>Following are some of the things developers can do using the BOM:</a:t>
            </a:r>
          </a:p>
          <a:p>
            <a:pPr lvl="1" eaLnBrk="1" hangingPunct="1"/>
            <a:r>
              <a:rPr lang="en-US" altLang="en-US" sz="1600">
                <a:ea typeface="ＭＳ Ｐゴシック" charset="-128"/>
              </a:rPr>
              <a:t>pop up new browser windows.</a:t>
            </a:r>
          </a:p>
          <a:p>
            <a:pPr lvl="1" eaLnBrk="1" hangingPunct="1"/>
            <a:r>
              <a:rPr lang="en-US" altLang="en-US" sz="1600">
                <a:ea typeface="ＭＳ Ｐゴシック" charset="-128"/>
              </a:rPr>
              <a:t>move, resize, and close browser windows.</a:t>
            </a:r>
          </a:p>
          <a:p>
            <a:pPr lvl="1" eaLnBrk="1" hangingPunct="1"/>
            <a:r>
              <a:rPr lang="en-US" altLang="en-US" sz="1600">
                <a:ea typeface="ＭＳ Ｐゴシック" charset="-128"/>
              </a:rPr>
              <a:t>Provided the Navigator object which provides detailed information about the browser.</a:t>
            </a:r>
          </a:p>
          <a:p>
            <a:pPr lvl="1" eaLnBrk="1" hangingPunct="1"/>
            <a:r>
              <a:rPr lang="en-US" altLang="en-US" sz="1600">
                <a:ea typeface="ＭＳ Ｐゴシック" charset="-128"/>
              </a:rPr>
              <a:t>Provided the Location Object which provides information about the page loaded in the browser.</a:t>
            </a:r>
          </a:p>
          <a:p>
            <a:pPr lvl="1" eaLnBrk="1" hangingPunct="1"/>
            <a:r>
              <a:rPr lang="en-US" altLang="en-US" sz="1600">
                <a:ea typeface="ＭＳ Ｐゴシック" charset="-128"/>
              </a:rPr>
              <a:t>Provided the Screen Object which provides the details about the user’s screen resolution.</a:t>
            </a:r>
          </a:p>
          <a:p>
            <a:pPr lvl="1" eaLnBrk="1" hangingPunct="1"/>
            <a:r>
              <a:rPr lang="en-US" altLang="en-US" sz="1600">
                <a:ea typeface="ＭＳ Ｐゴシック" charset="-128"/>
              </a:rPr>
              <a:t>Support for cookies.</a:t>
            </a:r>
          </a:p>
          <a:p>
            <a:pPr lvl="1" eaLnBrk="1" hangingPunct="1"/>
            <a:r>
              <a:rPr lang="en-US" altLang="en-US" sz="1600">
                <a:ea typeface="ＭＳ Ｐゴシック" charset="-128"/>
              </a:rPr>
              <a:t>Custom objects such as XMLHttpRequest and Internet Explorer’s ActiveXObject.</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962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DE6AA3B-0ACB-5F4F-BEAC-2F44B3DE4E9E}" type="slidenum">
              <a:rPr lang="en-US" altLang="en-US" sz="1400">
                <a:solidFill>
                  <a:schemeClr val="bg1"/>
                </a:solidFill>
              </a:rPr>
              <a:pPr eaLnBrk="1" hangingPunct="1"/>
              <a:t>43</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Where Does Java Script Fit in HTML</a:t>
            </a:r>
          </a:p>
        </p:txBody>
      </p:sp>
      <p:sp>
        <p:nvSpPr>
          <p:cNvPr id="8195" name="Rectangle 3"/>
          <p:cNvSpPr>
            <a:spLocks noGrp="1" noChangeArrowheads="1"/>
          </p:cNvSpPr>
          <p:nvPr>
            <p:ph idx="1"/>
          </p:nvPr>
        </p:nvSpPr>
        <p:spPr>
          <a:xfrm>
            <a:off x="498475" y="1219200"/>
            <a:ext cx="8188325" cy="4906963"/>
          </a:xfrm>
        </p:spPr>
        <p:txBody>
          <a:bodyPr>
            <a:normAutofit/>
          </a:bodyPr>
          <a:lstStyle/>
          <a:p>
            <a:pPr eaLnBrk="1" hangingPunct="1">
              <a:lnSpc>
                <a:spcPct val="90000"/>
              </a:lnSpc>
            </a:pPr>
            <a:r>
              <a:rPr lang="en-US" altLang="en-US" sz="1600">
                <a:ea typeface="ＭＳ Ｐゴシック" charset="-128"/>
              </a:rPr>
              <a:t>Using the &lt;script&gt; element:</a:t>
            </a:r>
          </a:p>
          <a:p>
            <a:pPr lvl="1" eaLnBrk="1" hangingPunct="1">
              <a:lnSpc>
                <a:spcPct val="90000"/>
              </a:lnSpc>
            </a:pPr>
            <a:r>
              <a:rPr lang="en-US" altLang="en-US" sz="1500" b="1">
                <a:ea typeface="ＭＳ Ｐゴシック" charset="-128"/>
              </a:rPr>
              <a:t>Primary method to add Java Script to the HTML page.</a:t>
            </a:r>
          </a:p>
          <a:p>
            <a:pPr lvl="1" eaLnBrk="1" hangingPunct="1">
              <a:lnSpc>
                <a:spcPct val="90000"/>
              </a:lnSpc>
            </a:pPr>
            <a:r>
              <a:rPr lang="en-US" altLang="en-US" sz="1500" b="1">
                <a:ea typeface="ＭＳ Ｐゴシック" charset="-128"/>
              </a:rPr>
              <a:t>async — Optional. Indicates that the script should begin downloading immediately but should not prevent other actions on the page such as downloading resources or waiting for other scripts to load. Valid only for external script files.</a:t>
            </a:r>
          </a:p>
          <a:p>
            <a:pPr lvl="1" eaLnBrk="1" hangingPunct="1">
              <a:lnSpc>
                <a:spcPct val="90000"/>
              </a:lnSpc>
            </a:pPr>
            <a:r>
              <a:rPr lang="en-US" altLang="en-US" sz="1500" b="1">
                <a:ea typeface="ＭＳ Ｐゴシック" charset="-128"/>
              </a:rPr>
              <a:t>charset — Optional. The character set of the code specified using the src attribute. This attribute is rarely used, because most browsers don’t honor its value.</a:t>
            </a:r>
          </a:p>
          <a:p>
            <a:pPr lvl="1" eaLnBrk="1" hangingPunct="1">
              <a:lnSpc>
                <a:spcPct val="90000"/>
              </a:lnSpc>
            </a:pPr>
            <a:r>
              <a:rPr lang="en-US" altLang="en-US" sz="1500" b="1">
                <a:ea typeface="ＭＳ Ｐゴシック" charset="-128"/>
              </a:rPr>
              <a:t>defer — Optional. Indicates that the execution of the script can safely be deferred until after the document’s content has been completely parsed and displayed.</a:t>
            </a:r>
          </a:p>
          <a:p>
            <a:pPr lvl="1" eaLnBrk="1" hangingPunct="1">
              <a:lnSpc>
                <a:spcPct val="90000"/>
              </a:lnSpc>
            </a:pPr>
            <a:r>
              <a:rPr lang="en-US" altLang="en-US" sz="1500" b="1">
                <a:ea typeface="ＭＳ Ｐゴシック" charset="-128"/>
              </a:rPr>
              <a:t>language — Deprecated. Originally indicated the scripting language being used by the code block(such as “JavaScript”, “JavaScript1.2”, or “VBScript”).</a:t>
            </a:r>
          </a:p>
          <a:p>
            <a:pPr lvl="1" eaLnBrk="1" hangingPunct="1">
              <a:lnSpc>
                <a:spcPct val="90000"/>
              </a:lnSpc>
            </a:pPr>
            <a:r>
              <a:rPr lang="en-US" altLang="en-US" sz="1500" b="1">
                <a:ea typeface="ＭＳ Ｐゴシック" charset="-128"/>
              </a:rPr>
              <a:t>src — Optional. Indicates an external file that contains code to be executed.</a:t>
            </a:r>
          </a:p>
          <a:p>
            <a:pPr lvl="1" eaLnBrk="1" hangingPunct="1">
              <a:lnSpc>
                <a:spcPct val="90000"/>
              </a:lnSpc>
            </a:pPr>
            <a:r>
              <a:rPr lang="en-US" altLang="en-US" sz="1500" b="1">
                <a:ea typeface="ＭＳ Ｐゴシック" charset="-128"/>
              </a:rPr>
              <a:t>type — Optional. Replaces language; indicates the content type (also called MIME type) of the scripting language being used by the code block.</a:t>
            </a:r>
          </a:p>
          <a:p>
            <a:pPr lvl="1" eaLnBrk="1" hangingPunct="1">
              <a:lnSpc>
                <a:spcPct val="90000"/>
              </a:lnSpc>
            </a:pPr>
            <a:endParaRPr lang="en-US" altLang="en-US" sz="1500" b="1">
              <a:ea typeface="ＭＳ Ｐゴシック" charset="-128"/>
            </a:endParaRPr>
          </a:p>
          <a:p>
            <a:pPr lvl="1" eaLnBrk="1" hangingPunct="1">
              <a:lnSpc>
                <a:spcPct val="90000"/>
              </a:lnSpc>
              <a:buFontTx/>
              <a:buNone/>
            </a:pPr>
            <a:r>
              <a:rPr lang="en-US" altLang="en-US" sz="1500" b="1">
                <a:ea typeface="ＭＳ Ｐゴシック" charset="-128"/>
              </a:rPr>
              <a:t>There are two ways to use the &lt;script&gt; element: embed JavaScript code directly into the page or include JavaScript from an external file.</a:t>
            </a:r>
          </a:p>
          <a:p>
            <a:pPr lvl="1" eaLnBrk="1" hangingPunct="1">
              <a:lnSpc>
                <a:spcPct val="90000"/>
              </a:lnSpc>
            </a:pPr>
            <a:endParaRPr lang="en-US" altLang="en-US" sz="1100" b="1">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983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CC3FA88-71A9-804C-8D19-A844E345808D}" type="slidenum">
              <a:rPr lang="en-US" altLang="en-US" sz="1400">
                <a:solidFill>
                  <a:schemeClr val="bg1"/>
                </a:solidFill>
              </a:rPr>
              <a:pPr eaLnBrk="1" hangingPunct="1"/>
              <a:t>44</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Where Does Java Script Fit in HTML</a:t>
            </a:r>
          </a:p>
        </p:txBody>
      </p:sp>
      <p:sp>
        <p:nvSpPr>
          <p:cNvPr id="8195" name="Rectangle 3"/>
          <p:cNvSpPr>
            <a:spLocks noGrp="1" noChangeArrowheads="1"/>
          </p:cNvSpPr>
          <p:nvPr>
            <p:ph idx="1"/>
          </p:nvPr>
        </p:nvSpPr>
        <p:spPr>
          <a:xfrm>
            <a:off x="498475" y="1143000"/>
            <a:ext cx="8340725" cy="4983163"/>
          </a:xfrm>
        </p:spPr>
        <p:txBody>
          <a:bodyPr>
            <a:normAutofit/>
          </a:bodyPr>
          <a:lstStyle/>
          <a:p>
            <a:pPr marL="0" indent="0" eaLnBrk="1" hangingPunct="1">
              <a:lnSpc>
                <a:spcPct val="80000"/>
              </a:lnSpc>
              <a:buFontTx/>
              <a:buNone/>
            </a:pPr>
            <a:r>
              <a:rPr lang="en-US" altLang="en-US" sz="1800">
                <a:ea typeface="ＭＳ Ｐゴシック" charset="-128"/>
              </a:rPr>
              <a:t>&lt;script type=”text/javascript”&gt;</a:t>
            </a:r>
          </a:p>
          <a:p>
            <a:pPr marL="0" indent="0" eaLnBrk="1" hangingPunct="1">
              <a:lnSpc>
                <a:spcPct val="80000"/>
              </a:lnSpc>
              <a:buFontTx/>
              <a:buNone/>
            </a:pPr>
            <a:r>
              <a:rPr lang="en-US" altLang="en-US" sz="1800">
                <a:ea typeface="ＭＳ Ｐゴシック" charset="-128"/>
              </a:rPr>
              <a:t>       function sayHi(){</a:t>
            </a:r>
          </a:p>
          <a:p>
            <a:pPr marL="0" indent="0" eaLnBrk="1" hangingPunct="1">
              <a:lnSpc>
                <a:spcPct val="80000"/>
              </a:lnSpc>
              <a:buFontTx/>
              <a:buNone/>
            </a:pPr>
            <a:r>
              <a:rPr lang="nb-NO" altLang="en-US" sz="1800">
                <a:ea typeface="ＭＳ Ｐゴシック" charset="-128"/>
              </a:rPr>
              <a:t>            alert(“Hi!”);  }</a:t>
            </a:r>
          </a:p>
          <a:p>
            <a:pPr marL="0" indent="0" eaLnBrk="1" hangingPunct="1">
              <a:lnSpc>
                <a:spcPct val="80000"/>
              </a:lnSpc>
              <a:buFontTx/>
              <a:buNone/>
            </a:pPr>
            <a:r>
              <a:rPr lang="nb-NO" altLang="en-US" sz="1800">
                <a:ea typeface="ＭＳ Ｐゴシック" charset="-128"/>
              </a:rPr>
              <a:t>&lt;/script&gt;</a:t>
            </a:r>
            <a:endParaRPr lang="nb-NO" altLang="en-US" sz="1800" b="1">
              <a:ea typeface="ＭＳ Ｐゴシック" charset="-128"/>
            </a:endParaRPr>
          </a:p>
          <a:p>
            <a:pPr marL="0" indent="0" eaLnBrk="1" hangingPunct="1">
              <a:lnSpc>
                <a:spcPct val="80000"/>
              </a:lnSpc>
            </a:pPr>
            <a:r>
              <a:rPr lang="en-US" altLang="en-US" sz="1800">
                <a:ea typeface="ＭＳ Ｐゴシック" charset="-128"/>
              </a:rPr>
              <a:t>To include JavaScript from an external fi le, the src attribute is required. The value of src is a URL linked to a fi le containing JavaScript code, like this:</a:t>
            </a:r>
          </a:p>
          <a:p>
            <a:pPr marL="0" indent="0" eaLnBrk="1" hangingPunct="1">
              <a:lnSpc>
                <a:spcPct val="80000"/>
              </a:lnSpc>
              <a:buFontTx/>
              <a:buNone/>
            </a:pPr>
            <a:r>
              <a:rPr lang="en-US" altLang="en-US" sz="1800">
                <a:ea typeface="ＭＳ Ｐゴシック" charset="-128"/>
              </a:rPr>
              <a:t>	&lt;script type=”text/javascript” src=”</a:t>
            </a:r>
            <a:r>
              <a:rPr lang="en-US" altLang="ja-JP" sz="1800">
                <a:ea typeface="ＭＳ Ｐゴシック" charset="-128"/>
              </a:rPr>
              <a:t>example.js</a:t>
            </a:r>
            <a:r>
              <a:rPr lang="en-US" altLang="en-US" sz="1800">
                <a:ea typeface="ＭＳ Ｐゴシック" charset="-128"/>
              </a:rPr>
              <a:t>”</a:t>
            </a:r>
            <a:r>
              <a:rPr lang="en-US" altLang="ja-JP" sz="1800">
                <a:ea typeface="ＭＳ Ｐゴシック" charset="-128"/>
              </a:rPr>
              <a:t>&gt;&lt;/script&gt;</a:t>
            </a:r>
          </a:p>
          <a:p>
            <a:pPr marL="0" indent="0" eaLnBrk="1" hangingPunct="1">
              <a:lnSpc>
                <a:spcPct val="80000"/>
              </a:lnSpc>
            </a:pPr>
            <a:r>
              <a:rPr lang="nb-NO" altLang="en-US" sz="1800" b="1">
                <a:ea typeface="ＭＳ Ｐゴシック" charset="-128"/>
              </a:rPr>
              <a:t>To include the js file form some outside domain:</a:t>
            </a:r>
          </a:p>
          <a:p>
            <a:pPr marL="0" indent="0" eaLnBrk="1" hangingPunct="1">
              <a:lnSpc>
                <a:spcPct val="80000"/>
              </a:lnSpc>
              <a:buFontTx/>
              <a:buNone/>
            </a:pPr>
            <a:r>
              <a:rPr lang="en-US" altLang="en-US" sz="1800">
                <a:ea typeface="ＭＳ Ｐゴシック" charset="-128"/>
              </a:rPr>
              <a:t>       &lt;script type=”text/javascript” src=”http://www.somewhere.com/afile.js”&gt;&lt;/script&gt;</a:t>
            </a:r>
          </a:p>
          <a:p>
            <a:pPr marL="0" indent="0" eaLnBrk="1" hangingPunct="1">
              <a:lnSpc>
                <a:spcPct val="80000"/>
              </a:lnSpc>
              <a:buFontTx/>
              <a:buNone/>
            </a:pPr>
            <a:r>
              <a:rPr lang="en-US" altLang="en-US" sz="1800" b="1">
                <a:ea typeface="ＭＳ Ｐゴシック" charset="-128"/>
              </a:rPr>
              <a:t>Code from an external domain will be loaded and interpreted as if it were part of the page that is loading it. Can be dangerous though.</a:t>
            </a:r>
            <a:endParaRPr lang="nb-NO" altLang="en-US" sz="1800" b="1">
              <a:ea typeface="ＭＳ Ｐゴシック" charset="-128"/>
            </a:endParaRPr>
          </a:p>
          <a:p>
            <a:pPr marL="0" indent="0" eaLnBrk="1" hangingPunct="1">
              <a:lnSpc>
                <a:spcPct val="80000"/>
              </a:lnSpc>
              <a:buFontTx/>
              <a:buNone/>
            </a:pPr>
            <a:endParaRPr lang="en-US" altLang="en-US" sz="1100" b="1">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003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B9B5DCC-5ADE-A14C-8C08-9F6FB1303E0D}" type="slidenum">
              <a:rPr lang="en-US" altLang="en-US" sz="1400">
                <a:solidFill>
                  <a:schemeClr val="bg1"/>
                </a:solidFill>
              </a:rPr>
              <a:pPr eaLnBrk="1" hangingPunct="1"/>
              <a:t>45</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en-US" altLang="en-US">
                <a:ea typeface="ＭＳ Ｐゴシック" charset="-128"/>
              </a:rPr>
              <a:t>JavaScript Beyond the Browser</a:t>
            </a:r>
          </a:p>
        </p:txBody>
      </p:sp>
      <p:sp>
        <p:nvSpPr>
          <p:cNvPr id="3" name="Content Placeholder 2"/>
          <p:cNvSpPr>
            <a:spLocks noGrp="1"/>
          </p:cNvSpPr>
          <p:nvPr>
            <p:ph idx="1"/>
          </p:nvPr>
        </p:nvSpPr>
        <p:spPr>
          <a:xfrm>
            <a:off x="498475" y="1219200"/>
            <a:ext cx="8340725" cy="4906963"/>
          </a:xfrm>
        </p:spPr>
        <p:txBody>
          <a:bodyPr>
            <a:normAutofit/>
          </a:bodyPr>
          <a:lstStyle/>
          <a:p>
            <a:pPr eaLnBrk="1" hangingPunct="1">
              <a:lnSpc>
                <a:spcPct val="80000"/>
              </a:lnSpc>
            </a:pPr>
            <a:r>
              <a:rPr lang="en-US" altLang="en-US" sz="1700">
                <a:ea typeface="ＭＳ Ｐゴシック" charset="-128"/>
              </a:rPr>
              <a:t>Mozilla’s Firefox browser and Thunderbird email client use JavaScript for some application processes</a:t>
            </a:r>
          </a:p>
          <a:p>
            <a:pPr eaLnBrk="1" hangingPunct="1">
              <a:lnSpc>
                <a:spcPct val="80000"/>
              </a:lnSpc>
            </a:pPr>
            <a:r>
              <a:rPr lang="en-US" altLang="en-US" sz="1700">
                <a:ea typeface="ＭＳ Ｐゴシック" charset="-128"/>
              </a:rPr>
              <a:t>Flash ActionScript is based on JavaScript</a:t>
            </a:r>
          </a:p>
          <a:p>
            <a:pPr eaLnBrk="1" hangingPunct="1">
              <a:lnSpc>
                <a:spcPct val="80000"/>
              </a:lnSpc>
            </a:pPr>
            <a:r>
              <a:rPr lang="en-US" altLang="en-US" sz="1700">
                <a:ea typeface="ＭＳ Ｐゴシック" charset="-128"/>
              </a:rPr>
              <a:t>PDF files can have JavaScript embedded </a:t>
            </a:r>
          </a:p>
          <a:p>
            <a:pPr eaLnBrk="1" hangingPunct="1">
              <a:lnSpc>
                <a:spcPct val="80000"/>
              </a:lnSpc>
            </a:pPr>
            <a:r>
              <a:rPr lang="en-US" altLang="en-US" sz="1700">
                <a:ea typeface="ＭＳ Ｐゴシック" charset="-128"/>
              </a:rPr>
              <a:t>Many Microsoft and Apple desktop widgets use JavaScript</a:t>
            </a:r>
          </a:p>
          <a:p>
            <a:pPr eaLnBrk="1" hangingPunct="1">
              <a:lnSpc>
                <a:spcPct val="80000"/>
              </a:lnSpc>
            </a:pPr>
            <a:r>
              <a:rPr lang="en-US" altLang="en-US" sz="1700">
                <a:ea typeface="ＭＳ Ｐゴシック" charset="-128"/>
              </a:rPr>
              <a:t>OpenOffice.org provides JavaScript support</a:t>
            </a:r>
          </a:p>
          <a:p>
            <a:pPr eaLnBrk="1" hangingPunct="1">
              <a:lnSpc>
                <a:spcPct val="80000"/>
              </a:lnSpc>
            </a:pPr>
            <a:r>
              <a:rPr lang="en-US" altLang="en-US" sz="1700">
                <a:ea typeface="ＭＳ Ｐゴシック" charset="-128"/>
              </a:rPr>
              <a:t>webOS, used in Palm mobiles, uses JavaScript for its application framework</a:t>
            </a:r>
          </a:p>
          <a:p>
            <a:pPr eaLnBrk="1" hangingPunct="1">
              <a:lnSpc>
                <a:spcPct val="80000"/>
              </a:lnSpc>
            </a:pPr>
            <a:r>
              <a:rPr lang="en-US" altLang="en-US" sz="1700">
                <a:ea typeface="ＭＳ Ｐゴシック" charset="-128"/>
              </a:rPr>
              <a:t>JavaScript can be used as an application programming language on the GNOME desktop and as a scripting language in Windows.</a:t>
            </a:r>
          </a:p>
          <a:p>
            <a:pPr eaLnBrk="1" hangingPunct="1">
              <a:lnSpc>
                <a:spcPct val="80000"/>
              </a:lnSpc>
            </a:pPr>
            <a:r>
              <a:rPr lang="en-US" altLang="en-US" sz="1700">
                <a:ea typeface="ＭＳ Ｐゴシック" charset="-128"/>
              </a:rPr>
              <a:t>Rhino </a:t>
            </a:r>
          </a:p>
          <a:p>
            <a:pPr eaLnBrk="1" hangingPunct="1">
              <a:lnSpc>
                <a:spcPct val="80000"/>
              </a:lnSpc>
            </a:pPr>
            <a:r>
              <a:rPr lang="en-US" altLang="en-US" sz="1700">
                <a:ea typeface="ＭＳ Ｐゴシック" charset="-128"/>
              </a:rPr>
              <a:t>Mongo DB</a:t>
            </a:r>
          </a:p>
          <a:p>
            <a:pPr eaLnBrk="1" hangingPunct="1">
              <a:lnSpc>
                <a:spcPct val="80000"/>
              </a:lnSpc>
            </a:pPr>
            <a:r>
              <a:rPr lang="en-US" altLang="en-US" sz="1700">
                <a:ea typeface="ＭＳ Ｐゴシック" charset="-128"/>
              </a:rPr>
              <a:t>PhoneGap</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024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BAB73CD-375F-D849-9723-8C1F007C844D}" type="slidenum">
              <a:rPr lang="en-US" altLang="en-US" sz="1400">
                <a:solidFill>
                  <a:schemeClr val="bg1"/>
                </a:solidFill>
              </a:rPr>
              <a:pPr eaLnBrk="1" hangingPunct="1"/>
              <a:t>46</a:t>
            </a:fld>
            <a:endParaRPr lang="en-US" altLang="en-US" sz="1400">
              <a:solidFill>
                <a:schemeClr val="bg1"/>
              </a:solidFill>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5" y="484188"/>
            <a:ext cx="7556500" cy="582612"/>
          </a:xfrm>
        </p:spPr>
        <p:txBody>
          <a:bodyPr rtlCol="0">
            <a:normAutofit/>
          </a:bodyPr>
          <a:lstStyle/>
          <a:p>
            <a:pPr eaLnBrk="1" fontAlgn="auto" hangingPunct="1">
              <a:spcAft>
                <a:spcPts val="0"/>
              </a:spcAft>
              <a:defRPr/>
            </a:pPr>
            <a:r>
              <a:rPr lang="en-US" sz="2800" dirty="0">
                <a:ea typeface="+mj-ea"/>
                <a:cs typeface="+mj-cs"/>
              </a:rPr>
              <a:t>INLINE CODE VERSUS EXTERNAL FILES</a:t>
            </a:r>
            <a:endParaRPr lang="en-US" sz="2800" dirty="0" smtClean="0">
              <a:ea typeface="+mj-ea"/>
              <a:cs typeface="+mj-cs"/>
            </a:endParaRPr>
          </a:p>
        </p:txBody>
      </p:sp>
      <p:sp>
        <p:nvSpPr>
          <p:cNvPr id="103426" name="Rectangle 3"/>
          <p:cNvSpPr>
            <a:spLocks noGrp="1" noChangeArrowheads="1"/>
          </p:cNvSpPr>
          <p:nvPr>
            <p:ph idx="1"/>
          </p:nvPr>
        </p:nvSpPr>
        <p:spPr>
          <a:xfrm>
            <a:off x="498475" y="990600"/>
            <a:ext cx="8340725" cy="5410200"/>
          </a:xfrm>
        </p:spPr>
        <p:txBody>
          <a:bodyPr/>
          <a:lstStyle/>
          <a:p>
            <a:pPr marL="0" indent="0" eaLnBrk="1" hangingPunct="1">
              <a:buFontTx/>
              <a:buNone/>
            </a:pPr>
            <a:r>
              <a:rPr lang="en-US" altLang="en-US" sz="1400" b="1">
                <a:latin typeface="Arial" charset="0"/>
                <a:ea typeface="ＭＳ Ｐゴシック" charset="-128"/>
              </a:rPr>
              <a:t>As a good coding practice it is always advisable to load the js code from the external js files rather than writing it inline. Arguments favoring the external files:</a:t>
            </a:r>
          </a:p>
          <a:p>
            <a:pPr marL="0" indent="0" eaLnBrk="1" hangingPunct="1">
              <a:buFontTx/>
              <a:buAutoNum type="arabicPeriod"/>
            </a:pPr>
            <a:r>
              <a:rPr lang="en-US" altLang="en-US" sz="1400" b="1">
                <a:latin typeface="Arial" charset="0"/>
                <a:ea typeface="ＭＳ Ｐゴシック" charset="-128"/>
              </a:rPr>
              <a:t>Maintainability — JavaScript code that is sprinkled throughout various HTML pages turn code maintenance into a problem. It is much easier to have a directory for all JavaScript files so that developers can edit JavaScript code independent of the markup in which it’s used.</a:t>
            </a:r>
          </a:p>
          <a:p>
            <a:pPr marL="0" indent="0" eaLnBrk="1" hangingPunct="1">
              <a:buFontTx/>
              <a:buAutoNum type="arabicPeriod"/>
            </a:pPr>
            <a:r>
              <a:rPr lang="en-US" altLang="en-US" sz="1400" b="1">
                <a:latin typeface="Arial" charset="0"/>
                <a:ea typeface="ＭＳ Ｐゴシック" charset="-128"/>
              </a:rPr>
              <a:t>Caching — Browsers cache all externally linked JavaScript files according to specific  settings, meaning that if two pages are using the same file, the file is downloaded only once. This ultimately means faster page-load times.</a:t>
            </a:r>
          </a:p>
          <a:p>
            <a:pPr marL="0" indent="0" eaLnBrk="1" hangingPunct="1">
              <a:buFontTx/>
              <a:buNone/>
            </a:pPr>
            <a:r>
              <a:rPr lang="en-US" altLang="en-US" sz="1400" b="1">
                <a:latin typeface="Arial" charset="0"/>
                <a:ea typeface="ＭＳ Ｐゴシック" charset="-128"/>
              </a:rPr>
              <a:t>To Summarize:</a:t>
            </a:r>
          </a:p>
          <a:p>
            <a:pPr marL="0" indent="0" eaLnBrk="1" hangingPunct="1"/>
            <a:r>
              <a:rPr lang="en-US" altLang="en-US" sz="1400" b="1">
                <a:latin typeface="Arial" charset="0"/>
                <a:ea typeface="ＭＳ Ｐゴシック" charset="-128"/>
              </a:rPr>
              <a:t>To include external JavaScript files, the src attribute must be set to the URL of the file to include, which may be a file on the same server as the containing page or one that exists on a completely different domain.</a:t>
            </a:r>
          </a:p>
          <a:p>
            <a:pPr marL="0" indent="0" eaLnBrk="1" hangingPunct="1"/>
            <a:r>
              <a:rPr lang="en-US" altLang="en-US" sz="1400" b="1">
                <a:latin typeface="Arial" charset="0"/>
                <a:ea typeface="ＭＳ Ｐゴシック" charset="-128"/>
              </a:rPr>
              <a:t>You can defer a script’s execution until after the document has rendered by using the defer attribute. Deferred scripts always execute in the order in which they are specified.</a:t>
            </a:r>
          </a:p>
          <a:p>
            <a:pPr marL="0" indent="0" eaLnBrk="1" hangingPunct="1"/>
            <a:r>
              <a:rPr lang="en-US" altLang="en-US" sz="1400" b="1">
                <a:latin typeface="Arial" charset="0"/>
                <a:ea typeface="ＭＳ Ｐゴシック" charset="-128"/>
              </a:rPr>
              <a:t>For non-deferred scripts, the browser must complete interpretation of the code inside a &lt;script&gt; element before it can continue rendering the rest of the page. For this reason, &lt;script&gt; elements are usually included toward the end of the page, after the main content and just before the closing &lt;/body&gt; tag.</a:t>
            </a:r>
          </a:p>
          <a:p>
            <a:pPr marL="0" indent="0" eaLnBrk="1" hangingPunct="1"/>
            <a:endParaRPr lang="en-US" altLang="en-US" sz="1200" b="1">
              <a:latin typeface="Arial" charset="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034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A44D620-812C-DF4B-AA4F-9117360E56B7}" type="slidenum">
              <a:rPr lang="en-US" altLang="en-US" sz="1400">
                <a:solidFill>
                  <a:schemeClr val="bg1"/>
                </a:solidFill>
              </a:rPr>
              <a:pPr eaLnBrk="1" hangingPunct="1"/>
              <a:t>47</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ea typeface="+mj-ea"/>
                <a:cs typeface="+mj-cs"/>
              </a:rPr>
              <a:t>Supporting Non-JavaScript Browsers</a:t>
            </a:r>
          </a:p>
        </p:txBody>
      </p:sp>
      <p:sp>
        <p:nvSpPr>
          <p:cNvPr id="105474" name="Rectangle 3"/>
          <p:cNvSpPr>
            <a:spLocks noGrp="1" noChangeArrowheads="1"/>
          </p:cNvSpPr>
          <p:nvPr>
            <p:ph idx="1"/>
          </p:nvPr>
        </p:nvSpPr>
        <p:spPr>
          <a:xfrm>
            <a:off x="498475" y="1219200"/>
            <a:ext cx="7556500" cy="4906963"/>
          </a:xfrm>
        </p:spPr>
        <p:txBody>
          <a:bodyPr/>
          <a:lstStyle/>
          <a:p>
            <a:pPr eaLnBrk="1" hangingPunct="1"/>
            <a:r>
              <a:rPr lang="en-US" altLang="en-US" i="1">
                <a:ea typeface="ＭＳ Ｐゴシック" charset="-128"/>
              </a:rPr>
              <a:t>noscript</a:t>
            </a:r>
            <a:r>
              <a:rPr lang="en-US" altLang="en-US">
                <a:ea typeface="ＭＳ Ｐゴシック" charset="-128"/>
              </a:rPr>
              <a:t> element</a:t>
            </a:r>
          </a:p>
          <a:p>
            <a:pPr lvl="1" eaLnBrk="1" hangingPunct="1"/>
            <a:r>
              <a:rPr lang="en-US" altLang="en-US">
                <a:ea typeface="ＭＳ Ｐゴシック" charset="-128"/>
              </a:rPr>
              <a:t>Used by browsers that do not support scripts</a:t>
            </a:r>
          </a:p>
          <a:p>
            <a:pPr lvl="1" eaLnBrk="1" hangingPunct="1"/>
            <a:r>
              <a:rPr lang="en-US" altLang="en-US">
                <a:ea typeface="ＭＳ Ｐゴシック" charset="-128"/>
              </a:rPr>
              <a:t>Syntax</a:t>
            </a:r>
          </a:p>
          <a:p>
            <a:pPr lvl="1" eaLnBrk="1" hangingPunct="1">
              <a:buFontTx/>
              <a:buNone/>
            </a:pPr>
            <a:r>
              <a:rPr lang="en-US" altLang="en-US">
                <a:ea typeface="ＭＳ Ｐゴシック" charset="-128"/>
              </a:rPr>
              <a:t>     &lt;noscript&gt;</a:t>
            </a:r>
          </a:p>
          <a:p>
            <a:pPr lvl="1" eaLnBrk="1" hangingPunct="1">
              <a:buFontTx/>
              <a:buNone/>
            </a:pPr>
            <a:r>
              <a:rPr lang="en-US" altLang="en-US" i="1">
                <a:ea typeface="ＭＳ Ｐゴシック" charset="-128"/>
              </a:rPr>
              <a:t>         alternative content</a:t>
            </a:r>
          </a:p>
          <a:p>
            <a:pPr lvl="1" eaLnBrk="1" hangingPunct="1">
              <a:buFontTx/>
              <a:buNone/>
            </a:pPr>
            <a:r>
              <a:rPr lang="en-US" altLang="en-US">
                <a:ea typeface="ＭＳ Ｐゴシック" charset="-128"/>
              </a:rPr>
              <a:t>     &lt;/noscript&gt;</a:t>
            </a:r>
          </a:p>
          <a:p>
            <a:pPr lvl="1" eaLnBrk="1" hangingPunct="1"/>
            <a:endParaRPr lang="en-US" altLang="en-US">
              <a:ea typeface="ＭＳ Ｐゴシック" charset="-128"/>
            </a:endParaRPr>
          </a:p>
          <a:p>
            <a:pPr eaLnBrk="1" hangingPunct="1">
              <a:buFontTx/>
              <a:buNone/>
            </a:pPr>
            <a:endParaRPr lang="en-US" altLang="en-US">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054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4EE847-62C7-5B46-B716-6D3A84A7B0C2}" type="slidenum">
              <a:rPr lang="en-US" altLang="en-US" sz="1400">
                <a:solidFill>
                  <a:schemeClr val="bg1"/>
                </a:solidFill>
              </a:rPr>
              <a:pPr eaLnBrk="1" hangingPunct="1"/>
              <a:t>48</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eaLnBrk="1" hangingPunct="1"/>
            <a:r>
              <a:rPr lang="en-US" altLang="en-US">
                <a:ea typeface="ＭＳ Ｐゴシック" charset="-128"/>
              </a:rPr>
              <a:t>Language Basics</a:t>
            </a:r>
          </a:p>
        </p:txBody>
      </p:sp>
      <p:sp>
        <p:nvSpPr>
          <p:cNvPr id="8195" name="Rectangle 3"/>
          <p:cNvSpPr>
            <a:spLocks noGrp="1" noChangeArrowheads="1"/>
          </p:cNvSpPr>
          <p:nvPr>
            <p:ph idx="1"/>
          </p:nvPr>
        </p:nvSpPr>
        <p:spPr>
          <a:xfrm>
            <a:off x="498474" y="1219200"/>
            <a:ext cx="7556313" cy="4906963"/>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tlCol="0">
            <a:normAutofit/>
          </a:bodyPr>
          <a:lstStyle/>
          <a:p>
            <a:pPr marL="0" indent="0" eaLnBrk="1" fontAlgn="auto" hangingPunct="1">
              <a:spcAft>
                <a:spcPts val="0"/>
              </a:spcAft>
              <a:buFontTx/>
              <a:buNone/>
              <a:defRPr/>
            </a:pPr>
            <a:r>
              <a:rPr 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cs typeface="+mn-cs"/>
              </a:rPr>
              <a:t>Objectives: </a:t>
            </a:r>
          </a:p>
          <a:p>
            <a:pPr eaLnBrk="1" fontAlgn="auto" hangingPunct="1">
              <a:spcAft>
                <a:spcPts val="0"/>
              </a:spcAft>
              <a:buFont typeface="Wingdings" pitchFamily="2" charset="2"/>
              <a:buChar char="n"/>
              <a:defRPr/>
            </a:pPr>
            <a:r>
              <a:rPr lang="en-US" sz="3200" b="1" spc="-150" dirty="0" smtClean="0">
                <a:solidFill>
                  <a:schemeClr val="tx1">
                    <a:lumMod val="65000"/>
                    <a:lumOff val="35000"/>
                  </a:schemeClr>
                </a:solidFill>
                <a:ea typeface="+mn-ea"/>
                <a:cs typeface="+mn-cs"/>
              </a:rPr>
              <a:t>Reviewing </a:t>
            </a:r>
            <a:r>
              <a:rPr lang="en-US" sz="3200" b="1" spc="-150" dirty="0">
                <a:solidFill>
                  <a:schemeClr val="tx1">
                    <a:lumMod val="65000"/>
                    <a:lumOff val="35000"/>
                  </a:schemeClr>
                </a:solidFill>
                <a:ea typeface="+mn-ea"/>
                <a:cs typeface="+mn-cs"/>
              </a:rPr>
              <a:t>syntax</a:t>
            </a:r>
          </a:p>
          <a:p>
            <a:pPr eaLnBrk="1" fontAlgn="auto" hangingPunct="1">
              <a:spcAft>
                <a:spcPts val="0"/>
              </a:spcAft>
              <a:buFont typeface="Wingdings" pitchFamily="2" charset="2"/>
              <a:buChar char="n"/>
              <a:defRPr/>
            </a:pPr>
            <a:r>
              <a:rPr lang="en-US" sz="3200" b="1" spc="-150" dirty="0">
                <a:solidFill>
                  <a:schemeClr val="tx1">
                    <a:lumMod val="65000"/>
                    <a:lumOff val="35000"/>
                  </a:schemeClr>
                </a:solidFill>
                <a:ea typeface="+mn-ea"/>
                <a:cs typeface="+mn-cs"/>
              </a:rPr>
              <a:t>Working with data types</a:t>
            </a:r>
          </a:p>
          <a:p>
            <a:pPr eaLnBrk="1" fontAlgn="auto" hangingPunct="1">
              <a:spcAft>
                <a:spcPts val="0"/>
              </a:spcAft>
              <a:buFont typeface="Wingdings" pitchFamily="2" charset="2"/>
              <a:buChar char="n"/>
              <a:defRPr/>
            </a:pPr>
            <a:r>
              <a:rPr lang="en-US" sz="3200" b="1" spc="-150" dirty="0">
                <a:solidFill>
                  <a:schemeClr val="tx1">
                    <a:lumMod val="65000"/>
                    <a:lumOff val="35000"/>
                  </a:schemeClr>
                </a:solidFill>
                <a:ea typeface="+mn-ea"/>
                <a:cs typeface="+mn-cs"/>
              </a:rPr>
              <a:t>Working with </a:t>
            </a:r>
            <a:r>
              <a:rPr lang="en-US" sz="3200" b="1" spc="-150" dirty="0" smtClean="0">
                <a:solidFill>
                  <a:schemeClr val="tx1">
                    <a:lumMod val="65000"/>
                    <a:lumOff val="35000"/>
                  </a:schemeClr>
                </a:solidFill>
                <a:ea typeface="+mn-ea"/>
                <a:cs typeface="+mn-cs"/>
              </a:rPr>
              <a:t>flow</a:t>
            </a:r>
            <a:r>
              <a:rPr lang="en-US" sz="3200" b="1" spc="-150" dirty="0">
                <a:solidFill>
                  <a:schemeClr val="tx1">
                    <a:lumMod val="65000"/>
                    <a:lumOff val="35000"/>
                  </a:schemeClr>
                </a:solidFill>
                <a:ea typeface="+mn-ea"/>
                <a:cs typeface="+mn-cs"/>
              </a:rPr>
              <a:t>-control statements</a:t>
            </a:r>
          </a:p>
          <a:p>
            <a:pPr eaLnBrk="1" fontAlgn="auto" hangingPunct="1">
              <a:spcAft>
                <a:spcPts val="0"/>
              </a:spcAft>
              <a:buFont typeface="Wingdings" pitchFamily="2" charset="2"/>
              <a:buChar char="n"/>
              <a:defRPr/>
            </a:pPr>
            <a:r>
              <a:rPr lang="en-US" sz="3200" b="1" spc="-150" dirty="0">
                <a:solidFill>
                  <a:schemeClr val="tx1">
                    <a:lumMod val="65000"/>
                    <a:lumOff val="35000"/>
                  </a:schemeClr>
                </a:solidFill>
                <a:ea typeface="+mn-ea"/>
                <a:cs typeface="+mn-cs"/>
              </a:rPr>
              <a:t>Understanding functions</a:t>
            </a:r>
            <a:endParaRPr lang="en-US" sz="3200" b="1" spc="-150" dirty="0" smtClean="0">
              <a:solidFill>
                <a:schemeClr val="tx1">
                  <a:lumMod val="65000"/>
                  <a:lumOff val="35000"/>
                </a:schemeClr>
              </a:solidFill>
              <a:ea typeface="+mn-ea"/>
              <a:cs typeface="+mn-cs"/>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075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50E1973-3B79-FD4C-86BE-1C0E125120CE}" type="slidenum">
              <a:rPr lang="en-US" altLang="en-US" sz="1400">
                <a:solidFill>
                  <a:schemeClr val="bg1"/>
                </a:solidFill>
              </a:rPr>
              <a:pPr eaLnBrk="1" hangingPunct="1"/>
              <a:t>49</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en-US">
                <a:ea typeface="ＭＳ Ｐゴシック" charset="-128"/>
              </a:rPr>
              <a:t>HISTORY OF JAVASCRIPT</a:t>
            </a:r>
          </a:p>
        </p:txBody>
      </p:sp>
      <p:sp>
        <p:nvSpPr>
          <p:cNvPr id="29699" name="Rectangle 3"/>
          <p:cNvSpPr>
            <a:spLocks noGrp="1" noChangeArrowheads="1"/>
          </p:cNvSpPr>
          <p:nvPr>
            <p:ph idx="1"/>
          </p:nvPr>
        </p:nvSpPr>
        <p:spPr>
          <a:xfrm>
            <a:off x="498475" y="1295400"/>
            <a:ext cx="8416925" cy="5029200"/>
          </a:xfrm>
        </p:spPr>
        <p:txBody>
          <a:bodyPr rtlCol="0">
            <a:normAutofit fontScale="92500" lnSpcReduction="20000"/>
          </a:bodyPr>
          <a:lstStyle/>
          <a:p>
            <a:pPr eaLnBrk="1" fontAlgn="auto" hangingPunct="1">
              <a:spcAft>
                <a:spcPts val="0"/>
              </a:spcAft>
              <a:buFont typeface="Wingdings" pitchFamily="2" charset="2"/>
              <a:buChar char="n"/>
              <a:defRPr/>
            </a:pPr>
            <a:r>
              <a:rPr lang="en-US" dirty="0" smtClean="0">
                <a:solidFill>
                  <a:schemeClr val="tx1">
                    <a:lumMod val="65000"/>
                    <a:lumOff val="35000"/>
                  </a:schemeClr>
                </a:solidFill>
                <a:ea typeface="+mn-ea"/>
                <a:cs typeface="+mn-cs"/>
              </a:rPr>
              <a:t>Main Contributing companies : Sun, Netscape , Microsoft.</a:t>
            </a:r>
          </a:p>
          <a:p>
            <a:pPr eaLnBrk="1" fontAlgn="auto" hangingPunct="1">
              <a:spcAft>
                <a:spcPts val="0"/>
              </a:spcAft>
              <a:buFont typeface="Wingdings" pitchFamily="2" charset="2"/>
              <a:buChar char="n"/>
              <a:defRPr/>
            </a:pPr>
            <a:r>
              <a:rPr lang="en-US" dirty="0" smtClean="0">
                <a:solidFill>
                  <a:schemeClr val="tx1">
                    <a:lumMod val="65000"/>
                    <a:lumOff val="35000"/>
                  </a:schemeClr>
                </a:solidFill>
                <a:ea typeface="+mn-ea"/>
                <a:cs typeface="+mn-cs"/>
              </a:rPr>
              <a:t>1992</a:t>
            </a:r>
            <a:endParaRPr lang="en-US" dirty="0">
              <a:solidFill>
                <a:schemeClr val="tx1">
                  <a:lumMod val="65000"/>
                  <a:lumOff val="35000"/>
                </a:schemeClr>
              </a:solidFill>
              <a:ea typeface="+mn-ea"/>
              <a:cs typeface="+mn-cs"/>
            </a:endParaRPr>
          </a:p>
          <a:p>
            <a:pPr marL="0" indent="0" eaLnBrk="1" fontAlgn="auto" hangingPunct="1">
              <a:spcAft>
                <a:spcPts val="0"/>
              </a:spcAft>
              <a:buFontTx/>
              <a:buNone/>
              <a:defRPr/>
            </a:pPr>
            <a:r>
              <a:rPr lang="en-US" dirty="0">
                <a:solidFill>
                  <a:schemeClr val="tx1">
                    <a:lumMod val="65000"/>
                    <a:lumOff val="35000"/>
                  </a:schemeClr>
                </a:solidFill>
                <a:ea typeface="+mn-ea"/>
                <a:cs typeface="+mn-cs"/>
              </a:rPr>
              <a:t>        Oak, Gosling at Sun &amp; First </a:t>
            </a:r>
            <a:r>
              <a:rPr lang="en-US" dirty="0" smtClean="0">
                <a:solidFill>
                  <a:schemeClr val="tx1">
                    <a:lumMod val="65000"/>
                    <a:lumOff val="35000"/>
                  </a:schemeClr>
                </a:solidFill>
                <a:ea typeface="+mn-ea"/>
                <a:cs typeface="+mn-cs"/>
              </a:rPr>
              <a:t>Person [Startup for developing technology for interactive web applications for television].</a:t>
            </a:r>
            <a:endParaRPr lang="en-US" dirty="0">
              <a:solidFill>
                <a:schemeClr val="tx1">
                  <a:lumMod val="65000"/>
                  <a:lumOff val="35000"/>
                </a:schemeClr>
              </a:solidFill>
              <a:ea typeface="+mn-ea"/>
              <a:cs typeface="+mn-cs"/>
            </a:endParaRPr>
          </a:p>
          <a:p>
            <a:pPr eaLnBrk="1" fontAlgn="auto" hangingPunct="1">
              <a:spcAft>
                <a:spcPts val="0"/>
              </a:spcAft>
              <a:buFont typeface="Wingdings" pitchFamily="2" charset="2"/>
              <a:buChar char="n"/>
              <a:defRPr/>
            </a:pPr>
            <a:r>
              <a:rPr lang="en-US" dirty="0">
                <a:solidFill>
                  <a:schemeClr val="tx1">
                    <a:lumMod val="65000"/>
                    <a:lumOff val="35000"/>
                  </a:schemeClr>
                </a:solidFill>
                <a:ea typeface="+mn-ea"/>
                <a:cs typeface="+mn-cs"/>
              </a:rPr>
              <a:t>1995</a:t>
            </a:r>
          </a:p>
          <a:p>
            <a:pPr marL="0" indent="0" eaLnBrk="1" fontAlgn="auto" hangingPunct="1">
              <a:spcAft>
                <a:spcPts val="0"/>
              </a:spcAft>
              <a:buFontTx/>
              <a:buNone/>
              <a:defRPr/>
            </a:pPr>
            <a:r>
              <a:rPr lang="en-US" dirty="0">
                <a:solidFill>
                  <a:schemeClr val="tx1">
                    <a:lumMod val="65000"/>
                    <a:lumOff val="35000"/>
                  </a:schemeClr>
                </a:solidFill>
                <a:ea typeface="+mn-ea"/>
                <a:cs typeface="+mn-cs"/>
              </a:rPr>
              <a:t>   	Hot Java</a:t>
            </a:r>
          </a:p>
          <a:p>
            <a:pPr marL="0" indent="0" eaLnBrk="1" fontAlgn="auto" hangingPunct="1">
              <a:spcAft>
                <a:spcPts val="0"/>
              </a:spcAft>
              <a:buFontTx/>
              <a:buNone/>
              <a:defRPr/>
            </a:pPr>
            <a:r>
              <a:rPr lang="en-US" dirty="0">
                <a:solidFill>
                  <a:schemeClr val="tx1">
                    <a:lumMod val="65000"/>
                    <a:lumOff val="35000"/>
                  </a:schemeClr>
                </a:solidFill>
                <a:ea typeface="+mn-ea"/>
                <a:cs typeface="+mn-cs"/>
              </a:rPr>
              <a:t>	</a:t>
            </a:r>
            <a:r>
              <a:rPr lang="en-US" dirty="0" err="1">
                <a:solidFill>
                  <a:schemeClr val="tx1">
                    <a:lumMod val="65000"/>
                    <a:lumOff val="35000"/>
                  </a:schemeClr>
                </a:solidFill>
                <a:ea typeface="+mn-ea"/>
                <a:cs typeface="+mn-cs"/>
              </a:rPr>
              <a:t>LiveScript</a:t>
            </a:r>
            <a:r>
              <a:rPr lang="en-US" dirty="0">
                <a:solidFill>
                  <a:schemeClr val="tx1">
                    <a:lumMod val="65000"/>
                    <a:lumOff val="35000"/>
                  </a:schemeClr>
                </a:solidFill>
                <a:ea typeface="+mn-ea"/>
                <a:cs typeface="+mn-cs"/>
              </a:rPr>
              <a:t>, </a:t>
            </a:r>
            <a:r>
              <a:rPr lang="en-US" dirty="0" err="1" smtClean="0">
                <a:solidFill>
                  <a:schemeClr val="tx1">
                    <a:lumMod val="65000"/>
                    <a:lumOff val="35000"/>
                  </a:schemeClr>
                </a:solidFill>
                <a:ea typeface="+mn-ea"/>
                <a:cs typeface="+mn-cs"/>
              </a:rPr>
              <a:t>Branden</a:t>
            </a:r>
            <a:r>
              <a:rPr lang="en-US" dirty="0" smtClean="0">
                <a:solidFill>
                  <a:schemeClr val="tx1">
                    <a:lumMod val="65000"/>
                    <a:lumOff val="35000"/>
                  </a:schemeClr>
                </a:solidFill>
                <a:ea typeface="+mn-ea"/>
                <a:cs typeface="+mn-cs"/>
              </a:rPr>
              <a:t> </a:t>
            </a:r>
            <a:r>
              <a:rPr lang="en-US" dirty="0" err="1" smtClean="0">
                <a:solidFill>
                  <a:schemeClr val="tx1">
                    <a:lumMod val="65000"/>
                    <a:lumOff val="35000"/>
                  </a:schemeClr>
                </a:solidFill>
                <a:ea typeface="+mn-ea"/>
                <a:cs typeface="+mn-cs"/>
              </a:rPr>
              <a:t>Eich</a:t>
            </a:r>
            <a:r>
              <a:rPr lang="en-US" dirty="0" smtClean="0">
                <a:solidFill>
                  <a:schemeClr val="tx1">
                    <a:lumMod val="65000"/>
                    <a:lumOff val="35000"/>
                  </a:schemeClr>
                </a:solidFill>
                <a:ea typeface="+mn-ea"/>
                <a:cs typeface="+mn-cs"/>
              </a:rPr>
              <a:t> </a:t>
            </a:r>
            <a:r>
              <a:rPr lang="en-US" dirty="0">
                <a:solidFill>
                  <a:schemeClr val="tx1">
                    <a:lumMod val="65000"/>
                    <a:lumOff val="35000"/>
                  </a:schemeClr>
                </a:solidFill>
                <a:ea typeface="+mn-ea"/>
                <a:cs typeface="+mn-cs"/>
              </a:rPr>
              <a:t>at Netscape.</a:t>
            </a:r>
          </a:p>
          <a:p>
            <a:pPr eaLnBrk="1" fontAlgn="auto" hangingPunct="1">
              <a:spcAft>
                <a:spcPts val="0"/>
              </a:spcAft>
              <a:buFont typeface="Wingdings" pitchFamily="2" charset="2"/>
              <a:buChar char="n"/>
              <a:defRPr/>
            </a:pPr>
            <a:r>
              <a:rPr lang="en-US" dirty="0">
                <a:solidFill>
                  <a:schemeClr val="tx1">
                    <a:lumMod val="65000"/>
                    <a:lumOff val="35000"/>
                  </a:schemeClr>
                </a:solidFill>
                <a:ea typeface="+mn-ea"/>
                <a:cs typeface="+mn-cs"/>
              </a:rPr>
              <a:t>1996</a:t>
            </a:r>
          </a:p>
          <a:p>
            <a:pPr marL="0" indent="0" eaLnBrk="1" fontAlgn="auto" hangingPunct="1">
              <a:spcAft>
                <a:spcPts val="0"/>
              </a:spcAft>
              <a:buFontTx/>
              <a:buNone/>
              <a:defRPr/>
            </a:pPr>
            <a:r>
              <a:rPr lang="en-US" dirty="0">
                <a:solidFill>
                  <a:schemeClr val="tx1">
                    <a:lumMod val="65000"/>
                    <a:lumOff val="35000"/>
                  </a:schemeClr>
                </a:solidFill>
                <a:ea typeface="+mn-ea"/>
                <a:cs typeface="+mn-cs"/>
              </a:rPr>
              <a:t>	Jscript at Microsoft.</a:t>
            </a:r>
          </a:p>
          <a:p>
            <a:pPr eaLnBrk="1" fontAlgn="auto" hangingPunct="1">
              <a:spcAft>
                <a:spcPts val="0"/>
              </a:spcAft>
              <a:buFont typeface="Wingdings" pitchFamily="2" charset="2"/>
              <a:buChar char="n"/>
              <a:defRPr/>
            </a:pPr>
            <a:r>
              <a:rPr lang="en-US" dirty="0">
                <a:solidFill>
                  <a:schemeClr val="tx1">
                    <a:lumMod val="65000"/>
                    <a:lumOff val="35000"/>
                  </a:schemeClr>
                </a:solidFill>
                <a:ea typeface="+mn-ea"/>
                <a:cs typeface="+mn-cs"/>
              </a:rPr>
              <a:t>1998</a:t>
            </a:r>
          </a:p>
          <a:p>
            <a:pPr marL="0" indent="0" eaLnBrk="1" fontAlgn="auto" hangingPunct="1">
              <a:spcAft>
                <a:spcPts val="0"/>
              </a:spcAft>
              <a:buFontTx/>
              <a:buNone/>
              <a:defRPr/>
            </a:pPr>
            <a:r>
              <a:rPr lang="en-US" dirty="0">
                <a:solidFill>
                  <a:schemeClr val="tx1">
                    <a:lumMod val="65000"/>
                    <a:lumOff val="35000"/>
                  </a:schemeClr>
                </a:solidFill>
                <a:ea typeface="+mn-ea"/>
                <a:cs typeface="+mn-cs"/>
              </a:rPr>
              <a:t>	</a:t>
            </a:r>
            <a:r>
              <a:rPr lang="en-US" dirty="0" err="1">
                <a:solidFill>
                  <a:schemeClr val="tx1">
                    <a:lumMod val="65000"/>
                    <a:lumOff val="35000"/>
                  </a:schemeClr>
                </a:solidFill>
                <a:ea typeface="+mn-ea"/>
                <a:cs typeface="+mn-cs"/>
              </a:rPr>
              <a:t>ECMAScript</a:t>
            </a:r>
            <a:endParaRPr lang="en-US" dirty="0">
              <a:solidFill>
                <a:schemeClr val="tx1">
                  <a:lumMod val="65000"/>
                  <a:lumOff val="35000"/>
                </a:schemeClr>
              </a:solidFill>
              <a:ea typeface="+mn-ea"/>
              <a:cs typeface="+mn-cs"/>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7F88A41-378C-5D48-A854-C4F64F1AD7EB}" type="slidenum">
              <a:rPr lang="en-US" altLang="en-US" sz="1400">
                <a:solidFill>
                  <a:schemeClr val="bg1"/>
                </a:solidFill>
              </a:rPr>
              <a:pPr eaLnBrk="1" hangingPunct="1"/>
              <a:t>5</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ea typeface="+mj-ea"/>
                <a:cs typeface="+mj-cs"/>
              </a:rPr>
              <a:t>Understanding JavaScript Rules and the Use of White Space</a:t>
            </a:r>
          </a:p>
        </p:txBody>
      </p:sp>
      <p:sp>
        <p:nvSpPr>
          <p:cNvPr id="109570" name="Rectangle 3"/>
          <p:cNvSpPr>
            <a:spLocks noGrp="1" noChangeArrowheads="1"/>
          </p:cNvSpPr>
          <p:nvPr>
            <p:ph idx="1"/>
          </p:nvPr>
        </p:nvSpPr>
        <p:spPr/>
        <p:txBody>
          <a:bodyPr/>
          <a:lstStyle/>
          <a:p>
            <a:pPr eaLnBrk="1" hangingPunct="1"/>
            <a:r>
              <a:rPr lang="en-US" altLang="en-US">
                <a:ea typeface="ＭＳ Ｐゴシック" charset="-128"/>
              </a:rPr>
              <a:t>JavaScript </a:t>
            </a:r>
          </a:p>
          <a:p>
            <a:pPr lvl="1" eaLnBrk="1" hangingPunct="1"/>
            <a:r>
              <a:rPr lang="en-US" altLang="en-US">
                <a:ea typeface="ＭＳ Ｐゴシック" charset="-128"/>
              </a:rPr>
              <a:t>Is case sensitive</a:t>
            </a:r>
          </a:p>
          <a:p>
            <a:pPr lvl="1" eaLnBrk="1" hangingPunct="1"/>
            <a:r>
              <a:rPr lang="en-US" altLang="en-US">
                <a:ea typeface="ＭＳ Ｐゴシック" charset="-128"/>
              </a:rPr>
              <a:t>Ignores most occurrences of extra white space</a:t>
            </a:r>
          </a:p>
          <a:p>
            <a:pPr lvl="1" eaLnBrk="1" hangingPunct="1"/>
            <a:r>
              <a:rPr lang="en-US" altLang="en-US">
                <a:ea typeface="ＭＳ Ｐゴシック" charset="-128"/>
              </a:rPr>
              <a:t>Line breaks occurring within a statement can cause error</a:t>
            </a:r>
          </a:p>
          <a:p>
            <a:pPr lvl="1" eaLnBrk="1" hangingPunct="1"/>
            <a:r>
              <a:rPr lang="en-US" altLang="en-US">
                <a:ea typeface="ＭＳ Ｐゴシック" charset="-128"/>
              </a:rPr>
              <a:t>Good practice to not break a statement into several lines</a:t>
            </a:r>
          </a:p>
          <a:p>
            <a:pPr lvl="1" eaLnBrk="1" hangingPunct="1"/>
            <a:endParaRPr lang="en-US" altLang="en-US">
              <a:ea typeface="ＭＳ Ｐゴシック" charset="-128"/>
            </a:endParaRPr>
          </a:p>
          <a:p>
            <a:pPr lvl="1" eaLnBrk="1" hangingPunct="1"/>
            <a:endParaRPr lang="en-US" altLang="en-US">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095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CBB3A23-F107-FF42-A0B5-D0B0AC779E47}" type="slidenum">
              <a:rPr lang="en-US" altLang="en-US" sz="1400">
                <a:solidFill>
                  <a:schemeClr val="bg1"/>
                </a:solidFill>
              </a:rPr>
              <a:pPr eaLnBrk="1" hangingPunct="1"/>
              <a:t>50</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US" altLang="en-US">
                <a:ea typeface="ＭＳ Ｐゴシック" charset="-128"/>
              </a:rPr>
              <a:t>Keywords </a:t>
            </a:r>
          </a:p>
        </p:txBody>
      </p:sp>
      <p:sp>
        <p:nvSpPr>
          <p:cNvPr id="111618" name="Rectangle 3"/>
          <p:cNvSpPr>
            <a:spLocks noGrp="1" noChangeArrowheads="1"/>
          </p:cNvSpPr>
          <p:nvPr>
            <p:ph idx="1"/>
          </p:nvPr>
        </p:nvSpPr>
        <p:spPr/>
        <p:txBody>
          <a:bodyPr/>
          <a:lstStyle/>
          <a:p>
            <a:pPr eaLnBrk="1" hangingPunct="1"/>
            <a:r>
              <a:rPr lang="en-US" altLang="en-US" sz="1800" b="1">
                <a:ea typeface="ＭＳ Ｐゴシック" charset="-128"/>
              </a:rPr>
              <a:t>Following are the keywords that have specific uses &amp; hence cannot be used as identifiers or property names.</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116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25425C-BE97-A249-A9CE-E5ED30D84E25}" type="slidenum">
              <a:rPr lang="en-US" altLang="en-US" sz="1400">
                <a:solidFill>
                  <a:schemeClr val="bg1"/>
                </a:solidFill>
              </a:rPr>
              <a:pPr eaLnBrk="1" hangingPunct="1"/>
              <a:t>51</a:t>
            </a:fld>
            <a:endParaRPr lang="en-US" altLang="en-US" sz="1400">
              <a:solidFill>
                <a:schemeClr val="bg1"/>
              </a:solidFill>
            </a:endParaRPr>
          </a:p>
        </p:txBody>
      </p:sp>
      <p:graphicFrame>
        <p:nvGraphicFramePr>
          <p:cNvPr id="2" name="Table 1"/>
          <p:cNvGraphicFramePr>
            <a:graphicFrameLocks noGrp="1"/>
          </p:cNvGraphicFramePr>
          <p:nvPr/>
        </p:nvGraphicFramePr>
        <p:xfrm>
          <a:off x="1447800" y="2971800"/>
          <a:ext cx="6096000" cy="2667000"/>
        </p:xfrm>
        <a:graphic>
          <a:graphicData uri="http://schemas.openxmlformats.org/drawingml/2006/table">
            <a:tbl>
              <a:tblPr/>
              <a:tblGrid>
                <a:gridCol w="1524000"/>
                <a:gridCol w="1524000"/>
                <a:gridCol w="1524000"/>
                <a:gridCol w="1524000"/>
              </a:tblGrid>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break</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do</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instanceof</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typeof</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case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else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new</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var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catch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finally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return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void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continue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for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switch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while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debugger*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function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this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with</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default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if</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throw</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900" b="0" i="0" u="none" strike="noStrike" cap="none" normalizeH="0" baseline="0">
                        <a:ln>
                          <a:noFill/>
                        </a:ln>
                        <a:solidFill>
                          <a:srgbClr val="000000"/>
                        </a:solidFill>
                        <a:effectLst/>
                        <a:latin typeface="Rockwel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delete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in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try</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900" b="0" i="0" u="none" strike="noStrike" cap="none" normalizeH="0" baseline="0">
                        <a:ln>
                          <a:noFill/>
                        </a:ln>
                        <a:solidFill>
                          <a:srgbClr val="000000"/>
                        </a:solidFill>
                        <a:effectLst/>
                        <a:latin typeface="Rockwell" charset="0"/>
                        <a:ea typeface="ＭＳ Ｐゴシック"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ransition spd="slow">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altLang="en-US">
                <a:ea typeface="ＭＳ Ｐゴシック" charset="-128"/>
              </a:rPr>
              <a:t>Reserved Words</a:t>
            </a:r>
          </a:p>
        </p:txBody>
      </p:sp>
      <p:sp>
        <p:nvSpPr>
          <p:cNvPr id="113666" name="Rectangle 3"/>
          <p:cNvSpPr>
            <a:spLocks noGrp="1" noChangeArrowheads="1"/>
          </p:cNvSpPr>
          <p:nvPr>
            <p:ph idx="1"/>
          </p:nvPr>
        </p:nvSpPr>
        <p:spPr/>
        <p:txBody>
          <a:bodyPr/>
          <a:lstStyle/>
          <a:p>
            <a:pPr eaLnBrk="1" hangingPunct="1"/>
            <a:r>
              <a:rPr lang="en-US" altLang="en-US" sz="1800" b="1">
                <a:ea typeface="ＭＳ Ｐゴシック" charset="-128"/>
              </a:rPr>
              <a:t>Following are the reserved words that have specific future uses &amp; hence cannot be used as identifiers or property names.</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136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C66292E-AC43-BB4B-BA33-F756AB7BC472}" type="slidenum">
              <a:rPr lang="en-US" altLang="en-US" sz="1400">
                <a:solidFill>
                  <a:schemeClr val="bg1"/>
                </a:solidFill>
              </a:rPr>
              <a:pPr eaLnBrk="1" hangingPunct="1"/>
              <a:t>52</a:t>
            </a:fld>
            <a:endParaRPr lang="en-US" altLang="en-US" sz="1400">
              <a:solidFill>
                <a:schemeClr val="bg1"/>
              </a:solidFill>
            </a:endParaRPr>
          </a:p>
        </p:txBody>
      </p:sp>
      <p:graphicFrame>
        <p:nvGraphicFramePr>
          <p:cNvPr id="3" name="Table 2"/>
          <p:cNvGraphicFramePr>
            <a:graphicFrameLocks noGrp="1"/>
          </p:cNvGraphicFramePr>
          <p:nvPr/>
        </p:nvGraphicFramePr>
        <p:xfrm>
          <a:off x="1143000" y="2819400"/>
          <a:ext cx="7315200" cy="3048032"/>
        </p:xfrm>
        <a:graphic>
          <a:graphicData uri="http://schemas.openxmlformats.org/drawingml/2006/table">
            <a:tbl>
              <a:tblPr/>
              <a:tblGrid>
                <a:gridCol w="1828800"/>
                <a:gridCol w="1828800"/>
                <a:gridCol w="1828800"/>
                <a:gridCol w="1828800"/>
              </a:tblGrid>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abstract</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enum</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int</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short</a:t>
                      </a:r>
                      <a:endParaRPr kumimoji="0" lang="en-US" altLang="en-US" sz="1900" b="1" i="0" u="none" strike="noStrike" cap="none" normalizeH="0" baseline="0">
                        <a:ln>
                          <a:noFill/>
                        </a:ln>
                        <a:solidFill>
                          <a:srgbClr val="000000"/>
                        </a:solidFill>
                        <a:effectLst/>
                        <a:latin typeface="Rockwell" charset="0"/>
                        <a:ea typeface="ＭＳ Ｐゴシック" charset="-128"/>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boolean</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export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interface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static</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byte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extends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long</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super</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char</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final</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native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synchronized</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class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float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package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throws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const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goto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private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transient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debugger</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implements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protected</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volatile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double</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import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public</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900" b="0" i="0" u="none" strike="noStrike" cap="none" normalizeH="0" baseline="0">
                        <a:ln>
                          <a:noFill/>
                        </a:ln>
                        <a:solidFill>
                          <a:srgbClr val="000000"/>
                        </a:solidFill>
                        <a:effectLst/>
                        <a:latin typeface="Rockwell" charset="0"/>
                        <a:ea typeface="ＭＳ Ｐゴシック" charset="-128"/>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bl>
          </a:graphicData>
        </a:graphic>
      </p:graphicFrame>
    </p:spTree>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r>
              <a:rPr lang="en-US" altLang="en-US">
                <a:ea typeface="ＭＳ Ｐゴシック" charset="-128"/>
              </a:rPr>
              <a:t>Working with Variables</a:t>
            </a:r>
          </a:p>
        </p:txBody>
      </p:sp>
      <p:sp>
        <p:nvSpPr>
          <p:cNvPr id="115714" name="Rectangle 3"/>
          <p:cNvSpPr>
            <a:spLocks noGrp="1" noChangeArrowheads="1"/>
          </p:cNvSpPr>
          <p:nvPr>
            <p:ph idx="1"/>
          </p:nvPr>
        </p:nvSpPr>
        <p:spPr>
          <a:xfrm>
            <a:off x="498475" y="1219200"/>
            <a:ext cx="8340725" cy="4906963"/>
          </a:xfrm>
        </p:spPr>
        <p:txBody>
          <a:bodyPr/>
          <a:lstStyle/>
          <a:p>
            <a:pPr eaLnBrk="1" hangingPunct="1"/>
            <a:r>
              <a:rPr lang="en-US" altLang="en-US" sz="2800" dirty="0">
                <a:ea typeface="ＭＳ Ｐゴシック" charset="-128"/>
              </a:rPr>
              <a:t>Variable  </a:t>
            </a:r>
          </a:p>
          <a:p>
            <a:pPr lvl="1" eaLnBrk="1" hangingPunct="1"/>
            <a:r>
              <a:rPr lang="en-US" altLang="en-US" sz="2700" dirty="0">
                <a:ea typeface="ＭＳ Ｐゴシック" charset="-128"/>
              </a:rPr>
              <a:t>Loosely Typed.</a:t>
            </a:r>
          </a:p>
          <a:p>
            <a:pPr lvl="1" eaLnBrk="1" hangingPunct="1"/>
            <a:r>
              <a:rPr lang="en-US" altLang="en-US" sz="2700" dirty="0">
                <a:ea typeface="ＭＳ Ｐゴシック" charset="-128"/>
              </a:rPr>
              <a:t>A named item/placeholder  in a program that stores any type of data.</a:t>
            </a:r>
          </a:p>
          <a:p>
            <a:pPr lvl="1" eaLnBrk="1" hangingPunct="1"/>
            <a:r>
              <a:rPr lang="en-US" altLang="en-US" sz="2700" dirty="0">
                <a:ea typeface="ＭＳ Ｐゴシック" charset="-128"/>
              </a:rPr>
              <a:t>Values can change as the program runs.</a:t>
            </a:r>
          </a:p>
          <a:p>
            <a:pPr lvl="1" eaLnBrk="1" hangingPunct="1"/>
            <a:r>
              <a:rPr lang="en-US" altLang="en-US" sz="2700" dirty="0">
                <a:ea typeface="ＭＳ Ｐゴシック" charset="-128"/>
              </a:rPr>
              <a:t>the </a:t>
            </a:r>
            <a:r>
              <a:rPr lang="en-US" altLang="en-US" sz="2700" dirty="0" err="1">
                <a:ea typeface="ＭＳ Ｐゴシック" charset="-128"/>
              </a:rPr>
              <a:t>var</a:t>
            </a:r>
            <a:r>
              <a:rPr lang="en-US" altLang="en-US" sz="2700" dirty="0">
                <a:ea typeface="ＭＳ Ｐゴシック" charset="-128"/>
              </a:rPr>
              <a:t> operator to define a variable makes it local to the scope in which it was defined. </a:t>
            </a:r>
            <a:r>
              <a:rPr lang="en-US" altLang="en-US" sz="2700" i="1" dirty="0">
                <a:ea typeface="ＭＳ Ｐゴシック" charset="-128"/>
              </a:rPr>
              <a:t>[refer to example </a:t>
            </a:r>
            <a:r>
              <a:rPr lang="en-US" altLang="en-US" sz="2700" i="1" dirty="0" err="1">
                <a:ea typeface="ＭＳ Ｐゴシック" charset="-128"/>
              </a:rPr>
              <a:t>variable_scope</a:t>
            </a:r>
            <a:r>
              <a:rPr lang="en-US" altLang="en-US" sz="2700" i="1" dirty="0">
                <a:ea typeface="ＭＳ Ｐゴシック" charset="-128"/>
              </a:rPr>
              <a:t>].</a:t>
            </a:r>
          </a:p>
          <a:p>
            <a:pPr lvl="1" eaLnBrk="1" hangingPunct="1"/>
            <a:r>
              <a:rPr lang="en-US" altLang="en-US" sz="2700" dirty="0">
                <a:ea typeface="ＭＳ Ｐゴシック" charset="-128"/>
              </a:rPr>
              <a:t>By removing the </a:t>
            </a:r>
            <a:r>
              <a:rPr lang="en-US" altLang="en-US" sz="2700" dirty="0" err="1">
                <a:ea typeface="ＭＳ Ｐゴシック" charset="-128"/>
              </a:rPr>
              <a:t>var</a:t>
            </a:r>
            <a:r>
              <a:rPr lang="en-US" altLang="en-US" sz="2700" dirty="0">
                <a:ea typeface="ＭＳ Ｐゴシック" charset="-128"/>
              </a:rPr>
              <a:t> operator from the example, the message variable becomes global.</a:t>
            </a:r>
          </a:p>
          <a:p>
            <a:pPr lvl="1" eaLnBrk="1" hangingPunct="1"/>
            <a:endParaRPr lang="en-US" altLang="en-US" sz="1600" b="1" dirty="0">
              <a:ea typeface="ＭＳ Ｐゴシック" charset="-128"/>
            </a:endParaRPr>
          </a:p>
          <a:p>
            <a:pPr lvl="1" eaLnBrk="1" hangingPunct="1"/>
            <a:endParaRPr lang="en-US" altLang="en-US" sz="1600" b="1" dirty="0">
              <a:ea typeface="ＭＳ Ｐゴシック" charset="-128"/>
            </a:endParaRPr>
          </a:p>
          <a:p>
            <a:pPr lvl="1" eaLnBrk="1" hangingPunct="1"/>
            <a:endParaRPr lang="en-US" altLang="en-US" sz="1600" b="1" dirty="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157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E2C774B-1C86-B847-83E8-CDAFD3D5BEA1}" type="slidenum">
              <a:rPr lang="en-US" altLang="en-US" sz="1400">
                <a:solidFill>
                  <a:schemeClr val="bg1"/>
                </a:solidFill>
              </a:rPr>
              <a:pPr eaLnBrk="1" hangingPunct="1"/>
              <a:t>53</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r>
              <a:rPr lang="en-US" altLang="en-US">
                <a:ea typeface="ＭＳ Ｐゴシック" charset="-128"/>
              </a:rPr>
              <a:t>Declaring a Variable</a:t>
            </a:r>
          </a:p>
        </p:txBody>
      </p:sp>
      <p:sp>
        <p:nvSpPr>
          <p:cNvPr id="117762" name="Rectangle 3"/>
          <p:cNvSpPr>
            <a:spLocks noGrp="1" noChangeArrowheads="1"/>
          </p:cNvSpPr>
          <p:nvPr>
            <p:ph idx="1"/>
          </p:nvPr>
        </p:nvSpPr>
        <p:spPr>
          <a:xfrm>
            <a:off x="498475" y="1066800"/>
            <a:ext cx="8340725" cy="5059363"/>
          </a:xfrm>
        </p:spPr>
        <p:txBody>
          <a:bodyPr/>
          <a:lstStyle/>
          <a:p>
            <a:pPr eaLnBrk="1" hangingPunct="1"/>
            <a:r>
              <a:rPr lang="en-US" altLang="en-US" sz="2800" dirty="0">
                <a:ea typeface="ＭＳ Ｐゴシック" charset="-128"/>
              </a:rPr>
              <a:t>Statement to declare a variable</a:t>
            </a:r>
          </a:p>
          <a:p>
            <a:pPr lvl="1" eaLnBrk="1" hangingPunct="1">
              <a:buFontTx/>
              <a:buNone/>
            </a:pPr>
            <a:r>
              <a:rPr lang="en-US" altLang="en-US" sz="2800" i="1" dirty="0">
                <a:ea typeface="ＭＳ Ｐゴシック" charset="-128"/>
              </a:rPr>
              <a:t>	</a:t>
            </a:r>
            <a:r>
              <a:rPr lang="en-US" altLang="en-US" sz="2800" i="1" dirty="0" err="1">
                <a:ea typeface="ＭＳ Ｐゴシック" charset="-128"/>
              </a:rPr>
              <a:t>var</a:t>
            </a:r>
            <a:r>
              <a:rPr lang="en-US" altLang="en-US" sz="2800" i="1" dirty="0">
                <a:ea typeface="ＭＳ Ｐゴシック" charset="-128"/>
              </a:rPr>
              <a:t> variable;</a:t>
            </a:r>
          </a:p>
          <a:p>
            <a:pPr eaLnBrk="1" hangingPunct="1"/>
            <a:r>
              <a:rPr lang="en-US" altLang="en-US" sz="2800" dirty="0">
                <a:ea typeface="ＭＳ Ｐゴシック" charset="-128"/>
              </a:rPr>
              <a:t>Declaring three variables</a:t>
            </a:r>
          </a:p>
          <a:p>
            <a:pPr lvl="1" eaLnBrk="1" hangingPunct="1">
              <a:buFontTx/>
              <a:buNone/>
            </a:pPr>
            <a:r>
              <a:rPr lang="en-US" altLang="en-US" sz="2800" i="1" dirty="0">
                <a:ea typeface="ＭＳ Ｐゴシック" charset="-128"/>
              </a:rPr>
              <a:t>	</a:t>
            </a:r>
            <a:r>
              <a:rPr lang="en-US" altLang="en-US" sz="2800" i="1" dirty="0" err="1">
                <a:ea typeface="ＭＳ Ｐゴシック" charset="-128"/>
              </a:rPr>
              <a:t>var</a:t>
            </a:r>
            <a:r>
              <a:rPr lang="en-US" altLang="en-US" sz="2800" i="1" dirty="0">
                <a:ea typeface="ＭＳ Ｐゴシック" charset="-128"/>
              </a:rPr>
              <a:t> </a:t>
            </a:r>
            <a:r>
              <a:rPr lang="en-US" altLang="en-US" sz="2800" i="1" dirty="0" err="1">
                <a:ea typeface="ＭＳ Ｐゴシック" charset="-128"/>
              </a:rPr>
              <a:t>emLink</a:t>
            </a:r>
            <a:r>
              <a:rPr lang="en-US" altLang="en-US" sz="2800" i="1" dirty="0">
                <a:ea typeface="ＭＳ Ｐゴシック" charset="-128"/>
              </a:rPr>
              <a:t>, </a:t>
            </a:r>
            <a:r>
              <a:rPr lang="en-US" altLang="en-US" sz="2800" i="1" dirty="0" err="1">
                <a:ea typeface="ＭＳ Ｐゴシック" charset="-128"/>
              </a:rPr>
              <a:t>userName</a:t>
            </a:r>
            <a:r>
              <a:rPr lang="en-US" altLang="en-US" sz="2800" i="1" dirty="0">
                <a:ea typeface="ＭＳ Ｐゴシック" charset="-128"/>
              </a:rPr>
              <a:t>, </a:t>
            </a:r>
            <a:r>
              <a:rPr lang="en-US" altLang="en-US" sz="2800" i="1" dirty="0" err="1">
                <a:ea typeface="ＭＳ Ｐゴシック" charset="-128"/>
              </a:rPr>
              <a:t>emServer</a:t>
            </a:r>
            <a:r>
              <a:rPr lang="en-US" altLang="en-US" sz="2800" i="1" dirty="0">
                <a:ea typeface="ＭＳ Ｐゴシック" charset="-128"/>
              </a:rPr>
              <a:t>;</a:t>
            </a:r>
          </a:p>
          <a:p>
            <a:pPr eaLnBrk="1" hangingPunct="1"/>
            <a:r>
              <a:rPr lang="en-US" altLang="en-US" sz="2800" dirty="0" err="1">
                <a:ea typeface="ＭＳ Ｐゴシック" charset="-128"/>
              </a:rPr>
              <a:t>var</a:t>
            </a:r>
            <a:r>
              <a:rPr lang="en-US" altLang="en-US" sz="2800" dirty="0">
                <a:ea typeface="ＭＳ Ｐゴシック" charset="-128"/>
              </a:rPr>
              <a:t> message = “hi”</a:t>
            </a:r>
            <a:r>
              <a:rPr lang="en-US" altLang="ja-JP" sz="2800" dirty="0">
                <a:ea typeface="ＭＳ Ｐゴシック" charset="-128"/>
              </a:rPr>
              <a:t>, found = false, age = 29;// they can be defined and initialized in the same line.</a:t>
            </a:r>
          </a:p>
          <a:p>
            <a:pPr eaLnBrk="1" hangingPunct="1"/>
            <a:r>
              <a:rPr lang="en-US" altLang="en-US" sz="2800" dirty="0">
                <a:ea typeface="ＭＳ Ｐゴシック" charset="-128"/>
              </a:rPr>
              <a:t>Value = undefined</a:t>
            </a:r>
          </a:p>
          <a:p>
            <a:pPr lvl="2" eaLnBrk="1" hangingPunct="1"/>
            <a:r>
              <a:rPr lang="en-US" altLang="en-US" sz="2800" dirty="0">
                <a:ea typeface="ＭＳ Ｐゴシック" charset="-128"/>
              </a:rPr>
              <a:t>Variable declared without a value will have the value undefined.</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177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322F5B1-914D-3543-A343-ADF3F29CD6D9}" type="slidenum">
              <a:rPr lang="en-US" altLang="en-US" sz="1400">
                <a:solidFill>
                  <a:schemeClr val="bg1"/>
                </a:solidFill>
              </a:rPr>
              <a:pPr eaLnBrk="1" hangingPunct="1"/>
              <a:t>54</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Declaring a Variable [Naming Conventions]</a:t>
            </a:r>
          </a:p>
        </p:txBody>
      </p:sp>
      <p:sp>
        <p:nvSpPr>
          <p:cNvPr id="119810" name="Rectangle 3"/>
          <p:cNvSpPr>
            <a:spLocks noGrp="1" noChangeArrowheads="1"/>
          </p:cNvSpPr>
          <p:nvPr>
            <p:ph idx="1"/>
          </p:nvPr>
        </p:nvSpPr>
        <p:spPr/>
        <p:txBody>
          <a:bodyPr/>
          <a:lstStyle/>
          <a:p>
            <a:pPr eaLnBrk="1" hangingPunct="1"/>
            <a:r>
              <a:rPr lang="en-US" altLang="en-US" sz="2800">
                <a:ea typeface="ＭＳ Ｐゴシック" charset="-128"/>
              </a:rPr>
              <a:t>Limits on variable names</a:t>
            </a:r>
          </a:p>
          <a:p>
            <a:pPr lvl="1" eaLnBrk="1" hangingPunct="1"/>
            <a:r>
              <a:rPr lang="en-US" altLang="en-US" sz="2800">
                <a:ea typeface="ＭＳ Ｐゴシック" charset="-128"/>
              </a:rPr>
              <a:t>First character must be either a letter or an underscore character ( _ )</a:t>
            </a:r>
          </a:p>
          <a:p>
            <a:pPr lvl="1" eaLnBrk="1" hangingPunct="1"/>
            <a:r>
              <a:rPr lang="en-US" altLang="en-US" sz="2800">
                <a:ea typeface="ＭＳ Ｐゴシック" charset="-128"/>
              </a:rPr>
              <a:t>Remaining characters can be letters, numbers, or underscore characters</a:t>
            </a:r>
          </a:p>
          <a:p>
            <a:pPr lvl="1" eaLnBrk="1" hangingPunct="1"/>
            <a:r>
              <a:rPr lang="en-US" altLang="en-US" sz="2800">
                <a:ea typeface="ＭＳ Ｐゴシック" charset="-128"/>
              </a:rPr>
              <a:t>Variable names cannot contain spaces</a:t>
            </a:r>
          </a:p>
          <a:p>
            <a:pPr lvl="1" eaLnBrk="1" hangingPunct="1"/>
            <a:r>
              <a:rPr lang="en-US" altLang="en-US" sz="2800">
                <a:ea typeface="ＭＳ Ｐゴシック" charset="-128"/>
              </a:rPr>
              <a:t>Reserved words cannot be used </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198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57D8B7-81CA-BF42-BF99-4E0D9C782B10}" type="slidenum">
              <a:rPr lang="en-US" altLang="en-US" sz="1400">
                <a:solidFill>
                  <a:schemeClr val="bg1"/>
                </a:solidFill>
              </a:rPr>
              <a:pPr eaLnBrk="1" hangingPunct="1"/>
              <a:t>55</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4" name="Date Placeholder 3"/>
          <p:cNvSpPr>
            <a:spLocks noGrp="1"/>
          </p:cNvSpPr>
          <p:nvPr>
            <p:ph type="dt" sz="half" idx="10"/>
          </p:nvPr>
        </p:nvSpPr>
        <p:spPr/>
        <p:txBody>
          <a:bodyPr/>
          <a:lstStyle/>
          <a:p>
            <a:pPr>
              <a:defRPr/>
            </a:pPr>
            <a:r>
              <a:rPr lang="en-US" smtClean="0"/>
              <a:t>Tutorial 1 </a:t>
            </a:r>
            <a:endParaRPr lang="en-US"/>
          </a:p>
        </p:txBody>
      </p:sp>
      <p:sp>
        <p:nvSpPr>
          <p:cNvPr id="5" name="Footer Placeholder 4"/>
          <p:cNvSpPr>
            <a:spLocks noGrp="1"/>
          </p:cNvSpPr>
          <p:nvPr>
            <p:ph type="ftr" sz="quarter" idx="11"/>
          </p:nvPr>
        </p:nvSpPr>
        <p:spPr/>
        <p:txBody>
          <a:bodyPr/>
          <a:lstStyle/>
          <a:p>
            <a:pPr>
              <a:defRPr/>
            </a:pPr>
            <a:r>
              <a:rPr lang="en-US" smtClean="0"/>
              <a:t>JavaScript and AJAX- Comprehensive</a:t>
            </a:r>
            <a:endParaRPr lang="en-US"/>
          </a:p>
        </p:txBody>
      </p:sp>
      <p:sp>
        <p:nvSpPr>
          <p:cNvPr id="6" name="Slide Number Placeholder 5"/>
          <p:cNvSpPr>
            <a:spLocks noGrp="1"/>
          </p:cNvSpPr>
          <p:nvPr>
            <p:ph type="sldNum" sz="quarter" idx="12"/>
          </p:nvPr>
        </p:nvSpPr>
        <p:spPr/>
        <p:txBody>
          <a:bodyPr/>
          <a:lstStyle/>
          <a:p>
            <a:fld id="{9D4F9894-19E6-7C42-A63D-AFA8BBC73D6C}" type="slidenum">
              <a:rPr lang="en-US" altLang="en-US" smtClean="0"/>
              <a:pPr/>
              <a:t>56</a:t>
            </a:fld>
            <a:endParaRPr lang="en-US" altLang="en-US"/>
          </a:p>
        </p:txBody>
      </p:sp>
      <p:sp>
        <p:nvSpPr>
          <p:cNvPr id="9" name="Content Placeholder 8"/>
          <p:cNvSpPr>
            <a:spLocks noGrp="1"/>
          </p:cNvSpPr>
          <p:nvPr>
            <p:ph idx="1"/>
          </p:nvPr>
        </p:nvSpPr>
        <p:spPr>
          <a:xfrm>
            <a:off x="498475" y="1219200"/>
            <a:ext cx="7556500" cy="4906963"/>
          </a:xfrm>
        </p:spPr>
        <p:txBody>
          <a:bodyPr/>
          <a:lstStyle/>
          <a:p>
            <a:r>
              <a:rPr lang="en-US" dirty="0"/>
              <a:t>ES5 has only function scope</a:t>
            </a:r>
          </a:p>
        </p:txBody>
      </p:sp>
      <p:sp>
        <p:nvSpPr>
          <p:cNvPr id="10" name="Rectangle 9"/>
          <p:cNvSpPr/>
          <p:nvPr/>
        </p:nvSpPr>
        <p:spPr>
          <a:xfrm>
            <a:off x="609600" y="1828800"/>
            <a:ext cx="7445375" cy="3139321"/>
          </a:xfrm>
          <a:prstGeom prst="rect">
            <a:avLst/>
          </a:prstGeom>
          <a:solidFill>
            <a:schemeClr val="tx1">
              <a:lumMod val="75000"/>
              <a:lumOff val="25000"/>
            </a:schemeClr>
          </a:solidFill>
        </p:spPr>
        <p:txBody>
          <a:bodyPr wrap="square">
            <a:spAutoFit/>
          </a:bodyPr>
          <a:lstStyle/>
          <a:p>
            <a:r>
              <a:rPr lang="en-US" dirty="0">
                <a:solidFill>
                  <a:srgbClr val="FE4485"/>
                </a:solidFill>
                <a:latin typeface=""/>
              </a:rPr>
              <a:t>function </a:t>
            </a:r>
            <a:r>
              <a:rPr lang="en-US" dirty="0">
                <a:solidFill>
                  <a:srgbClr val="14F8BB"/>
                </a:solidFill>
                <a:latin typeface=""/>
              </a:rPr>
              <a:t>foo</a:t>
            </a:r>
            <a:r>
              <a:rPr lang="en-US" dirty="0">
                <a:solidFill>
                  <a:srgbClr val="FAFAF6"/>
                </a:solidFill>
                <a:latin typeface=""/>
              </a:rPr>
              <a:t>() {</a:t>
            </a:r>
          </a:p>
          <a:p>
            <a:r>
              <a:rPr lang="pt-BR" dirty="0">
                <a:solidFill>
                  <a:srgbClr val="FE4485"/>
                </a:solidFill>
                <a:latin typeface=""/>
              </a:rPr>
              <a:t>var </a:t>
            </a:r>
            <a:r>
              <a:rPr lang="pt-BR" dirty="0">
                <a:solidFill>
                  <a:srgbClr val="FAFAF6"/>
                </a:solidFill>
                <a:latin typeface=""/>
              </a:rPr>
              <a:t>num = </a:t>
            </a:r>
            <a:r>
              <a:rPr lang="pt-BR" dirty="0">
                <a:solidFill>
                  <a:srgbClr val="BE9AFF"/>
                </a:solidFill>
                <a:latin typeface=""/>
              </a:rPr>
              <a:t>1</a:t>
            </a:r>
            <a:r>
              <a:rPr lang="pt-BR" dirty="0">
                <a:solidFill>
                  <a:srgbClr val="FAFAF6"/>
                </a:solidFill>
                <a:latin typeface=""/>
              </a:rPr>
              <a:t>;</a:t>
            </a:r>
          </a:p>
          <a:p>
            <a:r>
              <a:rPr lang="pt-BR" dirty="0">
                <a:solidFill>
                  <a:srgbClr val="898472"/>
                </a:solidFill>
                <a:latin typeface=""/>
              </a:rPr>
              <a:t>// ... too </a:t>
            </a:r>
            <a:r>
              <a:rPr lang="pt-BR" dirty="0" err="1">
                <a:solidFill>
                  <a:srgbClr val="898472"/>
                </a:solidFill>
                <a:latin typeface=""/>
              </a:rPr>
              <a:t>many</a:t>
            </a:r>
            <a:r>
              <a:rPr lang="pt-BR" dirty="0">
                <a:solidFill>
                  <a:srgbClr val="898472"/>
                </a:solidFill>
                <a:latin typeface=""/>
              </a:rPr>
              <a:t> </a:t>
            </a:r>
            <a:r>
              <a:rPr lang="pt-BR" dirty="0" err="1">
                <a:solidFill>
                  <a:srgbClr val="898472"/>
                </a:solidFill>
                <a:latin typeface=""/>
              </a:rPr>
              <a:t>statements</a:t>
            </a:r>
            <a:endParaRPr lang="pt-BR" dirty="0">
              <a:solidFill>
                <a:srgbClr val="898472"/>
              </a:solidFill>
              <a:latin typeface=""/>
            </a:endParaRPr>
          </a:p>
          <a:p>
            <a:r>
              <a:rPr lang="pt-BR" dirty="0" err="1">
                <a:solidFill>
                  <a:srgbClr val="FE4485"/>
                </a:solidFill>
                <a:latin typeface=""/>
              </a:rPr>
              <a:t>if</a:t>
            </a:r>
            <a:r>
              <a:rPr lang="pt-BR" dirty="0">
                <a:solidFill>
                  <a:srgbClr val="FE4485"/>
                </a:solidFill>
                <a:latin typeface=""/>
              </a:rPr>
              <a:t> </a:t>
            </a:r>
            <a:r>
              <a:rPr lang="pt-BR" dirty="0">
                <a:solidFill>
                  <a:srgbClr val="FAFAF6"/>
                </a:solidFill>
                <a:latin typeface=""/>
              </a:rPr>
              <a:t>(</a:t>
            </a:r>
            <a:r>
              <a:rPr lang="pt-BR" dirty="0" err="1">
                <a:solidFill>
                  <a:srgbClr val="FAFAF6"/>
                </a:solidFill>
                <a:latin typeface=""/>
              </a:rPr>
              <a:t>true_condition</a:t>
            </a:r>
            <a:r>
              <a:rPr lang="pt-BR" dirty="0">
                <a:solidFill>
                  <a:srgbClr val="FAFAF6"/>
                </a:solidFill>
                <a:latin typeface=""/>
              </a:rPr>
              <a:t>) {</a:t>
            </a:r>
          </a:p>
          <a:p>
            <a:r>
              <a:rPr lang="pt-BR" dirty="0">
                <a:solidFill>
                  <a:srgbClr val="898472"/>
                </a:solidFill>
                <a:latin typeface=""/>
              </a:rPr>
              <a:t>// </a:t>
            </a:r>
            <a:r>
              <a:rPr lang="pt-BR" dirty="0" err="1">
                <a:solidFill>
                  <a:srgbClr val="898472"/>
                </a:solidFill>
                <a:latin typeface=""/>
              </a:rPr>
              <a:t>same</a:t>
            </a:r>
            <a:r>
              <a:rPr lang="pt-BR" dirty="0">
                <a:solidFill>
                  <a:srgbClr val="898472"/>
                </a:solidFill>
                <a:latin typeface=""/>
              </a:rPr>
              <a:t> </a:t>
            </a:r>
            <a:r>
              <a:rPr lang="pt-BR" dirty="0" err="1">
                <a:solidFill>
                  <a:srgbClr val="898472"/>
                </a:solidFill>
                <a:latin typeface=""/>
              </a:rPr>
              <a:t>scope</a:t>
            </a:r>
            <a:r>
              <a:rPr lang="pt-BR" dirty="0">
                <a:solidFill>
                  <a:srgbClr val="898472"/>
                </a:solidFill>
                <a:latin typeface=""/>
              </a:rPr>
              <a:t>! </a:t>
            </a:r>
            <a:r>
              <a:rPr lang="pt-BR" dirty="0" err="1">
                <a:solidFill>
                  <a:srgbClr val="898472"/>
                </a:solidFill>
                <a:latin typeface=""/>
              </a:rPr>
              <a:t>overwrite</a:t>
            </a:r>
            <a:r>
              <a:rPr lang="pt-BR" dirty="0">
                <a:solidFill>
                  <a:srgbClr val="898472"/>
                </a:solidFill>
                <a:latin typeface=""/>
              </a:rPr>
              <a:t> </a:t>
            </a:r>
            <a:r>
              <a:rPr lang="pt-BR" dirty="0" err="1">
                <a:solidFill>
                  <a:srgbClr val="898472"/>
                </a:solidFill>
                <a:latin typeface=""/>
              </a:rPr>
              <a:t>above</a:t>
            </a:r>
            <a:r>
              <a:rPr lang="pt-BR" dirty="0">
                <a:solidFill>
                  <a:srgbClr val="898472"/>
                </a:solidFill>
                <a:latin typeface=""/>
              </a:rPr>
              <a:t> `num`!</a:t>
            </a:r>
          </a:p>
          <a:p>
            <a:r>
              <a:rPr lang="pt-BR" dirty="0">
                <a:solidFill>
                  <a:srgbClr val="FE4485"/>
                </a:solidFill>
                <a:latin typeface=""/>
              </a:rPr>
              <a:t>var </a:t>
            </a:r>
            <a:r>
              <a:rPr lang="pt-BR" dirty="0">
                <a:solidFill>
                  <a:srgbClr val="FAFAF6"/>
                </a:solidFill>
                <a:latin typeface=""/>
              </a:rPr>
              <a:t>num = </a:t>
            </a:r>
            <a:r>
              <a:rPr lang="pt-BR" dirty="0">
                <a:solidFill>
                  <a:srgbClr val="BE9AFF"/>
                </a:solidFill>
                <a:latin typeface=""/>
              </a:rPr>
              <a:t>2</a:t>
            </a:r>
            <a:r>
              <a:rPr lang="pt-BR" dirty="0">
                <a:solidFill>
                  <a:srgbClr val="FAFAF6"/>
                </a:solidFill>
                <a:latin typeface=""/>
              </a:rPr>
              <a:t>;</a:t>
            </a:r>
          </a:p>
          <a:p>
            <a:r>
              <a:rPr lang="pt-BR" dirty="0">
                <a:solidFill>
                  <a:srgbClr val="898472"/>
                </a:solidFill>
                <a:latin typeface=""/>
              </a:rPr>
              <a:t>// .. some </a:t>
            </a:r>
            <a:r>
              <a:rPr lang="pt-BR" dirty="0" err="1">
                <a:solidFill>
                  <a:srgbClr val="898472"/>
                </a:solidFill>
                <a:latin typeface=""/>
              </a:rPr>
              <a:t>process</a:t>
            </a:r>
            <a:endParaRPr lang="pt-BR" dirty="0">
              <a:solidFill>
                <a:srgbClr val="898472"/>
              </a:solidFill>
              <a:latin typeface=""/>
            </a:endParaRPr>
          </a:p>
          <a:p>
            <a:r>
              <a:rPr lang="pt-BR" dirty="0">
                <a:solidFill>
                  <a:srgbClr val="FAFAF6"/>
                </a:solidFill>
                <a:latin typeface=""/>
              </a:rPr>
              <a:t>}</a:t>
            </a:r>
          </a:p>
          <a:p>
            <a:r>
              <a:rPr lang="pt-BR" dirty="0" err="1">
                <a:solidFill>
                  <a:srgbClr val="FAFAF6"/>
                </a:solidFill>
                <a:latin typeface=""/>
              </a:rPr>
              <a:t>console.</a:t>
            </a:r>
            <a:r>
              <a:rPr lang="pt-BR" dirty="0" err="1">
                <a:solidFill>
                  <a:srgbClr val="14F8BB"/>
                </a:solidFill>
                <a:latin typeface=""/>
              </a:rPr>
              <a:t>log</a:t>
            </a:r>
            <a:r>
              <a:rPr lang="pt-BR" dirty="0">
                <a:solidFill>
                  <a:srgbClr val="FAFAF6"/>
                </a:solidFill>
                <a:latin typeface=""/>
              </a:rPr>
              <a:t>(num);</a:t>
            </a:r>
          </a:p>
          <a:p>
            <a:r>
              <a:rPr lang="mr-IN" dirty="0">
                <a:solidFill>
                  <a:srgbClr val="898472"/>
                </a:solidFill>
                <a:latin typeface=""/>
              </a:rPr>
              <a:t>// 2 !!!</a:t>
            </a:r>
          </a:p>
          <a:p>
            <a:r>
              <a:rPr lang="mr-IN" dirty="0">
                <a:solidFill>
                  <a:srgbClr val="FAFAF6"/>
                </a:solidFill>
                <a:latin typeface=""/>
              </a:rPr>
              <a:t>}</a:t>
            </a:r>
            <a:endParaRPr lang="en-US" dirty="0"/>
          </a:p>
        </p:txBody>
      </p:sp>
    </p:spTree>
    <p:extLst>
      <p:ext uri="{BB962C8B-B14F-4D97-AF65-F5344CB8AC3E}">
        <p14:creationId xmlns:p14="http://schemas.microsoft.com/office/powerpoint/2010/main" val="4466973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Weird Hoisting</a:t>
            </a:r>
            <a:endParaRPr lang="en-US" dirty="0"/>
          </a:p>
        </p:txBody>
      </p:sp>
      <p:sp>
        <p:nvSpPr>
          <p:cNvPr id="4" name="Date Placeholder 3"/>
          <p:cNvSpPr>
            <a:spLocks noGrp="1"/>
          </p:cNvSpPr>
          <p:nvPr>
            <p:ph type="dt" sz="half" idx="10"/>
          </p:nvPr>
        </p:nvSpPr>
        <p:spPr/>
        <p:txBody>
          <a:bodyPr/>
          <a:lstStyle/>
          <a:p>
            <a:pPr>
              <a:defRPr/>
            </a:pPr>
            <a:r>
              <a:rPr lang="en-US" smtClean="0"/>
              <a:t>Tutorial 1 </a:t>
            </a:r>
            <a:endParaRPr lang="en-US"/>
          </a:p>
        </p:txBody>
      </p:sp>
      <p:sp>
        <p:nvSpPr>
          <p:cNvPr id="5" name="Footer Placeholder 4"/>
          <p:cNvSpPr>
            <a:spLocks noGrp="1"/>
          </p:cNvSpPr>
          <p:nvPr>
            <p:ph type="ftr" sz="quarter" idx="11"/>
          </p:nvPr>
        </p:nvSpPr>
        <p:spPr/>
        <p:txBody>
          <a:bodyPr/>
          <a:lstStyle/>
          <a:p>
            <a:pPr>
              <a:defRPr/>
            </a:pPr>
            <a:r>
              <a:rPr lang="en-US" smtClean="0"/>
              <a:t>JavaScript and AJAX- Comprehensive</a:t>
            </a:r>
            <a:endParaRPr lang="en-US"/>
          </a:p>
        </p:txBody>
      </p:sp>
      <p:sp>
        <p:nvSpPr>
          <p:cNvPr id="6" name="Slide Number Placeholder 5"/>
          <p:cNvSpPr>
            <a:spLocks noGrp="1"/>
          </p:cNvSpPr>
          <p:nvPr>
            <p:ph type="sldNum" sz="quarter" idx="12"/>
          </p:nvPr>
        </p:nvSpPr>
        <p:spPr/>
        <p:txBody>
          <a:bodyPr/>
          <a:lstStyle/>
          <a:p>
            <a:fld id="{9D4F9894-19E6-7C42-A63D-AFA8BBC73D6C}" type="slidenum">
              <a:rPr lang="en-US" altLang="en-US" smtClean="0"/>
              <a:pPr/>
              <a:t>57</a:t>
            </a:fld>
            <a:endParaRPr lang="en-US" altLang="en-US"/>
          </a:p>
        </p:txBody>
      </p:sp>
      <p:sp>
        <p:nvSpPr>
          <p:cNvPr id="9" name="Content Placeholder 8"/>
          <p:cNvSpPr>
            <a:spLocks noGrp="1"/>
          </p:cNvSpPr>
          <p:nvPr>
            <p:ph idx="1"/>
          </p:nvPr>
        </p:nvSpPr>
        <p:spPr>
          <a:xfrm>
            <a:off x="498475" y="1219200"/>
            <a:ext cx="7556500" cy="4906963"/>
          </a:xfrm>
        </p:spPr>
        <p:txBody>
          <a:bodyPr/>
          <a:lstStyle/>
          <a:p>
            <a:r>
              <a:rPr lang="en-US" dirty="0"/>
              <a:t>ES5 has only function scope</a:t>
            </a:r>
          </a:p>
        </p:txBody>
      </p:sp>
      <p:sp>
        <p:nvSpPr>
          <p:cNvPr id="10" name="Rectangle 9"/>
          <p:cNvSpPr/>
          <p:nvPr/>
        </p:nvSpPr>
        <p:spPr>
          <a:xfrm>
            <a:off x="671052" y="1702911"/>
            <a:ext cx="7620000" cy="4370427"/>
          </a:xfrm>
          <a:prstGeom prst="rect">
            <a:avLst/>
          </a:prstGeom>
          <a:solidFill>
            <a:schemeClr val="tx1">
              <a:lumMod val="75000"/>
              <a:lumOff val="25000"/>
            </a:schemeClr>
          </a:solidFill>
        </p:spPr>
        <p:txBody>
          <a:bodyPr wrap="square">
            <a:spAutoFit/>
          </a:bodyPr>
          <a:lstStyle/>
          <a:p>
            <a:r>
              <a:rPr lang="en-US" sz="2800" dirty="0" err="1">
                <a:solidFill>
                  <a:srgbClr val="FE4485"/>
                </a:solidFill>
                <a:latin typeface=""/>
              </a:rPr>
              <a:t>var</a:t>
            </a:r>
            <a:r>
              <a:rPr lang="en-US" sz="2800" dirty="0">
                <a:solidFill>
                  <a:srgbClr val="FE4485"/>
                </a:solidFill>
                <a:latin typeface=""/>
              </a:rPr>
              <a:t> </a:t>
            </a:r>
            <a:r>
              <a:rPr lang="en-US" sz="2800" dirty="0">
                <a:solidFill>
                  <a:srgbClr val="FAFAF6"/>
                </a:solidFill>
                <a:latin typeface=""/>
              </a:rPr>
              <a:t>a = </a:t>
            </a:r>
            <a:r>
              <a:rPr lang="en-US" sz="2800" dirty="0">
                <a:solidFill>
                  <a:srgbClr val="ECE187"/>
                </a:solidFill>
                <a:latin typeface=""/>
              </a:rPr>
              <a:t>'outer'</a:t>
            </a:r>
            <a:r>
              <a:rPr lang="en-US" sz="2800" dirty="0">
                <a:solidFill>
                  <a:srgbClr val="FAFAF6"/>
                </a:solidFill>
                <a:latin typeface=""/>
              </a:rPr>
              <a:t>;</a:t>
            </a:r>
          </a:p>
          <a:p>
            <a:r>
              <a:rPr lang="en-US" sz="2800" dirty="0">
                <a:solidFill>
                  <a:srgbClr val="FE4485"/>
                </a:solidFill>
                <a:latin typeface=""/>
              </a:rPr>
              <a:t>function </a:t>
            </a:r>
            <a:r>
              <a:rPr lang="en-US" sz="2800" dirty="0">
                <a:solidFill>
                  <a:srgbClr val="14F8BB"/>
                </a:solidFill>
                <a:latin typeface=""/>
              </a:rPr>
              <a:t>bar</a:t>
            </a:r>
            <a:r>
              <a:rPr lang="en-US" sz="2800" dirty="0">
                <a:solidFill>
                  <a:srgbClr val="FAFAF6"/>
                </a:solidFill>
                <a:latin typeface=""/>
              </a:rPr>
              <a:t>() {</a:t>
            </a:r>
          </a:p>
          <a:p>
            <a:r>
              <a:rPr lang="en-US" sz="2800" dirty="0" smtClean="0">
                <a:solidFill>
                  <a:srgbClr val="FAFAF6"/>
                </a:solidFill>
                <a:latin typeface=""/>
              </a:rPr>
              <a:t>     </a:t>
            </a:r>
            <a:r>
              <a:rPr lang="en-US" sz="2800" dirty="0" err="1" smtClean="0">
                <a:solidFill>
                  <a:srgbClr val="FAFAF6"/>
                </a:solidFill>
                <a:latin typeface=""/>
              </a:rPr>
              <a:t>console.</a:t>
            </a:r>
            <a:r>
              <a:rPr lang="en-US" sz="2800" dirty="0" err="1" smtClean="0">
                <a:solidFill>
                  <a:srgbClr val="14F8BB"/>
                </a:solidFill>
                <a:latin typeface=""/>
              </a:rPr>
              <a:t>log</a:t>
            </a:r>
            <a:r>
              <a:rPr lang="en-US" sz="2800" dirty="0" smtClean="0">
                <a:solidFill>
                  <a:srgbClr val="FAFAF6"/>
                </a:solidFill>
                <a:latin typeface=""/>
              </a:rPr>
              <a:t>(a</a:t>
            </a:r>
            <a:r>
              <a:rPr lang="en-US" sz="2800" dirty="0">
                <a:solidFill>
                  <a:srgbClr val="FAFAF6"/>
                </a:solidFill>
                <a:latin typeface=""/>
              </a:rPr>
              <a:t>);</a:t>
            </a:r>
          </a:p>
          <a:p>
            <a:r>
              <a:rPr lang="en-US" sz="2800" dirty="0">
                <a:solidFill>
                  <a:srgbClr val="FE4485"/>
                </a:solidFill>
                <a:latin typeface=""/>
              </a:rPr>
              <a:t> </a:t>
            </a:r>
            <a:r>
              <a:rPr lang="en-US" sz="2800" dirty="0" smtClean="0">
                <a:solidFill>
                  <a:srgbClr val="FE4485"/>
                </a:solidFill>
                <a:latin typeface=""/>
              </a:rPr>
              <a:t>    </a:t>
            </a:r>
            <a:r>
              <a:rPr lang="en-US" sz="2800" dirty="0" err="1" smtClean="0">
                <a:solidFill>
                  <a:srgbClr val="FE4485"/>
                </a:solidFill>
                <a:latin typeface=""/>
              </a:rPr>
              <a:t>var</a:t>
            </a:r>
            <a:r>
              <a:rPr lang="en-US" sz="2800" dirty="0" smtClean="0">
                <a:solidFill>
                  <a:srgbClr val="FE4485"/>
                </a:solidFill>
                <a:latin typeface=""/>
              </a:rPr>
              <a:t> </a:t>
            </a:r>
            <a:r>
              <a:rPr lang="en-US" sz="2800" dirty="0">
                <a:solidFill>
                  <a:srgbClr val="FAFAF6"/>
                </a:solidFill>
                <a:latin typeface=""/>
              </a:rPr>
              <a:t>a = </a:t>
            </a:r>
            <a:r>
              <a:rPr lang="en-US" sz="2800" dirty="0">
                <a:solidFill>
                  <a:srgbClr val="ECE187"/>
                </a:solidFill>
                <a:latin typeface=""/>
              </a:rPr>
              <a:t>'inner'</a:t>
            </a:r>
            <a:r>
              <a:rPr lang="en-US" sz="2800" dirty="0">
                <a:solidFill>
                  <a:srgbClr val="FAFAF6"/>
                </a:solidFill>
                <a:latin typeface=""/>
              </a:rPr>
              <a:t>;</a:t>
            </a:r>
          </a:p>
          <a:p>
            <a:r>
              <a:rPr lang="en-US" sz="2800" dirty="0">
                <a:solidFill>
                  <a:srgbClr val="FAFAF6"/>
                </a:solidFill>
                <a:latin typeface=""/>
              </a:rPr>
              <a:t>}</a:t>
            </a:r>
          </a:p>
          <a:p>
            <a:r>
              <a:rPr lang="mr-IN" sz="2800" dirty="0" err="1">
                <a:solidFill>
                  <a:srgbClr val="14F8BB"/>
                </a:solidFill>
                <a:latin typeface=""/>
              </a:rPr>
              <a:t>bar</a:t>
            </a:r>
            <a:r>
              <a:rPr lang="mr-IN" sz="2800" dirty="0">
                <a:solidFill>
                  <a:srgbClr val="FAFAF6"/>
                </a:solidFill>
                <a:latin typeface=""/>
              </a:rPr>
              <a:t>();</a:t>
            </a:r>
          </a:p>
          <a:p>
            <a:r>
              <a:rPr lang="en-US" sz="2800" dirty="0">
                <a:solidFill>
                  <a:srgbClr val="898472"/>
                </a:solidFill>
                <a:latin typeface=""/>
              </a:rPr>
              <a:t>// undefined </a:t>
            </a:r>
            <a:r>
              <a:rPr lang="en-US" sz="2800" dirty="0" smtClean="0">
                <a:solidFill>
                  <a:srgbClr val="898472"/>
                </a:solidFill>
                <a:latin typeface=""/>
              </a:rPr>
              <a:t>!!!</a:t>
            </a:r>
          </a:p>
          <a:p>
            <a:endParaRPr lang="en-US" sz="2800" dirty="0" smtClean="0">
              <a:solidFill>
                <a:srgbClr val="898472"/>
              </a:solidFill>
              <a:latin typeface=""/>
            </a:endParaRPr>
          </a:p>
          <a:p>
            <a:endParaRPr lang="en-US" dirty="0">
              <a:solidFill>
                <a:srgbClr val="898472"/>
              </a:solidFill>
              <a:latin typeface=""/>
            </a:endParaRPr>
          </a:p>
          <a:p>
            <a:endParaRPr lang="en-US" dirty="0" smtClean="0">
              <a:solidFill>
                <a:srgbClr val="898472"/>
              </a:solidFill>
              <a:latin typeface=""/>
            </a:endParaRPr>
          </a:p>
          <a:p>
            <a:endParaRPr lang="en-US" dirty="0"/>
          </a:p>
        </p:txBody>
      </p:sp>
    </p:spTree>
    <p:extLst>
      <p:ext uri="{BB962C8B-B14F-4D97-AF65-F5344CB8AC3E}">
        <p14:creationId xmlns:p14="http://schemas.microsoft.com/office/powerpoint/2010/main" val="1461966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ES6 let or </a:t>
            </a:r>
            <a:r>
              <a:rPr lang="en-US" dirty="0" err="1"/>
              <a:t>const</a:t>
            </a:r>
            <a:r>
              <a:rPr lang="en-US" dirty="0"/>
              <a:t> anytime!</a:t>
            </a:r>
          </a:p>
        </p:txBody>
      </p:sp>
      <p:sp>
        <p:nvSpPr>
          <p:cNvPr id="4" name="Date Placeholder 3"/>
          <p:cNvSpPr>
            <a:spLocks noGrp="1"/>
          </p:cNvSpPr>
          <p:nvPr>
            <p:ph type="dt" sz="half" idx="10"/>
          </p:nvPr>
        </p:nvSpPr>
        <p:spPr/>
        <p:txBody>
          <a:bodyPr/>
          <a:lstStyle/>
          <a:p>
            <a:pPr>
              <a:defRPr/>
            </a:pPr>
            <a:r>
              <a:rPr lang="en-US" smtClean="0"/>
              <a:t>Tutorial 1 </a:t>
            </a:r>
            <a:endParaRPr lang="en-US"/>
          </a:p>
        </p:txBody>
      </p:sp>
      <p:sp>
        <p:nvSpPr>
          <p:cNvPr id="5" name="Footer Placeholder 4"/>
          <p:cNvSpPr>
            <a:spLocks noGrp="1"/>
          </p:cNvSpPr>
          <p:nvPr>
            <p:ph type="ftr" sz="quarter" idx="11"/>
          </p:nvPr>
        </p:nvSpPr>
        <p:spPr/>
        <p:txBody>
          <a:bodyPr/>
          <a:lstStyle/>
          <a:p>
            <a:pPr>
              <a:defRPr/>
            </a:pPr>
            <a:r>
              <a:rPr lang="en-US" smtClean="0"/>
              <a:t>JavaScript and AJAX- Comprehensive</a:t>
            </a:r>
            <a:endParaRPr lang="en-US"/>
          </a:p>
        </p:txBody>
      </p:sp>
      <p:sp>
        <p:nvSpPr>
          <p:cNvPr id="6" name="Slide Number Placeholder 5"/>
          <p:cNvSpPr>
            <a:spLocks noGrp="1"/>
          </p:cNvSpPr>
          <p:nvPr>
            <p:ph type="sldNum" sz="quarter" idx="12"/>
          </p:nvPr>
        </p:nvSpPr>
        <p:spPr/>
        <p:txBody>
          <a:bodyPr/>
          <a:lstStyle/>
          <a:p>
            <a:fld id="{9D4F9894-19E6-7C42-A63D-AFA8BBC73D6C}" type="slidenum">
              <a:rPr lang="en-US" altLang="en-US" smtClean="0"/>
              <a:pPr/>
              <a:t>58</a:t>
            </a:fld>
            <a:endParaRPr lang="en-US" altLang="en-US"/>
          </a:p>
        </p:txBody>
      </p:sp>
      <p:sp>
        <p:nvSpPr>
          <p:cNvPr id="9" name="Content Placeholder 8"/>
          <p:cNvSpPr>
            <a:spLocks noGrp="1"/>
          </p:cNvSpPr>
          <p:nvPr>
            <p:ph idx="1"/>
          </p:nvPr>
        </p:nvSpPr>
        <p:spPr>
          <a:xfrm>
            <a:off x="498475" y="1219200"/>
            <a:ext cx="7556500" cy="4906963"/>
          </a:xfrm>
        </p:spPr>
        <p:txBody>
          <a:bodyPr/>
          <a:lstStyle/>
          <a:p>
            <a:r>
              <a:rPr lang="en-US" dirty="0"/>
              <a:t>let and </a:t>
            </a:r>
            <a:r>
              <a:rPr lang="en-US" dirty="0" err="1"/>
              <a:t>const</a:t>
            </a:r>
            <a:r>
              <a:rPr lang="en-US" dirty="0"/>
              <a:t> create block </a:t>
            </a:r>
            <a:r>
              <a:rPr lang="en-US" dirty="0" smtClean="0"/>
              <a:t>scope</a:t>
            </a:r>
          </a:p>
          <a:p>
            <a:r>
              <a:rPr lang="en-US" dirty="0"/>
              <a:t>no </a:t>
            </a:r>
            <a:r>
              <a:rPr lang="en-US" dirty="0" smtClean="0"/>
              <a:t>hoisting</a:t>
            </a:r>
          </a:p>
          <a:p>
            <a:r>
              <a:rPr lang="en-US" dirty="0"/>
              <a:t>no more "</a:t>
            </a:r>
            <a:r>
              <a:rPr lang="en-US" dirty="0" err="1"/>
              <a:t>var</a:t>
            </a:r>
            <a:r>
              <a:rPr lang="en-US" dirty="0"/>
              <a:t>"!</a:t>
            </a:r>
          </a:p>
        </p:txBody>
      </p:sp>
      <p:sp>
        <p:nvSpPr>
          <p:cNvPr id="10" name="Rectangle 9"/>
          <p:cNvSpPr/>
          <p:nvPr/>
        </p:nvSpPr>
        <p:spPr>
          <a:xfrm>
            <a:off x="498475" y="3017620"/>
            <a:ext cx="7620000" cy="3108543"/>
          </a:xfrm>
          <a:prstGeom prst="rect">
            <a:avLst/>
          </a:prstGeom>
          <a:solidFill>
            <a:schemeClr val="tx1">
              <a:lumMod val="75000"/>
              <a:lumOff val="25000"/>
            </a:schemeClr>
          </a:solidFill>
        </p:spPr>
        <p:txBody>
          <a:bodyPr wrap="square">
            <a:spAutoFit/>
          </a:bodyPr>
          <a:lstStyle/>
          <a:p>
            <a:r>
              <a:rPr lang="en-US" sz="2800" dirty="0" err="1">
                <a:solidFill>
                  <a:srgbClr val="FE4485"/>
                </a:solidFill>
                <a:latin typeface=""/>
              </a:rPr>
              <a:t>var</a:t>
            </a:r>
            <a:r>
              <a:rPr lang="en-US" sz="2800" dirty="0">
                <a:solidFill>
                  <a:srgbClr val="FE4485"/>
                </a:solidFill>
                <a:latin typeface=""/>
              </a:rPr>
              <a:t> </a:t>
            </a:r>
            <a:r>
              <a:rPr lang="en-US" sz="2800" dirty="0">
                <a:solidFill>
                  <a:srgbClr val="FAFAF6"/>
                </a:solidFill>
                <a:latin typeface=""/>
              </a:rPr>
              <a:t>a = </a:t>
            </a:r>
            <a:r>
              <a:rPr lang="en-US" sz="2800" dirty="0">
                <a:solidFill>
                  <a:srgbClr val="ECE187"/>
                </a:solidFill>
                <a:latin typeface=""/>
              </a:rPr>
              <a:t>'outer'</a:t>
            </a:r>
            <a:r>
              <a:rPr lang="en-US" sz="2800" dirty="0">
                <a:solidFill>
                  <a:srgbClr val="FAFAF6"/>
                </a:solidFill>
                <a:latin typeface=""/>
              </a:rPr>
              <a:t>;</a:t>
            </a:r>
          </a:p>
          <a:p>
            <a:r>
              <a:rPr lang="en-US" sz="2800" dirty="0">
                <a:solidFill>
                  <a:srgbClr val="FE4485"/>
                </a:solidFill>
                <a:latin typeface=""/>
              </a:rPr>
              <a:t>function </a:t>
            </a:r>
            <a:r>
              <a:rPr lang="en-US" sz="2800" dirty="0">
                <a:solidFill>
                  <a:srgbClr val="14F8BB"/>
                </a:solidFill>
                <a:latin typeface=""/>
              </a:rPr>
              <a:t>bar</a:t>
            </a:r>
            <a:r>
              <a:rPr lang="en-US" sz="2800" dirty="0">
                <a:solidFill>
                  <a:srgbClr val="FAFAF6"/>
                </a:solidFill>
                <a:latin typeface=""/>
              </a:rPr>
              <a:t>() {</a:t>
            </a:r>
          </a:p>
          <a:p>
            <a:r>
              <a:rPr lang="en-US" sz="2800" dirty="0" smtClean="0">
                <a:solidFill>
                  <a:srgbClr val="FAFAF6"/>
                </a:solidFill>
                <a:latin typeface=""/>
              </a:rPr>
              <a:t>     </a:t>
            </a:r>
            <a:r>
              <a:rPr lang="en-US" sz="2800" dirty="0" err="1" smtClean="0">
                <a:solidFill>
                  <a:srgbClr val="FAFAF6"/>
                </a:solidFill>
                <a:latin typeface=""/>
              </a:rPr>
              <a:t>console.</a:t>
            </a:r>
            <a:r>
              <a:rPr lang="en-US" sz="2800" dirty="0" err="1" smtClean="0">
                <a:solidFill>
                  <a:srgbClr val="14F8BB"/>
                </a:solidFill>
                <a:latin typeface=""/>
              </a:rPr>
              <a:t>log</a:t>
            </a:r>
            <a:r>
              <a:rPr lang="en-US" sz="2800" dirty="0" smtClean="0">
                <a:solidFill>
                  <a:srgbClr val="FAFAF6"/>
                </a:solidFill>
                <a:latin typeface=""/>
              </a:rPr>
              <a:t>(a</a:t>
            </a:r>
            <a:r>
              <a:rPr lang="en-US" sz="2800" dirty="0">
                <a:solidFill>
                  <a:srgbClr val="FAFAF6"/>
                </a:solidFill>
                <a:latin typeface=""/>
              </a:rPr>
              <a:t>);</a:t>
            </a:r>
          </a:p>
          <a:p>
            <a:r>
              <a:rPr lang="en-US" sz="2800" dirty="0">
                <a:solidFill>
                  <a:srgbClr val="FE4485"/>
                </a:solidFill>
                <a:latin typeface=""/>
              </a:rPr>
              <a:t> </a:t>
            </a:r>
            <a:r>
              <a:rPr lang="en-US" sz="2800" dirty="0" smtClean="0">
                <a:solidFill>
                  <a:srgbClr val="FE4485"/>
                </a:solidFill>
                <a:latin typeface=""/>
              </a:rPr>
              <a:t>    </a:t>
            </a:r>
            <a:r>
              <a:rPr lang="en-US" sz="2800" dirty="0" err="1" smtClean="0">
                <a:solidFill>
                  <a:srgbClr val="FE4485"/>
                </a:solidFill>
                <a:latin typeface=""/>
              </a:rPr>
              <a:t>var</a:t>
            </a:r>
            <a:r>
              <a:rPr lang="en-US" sz="2800" dirty="0" smtClean="0">
                <a:solidFill>
                  <a:srgbClr val="FE4485"/>
                </a:solidFill>
                <a:latin typeface=""/>
              </a:rPr>
              <a:t> </a:t>
            </a:r>
            <a:r>
              <a:rPr lang="en-US" sz="2800" dirty="0">
                <a:solidFill>
                  <a:srgbClr val="FAFAF6"/>
                </a:solidFill>
                <a:latin typeface=""/>
              </a:rPr>
              <a:t>a = </a:t>
            </a:r>
            <a:r>
              <a:rPr lang="en-US" sz="2800" dirty="0">
                <a:solidFill>
                  <a:srgbClr val="ECE187"/>
                </a:solidFill>
                <a:latin typeface=""/>
              </a:rPr>
              <a:t>'inner'</a:t>
            </a:r>
            <a:r>
              <a:rPr lang="en-US" sz="2800" dirty="0">
                <a:solidFill>
                  <a:srgbClr val="FAFAF6"/>
                </a:solidFill>
                <a:latin typeface=""/>
              </a:rPr>
              <a:t>;</a:t>
            </a:r>
          </a:p>
          <a:p>
            <a:r>
              <a:rPr lang="en-US" sz="2800" dirty="0">
                <a:solidFill>
                  <a:srgbClr val="FAFAF6"/>
                </a:solidFill>
                <a:latin typeface=""/>
              </a:rPr>
              <a:t>}</a:t>
            </a:r>
          </a:p>
          <a:p>
            <a:r>
              <a:rPr lang="mr-IN" sz="2800" dirty="0" err="1">
                <a:solidFill>
                  <a:srgbClr val="14F8BB"/>
                </a:solidFill>
                <a:latin typeface=""/>
              </a:rPr>
              <a:t>bar</a:t>
            </a:r>
            <a:r>
              <a:rPr lang="mr-IN" sz="2800" dirty="0">
                <a:solidFill>
                  <a:srgbClr val="FAFAF6"/>
                </a:solidFill>
                <a:latin typeface=""/>
              </a:rPr>
              <a:t>();</a:t>
            </a:r>
          </a:p>
          <a:p>
            <a:r>
              <a:rPr lang="en-US" sz="2800" dirty="0">
                <a:solidFill>
                  <a:srgbClr val="898472"/>
                </a:solidFill>
                <a:latin typeface=""/>
              </a:rPr>
              <a:t>// undefined </a:t>
            </a:r>
            <a:r>
              <a:rPr lang="en-US" sz="2800" dirty="0" smtClean="0">
                <a:solidFill>
                  <a:srgbClr val="898472"/>
                </a:solidFill>
                <a:latin typeface=""/>
              </a:rPr>
              <a:t>!!!</a:t>
            </a:r>
          </a:p>
        </p:txBody>
      </p:sp>
    </p:spTree>
    <p:extLst>
      <p:ext uri="{BB962C8B-B14F-4D97-AF65-F5344CB8AC3E}">
        <p14:creationId xmlns:p14="http://schemas.microsoft.com/office/powerpoint/2010/main" val="659565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ES6 let or </a:t>
            </a:r>
            <a:r>
              <a:rPr lang="en-US" dirty="0" err="1"/>
              <a:t>const</a:t>
            </a:r>
            <a:r>
              <a:rPr lang="en-US" dirty="0"/>
              <a:t> anytime!</a:t>
            </a:r>
          </a:p>
        </p:txBody>
      </p:sp>
      <p:sp>
        <p:nvSpPr>
          <p:cNvPr id="4" name="Date Placeholder 3"/>
          <p:cNvSpPr>
            <a:spLocks noGrp="1"/>
          </p:cNvSpPr>
          <p:nvPr>
            <p:ph type="dt" sz="half" idx="10"/>
          </p:nvPr>
        </p:nvSpPr>
        <p:spPr/>
        <p:txBody>
          <a:bodyPr/>
          <a:lstStyle/>
          <a:p>
            <a:pPr>
              <a:defRPr/>
            </a:pPr>
            <a:r>
              <a:rPr lang="en-US" smtClean="0"/>
              <a:t>Tutorial 1 </a:t>
            </a:r>
            <a:endParaRPr lang="en-US"/>
          </a:p>
        </p:txBody>
      </p:sp>
      <p:sp>
        <p:nvSpPr>
          <p:cNvPr id="5" name="Footer Placeholder 4"/>
          <p:cNvSpPr>
            <a:spLocks noGrp="1"/>
          </p:cNvSpPr>
          <p:nvPr>
            <p:ph type="ftr" sz="quarter" idx="11"/>
          </p:nvPr>
        </p:nvSpPr>
        <p:spPr/>
        <p:txBody>
          <a:bodyPr/>
          <a:lstStyle/>
          <a:p>
            <a:pPr>
              <a:defRPr/>
            </a:pPr>
            <a:r>
              <a:rPr lang="en-US" smtClean="0"/>
              <a:t>JavaScript and AJAX- Comprehensive</a:t>
            </a:r>
            <a:endParaRPr lang="en-US"/>
          </a:p>
        </p:txBody>
      </p:sp>
      <p:sp>
        <p:nvSpPr>
          <p:cNvPr id="6" name="Slide Number Placeholder 5"/>
          <p:cNvSpPr>
            <a:spLocks noGrp="1"/>
          </p:cNvSpPr>
          <p:nvPr>
            <p:ph type="sldNum" sz="quarter" idx="12"/>
          </p:nvPr>
        </p:nvSpPr>
        <p:spPr/>
        <p:txBody>
          <a:bodyPr/>
          <a:lstStyle/>
          <a:p>
            <a:fld id="{9D4F9894-19E6-7C42-A63D-AFA8BBC73D6C}" type="slidenum">
              <a:rPr lang="en-US" altLang="en-US" smtClean="0"/>
              <a:pPr/>
              <a:t>59</a:t>
            </a:fld>
            <a:endParaRPr lang="en-US" altLang="en-US"/>
          </a:p>
        </p:txBody>
      </p:sp>
      <p:sp>
        <p:nvSpPr>
          <p:cNvPr id="9" name="Content Placeholder 8"/>
          <p:cNvSpPr>
            <a:spLocks noGrp="1"/>
          </p:cNvSpPr>
          <p:nvPr>
            <p:ph idx="1"/>
          </p:nvPr>
        </p:nvSpPr>
        <p:spPr>
          <a:xfrm>
            <a:off x="498475" y="1219200"/>
            <a:ext cx="7556500" cy="4906963"/>
          </a:xfrm>
        </p:spPr>
        <p:txBody>
          <a:bodyPr/>
          <a:lstStyle/>
          <a:p>
            <a:r>
              <a:rPr lang="en-US" dirty="0"/>
              <a:t>let and </a:t>
            </a:r>
            <a:r>
              <a:rPr lang="en-US" dirty="0" err="1"/>
              <a:t>const</a:t>
            </a:r>
            <a:r>
              <a:rPr lang="en-US" dirty="0"/>
              <a:t> create block </a:t>
            </a:r>
            <a:r>
              <a:rPr lang="en-US" dirty="0" smtClean="0"/>
              <a:t>scope</a:t>
            </a:r>
          </a:p>
          <a:p>
            <a:r>
              <a:rPr lang="en-US" dirty="0"/>
              <a:t>no </a:t>
            </a:r>
            <a:r>
              <a:rPr lang="en-US" dirty="0" smtClean="0"/>
              <a:t>hoisting</a:t>
            </a:r>
          </a:p>
          <a:p>
            <a:r>
              <a:rPr lang="en-US" dirty="0"/>
              <a:t>no more "</a:t>
            </a:r>
            <a:r>
              <a:rPr lang="en-US" dirty="0" err="1"/>
              <a:t>var</a:t>
            </a:r>
            <a:r>
              <a:rPr lang="en-US"/>
              <a:t>"!</a:t>
            </a:r>
            <a:endParaRPr lang="en-US" dirty="0"/>
          </a:p>
        </p:txBody>
      </p:sp>
      <p:sp>
        <p:nvSpPr>
          <p:cNvPr id="10" name="Rectangle 9"/>
          <p:cNvSpPr/>
          <p:nvPr/>
        </p:nvSpPr>
        <p:spPr>
          <a:xfrm>
            <a:off x="498475" y="3017620"/>
            <a:ext cx="7620000" cy="3108543"/>
          </a:xfrm>
          <a:prstGeom prst="rect">
            <a:avLst/>
          </a:prstGeom>
          <a:solidFill>
            <a:schemeClr val="tx1">
              <a:lumMod val="75000"/>
              <a:lumOff val="25000"/>
            </a:schemeClr>
          </a:solidFill>
        </p:spPr>
        <p:txBody>
          <a:bodyPr wrap="square">
            <a:spAutoFit/>
          </a:bodyPr>
          <a:lstStyle/>
          <a:p>
            <a:r>
              <a:rPr lang="en-US" sz="2800" dirty="0" err="1">
                <a:solidFill>
                  <a:srgbClr val="FE4485"/>
                </a:solidFill>
                <a:latin typeface=""/>
              </a:rPr>
              <a:t>var</a:t>
            </a:r>
            <a:r>
              <a:rPr lang="en-US" sz="2800" dirty="0">
                <a:solidFill>
                  <a:srgbClr val="FE4485"/>
                </a:solidFill>
                <a:latin typeface=""/>
              </a:rPr>
              <a:t> </a:t>
            </a:r>
            <a:r>
              <a:rPr lang="en-US" sz="2800" dirty="0">
                <a:solidFill>
                  <a:srgbClr val="FAFAF6"/>
                </a:solidFill>
                <a:latin typeface=""/>
              </a:rPr>
              <a:t>a = </a:t>
            </a:r>
            <a:r>
              <a:rPr lang="en-US" sz="2800" dirty="0">
                <a:solidFill>
                  <a:srgbClr val="ECE187"/>
                </a:solidFill>
                <a:latin typeface=""/>
              </a:rPr>
              <a:t>'outer'</a:t>
            </a:r>
            <a:r>
              <a:rPr lang="en-US" sz="2800" dirty="0">
                <a:solidFill>
                  <a:srgbClr val="FAFAF6"/>
                </a:solidFill>
                <a:latin typeface=""/>
              </a:rPr>
              <a:t>;</a:t>
            </a:r>
          </a:p>
          <a:p>
            <a:r>
              <a:rPr lang="en-US" sz="2800" dirty="0">
                <a:solidFill>
                  <a:srgbClr val="FE4485"/>
                </a:solidFill>
                <a:latin typeface=""/>
              </a:rPr>
              <a:t>function </a:t>
            </a:r>
            <a:r>
              <a:rPr lang="en-US" sz="2800" dirty="0">
                <a:solidFill>
                  <a:srgbClr val="14F8BB"/>
                </a:solidFill>
                <a:latin typeface=""/>
              </a:rPr>
              <a:t>bar</a:t>
            </a:r>
            <a:r>
              <a:rPr lang="en-US" sz="2800" dirty="0">
                <a:solidFill>
                  <a:srgbClr val="FAFAF6"/>
                </a:solidFill>
                <a:latin typeface=""/>
              </a:rPr>
              <a:t>() {</a:t>
            </a:r>
          </a:p>
          <a:p>
            <a:r>
              <a:rPr lang="en-US" sz="2800" dirty="0" smtClean="0">
                <a:solidFill>
                  <a:srgbClr val="FAFAF6"/>
                </a:solidFill>
                <a:latin typeface=""/>
              </a:rPr>
              <a:t>     </a:t>
            </a:r>
            <a:r>
              <a:rPr lang="en-US" sz="2800" dirty="0" err="1" smtClean="0">
                <a:solidFill>
                  <a:srgbClr val="FAFAF6"/>
                </a:solidFill>
                <a:latin typeface=""/>
              </a:rPr>
              <a:t>console.</a:t>
            </a:r>
            <a:r>
              <a:rPr lang="en-US" sz="2800" dirty="0" err="1" smtClean="0">
                <a:solidFill>
                  <a:srgbClr val="14F8BB"/>
                </a:solidFill>
                <a:latin typeface=""/>
              </a:rPr>
              <a:t>log</a:t>
            </a:r>
            <a:r>
              <a:rPr lang="en-US" sz="2800" dirty="0" smtClean="0">
                <a:solidFill>
                  <a:srgbClr val="FAFAF6"/>
                </a:solidFill>
                <a:latin typeface=""/>
              </a:rPr>
              <a:t>(a</a:t>
            </a:r>
            <a:r>
              <a:rPr lang="en-US" sz="2800" dirty="0">
                <a:solidFill>
                  <a:srgbClr val="FAFAF6"/>
                </a:solidFill>
                <a:latin typeface=""/>
              </a:rPr>
              <a:t>);</a:t>
            </a:r>
          </a:p>
          <a:p>
            <a:r>
              <a:rPr lang="en-US" sz="2800" dirty="0">
                <a:solidFill>
                  <a:srgbClr val="FE4485"/>
                </a:solidFill>
                <a:latin typeface=""/>
              </a:rPr>
              <a:t> </a:t>
            </a:r>
            <a:r>
              <a:rPr lang="en-US" sz="2800" dirty="0" smtClean="0">
                <a:solidFill>
                  <a:srgbClr val="FE4485"/>
                </a:solidFill>
                <a:latin typeface=""/>
              </a:rPr>
              <a:t>    </a:t>
            </a:r>
            <a:r>
              <a:rPr lang="en-US" sz="2800" dirty="0" err="1" smtClean="0">
                <a:solidFill>
                  <a:srgbClr val="FE4485"/>
                </a:solidFill>
                <a:latin typeface=""/>
              </a:rPr>
              <a:t>var</a:t>
            </a:r>
            <a:r>
              <a:rPr lang="en-US" sz="2800" dirty="0" smtClean="0">
                <a:solidFill>
                  <a:srgbClr val="FE4485"/>
                </a:solidFill>
                <a:latin typeface=""/>
              </a:rPr>
              <a:t> </a:t>
            </a:r>
            <a:r>
              <a:rPr lang="en-US" sz="2800" dirty="0">
                <a:solidFill>
                  <a:srgbClr val="FAFAF6"/>
                </a:solidFill>
                <a:latin typeface=""/>
              </a:rPr>
              <a:t>a = </a:t>
            </a:r>
            <a:r>
              <a:rPr lang="en-US" sz="2800" dirty="0">
                <a:solidFill>
                  <a:srgbClr val="ECE187"/>
                </a:solidFill>
                <a:latin typeface=""/>
              </a:rPr>
              <a:t>'inner'</a:t>
            </a:r>
            <a:r>
              <a:rPr lang="en-US" sz="2800" dirty="0">
                <a:solidFill>
                  <a:srgbClr val="FAFAF6"/>
                </a:solidFill>
                <a:latin typeface=""/>
              </a:rPr>
              <a:t>;</a:t>
            </a:r>
          </a:p>
          <a:p>
            <a:r>
              <a:rPr lang="en-US" sz="2800" dirty="0">
                <a:solidFill>
                  <a:srgbClr val="FAFAF6"/>
                </a:solidFill>
                <a:latin typeface=""/>
              </a:rPr>
              <a:t>}</a:t>
            </a:r>
          </a:p>
          <a:p>
            <a:r>
              <a:rPr lang="mr-IN" sz="2800" dirty="0" err="1">
                <a:solidFill>
                  <a:srgbClr val="14F8BB"/>
                </a:solidFill>
                <a:latin typeface=""/>
              </a:rPr>
              <a:t>bar</a:t>
            </a:r>
            <a:r>
              <a:rPr lang="mr-IN" sz="2800" dirty="0">
                <a:solidFill>
                  <a:srgbClr val="FAFAF6"/>
                </a:solidFill>
                <a:latin typeface=""/>
              </a:rPr>
              <a:t>();</a:t>
            </a:r>
          </a:p>
          <a:p>
            <a:r>
              <a:rPr lang="en-US" sz="2800" dirty="0">
                <a:solidFill>
                  <a:srgbClr val="898472"/>
                </a:solidFill>
                <a:latin typeface=""/>
              </a:rPr>
              <a:t>// undefined </a:t>
            </a:r>
            <a:r>
              <a:rPr lang="en-US" sz="2800" dirty="0" smtClean="0">
                <a:solidFill>
                  <a:srgbClr val="898472"/>
                </a:solidFill>
                <a:latin typeface=""/>
              </a:rPr>
              <a:t>!!!</a:t>
            </a:r>
          </a:p>
        </p:txBody>
      </p:sp>
    </p:spTree>
    <p:extLst>
      <p:ext uri="{BB962C8B-B14F-4D97-AF65-F5344CB8AC3E}">
        <p14:creationId xmlns:p14="http://schemas.microsoft.com/office/powerpoint/2010/main" val="1881775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tLang="en-US">
                <a:ea typeface="ＭＳ Ｐゴシック" charset="-128"/>
              </a:rPr>
              <a:t>By the Time it was….</a:t>
            </a:r>
          </a:p>
        </p:txBody>
      </p:sp>
      <p:sp>
        <p:nvSpPr>
          <p:cNvPr id="29699" name="Rectangle 3"/>
          <p:cNvSpPr>
            <a:spLocks noGrp="1" noChangeArrowheads="1"/>
          </p:cNvSpPr>
          <p:nvPr>
            <p:ph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tlCol="0">
            <a:normAutofit/>
          </a:bodyPr>
          <a:lstStyle/>
          <a:p>
            <a:pPr algn="ctr" eaLnBrk="1" fontAlgn="auto" hangingPunct="1">
              <a:spcAft>
                <a:spcPts val="0"/>
              </a:spcAft>
              <a:buFont typeface="Wingdings" pitchFamily="2" charset="2"/>
              <a:buChar char="n"/>
              <a:defRPr/>
            </a:pPr>
            <a:r>
              <a:rPr lang="en-US" sz="9600" dirty="0" smtClean="0">
                <a:solidFill>
                  <a:schemeClr val="tx1">
                    <a:lumMod val="65000"/>
                    <a:lumOff val="35000"/>
                  </a:schemeClr>
                </a:solidFill>
                <a:effectLst>
                  <a:glow rad="139700">
                    <a:schemeClr val="accent5">
                      <a:satMod val="175000"/>
                      <a:alpha val="40000"/>
                    </a:schemeClr>
                  </a:glow>
                </a:effectLst>
                <a:ea typeface="+mn-ea"/>
                <a:cs typeface="+mn-cs"/>
              </a:rPr>
              <a:t>2004</a:t>
            </a:r>
            <a:endParaRPr lang="en-US" sz="9600" dirty="0">
              <a:solidFill>
                <a:schemeClr val="tx1">
                  <a:lumMod val="65000"/>
                  <a:lumOff val="35000"/>
                </a:schemeClr>
              </a:solidFill>
              <a:effectLst>
                <a:glow rad="139700">
                  <a:schemeClr val="accent5">
                    <a:satMod val="175000"/>
                    <a:alpha val="40000"/>
                  </a:schemeClr>
                </a:glow>
              </a:effectLst>
              <a:ea typeface="+mn-ea"/>
              <a:cs typeface="+mn-cs"/>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4AA7DDB-86C7-4041-A9FC-BAEBC76AF26A}" type="slidenum">
              <a:rPr lang="en-US" altLang="en-US" sz="1400">
                <a:solidFill>
                  <a:schemeClr val="bg1"/>
                </a:solidFill>
              </a:rPr>
              <a:pPr eaLnBrk="1" hangingPunct="1"/>
              <a:t>6</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endParaRPr lang="en-US" dirty="0"/>
          </a:p>
        </p:txBody>
      </p:sp>
      <p:sp>
        <p:nvSpPr>
          <p:cNvPr id="4" name="Date Placeholder 3"/>
          <p:cNvSpPr>
            <a:spLocks noGrp="1"/>
          </p:cNvSpPr>
          <p:nvPr>
            <p:ph type="dt" sz="half" idx="10"/>
          </p:nvPr>
        </p:nvSpPr>
        <p:spPr/>
        <p:txBody>
          <a:bodyPr/>
          <a:lstStyle/>
          <a:p>
            <a:pPr>
              <a:defRPr/>
            </a:pPr>
            <a:r>
              <a:rPr lang="en-US" smtClean="0"/>
              <a:t>Tutorial 1 </a:t>
            </a:r>
            <a:endParaRPr lang="en-US"/>
          </a:p>
        </p:txBody>
      </p:sp>
      <p:sp>
        <p:nvSpPr>
          <p:cNvPr id="5" name="Footer Placeholder 4"/>
          <p:cNvSpPr>
            <a:spLocks noGrp="1"/>
          </p:cNvSpPr>
          <p:nvPr>
            <p:ph type="ftr" sz="quarter" idx="11"/>
          </p:nvPr>
        </p:nvSpPr>
        <p:spPr/>
        <p:txBody>
          <a:bodyPr/>
          <a:lstStyle/>
          <a:p>
            <a:pPr>
              <a:defRPr/>
            </a:pPr>
            <a:r>
              <a:rPr lang="en-US" smtClean="0"/>
              <a:t>JavaScript and AJAX- Comprehensive</a:t>
            </a:r>
            <a:endParaRPr lang="en-US"/>
          </a:p>
        </p:txBody>
      </p:sp>
      <p:sp>
        <p:nvSpPr>
          <p:cNvPr id="6" name="Slide Number Placeholder 5"/>
          <p:cNvSpPr>
            <a:spLocks noGrp="1"/>
          </p:cNvSpPr>
          <p:nvPr>
            <p:ph type="sldNum" sz="quarter" idx="12"/>
          </p:nvPr>
        </p:nvSpPr>
        <p:spPr/>
        <p:txBody>
          <a:bodyPr/>
          <a:lstStyle/>
          <a:p>
            <a:fld id="{9D4F9894-19E6-7C42-A63D-AFA8BBC73D6C}" type="slidenum">
              <a:rPr lang="en-US" altLang="en-US" smtClean="0"/>
              <a:pPr/>
              <a:t>60</a:t>
            </a:fld>
            <a:endParaRPr lang="en-US" altLang="en-US"/>
          </a:p>
        </p:txBody>
      </p:sp>
      <p:sp>
        <p:nvSpPr>
          <p:cNvPr id="9" name="Content Placeholder 8"/>
          <p:cNvSpPr>
            <a:spLocks noGrp="1"/>
          </p:cNvSpPr>
          <p:nvPr>
            <p:ph idx="1"/>
          </p:nvPr>
        </p:nvSpPr>
        <p:spPr>
          <a:xfrm>
            <a:off x="498475" y="1219200"/>
            <a:ext cx="7556500" cy="4906963"/>
          </a:xfrm>
        </p:spPr>
        <p:txBody>
          <a:bodyPr/>
          <a:lstStyle/>
          <a:p>
            <a:r>
              <a:rPr lang="en-US" dirty="0"/>
              <a:t>immutable value (not immutable object)</a:t>
            </a:r>
          </a:p>
          <a:p>
            <a:r>
              <a:rPr lang="en-US" dirty="0" smtClean="0"/>
              <a:t>use </a:t>
            </a:r>
            <a:r>
              <a:rPr lang="en-US" dirty="0"/>
              <a:t>like Java's final</a:t>
            </a:r>
          </a:p>
        </p:txBody>
      </p:sp>
      <p:sp>
        <p:nvSpPr>
          <p:cNvPr id="10" name="Rectangle 9"/>
          <p:cNvSpPr/>
          <p:nvPr/>
        </p:nvSpPr>
        <p:spPr>
          <a:xfrm>
            <a:off x="498475" y="3017620"/>
            <a:ext cx="7620000" cy="2677656"/>
          </a:xfrm>
          <a:prstGeom prst="rect">
            <a:avLst/>
          </a:prstGeom>
          <a:solidFill>
            <a:schemeClr val="tx1">
              <a:lumMod val="75000"/>
              <a:lumOff val="25000"/>
            </a:schemeClr>
          </a:solidFill>
        </p:spPr>
        <p:txBody>
          <a:bodyPr wrap="square">
            <a:spAutoFit/>
          </a:bodyPr>
          <a:lstStyle/>
          <a:p>
            <a:r>
              <a:rPr lang="en-US" sz="2800">
                <a:solidFill>
                  <a:srgbClr val="FE4485"/>
                </a:solidFill>
                <a:latin typeface=""/>
              </a:rPr>
              <a:t>const </a:t>
            </a:r>
            <a:r>
              <a:rPr lang="en-US" sz="2800">
                <a:solidFill>
                  <a:srgbClr val="FAFAF6"/>
                </a:solidFill>
                <a:latin typeface=""/>
              </a:rPr>
              <a:t>foo = </a:t>
            </a:r>
            <a:r>
              <a:rPr lang="en-US" sz="2800">
                <a:solidFill>
                  <a:srgbClr val="BE9AFF"/>
                </a:solidFill>
                <a:latin typeface=""/>
              </a:rPr>
              <a:t>1</a:t>
            </a:r>
            <a:r>
              <a:rPr lang="en-US" sz="2800">
                <a:solidFill>
                  <a:srgbClr val="FAFAF6"/>
                </a:solidFill>
                <a:latin typeface=""/>
              </a:rPr>
              <a:t>;</a:t>
            </a:r>
          </a:p>
          <a:p>
            <a:r>
              <a:rPr lang="mr-IN" sz="2800">
                <a:solidFill>
                  <a:srgbClr val="FAFAF6"/>
                </a:solidFill>
                <a:latin typeface=""/>
              </a:rPr>
              <a:t>foo = </a:t>
            </a:r>
            <a:r>
              <a:rPr lang="mr-IN" sz="2800">
                <a:solidFill>
                  <a:srgbClr val="BE9AFF"/>
                </a:solidFill>
                <a:latin typeface=""/>
              </a:rPr>
              <a:t>100</a:t>
            </a:r>
            <a:r>
              <a:rPr lang="mr-IN" sz="2800">
                <a:solidFill>
                  <a:srgbClr val="FAFAF6"/>
                </a:solidFill>
                <a:latin typeface=""/>
              </a:rPr>
              <a:t>; </a:t>
            </a:r>
            <a:r>
              <a:rPr lang="mr-IN" sz="2800">
                <a:solidFill>
                  <a:srgbClr val="898472"/>
                </a:solidFill>
                <a:latin typeface=""/>
              </a:rPr>
              <a:t>// Error!</a:t>
            </a:r>
          </a:p>
          <a:p>
            <a:r>
              <a:rPr lang="mr-IN" sz="2800">
                <a:solidFill>
                  <a:srgbClr val="FE4485"/>
                </a:solidFill>
                <a:latin typeface=""/>
              </a:rPr>
              <a:t>const </a:t>
            </a:r>
            <a:r>
              <a:rPr lang="mr-IN" sz="2800">
                <a:solidFill>
                  <a:srgbClr val="FAFAF6"/>
                </a:solidFill>
                <a:latin typeface=""/>
              </a:rPr>
              <a:t>foo = </a:t>
            </a:r>
            <a:r>
              <a:rPr lang="mr-IN" sz="2800">
                <a:solidFill>
                  <a:srgbClr val="BE9AFF"/>
                </a:solidFill>
                <a:latin typeface=""/>
              </a:rPr>
              <a:t>1000</a:t>
            </a:r>
            <a:r>
              <a:rPr lang="mr-IN" sz="2800">
                <a:solidFill>
                  <a:srgbClr val="FAFAF6"/>
                </a:solidFill>
                <a:latin typeface=""/>
              </a:rPr>
              <a:t>; </a:t>
            </a:r>
            <a:r>
              <a:rPr lang="mr-IN" sz="2800">
                <a:solidFill>
                  <a:srgbClr val="898472"/>
                </a:solidFill>
                <a:latin typeface=""/>
              </a:rPr>
              <a:t>// Error!</a:t>
            </a:r>
          </a:p>
          <a:p>
            <a:r>
              <a:rPr lang="en-US" sz="2800">
                <a:solidFill>
                  <a:srgbClr val="898472"/>
                </a:solidFill>
                <a:latin typeface=""/>
              </a:rPr>
              <a:t>// properties are mutable</a:t>
            </a:r>
          </a:p>
          <a:p>
            <a:r>
              <a:rPr lang="mr-IN" sz="2800">
                <a:solidFill>
                  <a:srgbClr val="FE4485"/>
                </a:solidFill>
                <a:latin typeface=""/>
              </a:rPr>
              <a:t>const </a:t>
            </a:r>
            <a:r>
              <a:rPr lang="mr-IN" sz="2800">
                <a:solidFill>
                  <a:srgbClr val="FAFAF6"/>
                </a:solidFill>
                <a:latin typeface=""/>
              </a:rPr>
              <a:t>obj = {};</a:t>
            </a:r>
          </a:p>
          <a:p>
            <a:r>
              <a:rPr lang="en-US" sz="2800">
                <a:solidFill>
                  <a:srgbClr val="FAFAF6"/>
                </a:solidFill>
                <a:latin typeface=""/>
              </a:rPr>
              <a:t>obj.foo = </a:t>
            </a:r>
            <a:r>
              <a:rPr lang="en-US" sz="2800">
                <a:solidFill>
                  <a:srgbClr val="BE9AFF"/>
                </a:solidFill>
                <a:latin typeface=""/>
              </a:rPr>
              <a:t>1</a:t>
            </a:r>
            <a:r>
              <a:rPr lang="en-US" sz="2800">
                <a:solidFill>
                  <a:srgbClr val="FAFAF6"/>
                </a:solidFill>
                <a:latin typeface=""/>
              </a:rPr>
              <a:t>; </a:t>
            </a:r>
            <a:r>
              <a:rPr lang="en-US" sz="2800">
                <a:solidFill>
                  <a:srgbClr val="898472"/>
                </a:solidFill>
                <a:latin typeface=""/>
              </a:rPr>
              <a:t>// No error</a:t>
            </a:r>
            <a:endParaRPr lang="en-US" sz="2800" dirty="0" smtClean="0">
              <a:solidFill>
                <a:srgbClr val="898472"/>
              </a:solidFill>
              <a:latin typeface=""/>
            </a:endParaRPr>
          </a:p>
        </p:txBody>
      </p:sp>
    </p:spTree>
    <p:extLst>
      <p:ext uri="{BB962C8B-B14F-4D97-AF65-F5344CB8AC3E}">
        <p14:creationId xmlns:p14="http://schemas.microsoft.com/office/powerpoint/2010/main" val="1726023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pPr eaLnBrk="1" hangingPunct="1"/>
            <a:endParaRPr lang="en-US" altLang="en-US">
              <a:ea typeface="ＭＳ Ｐゴシック" charset="-128"/>
            </a:endParaRPr>
          </a:p>
        </p:txBody>
      </p:sp>
      <p:pic>
        <p:nvPicPr>
          <p:cNvPr id="121858" name="Content Placeholder 6" descr="globalVariables.jpeg"/>
          <p:cNvPicPr>
            <a:picLocks noGrp="1" noChangeAspect="1"/>
          </p:cNvPicPr>
          <p:nvPr>
            <p:ph idx="1"/>
          </p:nvPr>
        </p:nvPicPr>
        <p:blipFill>
          <a:blip r:embed="rId2">
            <a:extLst>
              <a:ext uri="{28A0092B-C50C-407E-A947-70E740481C1C}">
                <a14:useLocalDpi xmlns:a14="http://schemas.microsoft.com/office/drawing/2010/main" val="0"/>
              </a:ext>
            </a:extLst>
          </a:blip>
          <a:srcRect l="-4008" r="-4008"/>
          <a:stretch>
            <a:fillRect/>
          </a:stretch>
        </p:blipFill>
        <p:spPr>
          <a:xfrm>
            <a:off x="-685800" y="-381000"/>
            <a:ext cx="10439400" cy="7239000"/>
          </a:xfrm>
        </p:spPr>
      </p:pic>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218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433F0F3-C5E0-AE4A-ADC0-78590A361659}" type="slidenum">
              <a:rPr lang="en-US" altLang="en-US" sz="1400">
                <a:solidFill>
                  <a:schemeClr val="bg1"/>
                </a:solidFill>
              </a:rPr>
              <a:pPr eaLnBrk="1" hangingPunct="1"/>
              <a:t>61</a:t>
            </a:fld>
            <a:endParaRPr lang="en-US" altLang="en-US" sz="1400">
              <a:solidFill>
                <a:schemeClr val="bg1"/>
              </a:solidFill>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US" altLang="en-US">
                <a:ea typeface="ＭＳ Ｐゴシック" charset="-128"/>
              </a:rPr>
              <a:t>Types of Languages </a:t>
            </a:r>
          </a:p>
        </p:txBody>
      </p:sp>
      <p:sp>
        <p:nvSpPr>
          <p:cNvPr id="49155" name="Rectangle 3"/>
          <p:cNvSpPr>
            <a:spLocks noGrp="1" noChangeArrowheads="1"/>
          </p:cNvSpPr>
          <p:nvPr>
            <p:ph idx="1"/>
          </p:nvPr>
        </p:nvSpPr>
        <p:spPr>
          <a:xfrm>
            <a:off x="498475" y="1295400"/>
            <a:ext cx="7807325" cy="4830763"/>
          </a:xfrm>
        </p:spPr>
        <p:txBody>
          <a:bodyPr>
            <a:normAutofit/>
          </a:bodyPr>
          <a:lstStyle/>
          <a:p>
            <a:pPr eaLnBrk="1" hangingPunct="1"/>
            <a:r>
              <a:rPr lang="en-US" altLang="en-US" sz="2800">
                <a:ea typeface="ＭＳ Ｐゴシック" charset="-128"/>
              </a:rPr>
              <a:t>Weakly/Loosely typed language</a:t>
            </a:r>
          </a:p>
          <a:p>
            <a:pPr lvl="1" eaLnBrk="1" hangingPunct="1"/>
            <a:r>
              <a:rPr lang="en-US" altLang="en-US" sz="2800">
                <a:ea typeface="ＭＳ Ｐゴシック" charset="-128"/>
              </a:rPr>
              <a:t>Variables are not strictly tied to specific data types</a:t>
            </a:r>
          </a:p>
          <a:p>
            <a:pPr eaLnBrk="1" hangingPunct="1"/>
            <a:r>
              <a:rPr lang="en-US" altLang="en-US" sz="2800">
                <a:ea typeface="ＭＳ Ｐゴシック" charset="-128"/>
              </a:rPr>
              <a:t>Strongly typed languages </a:t>
            </a:r>
          </a:p>
          <a:p>
            <a:pPr lvl="1" eaLnBrk="1" hangingPunct="1"/>
            <a:r>
              <a:rPr lang="en-US" altLang="en-US" sz="2800">
                <a:ea typeface="ＭＳ Ｐゴシック" charset="-128"/>
              </a:rPr>
              <a:t>Force programmer to explicitly identify a variable</a:t>
            </a:r>
            <a:r>
              <a:rPr lang="en-US" altLang="en-US" sz="2800">
                <a:latin typeface="Arial" charset="0"/>
                <a:ea typeface="ＭＳ Ｐゴシック" charset="-128"/>
              </a:rPr>
              <a:t>’</a:t>
            </a:r>
            <a:r>
              <a:rPr lang="en-US" altLang="ja-JP" sz="2800">
                <a:ea typeface="ＭＳ Ｐゴシック" charset="-128"/>
              </a:rPr>
              <a:t>s data type.</a:t>
            </a:r>
          </a:p>
          <a:p>
            <a:pPr lvl="1" eaLnBrk="1" hangingPunct="1"/>
            <a:endParaRPr lang="en-US" altLang="en-US" sz="2800">
              <a:ea typeface="ＭＳ Ｐゴシック" charset="-128"/>
            </a:endParaRPr>
          </a:p>
          <a:p>
            <a:pPr lvl="1" eaLnBrk="1" hangingPunct="1">
              <a:buFontTx/>
              <a:buNone/>
            </a:pPr>
            <a:r>
              <a:rPr lang="en-US" altLang="en-US" sz="2800" b="1" i="1" u="sng">
                <a:ea typeface="ＭＳ Ｐゴシック" charset="-128"/>
              </a:rPr>
              <a:t>Java Script is a Loosely typed Language</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228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B3E6DCC-16F5-6342-80A7-C749E21906C0}" type="slidenum">
              <a:rPr lang="en-US" altLang="en-US" sz="1400">
                <a:solidFill>
                  <a:schemeClr val="bg1"/>
                </a:solidFill>
              </a:rPr>
              <a:pPr eaLnBrk="1" hangingPunct="1"/>
              <a:t>62</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altLang="en-US">
                <a:ea typeface="ＭＳ Ｐゴシック" charset="-128"/>
              </a:rPr>
              <a:t>Statements</a:t>
            </a:r>
          </a:p>
        </p:txBody>
      </p:sp>
      <p:sp>
        <p:nvSpPr>
          <p:cNvPr id="124930" name="Rectangle 3"/>
          <p:cNvSpPr>
            <a:spLocks noGrp="1" noChangeArrowheads="1"/>
          </p:cNvSpPr>
          <p:nvPr>
            <p:ph idx="1"/>
          </p:nvPr>
        </p:nvSpPr>
        <p:spPr>
          <a:xfrm>
            <a:off x="498475" y="1219200"/>
            <a:ext cx="7556500" cy="4906963"/>
          </a:xfrm>
        </p:spPr>
        <p:txBody>
          <a:bodyPr/>
          <a:lstStyle/>
          <a:p>
            <a:pPr eaLnBrk="1" hangingPunct="1"/>
            <a:r>
              <a:rPr lang="en-US" altLang="en-US" dirty="0">
                <a:ea typeface="ＭＳ Ｐゴシック" charset="-128"/>
              </a:rPr>
              <a:t>Statements in ECMA Script are terminated by a semicolon.</a:t>
            </a:r>
          </a:p>
          <a:p>
            <a:pPr eaLnBrk="1" hangingPunct="1"/>
            <a:r>
              <a:rPr lang="en-US" altLang="en-US" dirty="0" err="1">
                <a:ea typeface="ＭＳ Ｐゴシック" charset="-128"/>
              </a:rPr>
              <a:t>var</a:t>
            </a:r>
            <a:r>
              <a:rPr lang="en-US" altLang="en-US" dirty="0">
                <a:ea typeface="ＭＳ Ｐゴシック" charset="-128"/>
              </a:rPr>
              <a:t> sum = a + b //valid even without a semicolon - not recommended</a:t>
            </a:r>
          </a:p>
          <a:p>
            <a:pPr eaLnBrk="1" hangingPunct="1"/>
            <a:r>
              <a:rPr lang="en-US" altLang="en-US" dirty="0" err="1">
                <a:ea typeface="ＭＳ Ｐゴシック" charset="-128"/>
              </a:rPr>
              <a:t>var</a:t>
            </a:r>
            <a:r>
              <a:rPr lang="en-US" altLang="en-US" dirty="0">
                <a:ea typeface="ＭＳ Ｐゴシック" charset="-128"/>
              </a:rPr>
              <a:t> diff = a - b; //valid – preferred.</a:t>
            </a:r>
          </a:p>
          <a:p>
            <a:pPr eaLnBrk="1" hangingPunct="1"/>
            <a:r>
              <a:rPr lang="en-US" altLang="en-US" dirty="0">
                <a:ea typeface="ＭＳ Ｐゴシック" charset="-128"/>
              </a:rPr>
              <a:t>Control statements, such as if, require code blocks only when executing multiple statements.</a:t>
            </a:r>
          </a:p>
          <a:p>
            <a:pPr marL="457200" lvl="2" indent="0" eaLnBrk="1" hangingPunct="1">
              <a:buFont typeface="Wingdings" charset="2"/>
              <a:buNone/>
            </a:pPr>
            <a:r>
              <a:rPr lang="en-US" altLang="en-US" sz="1600" b="1" dirty="0">
                <a:ea typeface="ＭＳ Ｐゴシック" charset="-128"/>
              </a:rPr>
              <a:t>if (test)</a:t>
            </a:r>
          </a:p>
          <a:p>
            <a:pPr marL="457200" lvl="2" indent="0" eaLnBrk="1" hangingPunct="1">
              <a:buFont typeface="Wingdings" charset="2"/>
              <a:buNone/>
            </a:pPr>
            <a:r>
              <a:rPr lang="en-US" altLang="en-US" sz="1600" b="1" dirty="0">
                <a:ea typeface="ＭＳ Ｐゴシック" charset="-128"/>
              </a:rPr>
              <a:t>alert(test); //valid, but error-prone and should be avoided</a:t>
            </a:r>
          </a:p>
          <a:p>
            <a:pPr marL="457200" lvl="2" indent="0" eaLnBrk="1" hangingPunct="1">
              <a:buFont typeface="Wingdings" charset="2"/>
              <a:buNone/>
            </a:pPr>
            <a:r>
              <a:rPr lang="en-US" altLang="en-US" sz="1600" b="1" dirty="0">
                <a:ea typeface="ＭＳ Ｐゴシック" charset="-128"/>
              </a:rPr>
              <a:t>if (test){ //preferred</a:t>
            </a:r>
          </a:p>
          <a:p>
            <a:pPr marL="457200" lvl="2" indent="0" eaLnBrk="1" hangingPunct="1">
              <a:buFont typeface="Wingdings" charset="2"/>
              <a:buNone/>
            </a:pPr>
            <a:r>
              <a:rPr lang="en-US" altLang="en-US" sz="1600" b="1" dirty="0">
                <a:ea typeface="ＭＳ Ｐゴシック" charset="-128"/>
              </a:rPr>
              <a:t>alert(test);</a:t>
            </a:r>
          </a:p>
          <a:p>
            <a:pPr marL="457200" lvl="2" indent="0" eaLnBrk="1" hangingPunct="1">
              <a:buFont typeface="Wingdings" charset="2"/>
              <a:buNone/>
            </a:pPr>
            <a:r>
              <a:rPr lang="en-US" altLang="en-US" sz="1600" b="1" dirty="0">
                <a:ea typeface="ＭＳ Ｐゴシック" charset="-128"/>
              </a:rPr>
              <a:t>}</a:t>
            </a:r>
            <a:endParaRPr lang="en-US" altLang="en-US" sz="1600" b="1" i="1" u="sng" dirty="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249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A2A3156-AD87-AC4C-821A-778608C1DE49}" type="slidenum">
              <a:rPr lang="en-US" altLang="en-US" sz="1400">
                <a:solidFill>
                  <a:schemeClr val="bg1"/>
                </a:solidFill>
              </a:rPr>
              <a:pPr eaLnBrk="1" hangingPunct="1"/>
              <a:t>63</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altLang="en-US">
                <a:ea typeface="ＭＳ Ｐゴシック" charset="-128"/>
              </a:rPr>
              <a:t>Working with Data Types</a:t>
            </a:r>
          </a:p>
        </p:txBody>
      </p:sp>
      <p:sp>
        <p:nvSpPr>
          <p:cNvPr id="48131" name="Rectangle 3"/>
          <p:cNvSpPr>
            <a:spLocks noGrp="1" noChangeArrowheads="1"/>
          </p:cNvSpPr>
          <p:nvPr>
            <p:ph idx="1"/>
          </p:nvPr>
        </p:nvSpPr>
        <p:spPr>
          <a:xfrm>
            <a:off x="498475" y="1219200"/>
            <a:ext cx="8493125" cy="5181600"/>
          </a:xfrm>
        </p:spPr>
        <p:txBody>
          <a:bodyPr>
            <a:normAutofit/>
          </a:bodyPr>
          <a:lstStyle/>
          <a:p>
            <a:pPr marL="0" lvl="1" indent="0" eaLnBrk="1" hangingPunct="1">
              <a:lnSpc>
                <a:spcPct val="80000"/>
              </a:lnSpc>
              <a:buFont typeface="Wingdings" charset="2"/>
              <a:buNone/>
            </a:pPr>
            <a:r>
              <a:rPr lang="en-US" altLang="en-US" sz="2200" dirty="0">
                <a:ea typeface="ＭＳ Ｐゴシック" charset="-128"/>
              </a:rPr>
              <a:t>There are five simple data types (also called primitive types) in </a:t>
            </a:r>
          </a:p>
          <a:p>
            <a:pPr marL="0" lvl="1" indent="0" eaLnBrk="1" hangingPunct="1">
              <a:lnSpc>
                <a:spcPct val="80000"/>
              </a:lnSpc>
              <a:buFont typeface="Wingdings" charset="2"/>
              <a:buNone/>
            </a:pPr>
            <a:r>
              <a:rPr lang="en-US" altLang="en-US" sz="2200" dirty="0">
                <a:ea typeface="ＭＳ Ｐゴシック" charset="-128"/>
              </a:rPr>
              <a:t>ECMAScript which is the type of information stored in a variable: </a:t>
            </a:r>
          </a:p>
          <a:p>
            <a:pPr eaLnBrk="1" hangingPunct="1">
              <a:lnSpc>
                <a:spcPct val="80000"/>
              </a:lnSpc>
            </a:pPr>
            <a:r>
              <a:rPr lang="en-US" altLang="en-US" sz="2200" dirty="0">
                <a:ea typeface="ＭＳ Ｐゴシック" charset="-128"/>
              </a:rPr>
              <a:t>Number</a:t>
            </a:r>
            <a:endParaRPr lang="en-US" altLang="en-US" sz="2200" b="1" dirty="0">
              <a:ea typeface="ＭＳ Ｐゴシック" charset="-128"/>
            </a:endParaRPr>
          </a:p>
          <a:p>
            <a:pPr marL="0" lvl="1" indent="0" eaLnBrk="1" hangingPunct="1">
              <a:lnSpc>
                <a:spcPct val="80000"/>
              </a:lnSpc>
            </a:pPr>
            <a:r>
              <a:rPr lang="en-US" altLang="en-US" sz="2200" dirty="0">
                <a:ea typeface="ＭＳ Ｐゴシック" charset="-128"/>
              </a:rPr>
              <a:t>Any number, such as 13, 22.5, or -3.14159</a:t>
            </a:r>
          </a:p>
          <a:p>
            <a:pPr eaLnBrk="1" hangingPunct="1">
              <a:lnSpc>
                <a:spcPct val="80000"/>
              </a:lnSpc>
            </a:pPr>
            <a:r>
              <a:rPr lang="en-US" altLang="en-US" sz="2200" dirty="0">
                <a:ea typeface="ＭＳ Ｐゴシック" charset="-128"/>
              </a:rPr>
              <a:t>String</a:t>
            </a:r>
            <a:r>
              <a:rPr lang="en-US" altLang="en-US" sz="2200" b="1" dirty="0">
                <a:ea typeface="ＭＳ Ｐゴシック" charset="-128"/>
              </a:rPr>
              <a:t> </a:t>
            </a:r>
          </a:p>
          <a:p>
            <a:pPr marL="0" lvl="1" indent="0" eaLnBrk="1" hangingPunct="1">
              <a:lnSpc>
                <a:spcPct val="80000"/>
              </a:lnSpc>
            </a:pPr>
            <a:r>
              <a:rPr lang="en-US" altLang="en-US" sz="2200" dirty="0">
                <a:ea typeface="ＭＳ Ｐゴシック" charset="-128"/>
              </a:rPr>
              <a:t>Any group of text characters, such as </a:t>
            </a:r>
            <a:r>
              <a:rPr lang="ja-JP" altLang="en-US" sz="2200" dirty="0">
                <a:latin typeface="Arial" charset="0"/>
                <a:ea typeface="ＭＳ ゴシック" charset="-128"/>
              </a:rPr>
              <a:t>“</a:t>
            </a:r>
            <a:r>
              <a:rPr lang="en-US" altLang="ja-JP" sz="2200" dirty="0">
                <a:ea typeface="ＭＳ Ｐゴシック" charset="-128"/>
              </a:rPr>
              <a:t>Hello</a:t>
            </a:r>
            <a:r>
              <a:rPr lang="ja-JP" altLang="en-US" sz="2200" dirty="0">
                <a:latin typeface="Arial" charset="0"/>
                <a:ea typeface="ＭＳ ゴシック" charset="-128"/>
              </a:rPr>
              <a:t>”</a:t>
            </a:r>
            <a:r>
              <a:rPr lang="en-US" altLang="ja-JP" sz="2200" dirty="0">
                <a:ea typeface="ＭＳ Ｐゴシック" charset="-128"/>
              </a:rPr>
              <a:t>  </a:t>
            </a:r>
          </a:p>
          <a:p>
            <a:pPr eaLnBrk="1" hangingPunct="1">
              <a:lnSpc>
                <a:spcPct val="80000"/>
              </a:lnSpc>
            </a:pPr>
            <a:r>
              <a:rPr lang="en-US" altLang="en-US" sz="2200" dirty="0">
                <a:ea typeface="ＭＳ Ｐゴシック" charset="-128"/>
              </a:rPr>
              <a:t>Boolean</a:t>
            </a:r>
            <a:endParaRPr lang="en-US" altLang="en-US" sz="2200" b="1" dirty="0">
              <a:ea typeface="ＭＳ Ｐゴシック" charset="-128"/>
            </a:endParaRPr>
          </a:p>
          <a:p>
            <a:pPr marL="0" lvl="1" indent="0" eaLnBrk="1" hangingPunct="1">
              <a:lnSpc>
                <a:spcPct val="80000"/>
              </a:lnSpc>
            </a:pPr>
            <a:r>
              <a:rPr lang="en-US" altLang="en-US" sz="2200" dirty="0">
                <a:ea typeface="ＭＳ Ｐゴシック" charset="-128"/>
              </a:rPr>
              <a:t>Indicates the truth or falsity of a statement.</a:t>
            </a:r>
          </a:p>
          <a:p>
            <a:pPr eaLnBrk="1" hangingPunct="1">
              <a:lnSpc>
                <a:spcPct val="80000"/>
              </a:lnSpc>
            </a:pPr>
            <a:r>
              <a:rPr lang="en-US" altLang="en-US" sz="2200" dirty="0">
                <a:ea typeface="ＭＳ Ｐゴシック" charset="-128"/>
              </a:rPr>
              <a:t>Null value</a:t>
            </a:r>
          </a:p>
          <a:p>
            <a:pPr marL="0" lvl="1" indent="0" eaLnBrk="1" hangingPunct="1">
              <a:lnSpc>
                <a:spcPct val="80000"/>
              </a:lnSpc>
            </a:pPr>
            <a:r>
              <a:rPr lang="en-US" altLang="en-US" sz="2200" dirty="0">
                <a:ea typeface="ＭＳ Ｐゴシック" charset="-128"/>
              </a:rPr>
              <a:t> Value has not yet been assigned to variable.</a:t>
            </a:r>
          </a:p>
          <a:p>
            <a:pPr marL="0" lvl="1" indent="0" eaLnBrk="1" hangingPunct="1">
              <a:lnSpc>
                <a:spcPct val="80000"/>
              </a:lnSpc>
              <a:buFontTx/>
              <a:buChar char="•"/>
            </a:pPr>
            <a:r>
              <a:rPr lang="en-US" altLang="en-US" sz="2200" dirty="0">
                <a:ea typeface="ＭＳ Ｐゴシック" charset="-128"/>
              </a:rPr>
              <a:t>Undefined </a:t>
            </a:r>
          </a:p>
          <a:p>
            <a:pPr marL="0" lvl="1" indent="0" eaLnBrk="1" hangingPunct="1">
              <a:lnSpc>
                <a:spcPct val="80000"/>
              </a:lnSpc>
            </a:pPr>
            <a:r>
              <a:rPr lang="en-US" altLang="en-US" sz="2200" dirty="0">
                <a:ea typeface="ＭＳ Ｐゴシック" charset="-128"/>
              </a:rPr>
              <a:t>the value is undefined</a:t>
            </a:r>
          </a:p>
          <a:p>
            <a:pPr marL="0" lvl="1" indent="0" eaLnBrk="1" hangingPunct="1">
              <a:lnSpc>
                <a:spcPct val="80000"/>
              </a:lnSpc>
            </a:pPr>
            <a:endParaRPr lang="en-US" altLang="en-US" sz="900" dirty="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269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2A6BE35-837C-1449-A7A8-2923B3F14D43}" type="slidenum">
              <a:rPr lang="en-US" altLang="en-US" sz="1400">
                <a:solidFill>
                  <a:schemeClr val="bg1"/>
                </a:solidFill>
              </a:rPr>
              <a:pPr eaLnBrk="1" hangingPunct="1"/>
              <a:t>64</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eaLnBrk="1" hangingPunct="1"/>
            <a:r>
              <a:rPr lang="en-US" altLang="en-US">
                <a:ea typeface="ＭＳ Ｐゴシック" charset="-128"/>
              </a:rPr>
              <a:t>The typeof Operator</a:t>
            </a:r>
          </a:p>
        </p:txBody>
      </p:sp>
      <p:sp>
        <p:nvSpPr>
          <p:cNvPr id="50179" name="Rectangle 3"/>
          <p:cNvSpPr>
            <a:spLocks noGrp="1" noChangeArrowheads="1"/>
          </p:cNvSpPr>
          <p:nvPr>
            <p:ph idx="1"/>
          </p:nvPr>
        </p:nvSpPr>
        <p:spPr>
          <a:xfrm>
            <a:off x="498475" y="1219200"/>
            <a:ext cx="8416925" cy="5105400"/>
          </a:xfrm>
        </p:spPr>
        <p:txBody>
          <a:bodyPr>
            <a:normAutofit/>
          </a:bodyPr>
          <a:lstStyle/>
          <a:p>
            <a:pPr eaLnBrk="1" hangingPunct="1"/>
            <a:r>
              <a:rPr lang="en-US" altLang="en-US" sz="2400" dirty="0">
                <a:ea typeface="ＭＳ Ｐゴシック" charset="-128"/>
              </a:rPr>
              <a:t>The </a:t>
            </a:r>
            <a:r>
              <a:rPr lang="en-US" altLang="en-US" sz="2400" dirty="0" err="1">
                <a:ea typeface="ＭＳ Ｐゴシック" charset="-128"/>
              </a:rPr>
              <a:t>typeof</a:t>
            </a:r>
            <a:r>
              <a:rPr lang="en-US" altLang="en-US" sz="2400" dirty="0">
                <a:ea typeface="ＭＳ Ｐゴシック" charset="-128"/>
              </a:rPr>
              <a:t>   operator gives us a way to determine the data type of </a:t>
            </a:r>
            <a:r>
              <a:rPr lang="en-US" altLang="en-US" sz="2400" dirty="0" err="1">
                <a:ea typeface="ＭＳ Ｐゴシック" charset="-128"/>
              </a:rPr>
              <a:t>agiven</a:t>
            </a:r>
            <a:r>
              <a:rPr lang="en-US" altLang="en-US" sz="2400" dirty="0">
                <a:ea typeface="ＭＳ Ｐゴシック" charset="-128"/>
              </a:rPr>
              <a:t> variable.</a:t>
            </a:r>
          </a:p>
          <a:p>
            <a:pPr eaLnBrk="1" hangingPunct="1">
              <a:buFont typeface="Wingdings" charset="2"/>
              <a:buChar char="Ø"/>
            </a:pPr>
            <a:r>
              <a:rPr lang="en-US" altLang="en-US" sz="2400" dirty="0">
                <a:ea typeface="ＭＳ Ｐゴシック" charset="-128"/>
              </a:rPr>
              <a:t>“undefined” if the value is undefined</a:t>
            </a:r>
          </a:p>
          <a:p>
            <a:pPr eaLnBrk="1" hangingPunct="1">
              <a:buFont typeface="Wingdings" charset="2"/>
              <a:buChar char="Ø"/>
            </a:pPr>
            <a:r>
              <a:rPr lang="en-US" altLang="en-US" sz="2400" dirty="0">
                <a:ea typeface="ＭＳ Ｐゴシック" charset="-128"/>
              </a:rPr>
              <a:t>“</a:t>
            </a:r>
            <a:r>
              <a:rPr lang="en-US" altLang="ja-JP" sz="2400" dirty="0" err="1">
                <a:ea typeface="ＭＳ Ｐゴシック" charset="-128"/>
              </a:rPr>
              <a:t>boolean</a:t>
            </a:r>
            <a:r>
              <a:rPr lang="en-US" altLang="en-US" sz="2400" dirty="0">
                <a:ea typeface="ＭＳ Ｐゴシック" charset="-128"/>
              </a:rPr>
              <a:t>”</a:t>
            </a:r>
            <a:r>
              <a:rPr lang="en-US" altLang="ja-JP" sz="2400" dirty="0">
                <a:ea typeface="ＭＳ Ｐゴシック" charset="-128"/>
              </a:rPr>
              <a:t> if the value is a Boolean</a:t>
            </a:r>
          </a:p>
          <a:p>
            <a:pPr eaLnBrk="1" hangingPunct="1">
              <a:buFont typeface="Wingdings" charset="2"/>
              <a:buChar char="Ø"/>
            </a:pPr>
            <a:r>
              <a:rPr lang="en-US" altLang="en-US" sz="2400" dirty="0">
                <a:ea typeface="ＭＳ Ｐゴシック" charset="-128"/>
              </a:rPr>
              <a:t>“string” if the value is a string</a:t>
            </a:r>
          </a:p>
          <a:p>
            <a:pPr eaLnBrk="1" hangingPunct="1">
              <a:buFont typeface="Wingdings" charset="2"/>
              <a:buChar char="Ø"/>
            </a:pPr>
            <a:r>
              <a:rPr lang="en-US" altLang="en-US" sz="2400" dirty="0">
                <a:ea typeface="ＭＳ Ｐゴシック" charset="-128"/>
              </a:rPr>
              <a:t>“number” if the value is a number</a:t>
            </a:r>
          </a:p>
          <a:p>
            <a:pPr eaLnBrk="1" hangingPunct="1">
              <a:buFont typeface="Wingdings" charset="2"/>
              <a:buChar char="Ø"/>
            </a:pPr>
            <a:r>
              <a:rPr lang="en-US" altLang="en-US" sz="2400" dirty="0">
                <a:ea typeface="ＭＳ Ｐゴシック" charset="-128"/>
              </a:rPr>
              <a:t>“object” if the value is an object (other than a function) or null</a:t>
            </a:r>
          </a:p>
          <a:p>
            <a:pPr eaLnBrk="1" hangingPunct="1">
              <a:buFont typeface="Wingdings" charset="2"/>
              <a:buChar char="Ø"/>
            </a:pPr>
            <a:r>
              <a:rPr lang="en-US" altLang="en-US" sz="2400" dirty="0">
                <a:ea typeface="ＭＳ Ｐゴシック" charset="-128"/>
              </a:rPr>
              <a:t>“function” if the value is a function</a:t>
            </a:r>
          </a:p>
          <a:p>
            <a:pPr eaLnBrk="1" hangingPunct="1">
              <a:buFont typeface="Wingdings" charset="2"/>
              <a:buChar char="Ø"/>
            </a:pPr>
            <a:endParaRPr lang="en-US" altLang="en-US" sz="1800" dirty="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290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9AC5ACE-8D1A-764B-B675-A0441BE2ED82}" type="slidenum">
              <a:rPr lang="en-US" altLang="en-US" sz="1400">
                <a:solidFill>
                  <a:schemeClr val="bg1"/>
                </a:solidFill>
              </a:rPr>
              <a:pPr eaLnBrk="1" hangingPunct="1"/>
              <a:t>65</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pPr eaLnBrk="1" hangingPunct="1"/>
            <a:r>
              <a:rPr lang="en-US" altLang="en-US">
                <a:ea typeface="ＭＳ Ｐゴシック" charset="-128"/>
              </a:rPr>
              <a:t>The Undefined Value</a:t>
            </a:r>
          </a:p>
        </p:txBody>
      </p:sp>
      <p:sp>
        <p:nvSpPr>
          <p:cNvPr id="131074" name="Content Placeholder 2"/>
          <p:cNvSpPr>
            <a:spLocks noGrp="1"/>
          </p:cNvSpPr>
          <p:nvPr>
            <p:ph idx="1"/>
          </p:nvPr>
        </p:nvSpPr>
        <p:spPr/>
        <p:txBody>
          <a:bodyPr/>
          <a:lstStyle/>
          <a:p>
            <a:pPr eaLnBrk="1" hangingPunct="1"/>
            <a:r>
              <a:rPr lang="en-US" altLang="en-US" b="1" dirty="0">
                <a:ea typeface="ＭＳ Ｐゴシック" charset="-128"/>
              </a:rPr>
              <a:t>The Undefined type has only one value, which is the special value undefined. </a:t>
            </a:r>
          </a:p>
          <a:p>
            <a:pPr eaLnBrk="1" hangingPunct="1"/>
            <a:r>
              <a:rPr lang="en-US" altLang="en-US" b="1" dirty="0">
                <a:ea typeface="ＭＳ Ｐゴシック" charset="-128"/>
              </a:rPr>
              <a:t>When a variable is declared using </a:t>
            </a:r>
            <a:r>
              <a:rPr lang="en-US" altLang="en-US" b="1" dirty="0" err="1">
                <a:ea typeface="ＭＳ Ｐゴシック" charset="-128"/>
              </a:rPr>
              <a:t>var</a:t>
            </a:r>
            <a:r>
              <a:rPr lang="en-US" altLang="en-US" b="1" dirty="0">
                <a:ea typeface="ＭＳ Ｐゴシック" charset="-128"/>
              </a:rPr>
              <a:t> but not initialized, it is assigned the value of undefined.</a:t>
            </a:r>
          </a:p>
          <a:p>
            <a:pPr eaLnBrk="1" hangingPunct="1"/>
            <a:r>
              <a:rPr lang="en-US" altLang="en-US" b="1" dirty="0" err="1">
                <a:ea typeface="ＭＳ Ｐゴシック" charset="-128"/>
              </a:rPr>
              <a:t>TypeOf</a:t>
            </a:r>
            <a:r>
              <a:rPr lang="en-US" altLang="en-US" b="1" dirty="0">
                <a:ea typeface="ＭＳ Ｐゴシック" charset="-128"/>
              </a:rPr>
              <a:t> operator has an interesting behavior though.</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310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6899B70-C4C4-A142-AD19-14FE9F58AEB3}" type="slidenum">
              <a:rPr lang="en-US" altLang="en-US" sz="1400">
                <a:solidFill>
                  <a:schemeClr val="bg1"/>
                </a:solidFill>
              </a:rPr>
              <a:pPr eaLnBrk="1" hangingPunct="1"/>
              <a:t>66</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pPr eaLnBrk="1" hangingPunct="1"/>
            <a:r>
              <a:rPr lang="en-US" altLang="en-US">
                <a:ea typeface="ＭＳ Ｐゴシック" charset="-128"/>
              </a:rPr>
              <a:t>The Null Value</a:t>
            </a:r>
          </a:p>
        </p:txBody>
      </p:sp>
      <p:sp>
        <p:nvSpPr>
          <p:cNvPr id="132098" name="Content Placeholder 2"/>
          <p:cNvSpPr>
            <a:spLocks noGrp="1"/>
          </p:cNvSpPr>
          <p:nvPr>
            <p:ph idx="1"/>
          </p:nvPr>
        </p:nvSpPr>
        <p:spPr>
          <a:xfrm>
            <a:off x="498475" y="1066800"/>
            <a:ext cx="7578725" cy="5059363"/>
          </a:xfrm>
        </p:spPr>
        <p:txBody>
          <a:bodyPr/>
          <a:lstStyle/>
          <a:p>
            <a:pPr eaLnBrk="1" hangingPunct="1"/>
            <a:r>
              <a:rPr lang="en-US" altLang="en-US" sz="1800" dirty="0">
                <a:ea typeface="ＭＳ Ｐゴシック" charset="-128"/>
              </a:rPr>
              <a:t>The Null type is the second data type that has only one value: the special value null. </a:t>
            </a:r>
          </a:p>
          <a:p>
            <a:pPr eaLnBrk="1" hangingPunct="1"/>
            <a:r>
              <a:rPr lang="en-US" altLang="en-US" sz="1800" dirty="0">
                <a:ea typeface="ＭＳ Ｐゴシック" charset="-128"/>
              </a:rPr>
              <a:t>Logically, a null value is an empty object pointer, which is why </a:t>
            </a:r>
            <a:r>
              <a:rPr lang="en-US" altLang="en-US" sz="1800" dirty="0" err="1">
                <a:ea typeface="ＭＳ Ｐゴシック" charset="-128"/>
              </a:rPr>
              <a:t>typeof</a:t>
            </a:r>
            <a:r>
              <a:rPr lang="en-US" altLang="en-US" sz="1800" dirty="0">
                <a:ea typeface="ＭＳ Ｐゴシック" charset="-128"/>
              </a:rPr>
              <a:t> returns “object” when it’s passed a null.</a:t>
            </a:r>
          </a:p>
          <a:p>
            <a:pPr eaLnBrk="1" hangingPunct="1"/>
            <a:r>
              <a:rPr lang="en-US" altLang="en-US" sz="1800" dirty="0" err="1">
                <a:ea typeface="ＭＳ Ｐゴシック" charset="-128"/>
              </a:rPr>
              <a:t>var</a:t>
            </a:r>
            <a:r>
              <a:rPr lang="en-US" altLang="en-US" sz="1800" dirty="0">
                <a:ea typeface="ＭＳ Ｐゴシック" charset="-128"/>
              </a:rPr>
              <a:t> car = null;</a:t>
            </a:r>
          </a:p>
          <a:p>
            <a:pPr eaLnBrk="1" hangingPunct="1"/>
            <a:r>
              <a:rPr lang="en-US" altLang="en-US" sz="1800" dirty="0">
                <a:ea typeface="ＭＳ Ｐゴシック" charset="-128"/>
              </a:rPr>
              <a:t>alert(</a:t>
            </a:r>
            <a:r>
              <a:rPr lang="en-US" altLang="en-US" sz="1800" dirty="0" err="1">
                <a:ea typeface="ＭＳ Ｐゴシック" charset="-128"/>
              </a:rPr>
              <a:t>typeof</a:t>
            </a:r>
            <a:r>
              <a:rPr lang="en-US" altLang="en-US" sz="1800" dirty="0">
                <a:ea typeface="ＭＳ Ｐゴシック" charset="-128"/>
              </a:rPr>
              <a:t> car); //”object”</a:t>
            </a:r>
            <a:endParaRPr lang="en-US" altLang="ja-JP" sz="1800" dirty="0">
              <a:ea typeface="ＭＳ Ｐゴシック" charset="-128"/>
            </a:endParaRPr>
          </a:p>
          <a:p>
            <a:pPr eaLnBrk="1" hangingPunct="1"/>
            <a:r>
              <a:rPr lang="en-US" altLang="en-US" sz="1800" dirty="0">
                <a:ea typeface="ＭＳ Ｐゴシック" charset="-128"/>
              </a:rPr>
              <a:t>When defining a variable that is meant to later hold an object, it is advisable to initialize the variable to null as opposed to anything else</a:t>
            </a:r>
          </a:p>
          <a:p>
            <a:pPr lvl="1" indent="0" eaLnBrk="1" hangingPunct="1">
              <a:buFontTx/>
              <a:buNone/>
            </a:pPr>
            <a:r>
              <a:rPr lang="ro-RO" altLang="en-US" dirty="0" err="1">
                <a:ea typeface="ＭＳ Ｐゴシック" charset="-128"/>
              </a:rPr>
              <a:t>if</a:t>
            </a:r>
            <a:r>
              <a:rPr lang="ro-RO" altLang="en-US" dirty="0">
                <a:ea typeface="ＭＳ Ｐゴシック" charset="-128"/>
              </a:rPr>
              <a:t> (car != </a:t>
            </a:r>
            <a:r>
              <a:rPr lang="ro-RO" altLang="en-US" dirty="0" err="1">
                <a:ea typeface="ＭＳ Ｐゴシック" charset="-128"/>
              </a:rPr>
              <a:t>null</a:t>
            </a:r>
            <a:r>
              <a:rPr lang="ro-RO" altLang="en-US" dirty="0">
                <a:ea typeface="ＭＳ Ｐゴシック" charset="-128"/>
              </a:rPr>
              <a:t>){</a:t>
            </a:r>
          </a:p>
          <a:p>
            <a:pPr lvl="1" indent="0" eaLnBrk="1" hangingPunct="1">
              <a:buFontTx/>
              <a:buNone/>
            </a:pPr>
            <a:r>
              <a:rPr lang="ro-RO" altLang="en-US" dirty="0">
                <a:ea typeface="ＭＳ Ｐゴシック" charset="-128"/>
              </a:rPr>
              <a:t>//do </a:t>
            </a:r>
            <a:r>
              <a:rPr lang="ro-RO" altLang="en-US" dirty="0" err="1">
                <a:ea typeface="ＭＳ Ｐゴシック" charset="-128"/>
              </a:rPr>
              <a:t>something</a:t>
            </a:r>
            <a:r>
              <a:rPr lang="ro-RO" altLang="en-US" dirty="0">
                <a:ea typeface="ＭＳ Ｐゴシック" charset="-128"/>
              </a:rPr>
              <a:t> </a:t>
            </a:r>
            <a:r>
              <a:rPr lang="ro-RO" altLang="en-US" dirty="0" err="1">
                <a:ea typeface="ＭＳ Ｐゴシック" charset="-128"/>
              </a:rPr>
              <a:t>with</a:t>
            </a:r>
            <a:r>
              <a:rPr lang="ro-RO" altLang="en-US" dirty="0">
                <a:ea typeface="ＭＳ Ｐゴシック" charset="-128"/>
              </a:rPr>
              <a:t> car</a:t>
            </a:r>
          </a:p>
          <a:p>
            <a:pPr lvl="1" indent="0" eaLnBrk="1" hangingPunct="1">
              <a:buFontTx/>
              <a:buNone/>
            </a:pPr>
            <a:r>
              <a:rPr lang="ro-RO" altLang="en-US" dirty="0">
                <a:ea typeface="ＭＳ Ｐゴシック" charset="-128"/>
              </a:rPr>
              <a:t>}</a:t>
            </a:r>
          </a:p>
          <a:p>
            <a:pPr lvl="1" indent="0" eaLnBrk="1" hangingPunct="1">
              <a:buFontTx/>
              <a:buNone/>
            </a:pPr>
            <a:r>
              <a:rPr lang="en-US" altLang="en-US" dirty="0">
                <a:ea typeface="ＭＳ Ｐゴシック" charset="-128"/>
              </a:rPr>
              <a:t>The value undefined is a derivative of null, hence alert(null == undefined); //true</a:t>
            </a:r>
            <a:endParaRPr lang="ro-RO" altLang="en-US" dirty="0">
              <a:ea typeface="ＭＳ Ｐゴシック" charset="-128"/>
            </a:endParaRPr>
          </a:p>
          <a:p>
            <a:pPr lvl="1" indent="0" eaLnBrk="1" hangingPunct="1">
              <a:buFontTx/>
              <a:buNone/>
            </a:pPr>
            <a:endParaRPr lang="en-US" altLang="en-US" dirty="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32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29C7306-8EBF-9246-861A-6F63410BA29A}" type="slidenum">
              <a:rPr lang="en-US" altLang="en-US" sz="1400">
                <a:solidFill>
                  <a:schemeClr val="bg1"/>
                </a:solidFill>
              </a:rPr>
              <a:pPr eaLnBrk="1" hangingPunct="1"/>
              <a:t>67</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pPr eaLnBrk="1" hangingPunct="1"/>
            <a:r>
              <a:rPr lang="en-US" altLang="en-US">
                <a:ea typeface="ＭＳ Ｐゴシック" charset="-128"/>
              </a:rPr>
              <a:t>The Boolean Type</a:t>
            </a:r>
          </a:p>
        </p:txBody>
      </p:sp>
      <p:sp>
        <p:nvSpPr>
          <p:cNvPr id="133122" name="Content Placeholder 2"/>
          <p:cNvSpPr>
            <a:spLocks noGrp="1"/>
          </p:cNvSpPr>
          <p:nvPr>
            <p:ph idx="1"/>
          </p:nvPr>
        </p:nvSpPr>
        <p:spPr>
          <a:xfrm>
            <a:off x="498475" y="1295400"/>
            <a:ext cx="8112125" cy="4830763"/>
          </a:xfrm>
        </p:spPr>
        <p:txBody>
          <a:bodyPr/>
          <a:lstStyle/>
          <a:p>
            <a:pPr eaLnBrk="1" hangingPunct="1"/>
            <a:r>
              <a:rPr lang="en-US" altLang="en-US" sz="1800" dirty="0">
                <a:ea typeface="ＭＳ Ｐゴシック" charset="-128"/>
              </a:rPr>
              <a:t>Only two literal values: true and false.</a:t>
            </a:r>
          </a:p>
          <a:p>
            <a:pPr eaLnBrk="1" hangingPunct="1"/>
            <a:r>
              <a:rPr lang="en-US" altLang="en-US" sz="1800" dirty="0">
                <a:ea typeface="ＭＳ Ｐゴシック" charset="-128"/>
              </a:rPr>
              <a:t>Interesting fact : Though there are just two literal Boolean values, all types of values have Boolean equivalents in ECMAScript.</a:t>
            </a:r>
          </a:p>
          <a:p>
            <a:pPr eaLnBrk="1" hangingPunct="1"/>
            <a:r>
              <a:rPr lang="en-US" altLang="en-US" sz="1800" dirty="0">
                <a:ea typeface="ＭＳ Ｐゴシック" charset="-128"/>
              </a:rPr>
              <a:t>The following table outlines the various data types and their specific conversions. </a:t>
            </a:r>
          </a:p>
          <a:p>
            <a:pPr eaLnBrk="1" hangingPunct="1"/>
            <a:endParaRPr lang="en-US" altLang="en-US" sz="1800" dirty="0">
              <a:ea typeface="ＭＳ Ｐゴシック" charset="-128"/>
            </a:endParaRPr>
          </a:p>
          <a:p>
            <a:pPr eaLnBrk="1" hangingPunct="1"/>
            <a:endParaRPr lang="en-US" altLang="en-US" sz="1600" dirty="0">
              <a:ea typeface="ＭＳ Ｐゴシック" charset="-128"/>
            </a:endParaRPr>
          </a:p>
          <a:p>
            <a:pPr eaLnBrk="1" hangingPunct="1"/>
            <a:endParaRPr lang="en-US" altLang="en-US" sz="1600" dirty="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331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67A7EFC-5FF8-F142-A67E-4C13399A7B7A}" type="slidenum">
              <a:rPr lang="en-US" altLang="en-US" sz="1400">
                <a:solidFill>
                  <a:schemeClr val="bg1"/>
                </a:solidFill>
              </a:rPr>
              <a:pPr eaLnBrk="1" hangingPunct="1"/>
              <a:t>68</a:t>
            </a:fld>
            <a:endParaRPr lang="en-US" altLang="en-US" sz="1400">
              <a:solidFill>
                <a:schemeClr val="bg1"/>
              </a:solidFill>
            </a:endParaRPr>
          </a:p>
        </p:txBody>
      </p:sp>
      <p:graphicFrame>
        <p:nvGraphicFramePr>
          <p:cNvPr id="8" name="Table 7"/>
          <p:cNvGraphicFramePr>
            <a:graphicFrameLocks noGrp="1"/>
          </p:cNvGraphicFramePr>
          <p:nvPr/>
        </p:nvGraphicFramePr>
        <p:xfrm>
          <a:off x="609600" y="3581400"/>
          <a:ext cx="7696200" cy="2286000"/>
        </p:xfrm>
        <a:graphic>
          <a:graphicData uri="http://schemas.openxmlformats.org/drawingml/2006/table">
            <a:tbl>
              <a:tblPr/>
              <a:tblGrid>
                <a:gridCol w="2565400"/>
                <a:gridCol w="2565400"/>
                <a:gridCol w="2565400"/>
              </a:tblGrid>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FFFFFF"/>
                          </a:solidFill>
                          <a:effectLst/>
                          <a:latin typeface="Rockwell" charset="0"/>
                          <a:ea typeface="ＭＳ Ｐゴシック" charset="-128"/>
                        </a:rPr>
                        <a:t>DATA TYPE</a:t>
                      </a:r>
                      <a:endParaRPr kumimoji="0" lang="en-US" altLang="en-US" sz="1900" b="1" i="0" u="none" strike="noStrike" cap="none" normalizeH="0" baseline="0">
                        <a:ln>
                          <a:noFill/>
                        </a:ln>
                        <a:solidFill>
                          <a:srgbClr val="FFFFFF"/>
                        </a:solidFill>
                        <a:effectLst/>
                        <a:latin typeface="Rockwell" charset="0"/>
                        <a:ea typeface="ＭＳ Ｐゴシック" charset="-128"/>
                      </a:endParaRP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900" b="1" i="0" u="none" strike="noStrike" cap="none" normalizeH="0" baseline="0">
                        <a:ln>
                          <a:noFill/>
                        </a:ln>
                        <a:solidFill>
                          <a:srgbClr val="FFFFFF"/>
                        </a:solidFill>
                        <a:effectLst/>
                        <a:latin typeface="Rockwell" charset="0"/>
                        <a:ea typeface="ＭＳ Ｐゴシック" charset="-128"/>
                      </a:endParaRP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900" b="1" i="0" u="none" strike="noStrike" cap="none" normalizeH="0" baseline="0">
                        <a:ln>
                          <a:noFill/>
                        </a:ln>
                        <a:solidFill>
                          <a:srgbClr val="FFFFFF"/>
                        </a:solidFill>
                        <a:effectLst/>
                        <a:latin typeface="Rockwell" charset="0"/>
                        <a:ea typeface="ＭＳ Ｐゴシック" charset="-128"/>
                      </a:endParaRP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Boolean</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true</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false</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String</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7E9"/>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Any nonempty string</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7E9"/>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 (empty string)</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7E9"/>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Number</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Any nonzero number</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0, NaN</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Object</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7E9"/>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Any object</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7E9"/>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null</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7E9"/>
                    </a:solidFill>
                  </a:tcPr>
                </a:tc>
              </a:tr>
              <a:tr h="381000">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Rockwell" charset="0"/>
                          <a:ea typeface="ＭＳ Ｐゴシック" charset="-128"/>
                        </a:rPr>
                        <a:t>Undefined</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Rockwell" charset="0"/>
                          <a:ea typeface="ＭＳ Ｐゴシック" charset="-128"/>
                        </a:rPr>
                        <a:t>N/A</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c>
                  <a:txBody>
                    <a:bodyPr/>
                    <a:lstStyle>
                      <a:lvl1pPr eaLnBrk="0" hangingPunct="0">
                        <a:spcBef>
                          <a:spcPts val="2000"/>
                        </a:spcBef>
                        <a:buClr>
                          <a:schemeClr val="accent1"/>
                        </a:buClr>
                        <a:buSzPct val="75000"/>
                        <a:buFont typeface="Wingdings" charset="2"/>
                        <a:defRPr>
                          <a:solidFill>
                            <a:srgbClr val="595959"/>
                          </a:solidFill>
                          <a:latin typeface="Rockwell" charset="0"/>
                          <a:ea typeface="ＭＳ Ｐゴシック" charset="-128"/>
                        </a:defRPr>
                      </a:lvl1pPr>
                      <a:lvl2pPr marL="742950" indent="-28575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2pPr>
                      <a:lvl3pPr marL="11430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3pPr>
                      <a:lvl4pPr marL="1600200" indent="-228600" eaLnBrk="0" hangingPunct="0">
                        <a:spcBef>
                          <a:spcPts val="600"/>
                        </a:spcBef>
                        <a:buClr>
                          <a:srgbClr val="B870B8"/>
                        </a:buClr>
                        <a:buSzPct val="75000"/>
                        <a:buFont typeface="Wingdings" charset="2"/>
                        <a:defRPr sz="1600">
                          <a:solidFill>
                            <a:srgbClr val="595959"/>
                          </a:solidFill>
                          <a:latin typeface="Rockwell" charset="0"/>
                          <a:ea typeface="ＭＳ Ｐゴシック" charset="-128"/>
                        </a:defRPr>
                      </a:lvl4pPr>
                      <a:lvl5pPr marL="2057400" indent="-228600" eaLnBrk="0" hangingPunct="0">
                        <a:spcBef>
                          <a:spcPts val="600"/>
                        </a:spcBef>
                        <a:buClr>
                          <a:schemeClr val="accent1"/>
                        </a:buClr>
                        <a:buSzPct val="75000"/>
                        <a:buFont typeface="Wingdings" charset="2"/>
                        <a:defRPr sz="1600">
                          <a:solidFill>
                            <a:srgbClr val="595959"/>
                          </a:solidFill>
                          <a:latin typeface="Rockwell" charset="0"/>
                          <a:ea typeface="ＭＳ Ｐゴシック" charset="-128"/>
                        </a:defRPr>
                      </a:lvl5pPr>
                      <a:lvl6pPr marL="25146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6pPr>
                      <a:lvl7pPr marL="29718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7pPr>
                      <a:lvl8pPr marL="34290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8pPr>
                      <a:lvl9pPr marL="3886200" indent="-228600" eaLnBrk="0" fontAlgn="base" hangingPunct="0">
                        <a:spcBef>
                          <a:spcPts val="600"/>
                        </a:spcBef>
                        <a:spcAft>
                          <a:spcPct val="0"/>
                        </a:spcAft>
                        <a:buClr>
                          <a:schemeClr val="accent1"/>
                        </a:buClr>
                        <a:buSzPct val="75000"/>
                        <a:buFont typeface="Wingdings" charset="2"/>
                        <a:defRPr sz="1600">
                          <a:solidFill>
                            <a:srgbClr val="595959"/>
                          </a:solidFill>
                          <a:latin typeface="Rockwel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Rockwell" charset="0"/>
                          <a:ea typeface="ＭＳ Ｐゴシック" charset="-128"/>
                        </a:rPr>
                        <a:t>undefined</a:t>
                      </a: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CCF"/>
                    </a:solidFill>
                  </a:tcPr>
                </a:tc>
              </a:tr>
            </a:tbl>
          </a:graphicData>
        </a:graphic>
      </p:graphicFrame>
    </p:spTree>
  </p:cSld>
  <p:clrMapOvr>
    <a:masterClrMapping/>
  </p:clrMapOvr>
  <p:transition spd="slow">
    <p:split orient="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pPr eaLnBrk="1" hangingPunct="1"/>
            <a:r>
              <a:rPr lang="en-US" altLang="en-US">
                <a:ea typeface="ＭＳ Ｐゴシック" charset="-128"/>
              </a:rPr>
              <a:t>The Number Type *</a:t>
            </a:r>
          </a:p>
        </p:txBody>
      </p:sp>
      <p:sp>
        <p:nvSpPr>
          <p:cNvPr id="50179" name="Rectangle 3"/>
          <p:cNvSpPr>
            <a:spLocks noGrp="1" noChangeArrowheads="1"/>
          </p:cNvSpPr>
          <p:nvPr>
            <p:ph idx="1"/>
          </p:nvPr>
        </p:nvSpPr>
        <p:spPr>
          <a:xfrm>
            <a:off x="498475" y="1143000"/>
            <a:ext cx="8035925" cy="5257800"/>
          </a:xfrm>
        </p:spPr>
        <p:txBody>
          <a:bodyPr>
            <a:normAutofit/>
          </a:bodyPr>
          <a:lstStyle/>
          <a:p>
            <a:pPr eaLnBrk="1" hangingPunct="1"/>
            <a:r>
              <a:rPr lang="en-US" altLang="en-US" sz="1800" dirty="0">
                <a:ea typeface="ＭＳ Ｐゴシック" charset="-128"/>
              </a:rPr>
              <a:t>Represent both integers and floating-point values.</a:t>
            </a:r>
          </a:p>
          <a:p>
            <a:pPr eaLnBrk="1" hangingPunct="1"/>
            <a:r>
              <a:rPr lang="en-US" altLang="en-US" sz="1800" dirty="0">
                <a:ea typeface="ＭＳ Ｐゴシック" charset="-128"/>
              </a:rPr>
              <a:t>Integers can also be represented as octal and hexadecimal numbers.</a:t>
            </a:r>
          </a:p>
          <a:p>
            <a:pPr eaLnBrk="1" hangingPunct="1"/>
            <a:r>
              <a:rPr lang="en-US" altLang="en-US" sz="1800" dirty="0">
                <a:ea typeface="ＭＳ Ｐゴシック" charset="-128"/>
              </a:rPr>
              <a:t>For an octal literal, the first digit must be a zero (0) followed by a sequence of octal digits (numbers 0 through 7). If a number out of this range is detected in the literal, then the leading zero is ignored and the number is treated as a decimal.</a:t>
            </a:r>
          </a:p>
          <a:p>
            <a:pPr lvl="1" eaLnBrk="1" hangingPunct="1"/>
            <a:r>
              <a:rPr lang="en-US" altLang="en-US" sz="1400" b="1" dirty="0" err="1">
                <a:ea typeface="ＭＳ Ｐゴシック" charset="-128"/>
              </a:rPr>
              <a:t>var</a:t>
            </a:r>
            <a:r>
              <a:rPr lang="en-US" altLang="en-US" sz="1400" b="1" dirty="0">
                <a:ea typeface="ＭＳ Ｐゴシック" charset="-128"/>
              </a:rPr>
              <a:t> octalNum1 = 070; //octal for 56</a:t>
            </a:r>
          </a:p>
          <a:p>
            <a:pPr lvl="1" eaLnBrk="1" hangingPunct="1"/>
            <a:r>
              <a:rPr lang="en-US" altLang="en-US" sz="1400" b="1" dirty="0" err="1">
                <a:ea typeface="ＭＳ Ｐゴシック" charset="-128"/>
              </a:rPr>
              <a:t>var</a:t>
            </a:r>
            <a:r>
              <a:rPr lang="en-US" altLang="en-US" sz="1400" b="1" dirty="0">
                <a:ea typeface="ＭＳ Ｐゴシック" charset="-128"/>
              </a:rPr>
              <a:t> octalNum2 = 079; //invalid octal - interpreted as 7</a:t>
            </a:r>
            <a:endParaRPr lang="en-US" altLang="en-US" dirty="0">
              <a:ea typeface="ＭＳ Ｐゴシック" charset="-128"/>
            </a:endParaRPr>
          </a:p>
          <a:p>
            <a:pPr lvl="1" eaLnBrk="1" hangingPunct="1">
              <a:buFont typeface="Arial" charset="0"/>
              <a:buChar char="•"/>
            </a:pPr>
            <a:r>
              <a:rPr lang="en-US" altLang="en-US" dirty="0">
                <a:ea typeface="ＭＳ Ｐゴシック" charset="-128"/>
              </a:rPr>
              <a:t>To create a hexadecimal literal, you must make the fi </a:t>
            </a:r>
            <a:r>
              <a:rPr lang="en-US" altLang="en-US" dirty="0" err="1">
                <a:ea typeface="ＭＳ Ｐゴシック" charset="-128"/>
              </a:rPr>
              <a:t>rst</a:t>
            </a:r>
            <a:r>
              <a:rPr lang="en-US" altLang="en-US" dirty="0">
                <a:ea typeface="ＭＳ Ｐゴシック" charset="-128"/>
              </a:rPr>
              <a:t> two characters 0x (case insensitive):</a:t>
            </a:r>
          </a:p>
          <a:p>
            <a:pPr lvl="1" eaLnBrk="1" hangingPunct="1">
              <a:buFontTx/>
              <a:buNone/>
            </a:pPr>
            <a:r>
              <a:rPr lang="en-US" altLang="en-US" b="1" dirty="0">
                <a:ea typeface="ＭＳ Ｐゴシック" charset="-128"/>
              </a:rPr>
              <a:t>	</a:t>
            </a:r>
            <a:r>
              <a:rPr lang="en-US" altLang="en-US" sz="1400" b="1" dirty="0" err="1">
                <a:ea typeface="ＭＳ Ｐゴシック" charset="-128"/>
              </a:rPr>
              <a:t>var</a:t>
            </a:r>
            <a:r>
              <a:rPr lang="en-US" altLang="en-US" sz="1400" b="1" dirty="0">
                <a:ea typeface="ＭＳ Ｐゴシック" charset="-128"/>
              </a:rPr>
              <a:t> hexNum1 = 0xA; //hexadecimal for 10</a:t>
            </a:r>
          </a:p>
          <a:p>
            <a:pPr lvl="1" eaLnBrk="1" hangingPunct="1"/>
            <a:endParaRPr lang="en-US" altLang="en-US" sz="1400" b="1" dirty="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34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92D19FC-35EF-6D43-97C1-59A4D6A149A7}" type="slidenum">
              <a:rPr lang="en-US" altLang="en-US" sz="1400">
                <a:solidFill>
                  <a:schemeClr val="bg1"/>
                </a:solidFill>
              </a:rPr>
              <a:pPr eaLnBrk="1" hangingPunct="1"/>
              <a:t>69</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18991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onut 2"/>
          <p:cNvSpPr/>
          <p:nvPr/>
        </p:nvSpPr>
        <p:spPr>
          <a:xfrm>
            <a:off x="42863" y="812800"/>
            <a:ext cx="1709737" cy="711200"/>
          </a:xfrm>
          <a:prstGeom prst="donut">
            <a:avLst>
              <a:gd name="adj" fmla="val 728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7827963" cy="343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nut 4"/>
          <p:cNvSpPr/>
          <p:nvPr/>
        </p:nvSpPr>
        <p:spPr>
          <a:xfrm>
            <a:off x="4567238" y="3897313"/>
            <a:ext cx="1443037" cy="508000"/>
          </a:xfrm>
          <a:prstGeom prst="donut">
            <a:avLst>
              <a:gd name="adj" fmla="val 728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379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3379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337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D1F9C02-2516-444C-BD49-92E4F3D50096}" type="slidenum">
              <a:rPr lang="en-US" altLang="en-US" sz="1400">
                <a:solidFill>
                  <a:srgbClr val="898989"/>
                </a:solidFill>
                <a:latin typeface="Calibri" charset="0"/>
              </a:rPr>
              <a:pPr eaLnBrk="1" hangingPunct="1"/>
              <a:t>7</a:t>
            </a:fld>
            <a:endParaRPr lang="en-US" altLang="en-US" sz="1400">
              <a:solidFill>
                <a:srgbClr val="898989"/>
              </a:solidFill>
              <a:latin typeface="Calibri"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500"/>
                                        <p:tgtEl>
                                          <p:spTgt spid="4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pPr eaLnBrk="1" hangingPunct="1"/>
            <a:r>
              <a:rPr lang="en-US" altLang="en-US">
                <a:ea typeface="ＭＳ Ｐゴシック" charset="-128"/>
              </a:rPr>
              <a:t>More on Numbers…</a:t>
            </a:r>
          </a:p>
        </p:txBody>
      </p:sp>
      <p:sp>
        <p:nvSpPr>
          <p:cNvPr id="136194" name="Rectangle 3"/>
          <p:cNvSpPr>
            <a:spLocks noGrp="1" noChangeArrowheads="1"/>
          </p:cNvSpPr>
          <p:nvPr>
            <p:ph idx="1"/>
          </p:nvPr>
        </p:nvSpPr>
        <p:spPr>
          <a:xfrm>
            <a:off x="498475" y="1371600"/>
            <a:ext cx="8416925" cy="4754563"/>
          </a:xfrm>
        </p:spPr>
        <p:txBody>
          <a:bodyPr/>
          <a:lstStyle/>
          <a:p>
            <a:pPr eaLnBrk="1" hangingPunct="1"/>
            <a:r>
              <a:rPr lang="en-US" altLang="en-US" sz="1800">
                <a:ea typeface="ＭＳ Ｐゴシック" charset="-128"/>
              </a:rPr>
              <a:t>The smallest number that can be represented in ECMAScript is stored in Number.MIN_VALUE.</a:t>
            </a:r>
          </a:p>
          <a:p>
            <a:pPr eaLnBrk="1" hangingPunct="1"/>
            <a:r>
              <a:rPr lang="en-US" altLang="en-US" sz="1800">
                <a:ea typeface="ＭＳ Ｐゴシック" charset="-128"/>
              </a:rPr>
              <a:t>the largest number is stored in Number.MAX_VALUE and is 1.7976931348623157e+308 on most browsers.</a:t>
            </a:r>
          </a:p>
          <a:p>
            <a:pPr eaLnBrk="1" hangingPunct="1"/>
            <a:r>
              <a:rPr lang="en-US" altLang="en-US" sz="1800">
                <a:ea typeface="ＭＳ Ｐゴシック" charset="-128"/>
              </a:rPr>
              <a:t>NaN, short for Not a Number, which is used to indicate when an operation intended to return a number has failed (as opposed to throwing an error).</a:t>
            </a:r>
          </a:p>
          <a:p>
            <a:pPr eaLnBrk="1" hangingPunct="1"/>
            <a:r>
              <a:rPr lang="en-US" altLang="en-US" sz="1800">
                <a:ea typeface="ＭＳ Ｐゴシック" charset="-128"/>
              </a:rPr>
              <a:t>Two unique properties: </a:t>
            </a:r>
          </a:p>
          <a:p>
            <a:pPr lvl="1" eaLnBrk="1" hangingPunct="1"/>
            <a:r>
              <a:rPr lang="en-US" altLang="en-US" sz="1400">
                <a:ea typeface="ＭＳ Ｐゴシック" charset="-128"/>
              </a:rPr>
              <a:t>First, any operation involving NaN always returns NaN (for instance, NaN /10), which can be problematic in the case of multistep computations.</a:t>
            </a:r>
          </a:p>
          <a:p>
            <a:pPr lvl="1" eaLnBrk="1" hangingPunct="1"/>
            <a:r>
              <a:rPr lang="en-US" altLang="en-US" sz="1400">
                <a:ea typeface="ＭＳ Ｐゴシック" charset="-128"/>
              </a:rPr>
              <a:t>NaN is not equal to any value, including NaN. alert(NaN == NaN); //false</a:t>
            </a:r>
          </a:p>
          <a:p>
            <a:pPr eaLnBrk="1" hangingPunct="1"/>
            <a:r>
              <a:rPr lang="en-US" altLang="en-US" sz="1800">
                <a:ea typeface="ＭＳ Ｐゴシック" charset="-128"/>
              </a:rPr>
              <a:t>For this precise reason we have the function isNaN() which returns us true or false depending upon if we the argument passed could be converted to a number.</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36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5342EA8-592A-BE4D-A1DA-2E71BF8609B8}" type="slidenum">
              <a:rPr lang="en-US" altLang="en-US" sz="1400">
                <a:solidFill>
                  <a:schemeClr val="bg1"/>
                </a:solidFill>
              </a:rPr>
              <a:pPr eaLnBrk="1" hangingPunct="1"/>
              <a:t>70</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pPr eaLnBrk="1" hangingPunct="1"/>
            <a:r>
              <a:rPr lang="en-US" altLang="en-US">
                <a:ea typeface="ＭＳ Ｐゴシック" charset="-128"/>
              </a:rPr>
              <a:t>Strings</a:t>
            </a:r>
          </a:p>
        </p:txBody>
      </p:sp>
      <p:sp>
        <p:nvSpPr>
          <p:cNvPr id="138242" name="Content Placeholder 2"/>
          <p:cNvSpPr>
            <a:spLocks noGrp="1"/>
          </p:cNvSpPr>
          <p:nvPr>
            <p:ph idx="1"/>
          </p:nvPr>
        </p:nvSpPr>
        <p:spPr>
          <a:xfrm>
            <a:off x="498475" y="1219200"/>
            <a:ext cx="8112125" cy="4906963"/>
          </a:xfrm>
        </p:spPr>
        <p:txBody>
          <a:bodyPr/>
          <a:lstStyle/>
          <a:p>
            <a:pPr eaLnBrk="1" hangingPunct="1"/>
            <a:r>
              <a:rPr lang="en-US" altLang="en-US" sz="1600" b="1">
                <a:ea typeface="ＭＳ Ｐゴシック" charset="-128"/>
              </a:rPr>
              <a:t>The String data type represents a sequence of zero or more 16-bit Unicode characters.</a:t>
            </a:r>
          </a:p>
          <a:p>
            <a:pPr eaLnBrk="1" hangingPunct="1"/>
            <a:r>
              <a:rPr lang="en-US" altLang="en-US" sz="1600" b="1">
                <a:ea typeface="ＭＳ Ｐゴシック" charset="-128"/>
              </a:rPr>
              <a:t>Can be delineated by “” or ‘’.</a:t>
            </a:r>
          </a:p>
          <a:p>
            <a:pPr eaLnBrk="1" hangingPunct="1"/>
            <a:r>
              <a:rPr lang="en-US" altLang="en-US" sz="1600" b="1">
                <a:ea typeface="ＭＳ Ｐゴシック" charset="-128"/>
              </a:rPr>
              <a:t>Unlike PHP both the strings are exactly the same.</a:t>
            </a:r>
          </a:p>
          <a:p>
            <a:pPr eaLnBrk="1" hangingPunct="1"/>
            <a:r>
              <a:rPr lang="en-US" altLang="en-US" sz="1600" b="1">
                <a:ea typeface="ＭＳ Ｐゴシック" charset="-128"/>
              </a:rPr>
              <a:t>Includes several character literals to represent nonprintable or otherwise useful characters.</a:t>
            </a:r>
          </a:p>
          <a:p>
            <a:pPr eaLnBrk="1" hangingPunct="1"/>
            <a:r>
              <a:rPr lang="en-US" altLang="en-US" sz="1600" b="1">
                <a:ea typeface="ＭＳ Ｐゴシック" charset="-128"/>
              </a:rPr>
              <a:t>Strings are immutable in ECMAScript.</a:t>
            </a:r>
          </a:p>
          <a:p>
            <a:pPr eaLnBrk="1" hangingPunct="1"/>
            <a:r>
              <a:rPr lang="en-US" altLang="en-US" sz="1600" b="1">
                <a:ea typeface="ＭＳ Ｐゴシック" charset="-128"/>
              </a:rPr>
              <a:t>toString() method is used to convert almost all the value has except null and undefined. </a:t>
            </a:r>
          </a:p>
          <a:p>
            <a:pPr eaLnBrk="1" hangingPunct="1"/>
            <a:r>
              <a:rPr lang="en-US" altLang="en-US" sz="1600" b="1">
                <a:ea typeface="ＭＳ Ｐゴシック" charset="-128"/>
              </a:rPr>
              <a:t>If you’re not sure that a value isn’t null or undefined, you can use the String() casting function, which always returns a string regardless of the value type.</a:t>
            </a: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38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30149BD-BDC5-E247-B477-FA0764E1973B}" type="slidenum">
              <a:rPr lang="en-US" altLang="en-US" sz="1400">
                <a:solidFill>
                  <a:schemeClr val="bg1"/>
                </a:solidFill>
              </a:rPr>
              <a:pPr eaLnBrk="1" hangingPunct="1"/>
              <a:t>71</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pPr eaLnBrk="1" hangingPunct="1"/>
            <a:r>
              <a:rPr lang="en-US" altLang="en-US">
                <a:ea typeface="ＭＳ Ｐゴシック" charset="-128"/>
              </a:rPr>
              <a:t>The Object Type</a:t>
            </a:r>
          </a:p>
        </p:txBody>
      </p:sp>
      <p:sp>
        <p:nvSpPr>
          <p:cNvPr id="50179" name="Rectangle 3"/>
          <p:cNvSpPr>
            <a:spLocks noGrp="1" noChangeArrowheads="1"/>
          </p:cNvSpPr>
          <p:nvPr>
            <p:ph idx="1"/>
          </p:nvPr>
        </p:nvSpPr>
        <p:spPr>
          <a:xfrm>
            <a:off x="685800" y="1295400"/>
            <a:ext cx="7772400" cy="4876800"/>
          </a:xfrm>
        </p:spPr>
        <p:txBody>
          <a:bodyPr>
            <a:normAutofit/>
          </a:bodyPr>
          <a:lstStyle/>
          <a:p>
            <a:pPr eaLnBrk="1" hangingPunct="1"/>
            <a:r>
              <a:rPr lang="en-US" altLang="en-US" sz="1800">
                <a:ea typeface="ＭＳ Ｐゴシック" charset="-128"/>
              </a:rPr>
              <a:t>Non Specific group of data and functionality.</a:t>
            </a:r>
          </a:p>
          <a:p>
            <a:pPr marL="342900" lvl="1" indent="-342900" eaLnBrk="1" hangingPunct="1">
              <a:buFontTx/>
              <a:buChar char="•"/>
            </a:pPr>
            <a:r>
              <a:rPr lang="en-US" altLang="en-US">
                <a:ea typeface="ＭＳ Ｐゴシック" charset="-128"/>
              </a:rPr>
              <a:t>Created by using the new operator followed by the name of the object type to create</a:t>
            </a:r>
            <a:r>
              <a:rPr lang="en-US" altLang="en-US" b="1" u="sng">
                <a:ea typeface="ＭＳ Ｐゴシック" charset="-128"/>
              </a:rPr>
              <a:t>. var o = new Object();</a:t>
            </a:r>
          </a:p>
          <a:p>
            <a:pPr marL="342900" lvl="1" indent="-342900" eaLnBrk="1" hangingPunct="1">
              <a:buFontTx/>
              <a:buChar char="•"/>
            </a:pPr>
            <a:r>
              <a:rPr lang="en-US" altLang="en-US">
                <a:ea typeface="ＭＳ Ｐゴシック" charset="-128"/>
              </a:rPr>
              <a:t>The Object type in ECMAScript is the base from which all other objects are derived.</a:t>
            </a:r>
          </a:p>
          <a:p>
            <a:pPr marL="342900" lvl="1" indent="-342900" eaLnBrk="1" hangingPunct="1">
              <a:buFontTx/>
              <a:buChar char="•"/>
            </a:pPr>
            <a:r>
              <a:rPr lang="en-US" altLang="en-US" b="1" u="sng">
                <a:ea typeface="ＭＳ Ｐゴシック" charset="-128"/>
              </a:rPr>
              <a:t>constructor</a:t>
            </a:r>
            <a:r>
              <a:rPr lang="en-US" altLang="en-US">
                <a:ea typeface="ＭＳ Ｐゴシック" charset="-128"/>
              </a:rPr>
              <a:t> : The function that was used to create the object. In the previous example, the constructor is the Object() function</a:t>
            </a:r>
          </a:p>
          <a:p>
            <a:pPr marL="342900" lvl="1" indent="-342900" eaLnBrk="1" hangingPunct="1">
              <a:buFontTx/>
              <a:buChar char="•"/>
            </a:pPr>
            <a:r>
              <a:rPr lang="en-US" altLang="en-US" b="1" u="sng">
                <a:ea typeface="ＭＳ Ｐゴシック" charset="-128"/>
              </a:rPr>
              <a:t>hasOwnProperty(propertyName) </a:t>
            </a:r>
            <a:r>
              <a:rPr lang="en-US" altLang="en-US">
                <a:ea typeface="ＭＳ Ｐゴシック" charset="-128"/>
              </a:rPr>
              <a:t>— Indicates if the given property exists on the object instance (not on the prototype).</a:t>
            </a:r>
          </a:p>
          <a:p>
            <a:pPr marL="342900" lvl="1" indent="-342900" eaLnBrk="1" hangingPunct="1">
              <a:buFontTx/>
              <a:buChar char="•"/>
            </a:pPr>
            <a:r>
              <a:rPr lang="en-US" altLang="en-US" b="1" u="sng">
                <a:ea typeface="ＭＳ Ｐゴシック" charset="-128"/>
              </a:rPr>
              <a:t>isPrototypeOf</a:t>
            </a:r>
            <a:r>
              <a:rPr lang="en-US" altLang="en-US" u="sng">
                <a:ea typeface="ＭＳ Ｐゴシック" charset="-128"/>
              </a:rPr>
              <a:t>(object) </a:t>
            </a:r>
            <a:r>
              <a:rPr lang="en-US" altLang="en-US">
                <a:ea typeface="ＭＳ Ｐゴシック" charset="-128"/>
              </a:rPr>
              <a:t>— Determines if the object is a prototype of another object.</a:t>
            </a:r>
          </a:p>
          <a:p>
            <a:pPr marL="342900" lvl="1" indent="-342900" eaLnBrk="1" hangingPunct="1">
              <a:buFontTx/>
              <a:buChar char="•"/>
            </a:pPr>
            <a:r>
              <a:rPr lang="en-US" altLang="en-US" b="1" u="sng">
                <a:ea typeface="ＭＳ Ｐゴシック" charset="-128"/>
              </a:rPr>
              <a:t>toString</a:t>
            </a:r>
            <a:r>
              <a:rPr lang="en-US" altLang="en-US" u="sng">
                <a:ea typeface="ＭＳ Ｐゴシック" charset="-128"/>
              </a:rPr>
              <a:t>() </a:t>
            </a:r>
            <a:r>
              <a:rPr lang="en-US" altLang="en-US">
                <a:ea typeface="ＭＳ Ｐゴシック" charset="-128"/>
              </a:rPr>
              <a:t>— Returns a string representation of the object.</a:t>
            </a:r>
          </a:p>
          <a:p>
            <a:pPr marL="342900" lvl="1" indent="-342900" eaLnBrk="1" hangingPunct="1">
              <a:buFontTx/>
              <a:buChar char="•"/>
            </a:pPr>
            <a:r>
              <a:rPr lang="en-US" altLang="en-US" b="1" u="sng">
                <a:ea typeface="ＭＳ Ｐゴシック" charset="-128"/>
              </a:rPr>
              <a:t>valueOf</a:t>
            </a:r>
            <a:r>
              <a:rPr lang="en-US" altLang="en-US" u="sng">
                <a:ea typeface="ＭＳ Ｐゴシック" charset="-128"/>
              </a:rPr>
              <a:t>() </a:t>
            </a:r>
            <a:r>
              <a:rPr lang="en-US" altLang="en-US">
                <a:ea typeface="ＭＳ Ｐゴシック" charset="-128"/>
              </a:rPr>
              <a:t>— Returns a string, number, or Boolean equivalent of the object. It often returns the same value as toString().</a:t>
            </a:r>
          </a:p>
          <a:p>
            <a:pPr marL="342900" lvl="1" indent="-342900" eaLnBrk="1" hangingPunct="1">
              <a:buFontTx/>
              <a:buNone/>
            </a:pPr>
            <a:endParaRPr lang="en-US" altLang="en-US" sz="1400">
              <a:ea typeface="ＭＳ Ｐゴシック" charset="-128"/>
            </a:endParaRPr>
          </a:p>
        </p:txBody>
      </p:sp>
      <p:sp>
        <p:nvSpPr>
          <p:cNvPr id="4" name="Date Placeholder 3"/>
          <p:cNvSpPr>
            <a:spLocks noGrp="1"/>
          </p:cNvSpPr>
          <p:nvPr>
            <p:ph type="dt" sz="quarter" idx="10"/>
          </p:nvPr>
        </p:nvSpPr>
        <p:spPr/>
        <p:txBody>
          <a:bodyPr/>
          <a:lstStyle/>
          <a:p>
            <a:pPr>
              <a:defRPr/>
            </a:pPr>
            <a:r>
              <a:rPr lang="en-US" sz="1200">
                <a:solidFill>
                  <a:schemeClr val="tx1">
                    <a:lumMod val="65000"/>
                    <a:lumOff val="35000"/>
                  </a:schemeClr>
                </a:solidFill>
                <a:latin typeface="Arial" charset="0"/>
              </a:rPr>
              <a:t>Tutorial 1 </a:t>
            </a:r>
            <a:endParaRPr lang="en-US">
              <a:solidFill>
                <a:schemeClr val="tx1">
                  <a:lumMod val="65000"/>
                  <a:lumOff val="35000"/>
                </a:schemeClr>
              </a:solidFill>
              <a:latin typeface="Arial" charset="0"/>
            </a:endParaRP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p>
        </p:txBody>
      </p:sp>
      <p:sp>
        <p:nvSpPr>
          <p:cNvPr id="139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6263CEA-E08E-2F4C-8800-4128F7AFD290}" type="slidenum">
              <a:rPr lang="en-US" altLang="en-US" sz="1400">
                <a:solidFill>
                  <a:schemeClr val="bg1"/>
                </a:solidFill>
              </a:rPr>
              <a:pPr eaLnBrk="1" hangingPunct="1"/>
              <a:t>72</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tLang="en-US">
                <a:ea typeface="ＭＳ Ｐゴシック" charset="-128"/>
              </a:rPr>
              <a:t>By the Time it was….</a:t>
            </a:r>
          </a:p>
        </p:txBody>
      </p:sp>
      <p:sp>
        <p:nvSpPr>
          <p:cNvPr id="29699" name="Rectangle 3"/>
          <p:cNvSpPr>
            <a:spLocks noGrp="1" noChangeArrowheads="1"/>
          </p:cNvSpPr>
          <p:nvPr>
            <p:ph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tlCol="0">
            <a:normAutofit/>
          </a:bodyPr>
          <a:lstStyle/>
          <a:p>
            <a:pPr algn="ctr" eaLnBrk="1" fontAlgn="auto" hangingPunct="1">
              <a:spcAft>
                <a:spcPts val="0"/>
              </a:spcAft>
              <a:buFont typeface="Wingdings" pitchFamily="2" charset="2"/>
              <a:buChar char="n"/>
              <a:defRPr/>
            </a:pPr>
            <a:r>
              <a:rPr lang="en-US" sz="9600" dirty="0" smtClean="0">
                <a:solidFill>
                  <a:schemeClr val="tx1">
                    <a:lumMod val="65000"/>
                    <a:lumOff val="35000"/>
                  </a:schemeClr>
                </a:solidFill>
                <a:effectLst>
                  <a:glow rad="139700">
                    <a:schemeClr val="accent5">
                      <a:satMod val="175000"/>
                      <a:alpha val="40000"/>
                    </a:schemeClr>
                  </a:glow>
                </a:effectLst>
                <a:ea typeface="+mn-ea"/>
                <a:cs typeface="+mn-cs"/>
              </a:rPr>
              <a:t>2005</a:t>
            </a:r>
            <a:endParaRPr lang="en-US" sz="9600" dirty="0">
              <a:solidFill>
                <a:schemeClr val="tx1">
                  <a:lumMod val="65000"/>
                  <a:lumOff val="35000"/>
                </a:schemeClr>
              </a:solidFill>
              <a:effectLst>
                <a:glow rad="139700">
                  <a:schemeClr val="accent5">
                    <a:satMod val="175000"/>
                    <a:alpha val="40000"/>
                  </a:schemeClr>
                </a:glow>
              </a:effectLst>
              <a:ea typeface="+mn-ea"/>
              <a:cs typeface="+mn-cs"/>
            </a:endParaRPr>
          </a:p>
        </p:txBody>
      </p:sp>
      <p:sp>
        <p:nvSpPr>
          <p:cNvPr id="4" name="Date Placeholder 3"/>
          <p:cNvSpPr>
            <a:spLocks noGrp="1"/>
          </p:cNvSpPr>
          <p:nvPr>
            <p:ph type="dt" sz="quarter" idx="10"/>
          </p:nvPr>
        </p:nvSpPr>
        <p:spPr/>
        <p:txBody>
          <a:bodyPr/>
          <a:lstStyle/>
          <a:p>
            <a:pPr>
              <a:defRPr/>
            </a:pPr>
            <a:r>
              <a:rPr lang="en-US">
                <a:solidFill>
                  <a:schemeClr val="tx1">
                    <a:lumMod val="65000"/>
                    <a:lumOff val="35000"/>
                  </a:schemeClr>
                </a:solidFill>
                <a:latin typeface="Arial" charset="0"/>
              </a:rPr>
              <a:t>Tutorial 1 </a:t>
            </a:r>
          </a:p>
        </p:txBody>
      </p:sp>
      <p:sp>
        <p:nvSpPr>
          <p:cNvPr id="5" name="Footer Placeholder 4"/>
          <p:cNvSpPr>
            <a:spLocks noGrp="1"/>
          </p:cNvSpPr>
          <p:nvPr>
            <p:ph type="ftr" sz="quarter" idx="11"/>
          </p:nvPr>
        </p:nvSpPr>
        <p:spPr/>
        <p:txBody>
          <a:bodyPr/>
          <a:lstStyle/>
          <a:p>
            <a:pPr>
              <a:defRPr/>
            </a:pPr>
            <a:r>
              <a:rPr lang="en-US">
                <a:solidFill>
                  <a:schemeClr val="tx1">
                    <a:lumMod val="65000"/>
                    <a:lumOff val="35000"/>
                  </a:schemeClr>
                </a:solidFill>
                <a:latin typeface="Arial" charset="0"/>
              </a:rPr>
              <a:t>JavaScript and AJAX- Comprehensive</a:t>
            </a:r>
            <a:endParaRPr lang="en-US" dirty="0">
              <a:solidFill>
                <a:schemeClr val="tx1">
                  <a:lumMod val="65000"/>
                  <a:lumOff val="35000"/>
                </a:schemeClr>
              </a:solidFill>
              <a:latin typeface="Arial" charset="0"/>
            </a:endParaRPr>
          </a:p>
        </p:txBody>
      </p:sp>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677D59A-F16C-9848-8F91-04B13BE03FAF}" type="slidenum">
              <a:rPr lang="en-US" altLang="en-US" sz="1400">
                <a:solidFill>
                  <a:schemeClr val="bg1"/>
                </a:solidFill>
              </a:rPr>
              <a:pPr eaLnBrk="1" hangingPunct="1"/>
              <a:t>8</a:t>
            </a:fld>
            <a:endParaRPr lang="en-US" altLang="en-US" sz="140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endParaRPr lang="en-US" altLang="en-US">
              <a:ea typeface="ＭＳ Ｐゴシック" charset="-128"/>
            </a:endParaRPr>
          </a:p>
        </p:txBody>
      </p:sp>
      <p:sp>
        <p:nvSpPr>
          <p:cNvPr id="36866" name="Content Placeholder 2"/>
          <p:cNvSpPr>
            <a:spLocks noGrp="1"/>
          </p:cNvSpPr>
          <p:nvPr>
            <p:ph idx="1"/>
          </p:nvPr>
        </p:nvSpPr>
        <p:spPr/>
        <p:txBody>
          <a:bodyPr/>
          <a:lstStyle/>
          <a:p>
            <a:pPr eaLnBrk="1" hangingPunct="1"/>
            <a:endParaRPr lang="en-US" altLang="en-US">
              <a:ea typeface="ＭＳ Ｐゴシック" charset="-128"/>
            </a:endParaRPr>
          </a:p>
        </p:txBody>
      </p:sp>
      <p:sp>
        <p:nvSpPr>
          <p:cNvPr id="3686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Tutorial 1 </a:t>
            </a:r>
          </a:p>
        </p:txBody>
      </p:sp>
      <p:sp>
        <p:nvSpPr>
          <p:cNvPr id="3686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100">
                <a:solidFill>
                  <a:srgbClr val="898989"/>
                </a:solidFill>
                <a:latin typeface="Calibri" charset="0"/>
              </a:rPr>
              <a:t>JavaScript and AJAX- Comprehensive</a:t>
            </a:r>
          </a:p>
        </p:txBody>
      </p:sp>
      <p:sp>
        <p:nvSpPr>
          <p:cNvPr id="3686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B1CA479-4A58-4144-A657-9A31359471C0}" type="slidenum">
              <a:rPr lang="en-US" altLang="en-US" sz="1400">
                <a:solidFill>
                  <a:srgbClr val="898989"/>
                </a:solidFill>
                <a:latin typeface="Calibri" charset="0"/>
              </a:rPr>
              <a:pPr eaLnBrk="1" hangingPunct="1"/>
              <a:t>9</a:t>
            </a:fld>
            <a:endParaRPr lang="en-US" altLang="en-US" sz="1400">
              <a:solidFill>
                <a:srgbClr val="898989"/>
              </a:solidFill>
              <a:latin typeface="Calibri" charset="0"/>
            </a:endParaRPr>
          </a:p>
        </p:txBody>
      </p:sp>
      <p:pic>
        <p:nvPicPr>
          <p:cNvPr id="368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8" y="-25400"/>
            <a:ext cx="12460288" cy="8783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71" name="Rectangle 4"/>
          <p:cNvSpPr>
            <a:spLocks noChangeArrowheads="1"/>
          </p:cNvSpPr>
          <p:nvPr/>
        </p:nvSpPr>
        <p:spPr bwMode="auto">
          <a:xfrm>
            <a:off x="0" y="6359525"/>
            <a:ext cx="913923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a:hlinkClick r:id="rId3"/>
              </a:rPr>
              <a:t>http://www.adaptivepath.com/ideas/ajax-new-approach-web-applications</a:t>
            </a:r>
            <a:endParaRPr lang="en-US" altLang="en-US" sz="180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ImprovedJS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21446</TotalTime>
  <Words>7876</Words>
  <Application>Microsoft Macintosh PowerPoint</Application>
  <PresentationFormat>On-screen Show (4:3)</PresentationFormat>
  <Paragraphs>975</Paragraphs>
  <Slides>72</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Calibri</vt:lpstr>
      <vt:lpstr>Microsoft YaHei</vt:lpstr>
      <vt:lpstr>ＭＳ Ｐゴシック</vt:lpstr>
      <vt:lpstr>ＭＳ ゴシック</vt:lpstr>
      <vt:lpstr>Rockwell</vt:lpstr>
      <vt:lpstr>Wingdings</vt:lpstr>
      <vt:lpstr>Arial</vt:lpstr>
      <vt:lpstr>ImprovedJSTheme</vt:lpstr>
      <vt:lpstr>PowerPoint Presentation</vt:lpstr>
      <vt:lpstr>Before we start off.</vt:lpstr>
      <vt:lpstr> Introducing JavaScript</vt:lpstr>
      <vt:lpstr>What is Java Script Really ?</vt:lpstr>
      <vt:lpstr>HISTORY OF JAVASCRIPT</vt:lpstr>
      <vt:lpstr>By the Time it was….</vt:lpstr>
      <vt:lpstr>PowerPoint Presentation</vt:lpstr>
      <vt:lpstr>By the Time it was….</vt:lpstr>
      <vt:lpstr>PowerPoint Presentation</vt:lpstr>
      <vt:lpstr>PowerPoint Presentation</vt:lpstr>
      <vt:lpstr>PowerPoint Presentation</vt:lpstr>
      <vt:lpstr>By the Time it was….</vt:lpstr>
      <vt:lpstr>Then Came…..</vt:lpstr>
      <vt:lpstr>Enter the Thick Client </vt:lpstr>
      <vt:lpstr>PowerPoint Presentation</vt:lpstr>
      <vt:lpstr>PowerPoint Presentation</vt:lpstr>
      <vt:lpstr>By the Time it was….</vt:lpstr>
      <vt:lpstr>PowerPoint Presentation</vt:lpstr>
      <vt:lpstr>By the Time it was….</vt:lpstr>
      <vt:lpstr>PowerPoint Presentation</vt:lpstr>
      <vt:lpstr>PowerPoint Presentation</vt:lpstr>
      <vt:lpstr> JavaScript has an enthusiastic community, which has quickly grown into the largest open source community by far. Chart below shows a graph of how popular different languages have been over the years.</vt:lpstr>
      <vt:lpstr>The Big Myth</vt:lpstr>
      <vt:lpstr>The Big Myth</vt:lpstr>
      <vt:lpstr>Comparing Java and JavaScript</vt:lpstr>
      <vt:lpstr>What JavaScript Is</vt:lpstr>
      <vt:lpstr>What Java Script is Not ?</vt:lpstr>
      <vt:lpstr>Not a Web Toy</vt:lpstr>
      <vt:lpstr>Not a Web Toy</vt:lpstr>
      <vt:lpstr>What JavaScript Can Do(Client JavaScript)</vt:lpstr>
      <vt:lpstr>Where does Java Script Fit In:  Server-Side &amp; Client-Side Programming</vt:lpstr>
      <vt:lpstr>Client-Side Programming</vt:lpstr>
      <vt:lpstr>Server-Side Programming</vt:lpstr>
      <vt:lpstr>Combining Client-Side and Server-Side Programming</vt:lpstr>
      <vt:lpstr>The Three Layers of A Web Page</vt:lpstr>
      <vt:lpstr>The Three Layers</vt:lpstr>
      <vt:lpstr>PowerPoint Presentation</vt:lpstr>
      <vt:lpstr>PowerPoint Presentation</vt:lpstr>
      <vt:lpstr>PowerPoint Presentation</vt:lpstr>
      <vt:lpstr>JAVASCRIPT IMPLEMENTATION</vt:lpstr>
      <vt:lpstr>Document Object Module [DOM]</vt:lpstr>
      <vt:lpstr>More on DOM…..</vt:lpstr>
      <vt:lpstr>Browser Object  Model *</vt:lpstr>
      <vt:lpstr>Where Does Java Script Fit in HTML</vt:lpstr>
      <vt:lpstr>Where Does Java Script Fit in HTML</vt:lpstr>
      <vt:lpstr>JavaScript Beyond the Browser</vt:lpstr>
      <vt:lpstr>INLINE CODE VERSUS EXTERNAL FILES</vt:lpstr>
      <vt:lpstr>Supporting Non-JavaScript Browsers</vt:lpstr>
      <vt:lpstr>Language Basics</vt:lpstr>
      <vt:lpstr>Understanding JavaScript Rules and the Use of White Space</vt:lpstr>
      <vt:lpstr>Keywords </vt:lpstr>
      <vt:lpstr>Reserved Words</vt:lpstr>
      <vt:lpstr>Working with Variables</vt:lpstr>
      <vt:lpstr>Declaring a Variable</vt:lpstr>
      <vt:lpstr>Declaring a Variable [Naming Conventions]</vt:lpstr>
      <vt:lpstr>Variable Scope</vt:lpstr>
      <vt:lpstr>Weird Hoisting</vt:lpstr>
      <vt:lpstr>Use ES6 let or const anytime!</vt:lpstr>
      <vt:lpstr>Use ES6 let or const anytime!</vt:lpstr>
      <vt:lpstr>const</vt:lpstr>
      <vt:lpstr>PowerPoint Presentation</vt:lpstr>
      <vt:lpstr>Types of Languages </vt:lpstr>
      <vt:lpstr>Statements</vt:lpstr>
      <vt:lpstr>Working with Data Types</vt:lpstr>
      <vt:lpstr>The typeof Operator</vt:lpstr>
      <vt:lpstr>The Undefined Value</vt:lpstr>
      <vt:lpstr>The Null Value</vt:lpstr>
      <vt:lpstr>The Boolean Type</vt:lpstr>
      <vt:lpstr>The Number Type *</vt:lpstr>
      <vt:lpstr>More on Numbers…</vt:lpstr>
      <vt:lpstr>Strings</vt:lpstr>
      <vt:lpstr>The Object Type</vt:lpstr>
    </vt:vector>
  </TitlesOfParts>
  <Company> 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Introducing JavaScript</dc:title>
  <dc:creator> </dc:creator>
  <cp:lastModifiedBy>Vivek Sharma</cp:lastModifiedBy>
  <cp:revision>411</cp:revision>
  <dcterms:created xsi:type="dcterms:W3CDTF">2005-07-21T03:46:36Z</dcterms:created>
  <dcterms:modified xsi:type="dcterms:W3CDTF">2017-07-11T02:17:47Z</dcterms:modified>
</cp:coreProperties>
</file>