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9.xml" ContentType="application/vnd.openxmlformats-officedocument.presentationml.notesSlide+xml"/>
  <Override PartName="/ppt/comments/comment6.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50"/>
  </p:notesMasterIdLst>
  <p:handoutMasterIdLst>
    <p:handoutMasterId r:id="rId51"/>
  </p:handoutMasterIdLst>
  <p:sldIdLst>
    <p:sldId id="256" r:id="rId2"/>
    <p:sldId id="257" r:id="rId3"/>
    <p:sldId id="336" r:id="rId4"/>
    <p:sldId id="337" r:id="rId5"/>
    <p:sldId id="338" r:id="rId6"/>
    <p:sldId id="339" r:id="rId7"/>
    <p:sldId id="329" r:id="rId8"/>
    <p:sldId id="328" r:id="rId9"/>
    <p:sldId id="330" r:id="rId10"/>
    <p:sldId id="331"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32" r:id="rId26"/>
    <p:sldId id="326" r:id="rId27"/>
    <p:sldId id="327" r:id="rId28"/>
    <p:sldId id="261" r:id="rId29"/>
    <p:sldId id="354" r:id="rId30"/>
    <p:sldId id="303" r:id="rId31"/>
    <p:sldId id="263" r:id="rId32"/>
    <p:sldId id="306" r:id="rId33"/>
    <p:sldId id="309" r:id="rId34"/>
    <p:sldId id="310" r:id="rId35"/>
    <p:sldId id="311" r:id="rId36"/>
    <p:sldId id="312" r:id="rId37"/>
    <p:sldId id="313" r:id="rId38"/>
    <p:sldId id="302" r:id="rId39"/>
    <p:sldId id="314" r:id="rId40"/>
    <p:sldId id="315" r:id="rId41"/>
    <p:sldId id="317" r:id="rId42"/>
    <p:sldId id="320" r:id="rId43"/>
    <p:sldId id="318" r:id="rId44"/>
    <p:sldId id="321" r:id="rId45"/>
    <p:sldId id="322" r:id="rId46"/>
    <p:sldId id="323" r:id="rId47"/>
    <p:sldId id="324" r:id="rId48"/>
    <p:sldId id="325" r:id="rId4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sz="2400" b="1"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sz="2400" b="1"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sz="2400" b="1"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sz="2400" b="1" kern="1200">
        <a:solidFill>
          <a:schemeClr val="tx1"/>
        </a:solidFill>
        <a:latin typeface="Times New Roman" charset="0"/>
        <a:ea typeface="ＭＳ Ｐゴシック" charset="-128"/>
        <a:cs typeface="+mn-cs"/>
      </a:defRPr>
    </a:lvl5pPr>
    <a:lvl6pPr marL="2286000" algn="l" defTabSz="914400" rtl="0" eaLnBrk="1" latinLnBrk="0" hangingPunct="1">
      <a:defRPr sz="2400" b="1" kern="1200">
        <a:solidFill>
          <a:schemeClr val="tx1"/>
        </a:solidFill>
        <a:latin typeface="Times New Roman" charset="0"/>
        <a:ea typeface="ＭＳ Ｐゴシック" charset="-128"/>
        <a:cs typeface="+mn-cs"/>
      </a:defRPr>
    </a:lvl6pPr>
    <a:lvl7pPr marL="2743200" algn="l" defTabSz="914400" rtl="0" eaLnBrk="1" latinLnBrk="0" hangingPunct="1">
      <a:defRPr sz="2400" b="1" kern="1200">
        <a:solidFill>
          <a:schemeClr val="tx1"/>
        </a:solidFill>
        <a:latin typeface="Times New Roman" charset="0"/>
        <a:ea typeface="ＭＳ Ｐゴシック" charset="-128"/>
        <a:cs typeface="+mn-cs"/>
      </a:defRPr>
    </a:lvl7pPr>
    <a:lvl8pPr marL="3200400" algn="l" defTabSz="914400" rtl="0" eaLnBrk="1" latinLnBrk="0" hangingPunct="1">
      <a:defRPr sz="2400" b="1" kern="1200">
        <a:solidFill>
          <a:schemeClr val="tx1"/>
        </a:solidFill>
        <a:latin typeface="Times New Roman" charset="0"/>
        <a:ea typeface="ＭＳ Ｐゴシック" charset="-128"/>
        <a:cs typeface="+mn-cs"/>
      </a:defRPr>
    </a:lvl8pPr>
    <a:lvl9pPr marL="3657600" algn="l" defTabSz="914400" rtl="0" eaLnBrk="1" latinLnBrk="0" hangingPunct="1">
      <a:defRPr sz="2400" b="1"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sco Employee" initials="" lastIdx="23" clrIdx="0"/>
  <p:cmAuthor id="2" name="Vivek Sharma" initials="VS"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2F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577"/>
  </p:normalViewPr>
  <p:slideViewPr>
    <p:cSldViewPr>
      <p:cViewPr>
        <p:scale>
          <a:sx n="150" d="100"/>
          <a:sy n="150" d="100"/>
        </p:scale>
        <p:origin x="144" y="-18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3-07T17:38:18.565" idx="21">
    <p:pos x="4806" y="3309"/>
    <p:text>WindowOpenExample01.htm</p:text>
  </p:cm>
  <p:cm authorId="2" dt="2017-05-17T15:02:28.270" idx="1">
    <p:pos x="10" y="10"/>
    <p:text>WindowOpenExample02.html</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3-05T12:35:46.725" idx="10">
    <p:pos x="1380" y="3325"/>
    <p:text>PopupBlockerExample01.htm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3-03-05T13:04:23.630" idx="12">
    <p:pos x="1706" y="3149"/>
    <p:text>IntervalExample02.htm
TimeoutExample03.htm</p:text>
  </p:cm>
  <p:cm authorId="1" dt="2014-03-04T11:35:23.154" idx="11">
    <p:pos x="4608" y="1730"/>
    <p:text>TimeoutExample01.htm
IntervalExample01.htm</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3-03-05T13:28:58.107" idx="13">
    <p:pos x="1650" y="2724"/>
    <p:text>SystemDialogExample01.htm</p:text>
  </p:cm>
  <p:cm authorId="1" dt="2013-03-05T13:29:14.208" idx="14">
    <p:pos x="4885" y="3163"/>
    <p:text>SystemDialogExample02.htm</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3-03-06T11:44:20.243" idx="15">
    <p:pos x="3855" y="2806"/>
    <p:text>LocationExample01.htm</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3-03-06T12:53:34.332" idx="17">
    <p:pos x="4563" y="2943"/>
    <p:text>LocationReplaceExample01.htm</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3-03-06T14:13:48.235" idx="19">
    <p:pos x="3193" y="2844"/>
    <p:text>PluginDetectionExample01.htm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27A91F8-F0D9-934B-9EBF-EBA28538E825}" type="datetimeFigureOut">
              <a:rPr lang="en-US" altLang="en-US"/>
              <a:pPr/>
              <a:t>5/23/17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4665C13-5B4E-8541-8CAB-5EDC6C37F666}" type="slidenum">
              <a:rPr lang="en-US" altLang="en-US"/>
              <a:pPr/>
              <a:t>‹#›</a:t>
            </a:fld>
            <a:endParaRPr lang="en-US" altLang="en-US"/>
          </a:p>
        </p:txBody>
      </p:sp>
    </p:spTree>
    <p:extLst>
      <p:ext uri="{BB962C8B-B14F-4D97-AF65-F5344CB8AC3E}">
        <p14:creationId xmlns:p14="http://schemas.microsoft.com/office/powerpoint/2010/main" val="1393846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charset="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charset="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charset="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fld id="{D257BE86-43E2-3B4D-8EC9-91968EA575B7}" type="slidenum">
              <a:rPr lang="en-US" altLang="en-US"/>
              <a:pPr/>
              <a:t>‹#›</a:t>
            </a:fld>
            <a:endParaRPr lang="en-US" altLang="en-US"/>
          </a:p>
        </p:txBody>
      </p:sp>
    </p:spTree>
    <p:extLst>
      <p:ext uri="{BB962C8B-B14F-4D97-AF65-F5344CB8AC3E}">
        <p14:creationId xmlns:p14="http://schemas.microsoft.com/office/powerpoint/2010/main" val="3995018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www.yahoo.com"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wrox.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Look up </a:t>
            </a:r>
            <a:r>
              <a:rPr lang="en-US" dirty="0" err="1" smtClean="0"/>
              <a:t>instance.foo</a:t>
            </a:r>
            <a:endParaRPr lang="en-US" dirty="0" smtClean="0"/>
          </a:p>
          <a:p>
            <a:pPr lvl="1">
              <a:buFont typeface="Arial" pitchFamily="34" charset="0"/>
              <a:buChar char="•"/>
              <a:defRPr/>
            </a:pPr>
            <a:r>
              <a:rPr lang="en-US" dirty="0" smtClean="0"/>
              <a:t>JS finds it on the </a:t>
            </a:r>
            <a:r>
              <a:rPr lang="en-US" dirty="0" err="1" smtClean="0"/>
              <a:t>var</a:t>
            </a:r>
            <a:r>
              <a:rPr lang="en-US" dirty="0" smtClean="0"/>
              <a:t> itself</a:t>
            </a:r>
          </a:p>
          <a:p>
            <a:pPr lvl="1">
              <a:buFont typeface="Arial" pitchFamily="34" charset="0"/>
              <a:buChar char="•"/>
              <a:defRPr/>
            </a:pPr>
            <a:r>
              <a:rPr lang="en-US" dirty="0" smtClean="0"/>
              <a:t>Stops looking</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D4516845-A688-474B-B408-1250EBE3ACDC}" type="slidenum">
              <a:rPr lang="en-US" altLang="en-US" sz="1200" b="0">
                <a:latin typeface="Arial" charset="0"/>
              </a:rPr>
              <a:pPr eaLnBrk="1" hangingPunct="1"/>
              <a:t>4</a:t>
            </a:fld>
            <a:endParaRPr lang="en-US" altLang="en-US" sz="1200" b="0">
              <a:latin typeface="Arial" charset="0"/>
            </a:endParaRPr>
          </a:p>
        </p:txBody>
      </p:sp>
    </p:spTree>
    <p:extLst>
      <p:ext uri="{BB962C8B-B14F-4D97-AF65-F5344CB8AC3E}">
        <p14:creationId xmlns:p14="http://schemas.microsoft.com/office/powerpoint/2010/main" val="163295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When call </a:t>
            </a:r>
            <a:r>
              <a:rPr lang="en-US" dirty="0" err="1" smtClean="0"/>
              <a:t>socks.speak</a:t>
            </a:r>
            <a:endParaRPr lang="en-US" dirty="0" smtClean="0"/>
          </a:p>
          <a:p>
            <a:pPr lvl="1">
              <a:buFont typeface="Arial" pitchFamily="34" charset="0"/>
              <a:buChar char="•"/>
              <a:defRPr/>
            </a:pPr>
            <a:r>
              <a:rPr lang="en-US" dirty="0" smtClean="0"/>
              <a:t>Finds speak property on </a:t>
            </a:r>
            <a:r>
              <a:rPr lang="en-US" dirty="0" err="1" smtClean="0"/>
              <a:t>Cat.prototype</a:t>
            </a:r>
            <a:endParaRPr lang="en-US" dirty="0" smtClean="0"/>
          </a:p>
          <a:p>
            <a:pPr>
              <a:buFont typeface="Arial" pitchFamily="34" charset="0"/>
              <a:buChar char="•"/>
              <a:defRPr/>
            </a:pPr>
            <a:r>
              <a:rPr lang="en-US" dirty="0" smtClean="0"/>
              <a:t>Inside of speak, encounter THIS</a:t>
            </a:r>
          </a:p>
          <a:p>
            <a:pPr>
              <a:buFont typeface="Arial" pitchFamily="34" charset="0"/>
              <a:buChar char="•"/>
              <a:defRPr/>
            </a:pPr>
            <a:r>
              <a:rPr lang="en-US" dirty="0" smtClean="0"/>
              <a:t>Properties on THIS walk PLC starting at instance</a:t>
            </a:r>
          </a:p>
          <a:p>
            <a:pPr lvl="1">
              <a:buFont typeface="Arial" pitchFamily="34" charset="0"/>
              <a:buChar char="•"/>
              <a:defRPr/>
            </a:pPr>
            <a:r>
              <a:rPr lang="en-US" dirty="0" smtClean="0"/>
              <a:t>Greeting not a property of socks instance</a:t>
            </a:r>
          </a:p>
          <a:p>
            <a:pPr lvl="1">
              <a:buFont typeface="Arial" pitchFamily="34" charset="0"/>
              <a:buChar char="•"/>
              <a:defRPr/>
            </a:pPr>
            <a:r>
              <a:rPr lang="en-US" dirty="0" smtClean="0"/>
              <a:t>Greeting is a property of Cat prototype</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3F23E30-3019-E14A-8715-49FD9A9CC2A5}" type="slidenum">
              <a:rPr lang="en-US" altLang="en-US" sz="1200" b="0">
                <a:latin typeface="Arial" charset="0"/>
              </a:rPr>
              <a:pPr eaLnBrk="1" hangingPunct="1"/>
              <a:t>17</a:t>
            </a:fld>
            <a:endParaRPr lang="en-US" altLang="en-US" sz="1200" b="0">
              <a:latin typeface="Arial" charset="0"/>
            </a:endParaRPr>
          </a:p>
        </p:txBody>
      </p:sp>
    </p:spTree>
    <p:extLst>
      <p:ext uri="{BB962C8B-B14F-4D97-AF65-F5344CB8AC3E}">
        <p14:creationId xmlns:p14="http://schemas.microsoft.com/office/powerpoint/2010/main" val="108245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When call </a:t>
            </a:r>
            <a:r>
              <a:rPr lang="en-US" dirty="0" err="1" smtClean="0"/>
              <a:t>fluffy.speak</a:t>
            </a:r>
            <a:endParaRPr lang="en-US" dirty="0" smtClean="0"/>
          </a:p>
          <a:p>
            <a:pPr lvl="1">
              <a:buFont typeface="Arial" pitchFamily="34" charset="0"/>
              <a:buChar char="•"/>
              <a:defRPr/>
            </a:pPr>
            <a:r>
              <a:rPr lang="en-US" dirty="0" smtClean="0"/>
              <a:t>Speak function found on </a:t>
            </a:r>
            <a:r>
              <a:rPr lang="en-US" dirty="0" err="1" smtClean="0"/>
              <a:t>Cat.prototype</a:t>
            </a:r>
            <a:r>
              <a:rPr lang="en-US" dirty="0" smtClean="0"/>
              <a:t>, same as socks</a:t>
            </a:r>
          </a:p>
          <a:p>
            <a:pPr>
              <a:buFont typeface="Arial" pitchFamily="34" charset="0"/>
              <a:buChar char="•"/>
              <a:defRPr/>
            </a:pPr>
            <a:r>
              <a:rPr lang="en-US" dirty="0" smtClean="0"/>
              <a:t>Unlike socks, fluffy has own greeting property</a:t>
            </a:r>
          </a:p>
          <a:p>
            <a:pPr lvl="1">
              <a:buFont typeface="Arial" pitchFamily="34" charset="0"/>
              <a:buChar char="•"/>
              <a:defRPr/>
            </a:pPr>
            <a:r>
              <a:rPr lang="en-US" dirty="0" smtClean="0"/>
              <a:t>lookup stops at instance</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3018E041-269A-1744-96B0-FB9C219648EB}" type="slidenum">
              <a:rPr lang="en-US" altLang="en-US" sz="1200" b="0">
                <a:latin typeface="Arial" charset="0"/>
              </a:rPr>
              <a:pPr eaLnBrk="1" hangingPunct="1"/>
              <a:t>18</a:t>
            </a:fld>
            <a:endParaRPr lang="en-US" altLang="en-US" sz="1200" b="0">
              <a:latin typeface="Arial" charset="0"/>
            </a:endParaRPr>
          </a:p>
        </p:txBody>
      </p:sp>
    </p:spTree>
    <p:extLst>
      <p:ext uri="{BB962C8B-B14F-4D97-AF65-F5344CB8AC3E}">
        <p14:creationId xmlns:p14="http://schemas.microsoft.com/office/powerpoint/2010/main" val="1539245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In example:</a:t>
            </a:r>
          </a:p>
          <a:p>
            <a:pPr lvl="1">
              <a:buFont typeface="Arial" pitchFamily="34" charset="0"/>
              <a:buChar char="•"/>
              <a:defRPr/>
            </a:pPr>
            <a:r>
              <a:rPr lang="en-US" dirty="0" smtClean="0"/>
              <a:t>Container type has</a:t>
            </a:r>
          </a:p>
          <a:p>
            <a:pPr lvl="2">
              <a:buFont typeface="Arial" pitchFamily="34" charset="0"/>
              <a:buChar char="•"/>
              <a:defRPr/>
            </a:pPr>
            <a:r>
              <a:rPr lang="en-US" dirty="0" smtClean="0"/>
              <a:t>array that it can store items in</a:t>
            </a:r>
          </a:p>
          <a:p>
            <a:pPr lvl="2">
              <a:buFont typeface="Arial" pitchFamily="34" charset="0"/>
              <a:buChar char="•"/>
              <a:defRPr/>
            </a:pPr>
            <a:r>
              <a:rPr lang="en-US" dirty="0" smtClean="0"/>
              <a:t>Method to add items</a:t>
            </a:r>
          </a:p>
          <a:p>
            <a:pPr lvl="2">
              <a:buFont typeface="Arial" pitchFamily="34" charset="0"/>
              <a:buChar char="•"/>
              <a:defRPr/>
            </a:pPr>
            <a:r>
              <a:rPr lang="en-US" dirty="0" smtClean="0"/>
              <a:t>inherits from Object</a:t>
            </a:r>
          </a:p>
          <a:p>
            <a:pPr lvl="1">
              <a:buFont typeface="Arial" pitchFamily="34" charset="0"/>
              <a:buChar char="•"/>
              <a:defRPr/>
            </a:pPr>
            <a:r>
              <a:rPr lang="en-US" dirty="0" err="1" smtClean="0"/>
              <a:t>LimitedContainer</a:t>
            </a:r>
            <a:endParaRPr lang="en-US" dirty="0" smtClean="0"/>
          </a:p>
          <a:p>
            <a:pPr lvl="2">
              <a:buFont typeface="Arial" pitchFamily="34" charset="0"/>
              <a:buChar char="•"/>
              <a:defRPr/>
            </a:pPr>
            <a:r>
              <a:rPr lang="en-US" dirty="0" smtClean="0"/>
              <a:t>Inherits from Container</a:t>
            </a:r>
          </a:p>
          <a:p>
            <a:pPr lvl="2">
              <a:buFont typeface="Arial" pitchFamily="34" charset="0"/>
              <a:buChar char="•"/>
              <a:defRPr/>
            </a:pPr>
            <a:r>
              <a:rPr lang="en-US" dirty="0" smtClean="0"/>
              <a:t>Changes inherited behavior to limit how many items can be in array</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86F6AAA8-2FA8-5949-BA29-0980D2C7BD10}" type="slidenum">
              <a:rPr lang="en-US" altLang="en-US" sz="1200" b="0">
                <a:latin typeface="Arial" charset="0"/>
              </a:rPr>
              <a:pPr eaLnBrk="1" hangingPunct="1"/>
              <a:t>19</a:t>
            </a:fld>
            <a:endParaRPr lang="en-US" altLang="en-US" sz="1200" b="0">
              <a:latin typeface="Arial" charset="0"/>
            </a:endParaRPr>
          </a:p>
        </p:txBody>
      </p:sp>
    </p:spTree>
    <p:extLst>
      <p:ext uri="{BB962C8B-B14F-4D97-AF65-F5344CB8AC3E}">
        <p14:creationId xmlns:p14="http://schemas.microsoft.com/office/powerpoint/2010/main" val="151505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Behavior in Container constructor creates items array</a:t>
            </a:r>
          </a:p>
          <a:p>
            <a:pPr>
              <a:buFont typeface="Arial" pitchFamily="34" charset="0"/>
              <a:buChar char="•"/>
              <a:defRPr/>
            </a:pPr>
            <a:r>
              <a:rPr lang="en-US" dirty="0" smtClean="0"/>
              <a:t>To get LC to also have that behavior</a:t>
            </a:r>
          </a:p>
          <a:p>
            <a:pPr lvl="1">
              <a:buFont typeface="Arial" pitchFamily="34" charset="0"/>
              <a:buChar char="•"/>
              <a:defRPr/>
            </a:pPr>
            <a:r>
              <a:rPr lang="en-US" dirty="0" smtClean="0"/>
              <a:t>CALL Container constructor with THIS as exec context within LC constructor</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7B7E919-F618-E946-B571-F6069FC7DC36}" type="slidenum">
              <a:rPr lang="en-US" altLang="en-US" sz="1200" b="0">
                <a:latin typeface="Arial" charset="0"/>
              </a:rPr>
              <a:pPr eaLnBrk="1" hangingPunct="1"/>
              <a:t>20</a:t>
            </a:fld>
            <a:endParaRPr lang="en-US" altLang="en-US" sz="1200" b="0">
              <a:latin typeface="Arial" charset="0"/>
            </a:endParaRPr>
          </a:p>
        </p:txBody>
      </p:sp>
    </p:spTree>
    <p:extLst>
      <p:ext uri="{BB962C8B-B14F-4D97-AF65-F5344CB8AC3E}">
        <p14:creationId xmlns:p14="http://schemas.microsoft.com/office/powerpoint/2010/main" val="83902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Container’s addItem method just pushes into array</a:t>
            </a:r>
          </a:p>
          <a:p>
            <a:pPr>
              <a:buFontTx/>
              <a:buChar char="•"/>
            </a:pPr>
            <a:r>
              <a:rPr lang="en-US" altLang="en-US">
                <a:ea typeface="ＭＳ Ｐゴシック" charset="-128"/>
              </a:rPr>
              <a:t>Want to set a limit to how many items can be in array</a:t>
            </a:r>
          </a:p>
          <a:p>
            <a:pPr>
              <a:buFontTx/>
              <a:buChar char="•"/>
            </a:pPr>
            <a:r>
              <a:rPr lang="en-US" altLang="en-US">
                <a:ea typeface="ＭＳ Ｐゴシック" charset="-128"/>
              </a:rPr>
              <a:t>Define new addItem method on LC prototype</a:t>
            </a:r>
          </a:p>
          <a:p>
            <a:pPr lvl="1">
              <a:buFontTx/>
              <a:buChar char="•"/>
            </a:pPr>
            <a:r>
              <a:rPr lang="en-US" altLang="en-US">
                <a:ea typeface="ＭＳ Ｐゴシック" charset="-128"/>
              </a:rPr>
              <a:t>The new addItem is higher in the PLC, so it will be found before old one</a:t>
            </a:r>
          </a:p>
          <a:p>
            <a:pPr lvl="1">
              <a:buFontTx/>
              <a:buChar char="•"/>
            </a:pPr>
            <a:r>
              <a:rPr lang="en-US" altLang="en-US">
                <a:ea typeface="ＭＳ Ｐゴシック" charset="-128"/>
              </a:rPr>
              <a:t>Add logic into new method to throw error if there are too many items</a:t>
            </a:r>
          </a:p>
          <a:p>
            <a:pPr lvl="1">
              <a:buFontTx/>
              <a:buChar char="•"/>
            </a:pPr>
            <a:r>
              <a:rPr lang="en-US" altLang="en-US">
                <a:ea typeface="ＭＳ Ｐゴシック" charset="-128"/>
              </a:rPr>
              <a:t>CALL Container’s addItem method with THIS as exec context to get original behavior</a:t>
            </a:r>
          </a:p>
          <a:p>
            <a:endParaRPr lang="en-US" altLang="en-US">
              <a:ea typeface="ＭＳ Ｐゴシック" charset="-128"/>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7674EE16-57F3-DB4C-8E9D-06A86C9B3CB2}" type="slidenum">
              <a:rPr lang="en-US" altLang="en-US" sz="1200" b="0">
                <a:latin typeface="Arial" charset="0"/>
              </a:rPr>
              <a:pPr eaLnBrk="1" hangingPunct="1"/>
              <a:t>21</a:t>
            </a:fld>
            <a:endParaRPr lang="en-US" altLang="en-US" sz="1200" b="0">
              <a:latin typeface="Arial" charset="0"/>
            </a:endParaRPr>
          </a:p>
        </p:txBody>
      </p:sp>
    </p:spTree>
    <p:extLst>
      <p:ext uri="{BB962C8B-B14F-4D97-AF65-F5344CB8AC3E}">
        <p14:creationId xmlns:p14="http://schemas.microsoft.com/office/powerpoint/2010/main" val="114247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Code you write</a:t>
            </a:r>
          </a:p>
          <a:p>
            <a:pPr>
              <a:buFontTx/>
              <a:buChar char="•"/>
            </a:pPr>
            <a:r>
              <a:rPr lang="en-US" altLang="en-US">
                <a:ea typeface="ＭＳ Ｐゴシック" charset="-128"/>
              </a:rPr>
              <a:t>Code loaded in memory</a:t>
            </a:r>
          </a:p>
          <a:p>
            <a:pPr>
              <a:buFontTx/>
              <a:buChar char="•"/>
            </a:pPr>
            <a:endParaRPr lang="en-US" altLang="en-US">
              <a:ea typeface="ＭＳ Ｐゴシック" charset="-128"/>
            </a:endParaRPr>
          </a:p>
          <a:p>
            <a:r>
              <a:rPr lang="en-US" altLang="en-US" b="1">
                <a:ea typeface="ＭＳ Ｐゴシック" charset="-128"/>
              </a:rPr>
              <a:t>Moving Shared Properties to the Prototype </a:t>
            </a:r>
            <a:endParaRPr lang="en-US" altLang="en-US">
              <a:ea typeface="ＭＳ Ｐゴシック" charset="-128"/>
            </a:endParaRPr>
          </a:p>
          <a:p>
            <a:r>
              <a:rPr lang="en-US" altLang="en-US">
                <a:ea typeface="ＭＳ Ｐゴシック" charset="-128"/>
              </a:rPr>
              <a:t>When you create objects using a constructor function, own properties are added using this. This could be inefficient in cases where properties don't change across instances. In the example above, Shape() was defined like so:</a:t>
            </a:r>
          </a:p>
          <a:p>
            <a:r>
              <a:rPr lang="en-US" altLang="en-US">
                <a:ea typeface="ＭＳ Ｐゴシック" charset="-128"/>
              </a:rPr>
              <a:t>function Shape(){ </a:t>
            </a:r>
          </a:p>
          <a:p>
            <a:r>
              <a:rPr lang="en-US" altLang="en-US">
                <a:ea typeface="ＭＳ Ｐゴシック" charset="-128"/>
              </a:rPr>
              <a:t>this.name = 'shape';</a:t>
            </a:r>
          </a:p>
          <a:p>
            <a:r>
              <a:rPr lang="en-US" altLang="en-US">
                <a:ea typeface="ＭＳ Ｐゴシック" charset="-128"/>
              </a:rPr>
              <a:t>}</a:t>
            </a:r>
          </a:p>
          <a:p>
            <a:r>
              <a:rPr lang="en-US" altLang="en-US">
                <a:ea typeface="ＭＳ Ｐゴシック" charset="-128"/>
              </a:rPr>
              <a:t>This means that every time you create a new object using new Shape() a new name property will be created and stored somewhere in memory. The other option is to have the name property added to the prototype and shared among all the instances:</a:t>
            </a:r>
          </a:p>
          <a:p>
            <a:r>
              <a:rPr lang="en-US" altLang="en-US">
                <a:ea typeface="ＭＳ Ｐゴシック" charset="-128"/>
              </a:rPr>
              <a:t>function Shape(){}</a:t>
            </a:r>
          </a:p>
          <a:p>
            <a:r>
              <a:rPr lang="en-US" altLang="en-US">
                <a:ea typeface="ＭＳ Ｐゴシック" charset="-128"/>
              </a:rPr>
              <a:t>Shape.prototype.name = 'shape';</a:t>
            </a:r>
          </a:p>
          <a:p>
            <a:r>
              <a:rPr lang="en-US" altLang="en-US">
                <a:ea typeface="ＭＳ Ｐゴシック" charset="-128"/>
              </a:rPr>
              <a:t>Now every time you create an object using new Shape(), this object will not have its own property name, but will use the one added to the prototype. This is more efficient, but you should only use it for properties that don't change from one instance to another. Methods are ideal for this type of sharing</a:t>
            </a: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0A6C0064-25BD-5A4F-BE08-78A81B505EC7}" type="slidenum">
              <a:rPr lang="en-US" altLang="en-US" sz="1200" b="0">
                <a:latin typeface="Arial" charset="0"/>
              </a:rPr>
              <a:pPr eaLnBrk="1" hangingPunct="1"/>
              <a:t>24</a:t>
            </a:fld>
            <a:endParaRPr lang="en-US" altLang="en-US" sz="1200" b="0">
              <a:latin typeface="Arial" charset="0"/>
            </a:endParaRPr>
          </a:p>
        </p:txBody>
      </p:sp>
    </p:spTree>
    <p:extLst>
      <p:ext uri="{BB962C8B-B14F-4D97-AF65-F5344CB8AC3E}">
        <p14:creationId xmlns:p14="http://schemas.microsoft.com/office/powerpoint/2010/main" val="902709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26</a:t>
            </a:fld>
            <a:endParaRPr lang="en-US" altLang="en-US"/>
          </a:p>
        </p:txBody>
      </p:sp>
    </p:spTree>
    <p:extLst>
      <p:ext uri="{BB962C8B-B14F-4D97-AF65-F5344CB8AC3E}">
        <p14:creationId xmlns:p14="http://schemas.microsoft.com/office/powerpoint/2010/main" val="799996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lnSpc>
                <a:spcPct val="70000"/>
              </a:lnSpc>
              <a:buFont typeface="+mj-lt"/>
              <a:buAutoNum type="arabicPeriod"/>
            </a:pPr>
            <a:r>
              <a:rPr lang="en-US" altLang="en-US" sz="1200" dirty="0" smtClean="0">
                <a:ea typeface="ＭＳ Ｐゴシック" charset="-128"/>
              </a:rPr>
              <a:t>The Window object is the main entry point to all client-side JavaScript features and APIs.</a:t>
            </a:r>
          </a:p>
          <a:p>
            <a:pPr marL="685800" lvl="1" indent="-228600" eaLnBrk="1" hangingPunct="1">
              <a:lnSpc>
                <a:spcPct val="70000"/>
              </a:lnSpc>
              <a:buFont typeface="+mj-lt"/>
              <a:buAutoNum type="arabicPeriod"/>
            </a:pPr>
            <a:r>
              <a:rPr lang="en-US" altLang="en-US" sz="1200" dirty="0" smtClean="0">
                <a:ea typeface="ＭＳ Ｐゴシック" charset="-128"/>
              </a:rPr>
              <a:t>It represents a web browser window or frame, and you can refer to it with the identifier window . The Window object defines properties like location , which refers to a Location object that specifies the URL currently displayed in the window and allows a script to load a new URL into the window. // </a:t>
            </a:r>
            <a:r>
              <a:rPr lang="en-US" altLang="en-US" sz="1200" dirty="0" err="1" smtClean="0">
                <a:ea typeface="ＭＳ Ｐゴシック" charset="-128"/>
              </a:rPr>
              <a:t>window.location</a:t>
            </a:r>
            <a:r>
              <a:rPr lang="en-US" altLang="en-US" sz="1200" dirty="0" smtClean="0">
                <a:ea typeface="ＭＳ Ｐゴシック" charset="-128"/>
              </a:rPr>
              <a:t> = </a:t>
            </a:r>
            <a:r>
              <a:rPr lang="en-US" altLang="en-US" sz="1200" dirty="0" smtClean="0">
                <a:ea typeface="ＭＳ Ｐゴシック" charset="-128"/>
                <a:hlinkClick r:id="rId3"/>
              </a:rPr>
              <a:t>http://www.yahoo.com</a:t>
            </a:r>
            <a:r>
              <a:rPr lang="en-US" altLang="en-US" sz="1200" dirty="0" smtClean="0">
                <a:ea typeface="ＭＳ Ｐゴシック" charset="-128"/>
              </a:rPr>
              <a:t>.</a:t>
            </a:r>
          </a:p>
          <a:p>
            <a:pPr marL="685800" lvl="1" indent="-228600" eaLnBrk="1" hangingPunct="1">
              <a:lnSpc>
                <a:spcPct val="70000"/>
              </a:lnSpc>
              <a:buFont typeface="+mj-lt"/>
              <a:buAutoNum type="arabicPeriod"/>
            </a:pPr>
            <a:r>
              <a:rPr lang="en-US" altLang="en-US" sz="1200" dirty="0" smtClean="0">
                <a:ea typeface="ＭＳ Ｐゴシック" charset="-128"/>
              </a:rPr>
              <a:t>In client-side JavaScript, the Window object is also the global object. This means that the Window object is at the top of the scope chain and that its properties and methods are effectively global variables and global functions.</a:t>
            </a:r>
          </a:p>
          <a:p>
            <a:pPr marL="685800" lvl="1" indent="-228600" eaLnBrk="1" hangingPunct="1">
              <a:lnSpc>
                <a:spcPct val="70000"/>
              </a:lnSpc>
              <a:buFont typeface="+mj-lt"/>
              <a:buAutoNum type="arabicPeriod"/>
            </a:pPr>
            <a:r>
              <a:rPr lang="en-US" altLang="en-US" sz="1200" dirty="0" smtClean="0">
                <a:ea typeface="ＭＳ Ｐゴシック" charset="-128"/>
              </a:rPr>
              <a:t>The Window object has a property named window  that always refers to itself. You can use this property if you need to refer to the window object itself, but it is not usually necessary to use window  if you just want to refer to access properties of the global window object.</a:t>
            </a:r>
          </a:p>
          <a:p>
            <a:pPr marL="228600" indent="-228600" eaLnBrk="1" hangingPunct="1">
              <a:lnSpc>
                <a:spcPct val="70000"/>
              </a:lnSpc>
              <a:buFont typeface="+mj-lt"/>
              <a:buAutoNum type="arabicPeriod"/>
            </a:pPr>
            <a:r>
              <a:rPr lang="en-US" altLang="en-US" sz="1200" b="1" dirty="0" smtClean="0">
                <a:ea typeface="ＭＳ Ｐゴシック" charset="-128"/>
              </a:rPr>
              <a:t>Then comes the document which is again one of the most important properties of the document object.</a:t>
            </a:r>
          </a:p>
          <a:p>
            <a:pPr marL="228600" indent="-228600" eaLnBrk="1" hangingPunct="1">
              <a:lnSpc>
                <a:spcPct val="70000"/>
              </a:lnSpc>
              <a:buFont typeface="+mj-lt"/>
              <a:buAutoNum type="arabicPeriod"/>
            </a:pPr>
            <a:r>
              <a:rPr lang="en-US" altLang="en-US" sz="1200" dirty="0" smtClean="0">
                <a:ea typeface="ＭＳ Ｐゴシック" charset="-128"/>
              </a:rPr>
              <a:t>The Document object has important methods such as </a:t>
            </a:r>
            <a:r>
              <a:rPr lang="en-US" altLang="en-US" sz="1200" dirty="0" err="1" smtClean="0">
                <a:ea typeface="ＭＳ Ｐゴシック" charset="-128"/>
              </a:rPr>
              <a:t>getElementById</a:t>
            </a:r>
            <a:r>
              <a:rPr lang="en-US" altLang="en-US" sz="1200" dirty="0" smtClean="0">
                <a:ea typeface="ＭＳ Ｐゴシック" charset="-128"/>
              </a:rPr>
              <a:t>() , which returns a single document element (representing an open/close pair of HTML tags and all of the content between them) based on the value of its id  attribute.</a:t>
            </a:r>
          </a:p>
          <a:p>
            <a:pPr marL="685800" lvl="1" indent="-228600" eaLnBrk="1" hangingPunct="1">
              <a:lnSpc>
                <a:spcPct val="70000"/>
              </a:lnSpc>
              <a:buFont typeface="+mj-lt"/>
              <a:buAutoNum type="arabicPeriod"/>
            </a:pPr>
            <a:r>
              <a:rPr lang="en-US" altLang="en-US" sz="1200" dirty="0" smtClean="0">
                <a:ea typeface="ＭＳ Ｐゴシック" charset="-128"/>
              </a:rPr>
              <a:t>Techniques for querying, traversing, and modifying document content would be covered while discussing DOM.</a:t>
            </a:r>
            <a:endParaRPr lang="en-US" altLang="en-US" sz="1200" b="1" dirty="0" smtClean="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29</a:t>
            </a:fld>
            <a:endParaRPr lang="en-US" altLang="en-US"/>
          </a:p>
        </p:txBody>
      </p:sp>
    </p:spTree>
    <p:extLst>
      <p:ext uri="{BB962C8B-B14F-4D97-AF65-F5344CB8AC3E}">
        <p14:creationId xmlns:p14="http://schemas.microsoft.com/office/powerpoint/2010/main" val="2053367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en-US" sz="1200" dirty="0" smtClean="0">
                <a:ea typeface="ＭＳ Ｐゴシック" charset="-128"/>
              </a:rPr>
              <a:t>This line of code acts as if the user clicked a link with the </a:t>
            </a:r>
            <a:r>
              <a:rPr lang="en-US" altLang="en-US" sz="1200" dirty="0" err="1" smtClean="0">
                <a:ea typeface="ＭＳ Ｐゴシック" charset="-128"/>
              </a:rPr>
              <a:t>href</a:t>
            </a:r>
            <a:r>
              <a:rPr lang="en-US" altLang="en-US" sz="1200" dirty="0" smtClean="0">
                <a:ea typeface="ＭＳ Ｐゴシック" charset="-128"/>
              </a:rPr>
              <a:t> attribute set to </a:t>
            </a:r>
            <a:r>
              <a:rPr lang="en-US" altLang="en-US" sz="1200" dirty="0" smtClean="0">
                <a:ea typeface="ＭＳ Ｐゴシック" charset="-128"/>
                <a:hlinkClick r:id="rId3"/>
              </a:rPr>
              <a:t>http://www.wrox.com</a:t>
            </a:r>
            <a:r>
              <a:rPr lang="en-US" altLang="en-US" sz="1200" dirty="0" smtClean="0">
                <a:ea typeface="ＭＳ Ｐゴシック" charset="-128"/>
              </a:rPr>
              <a:t>  and the target attribute set to “</a:t>
            </a:r>
            <a:r>
              <a:rPr lang="en-US" altLang="ja-JP" sz="1200" dirty="0" err="1" smtClean="0">
                <a:ea typeface="ＭＳ Ｐゴシック" charset="-128"/>
              </a:rPr>
              <a:t>topFrame</a:t>
            </a:r>
            <a:r>
              <a:rPr lang="en-US" altLang="en-US" sz="1200" dirty="0" smtClean="0">
                <a:ea typeface="ＭＳ Ｐゴシック" charset="-128"/>
              </a:rPr>
              <a:t>”</a:t>
            </a:r>
            <a:r>
              <a:rPr lang="en-US" altLang="ja-JP" sz="1200" dirty="0" smtClean="0">
                <a:ea typeface="ＭＳ Ｐゴシック" charset="-128"/>
              </a:rPr>
              <a:t>. </a:t>
            </a:r>
          </a:p>
          <a:p>
            <a:pPr marL="685800" lvl="1" indent="-228600">
              <a:buFont typeface="+mj-lt"/>
              <a:buAutoNum type="arabicPeriod"/>
            </a:pPr>
            <a:r>
              <a:rPr lang="en-US" altLang="ja-JP" sz="1200" dirty="0" smtClean="0">
                <a:ea typeface="ＭＳ Ｐゴシック" charset="-128"/>
              </a:rPr>
              <a:t>If there is a window or frame named </a:t>
            </a:r>
            <a:r>
              <a:rPr lang="en-US" altLang="en-US" sz="1200" dirty="0" smtClean="0">
                <a:ea typeface="ＭＳ Ｐゴシック" charset="-128"/>
              </a:rPr>
              <a:t>“</a:t>
            </a:r>
            <a:r>
              <a:rPr lang="en-US" altLang="ja-JP" sz="1200" dirty="0" err="1" smtClean="0">
                <a:ea typeface="ＭＳ Ｐゴシック" charset="-128"/>
              </a:rPr>
              <a:t>topFrame</a:t>
            </a:r>
            <a:r>
              <a:rPr lang="en-US" altLang="en-US" sz="1200" dirty="0" smtClean="0">
                <a:ea typeface="ＭＳ Ｐゴシック" charset="-128"/>
              </a:rPr>
              <a:t>”</a:t>
            </a:r>
            <a:r>
              <a:rPr lang="en-US" altLang="ja-JP" sz="1200" dirty="0" smtClean="0">
                <a:ea typeface="ＭＳ Ｐゴシック" charset="-128"/>
              </a:rPr>
              <a:t>, then the URL will be loaded there; otherwise, a new window is created and given the name </a:t>
            </a:r>
            <a:r>
              <a:rPr lang="en-US" altLang="en-US" sz="1200" dirty="0" smtClean="0">
                <a:ea typeface="ＭＳ Ｐゴシック" charset="-128"/>
              </a:rPr>
              <a:t>“</a:t>
            </a:r>
            <a:r>
              <a:rPr lang="en-US" altLang="ja-JP" sz="1200" dirty="0" err="1" smtClean="0">
                <a:ea typeface="ＭＳ Ｐゴシック" charset="-128"/>
              </a:rPr>
              <a:t>topFrame</a:t>
            </a:r>
            <a:r>
              <a:rPr lang="en-US" altLang="en-US" sz="1200" dirty="0" smtClean="0">
                <a:ea typeface="ＭＳ Ｐゴシック" charset="-128"/>
              </a:rPr>
              <a:t>”</a:t>
            </a:r>
            <a:r>
              <a:rPr lang="en-US" altLang="ja-JP" sz="1200" dirty="0" smtClean="0">
                <a:ea typeface="ＭＳ Ｐゴシック" charset="-128"/>
              </a:rPr>
              <a:t>. </a:t>
            </a:r>
          </a:p>
          <a:p>
            <a:pPr marL="685800" marR="0" lvl="1"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altLang="ja-JP" sz="1200" dirty="0" smtClean="0">
                <a:ea typeface="ＭＳ Ｐゴシック" charset="-128"/>
              </a:rPr>
              <a:t>The second argument may also be any of the special window names: _self, _parent, _top, or _blank.</a:t>
            </a:r>
            <a:r>
              <a:rPr lang="en-US" altLang="en-US" sz="1200" dirty="0" smtClean="0">
                <a:latin typeface="Arial" charset="0"/>
                <a:ea typeface="ＭＳ Ｐゴシック" charset="-128"/>
              </a:rPr>
              <a:t>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altLang="en-US" sz="1200" dirty="0" smtClean="0">
                <a:latin typeface="Arial" charset="0"/>
                <a:ea typeface="ＭＳ Ｐゴシック" charset="-128"/>
              </a:rPr>
              <a:t>The </a:t>
            </a:r>
            <a:r>
              <a:rPr lang="en-US" altLang="en-US" sz="1200" dirty="0" err="1" smtClean="0">
                <a:latin typeface="Arial" charset="0"/>
                <a:ea typeface="ＭＳ Ｐゴシック" charset="-128"/>
              </a:rPr>
              <a:t>window.open</a:t>
            </a:r>
            <a:r>
              <a:rPr lang="en-US" altLang="en-US" sz="1200" dirty="0" smtClean="0">
                <a:latin typeface="Arial" charset="0"/>
                <a:ea typeface="ＭＳ Ｐゴシック" charset="-128"/>
              </a:rPr>
              <a:t>() method returns a reference to the newly created window. This object is the same as any other window object except that you typically have more control over it. For instance, some browsers that don’t allow you to resize or move the main browser window by default may allow you to resize or move windows that you’ve created using </a:t>
            </a:r>
            <a:r>
              <a:rPr lang="en-US" altLang="en-US" sz="1200" dirty="0" err="1" smtClean="0">
                <a:latin typeface="Arial" charset="0"/>
                <a:ea typeface="ＭＳ Ｐゴシック" charset="-128"/>
              </a:rPr>
              <a:t>window.open</a:t>
            </a:r>
            <a:r>
              <a:rPr lang="en-US" altLang="en-US" sz="1200" dirty="0" smtClean="0">
                <a:latin typeface="Arial" charset="0"/>
                <a:ea typeface="ＭＳ Ｐゴシック" charset="-128"/>
              </a:rPr>
              <a:t>().</a:t>
            </a:r>
          </a:p>
          <a:p>
            <a:pPr marL="228600" indent="-228600" eaLnBrk="1" hangingPunct="1">
              <a:buFont typeface="+mj-lt"/>
              <a:buAutoNum type="arabicPeriod"/>
            </a:pPr>
            <a:r>
              <a:rPr lang="en-US" altLang="en-US" sz="1200" dirty="0" smtClean="0">
                <a:ea typeface="ＭＳ Ｐゴシック" charset="-128"/>
              </a:rPr>
              <a:t>The window opened by </a:t>
            </a:r>
            <a:r>
              <a:rPr lang="en-US" altLang="en-US" sz="1200" dirty="0" err="1" smtClean="0">
                <a:ea typeface="ＭＳ Ｐゴシック" charset="-128"/>
              </a:rPr>
              <a:t>window.open</a:t>
            </a:r>
            <a:r>
              <a:rPr lang="en-US" altLang="en-US" sz="1200" dirty="0" smtClean="0">
                <a:ea typeface="ＭＳ Ｐゴシック" charset="-128"/>
              </a:rPr>
              <a:t>() </a:t>
            </a:r>
            <a:r>
              <a:rPr lang="en-US" altLang="en-US" sz="1200" dirty="0" err="1" smtClean="0">
                <a:ea typeface="ＭＳ Ｐゴシック" charset="-128"/>
              </a:rPr>
              <a:t>methid</a:t>
            </a:r>
            <a:r>
              <a:rPr lang="en-US" altLang="en-US" sz="1200" dirty="0" smtClean="0">
                <a:ea typeface="ＭＳ Ｐゴシック" charset="-128"/>
              </a:rPr>
              <a:t> can also be closed by closed method as mentioned below:</a:t>
            </a:r>
          </a:p>
          <a:p>
            <a:pPr lvl="1" eaLnBrk="1" hangingPunct="1"/>
            <a:r>
              <a:rPr lang="en-US" altLang="en-US" sz="1200" dirty="0" smtClean="0">
                <a:ea typeface="ＭＳ Ｐゴシック" charset="-128"/>
              </a:rPr>
              <a:t> </a:t>
            </a:r>
            <a:r>
              <a:rPr lang="en-US" altLang="en-US" sz="1200" b="1" dirty="0" err="1" smtClean="0">
                <a:ea typeface="ＭＳ Ｐゴシック" charset="-128"/>
              </a:rPr>
              <a:t>var</a:t>
            </a:r>
            <a:r>
              <a:rPr lang="en-US" altLang="en-US" sz="1200" b="1" dirty="0" smtClean="0">
                <a:ea typeface="ＭＳ Ｐゴシック" charset="-128"/>
              </a:rPr>
              <a:t> </a:t>
            </a:r>
            <a:r>
              <a:rPr lang="en-US" altLang="en-US" sz="1200" b="1" dirty="0" err="1" smtClean="0">
                <a:ea typeface="ＭＳ Ｐゴシック" charset="-128"/>
              </a:rPr>
              <a:t>wroxWin</a:t>
            </a:r>
            <a:r>
              <a:rPr lang="en-US" altLang="en-US" sz="1200" b="1" dirty="0" smtClean="0">
                <a:ea typeface="ＭＳ Ｐゴシック" charset="-128"/>
              </a:rPr>
              <a:t> =</a:t>
            </a:r>
            <a:r>
              <a:rPr lang="en-US" altLang="en-US" sz="1200" b="1" dirty="0" err="1" smtClean="0">
                <a:ea typeface="ＭＳ Ｐゴシック" charset="-128"/>
              </a:rPr>
              <a:t>window.open</a:t>
            </a:r>
            <a:r>
              <a:rPr lang="en-US" altLang="en-US" sz="1200" b="1" dirty="0" smtClean="0">
                <a:ea typeface="ＭＳ Ｐゴシック" charset="-128"/>
              </a:rPr>
              <a:t>(“http://</a:t>
            </a:r>
            <a:r>
              <a:rPr lang="en-US" altLang="en-US" sz="1200" b="1" dirty="0" err="1" smtClean="0">
                <a:ea typeface="ＭＳ Ｐゴシック" charset="-128"/>
              </a:rPr>
              <a:t>www.wrox.com</a:t>
            </a:r>
            <a:r>
              <a:rPr lang="en-US" altLang="en-US" sz="1200" b="1" dirty="0" smtClean="0">
                <a:ea typeface="ＭＳ Ｐゴシック" charset="-128"/>
              </a:rPr>
              <a:t>/”,”</a:t>
            </a:r>
            <a:r>
              <a:rPr lang="en-US" altLang="ja-JP" sz="1200" b="1" dirty="0" err="1" smtClean="0">
                <a:ea typeface="ＭＳ Ｐゴシック" charset="-128"/>
              </a:rPr>
              <a:t>wroxWindow</a:t>
            </a:r>
            <a:r>
              <a:rPr lang="en-US" altLang="en-US" sz="1200" b="1" dirty="0" smtClean="0">
                <a:ea typeface="ＭＳ Ｐゴシック" charset="-128"/>
              </a:rPr>
              <a:t>”</a:t>
            </a:r>
            <a:r>
              <a:rPr lang="en-US" altLang="ja-JP" sz="1200" b="1" dirty="0" smtClean="0">
                <a:ea typeface="ＭＳ Ｐゴシック" charset="-128"/>
              </a:rPr>
              <a:t>,</a:t>
            </a:r>
          </a:p>
          <a:p>
            <a:pPr lvl="1" eaLnBrk="1" hangingPunct="1"/>
            <a:r>
              <a:rPr lang="en-US" altLang="en-US" sz="1200" b="1" dirty="0" smtClean="0">
                <a:ea typeface="ＭＳ Ｐゴシック" charset="-128"/>
              </a:rPr>
              <a:t>“height=400,width=400,top=10,left=10,resizable=yes”);</a:t>
            </a:r>
          </a:p>
          <a:p>
            <a:pPr lvl="1" eaLnBrk="1" hangingPunct="1"/>
            <a:r>
              <a:rPr lang="en-US" altLang="en-US" sz="1200" dirty="0" err="1" smtClean="0">
                <a:ea typeface="ＭＳ Ｐゴシック" charset="-128"/>
              </a:rPr>
              <a:t>wroxWin.close</a:t>
            </a:r>
            <a:r>
              <a:rPr lang="en-US" altLang="en-US" sz="1200" dirty="0" smtClean="0">
                <a:ea typeface="ＭＳ Ｐゴシック" charset="-128"/>
              </a:rPr>
              <a:t>();</a:t>
            </a:r>
          </a:p>
          <a:p>
            <a:pPr lvl="1" eaLnBrk="1" hangingPunct="1"/>
            <a:r>
              <a:rPr lang="en-US" altLang="en-US" sz="1200" dirty="0" smtClean="0">
                <a:ea typeface="ＭＳ Ｐゴシック" charset="-128"/>
              </a:rPr>
              <a:t>The newly created window object has a reference back to the window that opened it via the opener property. This property is defined only on the topmost window object (top) of the pop-up window and is a pointer to the window or frame that called </a:t>
            </a:r>
            <a:r>
              <a:rPr lang="en-US" altLang="en-US" sz="1200" dirty="0" err="1" smtClean="0">
                <a:ea typeface="ＭＳ Ｐゴシック" charset="-128"/>
              </a:rPr>
              <a:t>window.open</a:t>
            </a:r>
            <a:r>
              <a:rPr lang="en-US" altLang="en-US" sz="1200" dirty="0" smtClean="0">
                <a:ea typeface="ＭＳ Ｐゴシック" charset="-128"/>
              </a:rPr>
              <a:t>().</a:t>
            </a:r>
          </a:p>
          <a:p>
            <a:pPr lvl="1" eaLnBrk="1" hangingPunct="1"/>
            <a:r>
              <a:rPr lang="en-US" altLang="en-US" sz="1200" b="1" dirty="0" smtClean="0">
                <a:ea typeface="ＭＳ Ｐゴシック" charset="-128"/>
              </a:rPr>
              <a:t>alert(</a:t>
            </a:r>
            <a:r>
              <a:rPr lang="en-US" altLang="en-US" sz="1200" b="1" dirty="0" err="1" smtClean="0">
                <a:ea typeface="ＭＳ Ｐゴシック" charset="-128"/>
              </a:rPr>
              <a:t>wroxWin.opener</a:t>
            </a:r>
            <a:r>
              <a:rPr lang="en-US" altLang="en-US" sz="1200" b="1" dirty="0" smtClean="0">
                <a:ea typeface="ＭＳ Ｐゴシック" charset="-128"/>
              </a:rPr>
              <a:t> == window); //true</a:t>
            </a:r>
          </a:p>
          <a:p>
            <a:pPr lvl="1" eaLnBrk="1" hangingPunct="1"/>
            <a:r>
              <a:rPr lang="en-US" altLang="en-US" sz="1200" dirty="0" smtClean="0">
                <a:ea typeface="ＭＳ Ｐゴシック" charset="-128"/>
              </a:rPr>
              <a:t>Even though there is a pointer from the pop-up window back to the window that opened it, there is no reverse relationship. Windows do not keep track of the pop-ups that they spawn, so it’s up to you to keep track if necessary.</a:t>
            </a:r>
            <a:r>
              <a:rPr lang="en-US" altLang="en-US" sz="1200" dirty="0" smtClean="0">
                <a:latin typeface="Arial" charset="0"/>
                <a:ea typeface="ＭＳ Ｐゴシック" charset="-128"/>
              </a:rPr>
              <a:t>	</a:t>
            </a:r>
            <a:endParaRPr lang="en-US" altLang="en-US" sz="1200" b="1" dirty="0" smtClean="0">
              <a:latin typeface="Arial" charset="0"/>
              <a:ea typeface="ＭＳ Ｐゴシック" charset="-128"/>
            </a:endParaRPr>
          </a:p>
          <a:p>
            <a:pPr marL="685800" lvl="1" indent="-228600">
              <a:buFont typeface="+mj-lt"/>
              <a:buAutoNum type="arabicPeriod"/>
            </a:pPr>
            <a:endParaRPr lang="en-US" altLang="ja-JP" sz="1200" dirty="0" smtClean="0">
              <a:ea typeface="ＭＳ Ｐゴシック" charset="-128"/>
            </a:endParaRPr>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32</a:t>
            </a:fld>
            <a:endParaRPr lang="en-US" altLang="en-US"/>
          </a:p>
        </p:txBody>
      </p:sp>
    </p:spTree>
    <p:extLst>
      <p:ext uri="{BB962C8B-B14F-4D97-AF65-F5344CB8AC3E}">
        <p14:creationId xmlns:p14="http://schemas.microsoft.com/office/powerpoint/2010/main" val="947086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ea typeface="ＭＳ Ｐゴシック" charset="-128"/>
              </a:rPr>
              <a:t>Of these two approaches to changing the browser location, setting </a:t>
            </a:r>
            <a:r>
              <a:rPr lang="en-US" altLang="en-US" sz="1200" dirty="0" err="1" smtClean="0">
                <a:ea typeface="ＭＳ Ｐゴシック" charset="-128"/>
              </a:rPr>
              <a:t>location.href</a:t>
            </a:r>
            <a:r>
              <a:rPr lang="en-US" altLang="en-US" sz="1200" dirty="0" smtClean="0">
                <a:ea typeface="ＭＳ Ｐゴシック" charset="-128"/>
              </a:rPr>
              <a:t> is most often seen in code.</a:t>
            </a:r>
          </a:p>
          <a:p>
            <a:endParaRPr lang="en-US" dirty="0"/>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38</a:t>
            </a:fld>
            <a:endParaRPr lang="en-US" altLang="en-US"/>
          </a:p>
        </p:txBody>
      </p:sp>
    </p:spTree>
    <p:extLst>
      <p:ext uri="{BB962C8B-B14F-4D97-AF65-F5344CB8AC3E}">
        <p14:creationId xmlns:p14="http://schemas.microsoft.com/office/powerpoint/2010/main" val="172532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Lookup instance.getTime</a:t>
            </a:r>
          </a:p>
          <a:p>
            <a:pPr lvl="1">
              <a:buFontTx/>
              <a:buChar char="•"/>
            </a:pPr>
            <a:r>
              <a:rPr lang="en-US" altLang="en-US">
                <a:ea typeface="ＭＳ Ｐゴシック" charset="-128"/>
              </a:rPr>
              <a:t>Doesn’t find it on the var</a:t>
            </a:r>
          </a:p>
          <a:p>
            <a:pPr lvl="1">
              <a:buFontTx/>
              <a:buChar char="•"/>
            </a:pPr>
            <a:r>
              <a:rPr lang="en-US" altLang="en-US">
                <a:ea typeface="ＭＳ Ｐゴシック" charset="-128"/>
              </a:rPr>
              <a:t>Finds it on Date</a:t>
            </a:r>
          </a:p>
          <a:p>
            <a:pPr lvl="1">
              <a:buFontTx/>
              <a:buChar char="•"/>
            </a:pPr>
            <a:r>
              <a:rPr lang="en-US" altLang="en-US">
                <a:ea typeface="ＭＳ Ｐゴシック" charset="-128"/>
              </a:rPr>
              <a:t>Stops looking</a:t>
            </a:r>
          </a:p>
          <a:p>
            <a:endParaRPr lang="en-US" altLang="en-US">
              <a:ea typeface="ＭＳ Ｐゴシック" charset="-128"/>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CE4C44E8-A04C-8D40-A3A9-0C0B1837434D}" type="slidenum">
              <a:rPr lang="en-US" altLang="en-US" sz="1200" b="0">
                <a:latin typeface="Arial" charset="0"/>
              </a:rPr>
              <a:pPr eaLnBrk="1" hangingPunct="1"/>
              <a:t>5</a:t>
            </a:fld>
            <a:endParaRPr lang="en-US" altLang="en-US" sz="1200" b="0">
              <a:latin typeface="Arial" charset="0"/>
            </a:endParaRPr>
          </a:p>
        </p:txBody>
      </p:sp>
    </p:spTree>
    <p:extLst>
      <p:ext uri="{BB962C8B-B14F-4D97-AF65-F5344CB8AC3E}">
        <p14:creationId xmlns:p14="http://schemas.microsoft.com/office/powerpoint/2010/main" val="282618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Prologue: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ea typeface="ＭＳ Ｐゴシック" charset="-128"/>
              </a:rPr>
              <a:t> Scripts sometimes need to obtain information about the web browser in which they are running or the desktop on which the browser appears. This section describes the navigator  and screen  properties of the Window object. Those properties refer to Navigator and Screen objects, respectively, and these objects provide information that allows a script to customize its behavior based on its environment.</a:t>
            </a:r>
          </a:p>
          <a:p>
            <a:endParaRPr lang="en-US" dirty="0"/>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39</a:t>
            </a:fld>
            <a:endParaRPr lang="en-US" altLang="en-US"/>
          </a:p>
        </p:txBody>
      </p:sp>
    </p:spTree>
    <p:extLst>
      <p:ext uri="{BB962C8B-B14F-4D97-AF65-F5344CB8AC3E}">
        <p14:creationId xmlns:p14="http://schemas.microsoft.com/office/powerpoint/2010/main" val="1924392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altLang="en-US" sz="1200" dirty="0" smtClean="0">
                <a:latin typeface="Arial" charset="0"/>
                <a:ea typeface="ＭＳ Ｐゴシック" charset="-128"/>
              </a:rPr>
              <a:t>The number at the start of this string is often 4.0 or 5.0 to indicate generic compatibility with fourth- and fifth generation browsers. There is no standard format for the </a:t>
            </a:r>
            <a:r>
              <a:rPr lang="en-US" altLang="en-US" sz="1200" dirty="0" err="1" smtClean="0">
                <a:latin typeface="Arial" charset="0"/>
                <a:ea typeface="ＭＳ Ｐゴシック" charset="-128"/>
              </a:rPr>
              <a:t>appVersion</a:t>
            </a:r>
            <a:r>
              <a:rPr lang="en-US" altLang="en-US" sz="1200" dirty="0" smtClean="0">
                <a:latin typeface="Arial" charset="0"/>
                <a:ea typeface="ＭＳ Ｐゴシック" charset="-128"/>
              </a:rPr>
              <a:t> string, so parsing it in a browser-independent way isn’t possible.</a:t>
            </a:r>
          </a:p>
          <a:p>
            <a:pPr marL="228600" indent="-228600">
              <a:buFont typeface="+mj-lt"/>
              <a:buAutoNum type="arabicPeriod"/>
            </a:pPr>
            <a:r>
              <a:rPr lang="en-US" altLang="en-US" sz="1400" dirty="0" smtClean="0">
                <a:latin typeface="Arial" charset="0"/>
                <a:ea typeface="ＭＳ Ｐゴシック" charset="-128"/>
              </a:rPr>
              <a:t>This property typically contains all the information in </a:t>
            </a:r>
            <a:r>
              <a:rPr lang="en-US" altLang="en-US" sz="1400" dirty="0" err="1" smtClean="0">
                <a:latin typeface="Arial" charset="0"/>
                <a:ea typeface="ＭＳ Ｐゴシック" charset="-128"/>
              </a:rPr>
              <a:t>appVersion</a:t>
            </a:r>
            <a:r>
              <a:rPr lang="en-US" altLang="en-US" sz="1400" dirty="0" smtClean="0">
                <a:latin typeface="Arial" charset="0"/>
                <a:ea typeface="ＭＳ Ｐゴシック" charset="-128"/>
              </a:rPr>
              <a:t> and may contain additional details as well. Like </a:t>
            </a:r>
            <a:r>
              <a:rPr lang="en-US" altLang="en-US" sz="1400" dirty="0" err="1" smtClean="0">
                <a:latin typeface="Arial" charset="0"/>
                <a:ea typeface="ＭＳ Ｐゴシック" charset="-128"/>
              </a:rPr>
              <a:t>appVersion</a:t>
            </a:r>
            <a:r>
              <a:rPr lang="en-US" altLang="en-US" sz="1400" dirty="0" smtClean="0">
                <a:latin typeface="Arial" charset="0"/>
                <a:ea typeface="ＭＳ Ｐゴシック" charset="-128"/>
              </a:rPr>
              <a:t>, there is no standard format. Since this property contains the most information, browser-sniffing code typically uses it.</a:t>
            </a:r>
          </a:p>
          <a:p>
            <a:pPr marL="228600" indent="-228600">
              <a:buFont typeface="+mj-lt"/>
              <a:buAutoNum type="arabicPeriod"/>
            </a:pPr>
            <a:endParaRPr lang="en-US" altLang="en-US" sz="1400" dirty="0" smtClean="0">
              <a:latin typeface="Arial" charset="0"/>
              <a:ea typeface="ＭＳ Ｐゴシック" charset="-128"/>
            </a:endParaRPr>
          </a:p>
          <a:p>
            <a:pPr marL="0" indent="0">
              <a:buFont typeface="+mj-lt"/>
              <a:buNone/>
            </a:pPr>
            <a:r>
              <a:rPr lang="en-US" altLang="en-US" sz="1400" b="1" dirty="0" smtClean="0">
                <a:latin typeface="Arial" charset="0"/>
                <a:ea typeface="ＭＳ Ｐゴシック" charset="-128"/>
              </a:rPr>
              <a:t>Summary</a:t>
            </a:r>
            <a:r>
              <a:rPr lang="en-US" altLang="en-US" sz="1400" baseline="0" dirty="0" smtClean="0">
                <a:latin typeface="Arial" charset="0"/>
                <a:ea typeface="ＭＳ Ｐゴシック" charset="-128"/>
              </a:rPr>
              <a:t> : </a:t>
            </a:r>
            <a:r>
              <a:rPr lang="en-US" altLang="en-US" sz="1400" dirty="0" smtClean="0">
                <a:latin typeface="Arial" charset="0"/>
                <a:ea typeface="ＭＳ Ｐゴシック" charset="-128"/>
              </a:rPr>
              <a:t>The complexity of the Navigator properties demonstrates the futility of the browser sniffing approach to client-side compatibility. In the early days of the Web, lots of browser-specific code was written that tested properties like </a:t>
            </a:r>
            <a:r>
              <a:rPr lang="en-US" altLang="en-US" sz="1400" dirty="0" err="1" smtClean="0">
                <a:latin typeface="Arial" charset="0"/>
                <a:ea typeface="ＭＳ Ｐゴシック" charset="-128"/>
              </a:rPr>
              <a:t>navigator.appName</a:t>
            </a:r>
            <a:r>
              <a:rPr lang="en-US" altLang="en-US" sz="1400" dirty="0" smtClean="0">
                <a:latin typeface="Arial" charset="0"/>
                <a:ea typeface="ＭＳ Ｐゴシック" charset="-128"/>
              </a:rPr>
              <a:t>. As new browsers were written, vendors discovered that in order to correctly display existing websites, they had to set the </a:t>
            </a:r>
            <a:r>
              <a:rPr lang="en-US" altLang="en-US" sz="1400" dirty="0" err="1" smtClean="0">
                <a:latin typeface="Arial" charset="0"/>
                <a:ea typeface="ＭＳ Ｐゴシック" charset="-128"/>
              </a:rPr>
              <a:t>appName</a:t>
            </a:r>
            <a:r>
              <a:rPr lang="en-US" altLang="en-US" sz="1400" dirty="0" smtClean="0">
                <a:latin typeface="Arial" charset="0"/>
                <a:ea typeface="ＭＳ Ｐゴシック" charset="-128"/>
              </a:rPr>
              <a:t> property to “Netscape”. A similar process caused the number at the start of the </a:t>
            </a:r>
            <a:r>
              <a:rPr lang="en-US" altLang="en-US" sz="1400" dirty="0" err="1" smtClean="0">
                <a:latin typeface="Arial" charset="0"/>
                <a:ea typeface="ＭＳ Ｐゴシック" charset="-128"/>
              </a:rPr>
              <a:t>appVersion</a:t>
            </a:r>
            <a:r>
              <a:rPr lang="en-US" altLang="en-US" sz="1400" dirty="0" smtClean="0">
                <a:latin typeface="Arial" charset="0"/>
                <a:ea typeface="ＭＳ Ｐゴシック" charset="-128"/>
              </a:rPr>
              <a:t> to lose meaning, and today browser-sniffing code must rely on the </a:t>
            </a:r>
            <a:r>
              <a:rPr lang="en-US" altLang="en-US" sz="1400" dirty="0" err="1" smtClean="0">
                <a:latin typeface="Arial" charset="0"/>
                <a:ea typeface="ＭＳ Ｐゴシック" charset="-128"/>
              </a:rPr>
              <a:t>navigator.userAgent</a:t>
            </a:r>
            <a:r>
              <a:rPr lang="en-US" altLang="en-US" sz="1400" dirty="0" smtClean="0">
                <a:latin typeface="Arial" charset="0"/>
                <a:ea typeface="ＭＳ Ｐゴシック" charset="-128"/>
              </a:rPr>
              <a:t> string and is more complicated than it once was.</a:t>
            </a:r>
          </a:p>
          <a:p>
            <a:pPr marL="228600" indent="-228600">
              <a:buFont typeface="+mj-lt"/>
              <a:buAutoNum type="arabicPeriod"/>
            </a:pPr>
            <a:endParaRPr lang="en-US" altLang="en-US" sz="1400" dirty="0" smtClean="0">
              <a:latin typeface="Arial" charset="0"/>
              <a:ea typeface="ＭＳ Ｐゴシック" charset="-128"/>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D257BE86-43E2-3B4D-8EC9-91968EA575B7}" type="slidenum">
              <a:rPr lang="en-US" altLang="en-US" smtClean="0"/>
              <a:pPr/>
              <a:t>40</a:t>
            </a:fld>
            <a:endParaRPr lang="en-US" altLang="en-US"/>
          </a:p>
        </p:txBody>
      </p:sp>
    </p:spTree>
    <p:extLst>
      <p:ext uri="{BB962C8B-B14F-4D97-AF65-F5344CB8AC3E}">
        <p14:creationId xmlns:p14="http://schemas.microsoft.com/office/powerpoint/2010/main" val="16528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Lookup instance.hasOwnProperty</a:t>
            </a:r>
          </a:p>
          <a:p>
            <a:pPr lvl="1">
              <a:buFontTx/>
              <a:buChar char="•"/>
            </a:pPr>
            <a:r>
              <a:rPr lang="en-US" altLang="en-US">
                <a:ea typeface="ＭＳ Ｐゴシック" charset="-128"/>
              </a:rPr>
              <a:t>Doesn’t find it on var</a:t>
            </a:r>
          </a:p>
          <a:p>
            <a:pPr lvl="1">
              <a:buFontTx/>
              <a:buChar char="•"/>
            </a:pPr>
            <a:r>
              <a:rPr lang="en-US" altLang="en-US">
                <a:ea typeface="ＭＳ Ｐゴシック" charset="-128"/>
              </a:rPr>
              <a:t>Doesn’t find it on Date</a:t>
            </a:r>
          </a:p>
          <a:p>
            <a:pPr lvl="1">
              <a:buFontTx/>
              <a:buChar char="•"/>
            </a:pPr>
            <a:r>
              <a:rPr lang="en-US" altLang="en-US">
                <a:ea typeface="ＭＳ Ｐゴシック" charset="-128"/>
              </a:rPr>
              <a:t>Finds it on Object</a:t>
            </a:r>
          </a:p>
          <a:p>
            <a:endParaRPr lang="en-US" altLang="en-US">
              <a:ea typeface="ＭＳ Ｐゴシック" charset="-128"/>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F2AFD01-C57F-EF4F-8228-8AEEF8B0F108}" type="slidenum">
              <a:rPr lang="en-US" altLang="en-US" sz="1200" b="0">
                <a:latin typeface="Arial" charset="0"/>
              </a:rPr>
              <a:pPr eaLnBrk="1" hangingPunct="1"/>
              <a:t>6</a:t>
            </a:fld>
            <a:endParaRPr lang="en-US" altLang="en-US" sz="1200" b="0">
              <a:latin typeface="Arial" charset="0"/>
            </a:endParaRPr>
          </a:p>
        </p:txBody>
      </p:sp>
    </p:spTree>
    <p:extLst>
      <p:ext uri="{BB962C8B-B14F-4D97-AF65-F5344CB8AC3E}">
        <p14:creationId xmlns:p14="http://schemas.microsoft.com/office/powerpoint/2010/main" val="187982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More complicated example</a:t>
            </a:r>
          </a:p>
          <a:p>
            <a:pPr lvl="1">
              <a:buFont typeface="Arial" pitchFamily="34" charset="0"/>
              <a:buChar char="•"/>
              <a:defRPr/>
            </a:pPr>
            <a:r>
              <a:rPr lang="en-US" dirty="0" smtClean="0"/>
              <a:t>Rex is </a:t>
            </a:r>
            <a:r>
              <a:rPr lang="en-US" dirty="0" err="1" smtClean="0"/>
              <a:t>var</a:t>
            </a:r>
            <a:r>
              <a:rPr lang="en-US" dirty="0" smtClean="0"/>
              <a:t> instance of Poodle</a:t>
            </a:r>
          </a:p>
          <a:p>
            <a:pPr lvl="1">
              <a:buFont typeface="Arial" pitchFamily="34" charset="0"/>
              <a:buChar char="•"/>
              <a:defRPr/>
            </a:pPr>
            <a:r>
              <a:rPr lang="en-US" dirty="0" smtClean="0"/>
              <a:t>Poodle prototype = Dog</a:t>
            </a:r>
          </a:p>
          <a:p>
            <a:pPr lvl="1">
              <a:buFont typeface="Arial" pitchFamily="34" charset="0"/>
              <a:buChar char="•"/>
              <a:defRPr/>
            </a:pPr>
            <a:r>
              <a:rPr lang="en-US" dirty="0" smtClean="0"/>
              <a:t>Dog prototype = Object</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CEEAE190-BF2F-D145-A5BB-C4F38FB67CCE}" type="slidenum">
              <a:rPr lang="en-US" altLang="en-US" sz="1200" b="0">
                <a:latin typeface="Arial" charset="0"/>
              </a:rPr>
              <a:pPr eaLnBrk="1" hangingPunct="1"/>
              <a:t>11</a:t>
            </a:fld>
            <a:endParaRPr lang="en-US" altLang="en-US" sz="1200" b="0">
              <a:latin typeface="Arial" charset="0"/>
            </a:endParaRPr>
          </a:p>
        </p:txBody>
      </p:sp>
    </p:spTree>
    <p:extLst>
      <p:ext uri="{BB962C8B-B14F-4D97-AF65-F5344CB8AC3E}">
        <p14:creationId xmlns:p14="http://schemas.microsoft.com/office/powerpoint/2010/main" val="48895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Closer look at Dog</a:t>
            </a:r>
          </a:p>
          <a:p>
            <a:pPr lvl="1">
              <a:buFont typeface="Arial" pitchFamily="34" charset="0"/>
              <a:buChar char="•"/>
              <a:defRPr/>
            </a:pPr>
            <a:r>
              <a:rPr lang="en-US" dirty="0" smtClean="0"/>
              <a:t>Function</a:t>
            </a:r>
          </a:p>
          <a:p>
            <a:pPr lvl="1">
              <a:buFont typeface="Arial" pitchFamily="34" charset="0"/>
              <a:buChar char="•"/>
              <a:defRPr/>
            </a:pPr>
            <a:r>
              <a:rPr lang="en-US" dirty="0" smtClean="0"/>
              <a:t>All functions have prototype property</a:t>
            </a:r>
          </a:p>
          <a:p>
            <a:pPr lvl="1">
              <a:buFont typeface="Arial" pitchFamily="34" charset="0"/>
              <a:buChar char="•"/>
              <a:defRPr/>
            </a:pPr>
            <a:r>
              <a:rPr lang="en-US" dirty="0" smtClean="0"/>
              <a:t>Prototype defaults to Object</a:t>
            </a:r>
          </a:p>
          <a:p>
            <a:pPr lvl="1">
              <a:buFont typeface="Arial" pitchFamily="34" charset="0"/>
              <a:buChar char="•"/>
              <a:defRPr/>
            </a:pPr>
            <a:r>
              <a:rPr lang="en-US" dirty="0" smtClean="0"/>
              <a:t>Constructor is Function paired with NEW operator</a:t>
            </a:r>
          </a:p>
          <a:p>
            <a:pPr lvl="2">
              <a:buFont typeface="Arial" pitchFamily="34" charset="0"/>
              <a:buChar char="•"/>
              <a:defRPr/>
            </a:pPr>
            <a:r>
              <a:rPr lang="en-US" dirty="0" smtClean="0"/>
              <a:t>Used to create instances</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A65DD5FB-1A28-A948-A9C7-BEC51B794554}" type="slidenum">
              <a:rPr lang="en-US" altLang="en-US" sz="1200" b="0">
                <a:latin typeface="Arial" charset="0"/>
              </a:rPr>
              <a:pPr eaLnBrk="1" hangingPunct="1"/>
              <a:t>12</a:t>
            </a:fld>
            <a:endParaRPr lang="en-US" altLang="en-US" sz="1200" b="0">
              <a:latin typeface="Arial" charset="0"/>
            </a:endParaRPr>
          </a:p>
        </p:txBody>
      </p:sp>
    </p:spTree>
    <p:extLst>
      <p:ext uri="{BB962C8B-B14F-4D97-AF65-F5344CB8AC3E}">
        <p14:creationId xmlns:p14="http://schemas.microsoft.com/office/powerpoint/2010/main" val="164119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Dog’s prototype property used to build the template</a:t>
            </a:r>
          </a:p>
          <a:p>
            <a:pPr lvl="1">
              <a:buFontTx/>
              <a:buChar char="•"/>
            </a:pPr>
            <a:r>
              <a:rPr lang="en-US" altLang="en-US">
                <a:ea typeface="ＭＳ Ｐゴシック" charset="-128"/>
              </a:rPr>
              <a:t>Functions on a prototype are methods</a:t>
            </a:r>
          </a:p>
          <a:p>
            <a:pPr lvl="1">
              <a:buFontTx/>
              <a:buChar char="•"/>
            </a:pPr>
            <a:r>
              <a:rPr lang="en-US" altLang="en-US">
                <a:ea typeface="ＭＳ Ｐゴシック" charset="-128"/>
              </a:rPr>
              <a:t>Non-functions on a prototype are properties</a:t>
            </a:r>
          </a:p>
          <a:p>
            <a:pPr>
              <a:buFontTx/>
              <a:buChar char="•"/>
            </a:pPr>
            <a:r>
              <a:rPr lang="en-US" altLang="en-US">
                <a:ea typeface="ＭＳ Ｐゴシック" charset="-128"/>
              </a:rPr>
              <a:t>Anything defined on function’s prototype available to instances</a:t>
            </a:r>
          </a:p>
          <a:p>
            <a:endParaRPr lang="en-US" altLang="en-US">
              <a:ea typeface="ＭＳ Ｐゴシック" charset="-128"/>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88442C41-FB92-2E44-A0CA-94DDE806484B}" type="slidenum">
              <a:rPr lang="en-US" altLang="en-US" sz="1200" b="0">
                <a:latin typeface="Arial" charset="0"/>
              </a:rPr>
              <a:pPr eaLnBrk="1" hangingPunct="1"/>
              <a:t>13</a:t>
            </a:fld>
            <a:endParaRPr lang="en-US" altLang="en-US" sz="1200" b="0">
              <a:latin typeface="Arial" charset="0"/>
            </a:endParaRPr>
          </a:p>
        </p:txBody>
      </p:sp>
    </p:spTree>
    <p:extLst>
      <p:ext uri="{BB962C8B-B14F-4D97-AF65-F5344CB8AC3E}">
        <p14:creationId xmlns:p14="http://schemas.microsoft.com/office/powerpoint/2010/main" val="125967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Poodle is second type</a:t>
            </a:r>
          </a:p>
          <a:p>
            <a:pPr>
              <a:buFont typeface="Arial" pitchFamily="34" charset="0"/>
              <a:buChar char="•"/>
              <a:defRPr/>
            </a:pPr>
            <a:r>
              <a:rPr lang="en-US" dirty="0" smtClean="0"/>
              <a:t>Function, just like Dog</a:t>
            </a:r>
          </a:p>
          <a:p>
            <a:pPr>
              <a:buFont typeface="Arial" pitchFamily="34" charset="0"/>
              <a:buChar char="•"/>
              <a:defRPr/>
            </a:pPr>
            <a:r>
              <a:rPr lang="en-US" dirty="0" smtClean="0"/>
              <a:t>Inheritance</a:t>
            </a:r>
          </a:p>
          <a:p>
            <a:pPr lvl="1">
              <a:buFont typeface="Arial" pitchFamily="34" charset="0"/>
              <a:buChar char="•"/>
              <a:defRPr/>
            </a:pPr>
            <a:r>
              <a:rPr lang="en-US" dirty="0" smtClean="0"/>
              <a:t>Set </a:t>
            </a:r>
            <a:r>
              <a:rPr lang="en-US" dirty="0" err="1" smtClean="0"/>
              <a:t>Poodle.prototype</a:t>
            </a:r>
            <a:r>
              <a:rPr lang="en-US" dirty="0" smtClean="0"/>
              <a:t> to new instance of Dog</a:t>
            </a:r>
          </a:p>
          <a:p>
            <a:pPr lvl="1">
              <a:buFont typeface="Arial" pitchFamily="34" charset="0"/>
              <a:buChar char="•"/>
              <a:defRPr/>
            </a:pPr>
            <a:r>
              <a:rPr lang="en-US" dirty="0" smtClean="0"/>
              <a:t>Creates link between Poodle and Dog in PLC</a:t>
            </a:r>
          </a:p>
          <a:p>
            <a:pPr>
              <a:buFont typeface="Arial" pitchFamily="34" charset="0"/>
              <a:buChar char="•"/>
              <a:defRPr/>
            </a:pPr>
            <a:r>
              <a:rPr lang="en-US" dirty="0" smtClean="0"/>
              <a:t>Create properties on </a:t>
            </a:r>
            <a:r>
              <a:rPr lang="en-US" dirty="0" err="1" smtClean="0"/>
              <a:t>Poodle.prototype</a:t>
            </a:r>
            <a:endParaRPr lang="en-US" dirty="0" smtClean="0"/>
          </a:p>
          <a:p>
            <a:pPr lvl="1">
              <a:buFont typeface="Arial" pitchFamily="34" charset="0"/>
              <a:buChar char="•"/>
              <a:defRPr/>
            </a:pPr>
            <a:r>
              <a:rPr lang="en-US" dirty="0" smtClean="0"/>
              <a:t>Available to instances of Poodle</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73C31578-6CDD-984B-809C-67B75C4B3B06}" type="slidenum">
              <a:rPr lang="en-US" altLang="en-US" sz="1200" b="0">
                <a:latin typeface="Arial" charset="0"/>
              </a:rPr>
              <a:pPr eaLnBrk="1" hangingPunct="1"/>
              <a:t>14</a:t>
            </a:fld>
            <a:endParaRPr lang="en-US" altLang="en-US" sz="1200" b="0">
              <a:latin typeface="Arial" charset="0"/>
            </a:endParaRPr>
          </a:p>
        </p:txBody>
      </p:sp>
    </p:spTree>
    <p:extLst>
      <p:ext uri="{BB962C8B-B14F-4D97-AF65-F5344CB8AC3E}">
        <p14:creationId xmlns:p14="http://schemas.microsoft.com/office/powerpoint/2010/main" val="154519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a:ea typeface="ＭＳ Ｐゴシック" charset="-128"/>
              </a:rPr>
              <a:t>Rex is instance of Poodle</a:t>
            </a:r>
          </a:p>
          <a:p>
            <a:pPr>
              <a:buFontTx/>
              <a:buChar char="•"/>
            </a:pPr>
            <a:r>
              <a:rPr lang="en-US" altLang="en-US">
                <a:ea typeface="ＭＳ Ｐゴシック" charset="-128"/>
              </a:rPr>
              <a:t>Property “name” defined on rex – instance property</a:t>
            </a:r>
          </a:p>
          <a:p>
            <a:pPr>
              <a:buFontTx/>
              <a:buChar char="•"/>
            </a:pPr>
            <a:r>
              <a:rPr lang="en-US" altLang="en-US">
                <a:ea typeface="ＭＳ Ｐゴシック" charset="-128"/>
              </a:rPr>
              <a:t>Has access to all of Poodle’s prototype properties</a:t>
            </a:r>
          </a:p>
          <a:p>
            <a:pPr lvl="1">
              <a:buFontTx/>
              <a:buChar char="•"/>
            </a:pPr>
            <a:r>
              <a:rPr lang="en-US" altLang="en-US">
                <a:ea typeface="ＭＳ Ｐゴシック" charset="-128"/>
              </a:rPr>
              <a:t>And to other properties up PLC</a:t>
            </a:r>
          </a:p>
          <a:p>
            <a:endParaRPr lang="en-US" altLang="en-US">
              <a:ea typeface="ＭＳ Ｐゴシック" charset="-128"/>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7BC25346-9EB5-C048-9FEB-23DEF22144F6}" type="slidenum">
              <a:rPr lang="en-US" altLang="en-US" sz="1200" b="0">
                <a:latin typeface="Arial" charset="0"/>
              </a:rPr>
              <a:pPr eaLnBrk="1" hangingPunct="1"/>
              <a:t>15</a:t>
            </a:fld>
            <a:endParaRPr lang="en-US" altLang="en-US" sz="1200" b="0">
              <a:latin typeface="Arial" charset="0"/>
            </a:endParaRPr>
          </a:p>
        </p:txBody>
      </p:sp>
    </p:spTree>
    <p:extLst>
      <p:ext uri="{BB962C8B-B14F-4D97-AF65-F5344CB8AC3E}">
        <p14:creationId xmlns:p14="http://schemas.microsoft.com/office/powerpoint/2010/main" val="56789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defRPr/>
            </a:pPr>
            <a:r>
              <a:rPr lang="en-US" dirty="0" smtClean="0"/>
              <a:t>Probably recognize THIS operator</a:t>
            </a:r>
          </a:p>
          <a:p>
            <a:pPr>
              <a:buFont typeface="Arial" pitchFamily="34" charset="0"/>
              <a:buChar char="•"/>
              <a:defRPr/>
            </a:pPr>
            <a:r>
              <a:rPr lang="en-US" dirty="0" smtClean="0"/>
              <a:t>Look at how THIS interacts with prototype</a:t>
            </a:r>
          </a:p>
          <a:p>
            <a:pPr>
              <a:buFont typeface="Arial" pitchFamily="34" charset="0"/>
              <a:buChar char="•"/>
              <a:defRPr/>
            </a:pPr>
            <a:r>
              <a:rPr lang="en-US" dirty="0" smtClean="0"/>
              <a:t>In example:</a:t>
            </a:r>
          </a:p>
          <a:p>
            <a:pPr lvl="1">
              <a:buFont typeface="Arial" pitchFamily="34" charset="0"/>
              <a:buChar char="•"/>
              <a:defRPr/>
            </a:pPr>
            <a:r>
              <a:rPr lang="en-US" dirty="0" smtClean="0"/>
              <a:t>Socks and fluffy both instances of Cat</a:t>
            </a:r>
          </a:p>
          <a:p>
            <a:pPr lvl="1">
              <a:buFont typeface="Arial" pitchFamily="34" charset="0"/>
              <a:buChar char="•"/>
              <a:defRPr/>
            </a:pPr>
            <a:r>
              <a:rPr lang="en-US" dirty="0" smtClean="0"/>
              <a:t>Cat inherits from Object</a:t>
            </a:r>
          </a:p>
          <a:p>
            <a:pPr>
              <a:defRPr/>
            </a:pPr>
            <a:endParaRPr lang="en-US" dirty="0"/>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01E418BB-D25E-E745-A174-C216A6917CD3}" type="slidenum">
              <a:rPr lang="en-US" altLang="en-US" sz="1200" b="0">
                <a:latin typeface="Arial" charset="0"/>
              </a:rPr>
              <a:pPr eaLnBrk="1" hangingPunct="1"/>
              <a:t>16</a:t>
            </a:fld>
            <a:endParaRPr lang="en-US" altLang="en-US" sz="1200" b="0">
              <a:latin typeface="Arial" charset="0"/>
            </a:endParaRPr>
          </a:p>
        </p:txBody>
      </p:sp>
    </p:spTree>
    <p:extLst>
      <p:ext uri="{BB962C8B-B14F-4D97-AF65-F5344CB8AC3E}">
        <p14:creationId xmlns:p14="http://schemas.microsoft.com/office/powerpoint/2010/main" val="126220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smtClean="0">
                <a:solidFill>
                  <a:srgbClr val="B870B8"/>
                </a:solidFill>
              </a:rPr>
              <a:t>+</a:t>
            </a:r>
          </a:p>
        </p:txBody>
      </p:sp>
      <p:sp>
        <p:nvSpPr>
          <p:cNvPr id="8" name="Rectangle 7"/>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0" name="Date Placeholder 3"/>
          <p:cNvSpPr>
            <a:spLocks noGrp="1"/>
          </p:cNvSpPr>
          <p:nvPr>
            <p:ph type="dt" sz="half" idx="10"/>
          </p:nvPr>
        </p:nvSpPr>
        <p:spPr>
          <a:xfrm>
            <a:off x="4800600" y="6426200"/>
            <a:ext cx="1231900" cy="365125"/>
          </a:xfrm>
        </p:spPr>
        <p:txBody>
          <a:bodyPr/>
          <a:lstStyle>
            <a:lvl1pPr algn="l"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11" name="Footer Placeholder 4"/>
          <p:cNvSpPr>
            <a:spLocks noGrp="1"/>
          </p:cNvSpPr>
          <p:nvPr>
            <p:ph type="ftr" sz="quarter" idx="11"/>
          </p:nvPr>
        </p:nvSpPr>
        <p:spPr>
          <a:xfrm>
            <a:off x="6311900" y="6426200"/>
            <a:ext cx="2616200" cy="365125"/>
          </a:xfrm>
        </p:spPr>
        <p:txBody>
          <a:bodyPr/>
          <a:lstStyle>
            <a:lvl1pPr algn="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Tree>
    <p:extLst>
      <p:ext uri="{BB962C8B-B14F-4D97-AF65-F5344CB8AC3E}">
        <p14:creationId xmlns:p14="http://schemas.microsoft.com/office/powerpoint/2010/main" val="20066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Date Placeholder 4"/>
          <p:cNvSpPr>
            <a:spLocks noGrp="1"/>
          </p:cNvSpPr>
          <p:nvPr>
            <p:ph type="dt" sz="half" idx="19"/>
          </p:nvPr>
        </p:nvSpPr>
        <p:spPr/>
        <p:txBody>
          <a:bodyPr/>
          <a:lstStyle>
            <a:lvl1pPr>
              <a:defRPr/>
            </a:lvl1pPr>
          </a:lstStyle>
          <a:p>
            <a:pPr>
              <a:defRPr/>
            </a:pPr>
            <a:r>
              <a:rPr lang="en-US"/>
              <a:t>Tutorial 5 </a:t>
            </a:r>
            <a:endParaRPr lang="en-US" sz="1400"/>
          </a:p>
        </p:txBody>
      </p:sp>
      <p:sp>
        <p:nvSpPr>
          <p:cNvPr id="10" name="Footer Placeholder 5"/>
          <p:cNvSpPr>
            <a:spLocks noGrp="1"/>
          </p:cNvSpPr>
          <p:nvPr>
            <p:ph type="ftr" sz="quarter" idx="20"/>
          </p:nvPr>
        </p:nvSpPr>
        <p:spPr/>
        <p:txBody>
          <a:bodyPr/>
          <a:lstStyle>
            <a:lvl1pPr>
              <a:defRPr/>
            </a:lvl1pPr>
          </a:lstStyle>
          <a:p>
            <a:pPr>
              <a:defRPr/>
            </a:pPr>
            <a:r>
              <a:rPr lang="en-US"/>
              <a:t>1500 JavaScript and AJAX- Comprehensive</a:t>
            </a:r>
          </a:p>
        </p:txBody>
      </p:sp>
      <p:sp>
        <p:nvSpPr>
          <p:cNvPr id="11" name="Slide Number Placeholder 6"/>
          <p:cNvSpPr>
            <a:spLocks noGrp="1"/>
          </p:cNvSpPr>
          <p:nvPr>
            <p:ph type="sldNum" sz="quarter" idx="21"/>
          </p:nvPr>
        </p:nvSpPr>
        <p:spPr/>
        <p:txBody>
          <a:bodyPr/>
          <a:lstStyle>
            <a:lvl1pPr>
              <a:defRPr/>
            </a:lvl1pPr>
          </a:lstStyle>
          <a:p>
            <a:fld id="{8EA01572-146D-574D-9FC8-DBA1DEC0CE66}" type="slidenum">
              <a:rPr lang="en-US" altLang="en-US"/>
              <a:pPr/>
              <a:t>‹#›</a:t>
            </a:fld>
            <a:endParaRPr lang="en-US" altLang="en-US"/>
          </a:p>
        </p:txBody>
      </p:sp>
    </p:spTree>
    <p:extLst>
      <p:ext uri="{BB962C8B-B14F-4D97-AF65-F5344CB8AC3E}">
        <p14:creationId xmlns:p14="http://schemas.microsoft.com/office/powerpoint/2010/main" val="145887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TextBox 3"/>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2"/>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6" name="Footer Placeholder 3"/>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7" name="Slide Number Placeholder 4"/>
          <p:cNvSpPr>
            <a:spLocks noGrp="1"/>
          </p:cNvSpPr>
          <p:nvPr>
            <p:ph type="sldNum" sz="quarter" idx="12"/>
          </p:nvPr>
        </p:nvSpPr>
        <p:spPr/>
        <p:txBody>
          <a:bodyPr/>
          <a:lstStyle>
            <a:lvl1pPr>
              <a:defRPr/>
            </a:lvl1pPr>
          </a:lstStyle>
          <a:p>
            <a:fld id="{2A983948-980C-8A4F-8058-038911284434}" type="slidenum">
              <a:rPr lang="en-US" altLang="en-US"/>
              <a:pPr/>
              <a:t>‹#›</a:t>
            </a:fld>
            <a:endParaRPr lang="en-US" altLang="en-US"/>
          </a:p>
        </p:txBody>
      </p:sp>
    </p:spTree>
    <p:extLst>
      <p:ext uri="{BB962C8B-B14F-4D97-AF65-F5344CB8AC3E}">
        <p14:creationId xmlns:p14="http://schemas.microsoft.com/office/powerpoint/2010/main" val="1564252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Date Placeholder 1"/>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4" name="Footer Placeholder 2"/>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5" name="Slide Number Placeholder 3"/>
          <p:cNvSpPr>
            <a:spLocks noGrp="1"/>
          </p:cNvSpPr>
          <p:nvPr>
            <p:ph type="sldNum" sz="quarter" idx="12"/>
          </p:nvPr>
        </p:nvSpPr>
        <p:spPr/>
        <p:txBody>
          <a:bodyPr/>
          <a:lstStyle>
            <a:lvl1pPr>
              <a:defRPr/>
            </a:lvl1pPr>
          </a:lstStyle>
          <a:p>
            <a:fld id="{250BED8A-1F07-E845-A600-895CF74881F4}" type="slidenum">
              <a:rPr lang="en-US" altLang="en-US"/>
              <a:pPr/>
              <a:t>‹#›</a:t>
            </a:fld>
            <a:endParaRPr lang="en-US" altLang="en-US"/>
          </a:p>
        </p:txBody>
      </p:sp>
    </p:spTree>
    <p:extLst>
      <p:ext uri="{BB962C8B-B14F-4D97-AF65-F5344CB8AC3E}">
        <p14:creationId xmlns:p14="http://schemas.microsoft.com/office/powerpoint/2010/main" val="901566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smtClean="0">
                <a:solidFill>
                  <a:srgbClr val="B870B8"/>
                </a:solidFill>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7391400" y="6423025"/>
            <a:ext cx="1536700" cy="365125"/>
          </a:xfrm>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8" name="Footer Placeholder 5"/>
          <p:cNvSpPr>
            <a:spLocks noGrp="1"/>
          </p:cNvSpPr>
          <p:nvPr>
            <p:ph type="ftr" sz="quarter" idx="11"/>
          </p:nvPr>
        </p:nvSpPr>
        <p:spPr>
          <a:xfrm>
            <a:off x="3859213" y="6423025"/>
            <a:ext cx="3316287"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Tree>
    <p:extLst>
      <p:ext uri="{BB962C8B-B14F-4D97-AF65-F5344CB8AC3E}">
        <p14:creationId xmlns:p14="http://schemas.microsoft.com/office/powerpoint/2010/main" val="212337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3989388" y="3370263"/>
            <a:ext cx="2206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mtClean="0">
                <a:solidFill>
                  <a:srgbClr val="B870B8"/>
                </a:solidFill>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7391400" y="6423025"/>
            <a:ext cx="1536700" cy="365125"/>
          </a:xfrm>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8" name="Footer Placeholder 5"/>
          <p:cNvSpPr>
            <a:spLocks noGrp="1"/>
          </p:cNvSpPr>
          <p:nvPr>
            <p:ph type="ftr" sz="quarter" idx="11"/>
          </p:nvPr>
        </p:nvSpPr>
        <p:spPr>
          <a:xfrm>
            <a:off x="4191000" y="6423025"/>
            <a:ext cx="3005138" cy="365125"/>
          </a:xfrm>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9" name="Slide Number Placeholder 6"/>
          <p:cNvSpPr>
            <a:spLocks noGrp="1"/>
          </p:cNvSpPr>
          <p:nvPr>
            <p:ph type="sldNum" sz="quarter" idx="12"/>
          </p:nvPr>
        </p:nvSpPr>
        <p:spPr/>
        <p:txBody>
          <a:bodyPr/>
          <a:lstStyle>
            <a:lvl1pPr>
              <a:defRPr/>
            </a:lvl1pPr>
          </a:lstStyle>
          <a:p>
            <a:fld id="{98F664A6-EA88-9344-BE5A-6F4151260C39}" type="slidenum">
              <a:rPr lang="en-US" altLang="en-US"/>
              <a:pPr/>
              <a:t>‹#›</a:t>
            </a:fld>
            <a:endParaRPr lang="en-US" altLang="en-US"/>
          </a:p>
        </p:txBody>
      </p:sp>
    </p:spTree>
    <p:extLst>
      <p:ext uri="{BB962C8B-B14F-4D97-AF65-F5344CB8AC3E}">
        <p14:creationId xmlns:p14="http://schemas.microsoft.com/office/powerpoint/2010/main" val="628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327025" y="4632325"/>
            <a:ext cx="2206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mtClean="0">
                <a:solidFill>
                  <a:srgbClr val="B870B8"/>
                </a:solidFill>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r>
              <a:rPr lang="en-US"/>
              <a:t>Tutorial 5 </a:t>
            </a:r>
            <a:endParaRPr lang="en-US" sz="1400"/>
          </a:p>
        </p:txBody>
      </p:sp>
      <p:sp>
        <p:nvSpPr>
          <p:cNvPr id="9" name="Footer Placeholder 5"/>
          <p:cNvSpPr>
            <a:spLocks noGrp="1"/>
          </p:cNvSpPr>
          <p:nvPr>
            <p:ph type="ftr" sz="quarter" idx="11"/>
          </p:nvPr>
        </p:nvSpPr>
        <p:spPr/>
        <p:txBody>
          <a:bodyPr/>
          <a:lstStyle>
            <a:lvl1pPr>
              <a:defRPr/>
            </a:lvl1pPr>
          </a:lstStyle>
          <a:p>
            <a:pPr>
              <a:defRPr/>
            </a:pPr>
            <a:r>
              <a:rPr lang="en-US"/>
              <a:t>1500 JavaScript and AJAX- Comprehensive</a:t>
            </a:r>
          </a:p>
        </p:txBody>
      </p:sp>
      <p:sp>
        <p:nvSpPr>
          <p:cNvPr id="10" name="Slide Number Placeholder 6"/>
          <p:cNvSpPr>
            <a:spLocks noGrp="1"/>
          </p:cNvSpPr>
          <p:nvPr>
            <p:ph type="sldNum" sz="quarter" idx="12"/>
          </p:nvPr>
        </p:nvSpPr>
        <p:spPr/>
        <p:txBody>
          <a:bodyPr/>
          <a:lstStyle>
            <a:lvl1pPr>
              <a:defRPr/>
            </a:lvl1pPr>
          </a:lstStyle>
          <a:p>
            <a:fld id="{978B41D6-08C8-7046-9F48-F2EE290415F0}" type="slidenum">
              <a:rPr lang="en-US" altLang="en-US"/>
              <a:pPr/>
              <a:t>‹#›</a:t>
            </a:fld>
            <a:endParaRPr lang="en-US" altLang="en-US"/>
          </a:p>
        </p:txBody>
      </p:sp>
    </p:spTree>
    <p:extLst>
      <p:ext uri="{BB962C8B-B14F-4D97-AF65-F5344CB8AC3E}">
        <p14:creationId xmlns:p14="http://schemas.microsoft.com/office/powerpoint/2010/main" val="33655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smtClean="0">
                <a:solidFill>
                  <a:srgbClr val="B870B8"/>
                </a:solidFill>
              </a:rPr>
              <a:t>+</a:t>
            </a: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9" name="Date Placeholder 4"/>
          <p:cNvSpPr>
            <a:spLocks noGrp="1"/>
          </p:cNvSpPr>
          <p:nvPr>
            <p:ph type="dt" sz="half" idx="15"/>
          </p:nvPr>
        </p:nvSpPr>
        <p:spPr>
          <a:xfrm>
            <a:off x="5211763" y="6235700"/>
            <a:ext cx="1349375" cy="365125"/>
          </a:xfrm>
        </p:spPr>
        <p:txBody>
          <a:bodyPr/>
          <a:lstStyle>
            <a:lvl1pPr>
              <a:defRPr>
                <a:solidFill>
                  <a:prstClr val="black">
                    <a:tint val="75000"/>
                  </a:prstClr>
                </a:solidFill>
              </a:defRPr>
            </a:lvl1pPr>
          </a:lstStyle>
          <a:p>
            <a:pPr>
              <a:defRPr/>
            </a:pPr>
            <a:r>
              <a:rPr lang="en-US"/>
              <a:t>Tutorial 5 </a:t>
            </a:r>
            <a:endParaRPr lang="en-US" sz="1400"/>
          </a:p>
        </p:txBody>
      </p:sp>
      <p:sp>
        <p:nvSpPr>
          <p:cNvPr id="10" name="Footer Placeholder 5"/>
          <p:cNvSpPr>
            <a:spLocks noGrp="1"/>
          </p:cNvSpPr>
          <p:nvPr>
            <p:ph type="ftr" sz="quarter" idx="16"/>
          </p:nvPr>
        </p:nvSpPr>
        <p:spPr>
          <a:xfrm>
            <a:off x="381000" y="6235700"/>
            <a:ext cx="4648200" cy="365125"/>
          </a:xfrm>
        </p:spPr>
        <p:txBody>
          <a:bodyPr/>
          <a:lstStyle>
            <a:lvl1pPr>
              <a:defRPr>
                <a:solidFill>
                  <a:prstClr val="black">
                    <a:tint val="75000"/>
                  </a:prstClr>
                </a:solidFill>
              </a:defRPr>
            </a:lvl1pPr>
          </a:lstStyle>
          <a:p>
            <a:pPr>
              <a:defRPr/>
            </a:pPr>
            <a:r>
              <a:rPr lang="en-US"/>
              <a:t>1500 JavaScript and AJAX- Comprehensive</a:t>
            </a:r>
          </a:p>
        </p:txBody>
      </p:sp>
      <p:sp>
        <p:nvSpPr>
          <p:cNvPr id="11" name="Slide Number Placeholder 6"/>
          <p:cNvSpPr>
            <a:spLocks noGrp="1"/>
          </p:cNvSpPr>
          <p:nvPr>
            <p:ph type="sldNum" sz="quarter" idx="17"/>
          </p:nvPr>
        </p:nvSpPr>
        <p:spPr/>
        <p:txBody>
          <a:bodyPr/>
          <a:lstStyle>
            <a:lvl1pPr>
              <a:defRPr/>
            </a:lvl1pPr>
          </a:lstStyle>
          <a:p>
            <a:fld id="{557245BA-7D5A-7A4E-9DC0-348773760812}" type="slidenum">
              <a:rPr lang="en-US" altLang="en-US"/>
              <a:pPr/>
              <a:t>‹#›</a:t>
            </a:fld>
            <a:endParaRPr lang="en-US" altLang="en-US"/>
          </a:p>
        </p:txBody>
      </p:sp>
    </p:spTree>
    <p:extLst>
      <p:ext uri="{BB962C8B-B14F-4D97-AF65-F5344CB8AC3E}">
        <p14:creationId xmlns:p14="http://schemas.microsoft.com/office/powerpoint/2010/main" val="39303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smtClean="0">
                <a:solidFill>
                  <a:srgbClr val="B870B8"/>
                </a:solidFill>
              </a:rPr>
              <a:t>+</a:t>
            </a:r>
          </a:p>
        </p:txBody>
      </p:sp>
      <p:sp>
        <p:nvSpPr>
          <p:cNvPr id="9" name="Rectangle 8"/>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smtClean="0"/>
              <a:t>Drag picture to placeholder or click icon to add</a:t>
            </a:r>
            <a:endParaRPr noProof="0"/>
          </a:p>
        </p:txBody>
      </p:sp>
      <p:sp>
        <p:nvSpPr>
          <p:cNvPr id="11" name="Date Placeholder 4"/>
          <p:cNvSpPr>
            <a:spLocks noGrp="1"/>
          </p:cNvSpPr>
          <p:nvPr>
            <p:ph type="dt" sz="half" idx="16"/>
          </p:nvPr>
        </p:nvSpPr>
        <p:spPr>
          <a:xfrm>
            <a:off x="3048000" y="6235700"/>
            <a:ext cx="1347788" cy="365125"/>
          </a:xfrm>
        </p:spPr>
        <p:txBody>
          <a:bodyPr/>
          <a:lstStyle>
            <a:lvl1pPr>
              <a:defRPr>
                <a:solidFill>
                  <a:prstClr val="black">
                    <a:tint val="75000"/>
                  </a:prstClr>
                </a:solidFill>
              </a:defRPr>
            </a:lvl1pPr>
          </a:lstStyle>
          <a:p>
            <a:pPr>
              <a:defRPr/>
            </a:pPr>
            <a:r>
              <a:rPr lang="en-US"/>
              <a:t>Tutorial 5 </a:t>
            </a:r>
            <a:endParaRPr lang="en-US" sz="1400"/>
          </a:p>
        </p:txBody>
      </p:sp>
      <p:sp>
        <p:nvSpPr>
          <p:cNvPr id="15" name="Footer Placeholder 5"/>
          <p:cNvSpPr>
            <a:spLocks noGrp="1"/>
          </p:cNvSpPr>
          <p:nvPr>
            <p:ph type="ftr" sz="quarter" idx="17"/>
          </p:nvPr>
        </p:nvSpPr>
        <p:spPr>
          <a:xfrm>
            <a:off x="381000" y="6235700"/>
            <a:ext cx="2590800" cy="365125"/>
          </a:xfrm>
        </p:spPr>
        <p:txBody>
          <a:bodyPr/>
          <a:lstStyle>
            <a:lvl1pPr>
              <a:defRPr>
                <a:solidFill>
                  <a:prstClr val="black">
                    <a:tint val="75000"/>
                  </a:prstClr>
                </a:solidFill>
              </a:defRPr>
            </a:lvl1pPr>
          </a:lstStyle>
          <a:p>
            <a:pPr>
              <a:defRPr/>
            </a:pPr>
            <a:r>
              <a:rPr lang="en-US"/>
              <a:t>1500 JavaScript and AJAX- Comprehensive</a:t>
            </a:r>
          </a:p>
        </p:txBody>
      </p:sp>
      <p:sp>
        <p:nvSpPr>
          <p:cNvPr id="16" name="Slide Number Placeholder 6"/>
          <p:cNvSpPr>
            <a:spLocks noGrp="1"/>
          </p:cNvSpPr>
          <p:nvPr>
            <p:ph type="sldNum" sz="quarter" idx="18"/>
          </p:nvPr>
        </p:nvSpPr>
        <p:spPr/>
        <p:txBody>
          <a:bodyPr/>
          <a:lstStyle>
            <a:lvl1pPr>
              <a:defRPr/>
            </a:lvl1pPr>
          </a:lstStyle>
          <a:p>
            <a:fld id="{CDAF7236-CE16-F344-9017-C1E80E144571}" type="slidenum">
              <a:rPr lang="en-US" altLang="en-US"/>
              <a:pPr/>
              <a:t>‹#›</a:t>
            </a:fld>
            <a:endParaRPr lang="en-US" altLang="en-US"/>
          </a:p>
        </p:txBody>
      </p:sp>
    </p:spTree>
    <p:extLst>
      <p:ext uri="{BB962C8B-B14F-4D97-AF65-F5344CB8AC3E}">
        <p14:creationId xmlns:p14="http://schemas.microsoft.com/office/powerpoint/2010/main" val="1302444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4749800" y="3370263"/>
            <a:ext cx="2206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mtClean="0">
                <a:solidFill>
                  <a:srgbClr val="B870B8"/>
                </a:solidFill>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9" name="Date Placeholder 4"/>
          <p:cNvSpPr>
            <a:spLocks noGrp="1"/>
          </p:cNvSpPr>
          <p:nvPr>
            <p:ph type="dt" sz="half" idx="15"/>
          </p:nvPr>
        </p:nvSpPr>
        <p:spPr>
          <a:xfrm>
            <a:off x="7391400" y="6423025"/>
            <a:ext cx="1536700" cy="365125"/>
          </a:xfrm>
        </p:spPr>
        <p:txBody>
          <a:bodyPr/>
          <a:lstStyle>
            <a:lvl1pPr>
              <a:defRPr/>
            </a:lvl1pPr>
          </a:lstStyle>
          <a:p>
            <a:pPr>
              <a:defRPr/>
            </a:pPr>
            <a:r>
              <a:rPr lang="en-US"/>
              <a:t>Tutorial 5 </a:t>
            </a:r>
            <a:endParaRPr lang="en-US" sz="1400"/>
          </a:p>
        </p:txBody>
      </p:sp>
      <p:sp>
        <p:nvSpPr>
          <p:cNvPr id="10" name="Footer Placeholder 5"/>
          <p:cNvSpPr>
            <a:spLocks noGrp="1"/>
          </p:cNvSpPr>
          <p:nvPr>
            <p:ph type="ftr" sz="quarter" idx="16"/>
          </p:nvPr>
        </p:nvSpPr>
        <p:spPr>
          <a:xfrm>
            <a:off x="4191000" y="6423025"/>
            <a:ext cx="3005138" cy="365125"/>
          </a:xfrm>
        </p:spPr>
        <p:txBody>
          <a:bodyPr/>
          <a:lstStyle>
            <a:lvl1pPr>
              <a:defRPr/>
            </a:lvl1pPr>
          </a:lstStyle>
          <a:p>
            <a:pPr>
              <a:defRPr/>
            </a:pPr>
            <a:r>
              <a:rPr lang="en-US"/>
              <a:t>1500 JavaScript and AJAX- Comprehensive</a:t>
            </a:r>
          </a:p>
        </p:txBody>
      </p:sp>
      <p:sp>
        <p:nvSpPr>
          <p:cNvPr id="11" name="Slide Number Placeholder 6"/>
          <p:cNvSpPr>
            <a:spLocks noGrp="1"/>
          </p:cNvSpPr>
          <p:nvPr>
            <p:ph type="sldNum" sz="quarter" idx="17"/>
          </p:nvPr>
        </p:nvSpPr>
        <p:spPr/>
        <p:txBody>
          <a:bodyPr/>
          <a:lstStyle>
            <a:lvl1pPr>
              <a:defRPr/>
            </a:lvl1pPr>
          </a:lstStyle>
          <a:p>
            <a:fld id="{F1C1EAC2-768B-394D-ADE4-C25145CCB51C}" type="slidenum">
              <a:rPr lang="en-US" altLang="en-US"/>
              <a:pPr/>
              <a:t>‹#›</a:t>
            </a:fld>
            <a:endParaRPr lang="en-US" altLang="en-US"/>
          </a:p>
        </p:txBody>
      </p:sp>
    </p:spTree>
    <p:extLst>
      <p:ext uri="{BB962C8B-B14F-4D97-AF65-F5344CB8AC3E}">
        <p14:creationId xmlns:p14="http://schemas.microsoft.com/office/powerpoint/2010/main" val="891796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3"/>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7"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8" name="Slide Number Placeholder 5"/>
          <p:cNvSpPr>
            <a:spLocks noGrp="1"/>
          </p:cNvSpPr>
          <p:nvPr>
            <p:ph type="sldNum" sz="quarter" idx="12"/>
          </p:nvPr>
        </p:nvSpPr>
        <p:spPr/>
        <p:txBody>
          <a:bodyPr/>
          <a:lstStyle>
            <a:lvl1pPr>
              <a:defRPr/>
            </a:lvl1pPr>
          </a:lstStyle>
          <a:p>
            <a:fld id="{FCE96C51-F6C4-774D-9B13-ADBE6D4A592E}" type="slidenum">
              <a:rPr lang="en-US" altLang="en-US"/>
              <a:pPr/>
              <a:t>‹#›</a:t>
            </a:fld>
            <a:endParaRPr lang="en-US" altLang="en-US"/>
          </a:p>
        </p:txBody>
      </p:sp>
    </p:spTree>
    <p:extLst>
      <p:ext uri="{BB962C8B-B14F-4D97-AF65-F5344CB8AC3E}">
        <p14:creationId xmlns:p14="http://schemas.microsoft.com/office/powerpoint/2010/main" val="114244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6" name="Rectangle 5"/>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498475" y="484188"/>
            <a:ext cx="7556500" cy="658812"/>
          </a:xfrm>
          <a:solidFill>
            <a:schemeClr val="tx1">
              <a:lumMod val="95000"/>
              <a:lumOff val="5000"/>
            </a:schemeClr>
          </a:solidFill>
          <a:effectLst>
            <a:glow rad="101600">
              <a:schemeClr val="tx1">
                <a:lumMod val="50000"/>
                <a:lumOff val="50000"/>
                <a:alpha val="40000"/>
              </a:schemeClr>
            </a:glow>
          </a:effectLst>
        </p:spPr>
        <p:txBody>
          <a:bodyPr/>
          <a:lstStyle>
            <a:lvl1pPr>
              <a:defRPr>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3"/>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8"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9" name="Slide Number Placeholder 5"/>
          <p:cNvSpPr>
            <a:spLocks noGrp="1"/>
          </p:cNvSpPr>
          <p:nvPr>
            <p:ph type="sldNum" sz="quarter" idx="12"/>
          </p:nvPr>
        </p:nvSpPr>
        <p:spPr/>
        <p:txBody>
          <a:bodyPr/>
          <a:lstStyle>
            <a:lvl1pPr>
              <a:defRPr/>
            </a:lvl1pPr>
          </a:lstStyle>
          <a:p>
            <a:fld id="{741C8F4D-7625-BB4A-8F5F-A62F3AF1E47B}" type="slidenum">
              <a:rPr lang="en-US" altLang="en-US"/>
              <a:pPr/>
              <a:t>‹#›</a:t>
            </a:fld>
            <a:endParaRPr lang="en-US" altLang="en-US"/>
          </a:p>
        </p:txBody>
      </p:sp>
    </p:spTree>
    <p:extLst>
      <p:ext uri="{BB962C8B-B14F-4D97-AF65-F5344CB8AC3E}">
        <p14:creationId xmlns:p14="http://schemas.microsoft.com/office/powerpoint/2010/main" val="14916064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Vertical Title 1"/>
          <p:cNvSpPr>
            <a:spLocks noGrp="1"/>
          </p:cNvSpPr>
          <p:nvPr>
            <p:ph type="title" orient="vert"/>
          </p:nvPr>
        </p:nvSpPr>
        <p:spPr>
          <a:xfrm>
            <a:off x="7995772" y="954742"/>
            <a:ext cx="681318" cy="517142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Date Placeholder 3"/>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7" name="Footer Placeholder 4"/>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8" name="Slide Number Placeholder 5"/>
          <p:cNvSpPr>
            <a:spLocks noGrp="1"/>
          </p:cNvSpPr>
          <p:nvPr>
            <p:ph type="sldNum" sz="quarter" idx="12"/>
          </p:nvPr>
        </p:nvSpPr>
        <p:spPr/>
        <p:txBody>
          <a:bodyPr/>
          <a:lstStyle>
            <a:lvl1pPr>
              <a:defRPr/>
            </a:lvl1pPr>
          </a:lstStyle>
          <a:p>
            <a:fld id="{5667973B-DDD1-4240-8EC2-6ADB14D1CF06}" type="slidenum">
              <a:rPr lang="en-US" altLang="en-US"/>
              <a:pPr/>
              <a:t>‹#›</a:t>
            </a:fld>
            <a:endParaRPr lang="en-US" altLang="en-US"/>
          </a:p>
        </p:txBody>
      </p:sp>
    </p:spTree>
    <p:extLst>
      <p:ext uri="{BB962C8B-B14F-4D97-AF65-F5344CB8AC3E}">
        <p14:creationId xmlns:p14="http://schemas.microsoft.com/office/powerpoint/2010/main" val="42552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a:xfrm>
            <a:off x="498474" y="134471"/>
            <a:ext cx="7556313" cy="995082"/>
          </a:xfrm>
        </p:spPr>
        <p:txBody>
          <a:bodyPr anchor="b"/>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r>
              <a:rPr lang="en-US"/>
              <a:t>Tutorial 5 </a:t>
            </a:r>
            <a:endParaRPr lang="en-US" sz="1400"/>
          </a:p>
        </p:txBody>
      </p:sp>
      <p:sp>
        <p:nvSpPr>
          <p:cNvPr id="8" name="Footer Placeholder 4"/>
          <p:cNvSpPr>
            <a:spLocks noGrp="1"/>
          </p:cNvSpPr>
          <p:nvPr>
            <p:ph type="ftr" sz="quarter" idx="11"/>
          </p:nvPr>
        </p:nvSpPr>
        <p:spPr/>
        <p:txBody>
          <a:bodyPr/>
          <a:lstStyle>
            <a:lvl1pPr>
              <a:defRPr/>
            </a:lvl1pPr>
          </a:lstStyle>
          <a:p>
            <a:pPr>
              <a:defRPr/>
            </a:pPr>
            <a:r>
              <a:rPr lang="en-US"/>
              <a:t>1500 JavaScript and AJAX- Comprehensive</a:t>
            </a:r>
          </a:p>
        </p:txBody>
      </p:sp>
      <p:sp>
        <p:nvSpPr>
          <p:cNvPr id="9" name="Slide Number Placeholder 5"/>
          <p:cNvSpPr>
            <a:spLocks noGrp="1"/>
          </p:cNvSpPr>
          <p:nvPr>
            <p:ph type="sldNum" sz="quarter" idx="12"/>
          </p:nvPr>
        </p:nvSpPr>
        <p:spPr/>
        <p:txBody>
          <a:bodyPr/>
          <a:lstStyle>
            <a:lvl1pPr>
              <a:defRPr/>
            </a:lvl1pPr>
          </a:lstStyle>
          <a:p>
            <a:fld id="{29A1C17C-D2E5-A64B-9D52-253285959867}" type="slidenum">
              <a:rPr lang="en-US" altLang="en-US"/>
              <a:pPr/>
              <a:t>‹#›</a:t>
            </a:fld>
            <a:endParaRPr lang="en-US" altLang="en-US"/>
          </a:p>
        </p:txBody>
      </p:sp>
    </p:spTree>
    <p:extLst>
      <p:ext uri="{BB962C8B-B14F-4D97-AF65-F5344CB8AC3E}">
        <p14:creationId xmlns:p14="http://schemas.microsoft.com/office/powerpoint/2010/main" val="185297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TextBox 9"/>
          <p:cNvSpPr txBox="1">
            <a:spLocks noChangeArrowheads="1"/>
          </p:cNvSpPr>
          <p:nvPr/>
        </p:nvSpPr>
        <p:spPr bwMode="auto">
          <a:xfrm>
            <a:off x="425450" y="174625"/>
            <a:ext cx="4127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5400" smtClean="0">
                <a:solidFill>
                  <a:srgbClr val="B870B8"/>
                </a:solidFill>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smtClean="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1" name="Date Placeholder 3"/>
          <p:cNvSpPr>
            <a:spLocks noGrp="1"/>
          </p:cNvSpPr>
          <p:nvPr>
            <p:ph type="dt" sz="half" idx="14"/>
          </p:nvPr>
        </p:nvSpPr>
        <p:spPr>
          <a:xfrm>
            <a:off x="4800600" y="6426200"/>
            <a:ext cx="1231900" cy="365125"/>
          </a:xfrm>
        </p:spPr>
        <p:txBody>
          <a:bodyPr/>
          <a:lstStyle>
            <a:lvl1pPr algn="l">
              <a:defRPr/>
            </a:lvl1pPr>
          </a:lstStyle>
          <a:p>
            <a:pPr>
              <a:defRPr/>
            </a:pPr>
            <a:r>
              <a:rPr lang="en-US"/>
              <a:t>Tutorial 5 </a:t>
            </a:r>
            <a:endParaRPr lang="en-US" sz="1400"/>
          </a:p>
        </p:txBody>
      </p:sp>
      <p:sp>
        <p:nvSpPr>
          <p:cNvPr id="12" name="Footer Placeholder 4"/>
          <p:cNvSpPr>
            <a:spLocks noGrp="1"/>
          </p:cNvSpPr>
          <p:nvPr>
            <p:ph type="ftr" sz="quarter" idx="15"/>
          </p:nvPr>
        </p:nvSpPr>
        <p:spPr>
          <a:xfrm>
            <a:off x="6311900" y="6426200"/>
            <a:ext cx="2616200" cy="365125"/>
          </a:xfrm>
        </p:spPr>
        <p:txBody>
          <a:bodyPr/>
          <a:lstStyle>
            <a:lvl1pPr algn="r">
              <a:defRPr/>
            </a:lvl1pPr>
          </a:lstStyle>
          <a:p>
            <a:pPr>
              <a:defRPr/>
            </a:pPr>
            <a:r>
              <a:rPr lang="en-US"/>
              <a:t>1500 JavaScript and AJAX- Comprehensive</a:t>
            </a:r>
          </a:p>
        </p:txBody>
      </p:sp>
    </p:spTree>
    <p:extLst>
      <p:ext uri="{BB962C8B-B14F-4D97-AF65-F5344CB8AC3E}">
        <p14:creationId xmlns:p14="http://schemas.microsoft.com/office/powerpoint/2010/main" val="17511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p:cNvSpPr txBox="1">
            <a:spLocks noChangeArrowheads="1"/>
          </p:cNvSpPr>
          <p:nvPr/>
        </p:nvSpPr>
        <p:spPr bwMode="auto">
          <a:xfrm>
            <a:off x="2003425" y="3111500"/>
            <a:ext cx="260350"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4000" smtClean="0">
                <a:solidFill>
                  <a:srgbClr val="B870B8"/>
                </a:solidFill>
              </a:rPr>
              <a:t>+</a:t>
            </a:r>
          </a:p>
        </p:txBody>
      </p:sp>
      <p:sp>
        <p:nvSpPr>
          <p:cNvPr id="6" name="Rectangle 5"/>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658813" y="6248400"/>
            <a:ext cx="1474787" cy="365125"/>
          </a:xfrm>
        </p:spPr>
        <p:txBody>
          <a:bodyPr/>
          <a:lstStyle>
            <a:lvl1pPr algn="l" fontAlgn="base">
              <a:spcBef>
                <a:spcPct val="0"/>
              </a:spcBef>
              <a:spcAft>
                <a:spcPct val="0"/>
              </a:spcAft>
              <a:defRPr sz="1200">
                <a:solidFill>
                  <a:prstClr val="black">
                    <a:tint val="75000"/>
                  </a:prstClr>
                </a:solidFill>
                <a:ea typeface="ＭＳ Ｐゴシック" charset="0"/>
                <a:cs typeface="ＭＳ Ｐゴシック" charset="0"/>
              </a:defRPr>
            </a:lvl1pPr>
          </a:lstStyle>
          <a:p>
            <a:pPr>
              <a:defRPr/>
            </a:pPr>
            <a:r>
              <a:rPr lang="en-US"/>
              <a:t>Tutorial 5 </a:t>
            </a:r>
            <a:endParaRPr lang="en-US" sz="1100"/>
          </a:p>
        </p:txBody>
      </p:sp>
      <p:sp>
        <p:nvSpPr>
          <p:cNvPr id="8" name="Footer Placeholder 4"/>
          <p:cNvSpPr>
            <a:spLocks noGrp="1"/>
          </p:cNvSpPr>
          <p:nvPr>
            <p:ph type="ftr" sz="quarter" idx="11"/>
          </p:nvPr>
        </p:nvSpPr>
        <p:spPr>
          <a:xfrm>
            <a:off x="2286000" y="6248400"/>
            <a:ext cx="5638800" cy="365125"/>
          </a:xfrm>
        </p:spPr>
        <p:txBody>
          <a:bodyPr/>
          <a:lstStyle>
            <a:lvl1pPr fontAlgn="base">
              <a:spcBef>
                <a:spcPct val="0"/>
              </a:spcBef>
              <a:spcAft>
                <a:spcPct val="0"/>
              </a:spcAft>
              <a:defRPr>
                <a:solidFill>
                  <a:prstClr val="black">
                    <a:tint val="75000"/>
                  </a:prstClr>
                </a:solidFill>
                <a:ea typeface="ＭＳ Ｐゴシック" charset="0"/>
                <a:cs typeface="ＭＳ Ｐゴシック" charset="0"/>
              </a:defRPr>
            </a:lvl1pPr>
          </a:lstStyle>
          <a:p>
            <a:pPr>
              <a:defRPr/>
            </a:pPr>
            <a:r>
              <a:rPr lang="en-US"/>
              <a:t>1500 JavaScript and AJAX- Comprehensive</a:t>
            </a:r>
          </a:p>
        </p:txBody>
      </p:sp>
      <p:sp>
        <p:nvSpPr>
          <p:cNvPr id="9" name="Slide Number Placeholder 5"/>
          <p:cNvSpPr>
            <a:spLocks noGrp="1"/>
          </p:cNvSpPr>
          <p:nvPr>
            <p:ph type="sldNum" sz="quarter" idx="12"/>
          </p:nvPr>
        </p:nvSpPr>
        <p:spPr>
          <a:xfrm>
            <a:off x="8305800" y="6248400"/>
            <a:ext cx="554038" cy="365125"/>
          </a:xfrm>
        </p:spPr>
        <p:txBody>
          <a:bodyPr/>
          <a:lstStyle>
            <a:lvl1pPr>
              <a:defRPr/>
            </a:lvl1pPr>
          </a:lstStyle>
          <a:p>
            <a:fld id="{3A8FCDF0-6A90-6645-B192-95C126CC8AF2}" type="slidenum">
              <a:rPr lang="en-US" altLang="en-US"/>
              <a:pPr/>
              <a:t>‹#›</a:t>
            </a:fld>
            <a:endParaRPr lang="en-US" altLang="en-US"/>
          </a:p>
        </p:txBody>
      </p:sp>
    </p:spTree>
    <p:extLst>
      <p:ext uri="{BB962C8B-B14F-4D97-AF65-F5344CB8AC3E}">
        <p14:creationId xmlns:p14="http://schemas.microsoft.com/office/powerpoint/2010/main" val="104117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4"/>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9" name="Footer Placeholder 5"/>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10" name="Slide Number Placeholder 6"/>
          <p:cNvSpPr>
            <a:spLocks noGrp="1"/>
          </p:cNvSpPr>
          <p:nvPr>
            <p:ph type="sldNum" sz="quarter" idx="12"/>
          </p:nvPr>
        </p:nvSpPr>
        <p:spPr/>
        <p:txBody>
          <a:bodyPr/>
          <a:lstStyle>
            <a:lvl1pPr>
              <a:defRPr/>
            </a:lvl1pPr>
          </a:lstStyle>
          <a:p>
            <a:fld id="{46566F81-8834-254C-89AE-152D20B16C36}" type="slidenum">
              <a:rPr lang="en-US" altLang="en-US"/>
              <a:pPr/>
              <a:t>‹#›</a:t>
            </a:fld>
            <a:endParaRPr lang="en-US" altLang="en-US"/>
          </a:p>
        </p:txBody>
      </p:sp>
    </p:spTree>
    <p:extLst>
      <p:ext uri="{BB962C8B-B14F-4D97-AF65-F5344CB8AC3E}">
        <p14:creationId xmlns:p14="http://schemas.microsoft.com/office/powerpoint/2010/main" val="131365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Date Placeholder 6"/>
          <p:cNvSpPr>
            <a:spLocks noGrp="1"/>
          </p:cNvSpPr>
          <p:nvPr>
            <p:ph type="dt" sz="half" idx="10"/>
          </p:nvPr>
        </p:nvSpPr>
        <p:spPr/>
        <p:txBody>
          <a:bodyPr/>
          <a:lstStyle>
            <a:lvl1pPr fontAlgn="base">
              <a:spcBef>
                <a:spcPct val="0"/>
              </a:spcBef>
              <a:spcAft>
                <a:spcPct val="0"/>
              </a:spcAft>
              <a:defRPr sz="1200">
                <a:ea typeface="ＭＳ Ｐゴシック" charset="0"/>
                <a:cs typeface="ＭＳ Ｐゴシック" charset="0"/>
              </a:defRPr>
            </a:lvl1pPr>
          </a:lstStyle>
          <a:p>
            <a:pPr>
              <a:defRPr/>
            </a:pPr>
            <a:r>
              <a:rPr lang="en-US"/>
              <a:t>Tutorial 5 </a:t>
            </a:r>
            <a:endParaRPr lang="en-US" sz="1100"/>
          </a:p>
        </p:txBody>
      </p:sp>
      <p:sp>
        <p:nvSpPr>
          <p:cNvPr id="10" name="Footer Placeholder 7"/>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r>
              <a:rPr lang="en-US"/>
              <a:t>1500 JavaScript and AJAX- Comprehensive</a:t>
            </a:r>
          </a:p>
        </p:txBody>
      </p:sp>
      <p:sp>
        <p:nvSpPr>
          <p:cNvPr id="11" name="Slide Number Placeholder 8"/>
          <p:cNvSpPr>
            <a:spLocks noGrp="1"/>
          </p:cNvSpPr>
          <p:nvPr>
            <p:ph type="sldNum" sz="quarter" idx="12"/>
          </p:nvPr>
        </p:nvSpPr>
        <p:spPr/>
        <p:txBody>
          <a:bodyPr/>
          <a:lstStyle>
            <a:lvl1pPr>
              <a:defRPr/>
            </a:lvl1pPr>
          </a:lstStyle>
          <a:p>
            <a:fld id="{2BFF1F5A-3174-0E4A-9B44-22E4F52511AA}" type="slidenum">
              <a:rPr lang="en-US" altLang="en-US"/>
              <a:pPr/>
              <a:t>‹#›</a:t>
            </a:fld>
            <a:endParaRPr lang="en-US" altLang="en-US"/>
          </a:p>
        </p:txBody>
      </p:sp>
    </p:spTree>
    <p:extLst>
      <p:ext uri="{BB962C8B-B14F-4D97-AF65-F5344CB8AC3E}">
        <p14:creationId xmlns:p14="http://schemas.microsoft.com/office/powerpoint/2010/main" val="3004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4"/>
          <p:cNvSpPr>
            <a:spLocks noGrp="1"/>
          </p:cNvSpPr>
          <p:nvPr>
            <p:ph type="dt" sz="half" idx="15"/>
          </p:nvPr>
        </p:nvSpPr>
        <p:spPr/>
        <p:txBody>
          <a:bodyPr/>
          <a:lstStyle>
            <a:lvl1pPr>
              <a:defRPr/>
            </a:lvl1pPr>
          </a:lstStyle>
          <a:p>
            <a:pPr>
              <a:defRPr/>
            </a:pPr>
            <a:r>
              <a:rPr lang="en-US"/>
              <a:t>Tutorial 5 </a:t>
            </a:r>
            <a:endParaRPr lang="en-US" sz="1400"/>
          </a:p>
        </p:txBody>
      </p:sp>
      <p:sp>
        <p:nvSpPr>
          <p:cNvPr id="8" name="Footer Placeholder 5"/>
          <p:cNvSpPr>
            <a:spLocks noGrp="1"/>
          </p:cNvSpPr>
          <p:nvPr>
            <p:ph type="ftr" sz="quarter" idx="16"/>
          </p:nvPr>
        </p:nvSpPr>
        <p:spPr/>
        <p:txBody>
          <a:bodyPr/>
          <a:lstStyle>
            <a:lvl1pPr>
              <a:defRPr/>
            </a:lvl1pPr>
          </a:lstStyle>
          <a:p>
            <a:pPr>
              <a:defRPr/>
            </a:pPr>
            <a:r>
              <a:rPr lang="en-US"/>
              <a:t>1500 JavaScript and AJAX- Comprehensive</a:t>
            </a:r>
          </a:p>
        </p:txBody>
      </p:sp>
      <p:sp>
        <p:nvSpPr>
          <p:cNvPr id="9" name="Slide Number Placeholder 6"/>
          <p:cNvSpPr>
            <a:spLocks noGrp="1"/>
          </p:cNvSpPr>
          <p:nvPr>
            <p:ph type="sldNum" sz="quarter" idx="17"/>
          </p:nvPr>
        </p:nvSpPr>
        <p:spPr/>
        <p:txBody>
          <a:bodyPr/>
          <a:lstStyle>
            <a:lvl1pPr>
              <a:defRPr/>
            </a:lvl1pPr>
          </a:lstStyle>
          <a:p>
            <a:fld id="{2FCC9820-18B7-304D-BAAC-831F9084C712}" type="slidenum">
              <a:rPr lang="en-US" altLang="en-US"/>
              <a:pPr/>
              <a:t>‹#›</a:t>
            </a:fld>
            <a:endParaRPr lang="en-US" altLang="en-US"/>
          </a:p>
        </p:txBody>
      </p:sp>
    </p:spTree>
    <p:extLst>
      <p:ext uri="{BB962C8B-B14F-4D97-AF65-F5344CB8AC3E}">
        <p14:creationId xmlns:p14="http://schemas.microsoft.com/office/powerpoint/2010/main" val="8477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p:cNvSpPr txBox="1">
            <a:spLocks noChangeArrowheads="1"/>
          </p:cNvSpPr>
          <p:nvPr/>
        </p:nvSpPr>
        <p:spPr bwMode="auto">
          <a:xfrm>
            <a:off x="223838" y="228600"/>
            <a:ext cx="260350"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smtClean="0">
                <a:solidFill>
                  <a:srgbClr val="B870B8"/>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Date Placeholder 4"/>
          <p:cNvSpPr>
            <a:spLocks noGrp="1"/>
          </p:cNvSpPr>
          <p:nvPr>
            <p:ph type="dt" sz="half" idx="17"/>
          </p:nvPr>
        </p:nvSpPr>
        <p:spPr/>
        <p:txBody>
          <a:bodyPr/>
          <a:lstStyle>
            <a:lvl1pPr>
              <a:defRPr/>
            </a:lvl1pPr>
          </a:lstStyle>
          <a:p>
            <a:pPr>
              <a:defRPr/>
            </a:pPr>
            <a:r>
              <a:rPr lang="en-US"/>
              <a:t>Tutorial 5 </a:t>
            </a:r>
            <a:endParaRPr lang="en-US" sz="1400"/>
          </a:p>
        </p:txBody>
      </p:sp>
      <p:sp>
        <p:nvSpPr>
          <p:cNvPr id="9" name="Footer Placeholder 5"/>
          <p:cNvSpPr>
            <a:spLocks noGrp="1"/>
          </p:cNvSpPr>
          <p:nvPr>
            <p:ph type="ftr" sz="quarter" idx="18"/>
          </p:nvPr>
        </p:nvSpPr>
        <p:spPr/>
        <p:txBody>
          <a:bodyPr/>
          <a:lstStyle>
            <a:lvl1pPr>
              <a:defRPr/>
            </a:lvl1pPr>
          </a:lstStyle>
          <a:p>
            <a:pPr>
              <a:defRPr/>
            </a:pPr>
            <a:r>
              <a:rPr lang="en-US"/>
              <a:t>1500 JavaScript and AJAX- Comprehensive</a:t>
            </a:r>
          </a:p>
        </p:txBody>
      </p:sp>
      <p:sp>
        <p:nvSpPr>
          <p:cNvPr id="10" name="Slide Number Placeholder 6"/>
          <p:cNvSpPr>
            <a:spLocks noGrp="1"/>
          </p:cNvSpPr>
          <p:nvPr>
            <p:ph type="sldNum" sz="quarter" idx="19"/>
          </p:nvPr>
        </p:nvSpPr>
        <p:spPr/>
        <p:txBody>
          <a:bodyPr/>
          <a:lstStyle>
            <a:lvl1pPr>
              <a:defRPr/>
            </a:lvl1pPr>
          </a:lstStyle>
          <a:p>
            <a:fld id="{58D00137-9681-4B49-8884-22CF18AC6B9C}" type="slidenum">
              <a:rPr lang="en-US" altLang="en-US"/>
              <a:pPr/>
              <a:t>‹#›</a:t>
            </a:fld>
            <a:endParaRPr lang="en-US" altLang="en-US"/>
          </a:p>
        </p:txBody>
      </p:sp>
    </p:spTree>
    <p:extLst>
      <p:ext uri="{BB962C8B-B14F-4D97-AF65-F5344CB8AC3E}">
        <p14:creationId xmlns:p14="http://schemas.microsoft.com/office/powerpoint/2010/main" val="201059761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498475" y="19812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4" name="Date Placeholder 3"/>
          <p:cNvSpPr>
            <a:spLocks noGrp="1"/>
          </p:cNvSpPr>
          <p:nvPr>
            <p:ph type="dt" sz="half" idx="2"/>
          </p:nvPr>
        </p:nvSpPr>
        <p:spPr>
          <a:xfrm>
            <a:off x="6794500" y="6423025"/>
            <a:ext cx="2133600" cy="365125"/>
          </a:xfrm>
          <a:prstGeom prst="rect">
            <a:avLst/>
          </a:prstGeom>
        </p:spPr>
        <p:txBody>
          <a:bodyPr vert="horz" lIns="91440" tIns="45720" rIns="91440" bIns="45720" rtlCol="0" anchor="ctr"/>
          <a:lstStyle>
            <a:lvl1pPr algn="r" fontAlgn="auto">
              <a:spcBef>
                <a:spcPts val="0"/>
              </a:spcBef>
              <a:spcAft>
                <a:spcPts val="0"/>
              </a:spcAft>
              <a:defRPr sz="1100">
                <a:solidFill>
                  <a:prstClr val="black">
                    <a:tint val="75000"/>
                  </a:prstClr>
                </a:solidFill>
                <a:latin typeface="Calibri"/>
                <a:ea typeface="+mn-ea"/>
                <a:cs typeface="+mn-cs"/>
              </a:defRPr>
            </a:lvl1pPr>
          </a:lstStyle>
          <a:p>
            <a:pPr>
              <a:defRPr/>
            </a:pPr>
            <a:r>
              <a:rPr lang="en-US"/>
              <a:t>Tutorial 5 </a:t>
            </a:r>
            <a:endParaRPr lang="en-US" sz="1400"/>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fontAlgn="auto">
              <a:spcBef>
                <a:spcPts val="0"/>
              </a:spcBef>
              <a:spcAft>
                <a:spcPts val="0"/>
              </a:spcAft>
              <a:defRPr sz="1100">
                <a:solidFill>
                  <a:prstClr val="black">
                    <a:tint val="75000"/>
                  </a:prstClr>
                </a:solidFill>
                <a:latin typeface="Calibri"/>
                <a:ea typeface="+mn-ea"/>
                <a:cs typeface="+mn-cs"/>
              </a:defRPr>
            </a:lvl1pPr>
          </a:lstStyle>
          <a:p>
            <a:pPr>
              <a:defRPr/>
            </a:pPr>
            <a:r>
              <a:rPr lang="en-US"/>
              <a:t>1500 JavaScript and AJAX- Comprehensive</a:t>
            </a:r>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898989"/>
                </a:solidFill>
                <a:latin typeface="Calibri" charset="0"/>
              </a:defRPr>
            </a:lvl1pPr>
          </a:lstStyle>
          <a:p>
            <a:fld id="{1DD7C451-06B5-004C-8BB1-7F013CA536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Lst>
  <p:hf hdr="0"/>
  <p:txStyles>
    <p:titleStyle>
      <a:lvl1pPr algn="l" rtl="0" eaLnBrk="1" fontAlgn="base" hangingPunct="1">
        <a:spcBef>
          <a:spcPct val="0"/>
        </a:spcBef>
        <a:spcAft>
          <a:spcPct val="0"/>
        </a:spcAft>
        <a:defRPr sz="3600" kern="1200">
          <a:solidFill>
            <a:schemeClr val="accent1"/>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1" fontAlgn="base" hangingPunct="1">
        <a:spcBef>
          <a:spcPts val="2000"/>
        </a:spcBef>
        <a:spcAft>
          <a:spcPct val="0"/>
        </a:spcAft>
        <a:buClr>
          <a:schemeClr val="accent1"/>
        </a:buClr>
        <a:buSzPct val="75000"/>
        <a:buFont typeface="Wingdings" charset="2"/>
        <a:buChar char="n"/>
        <a:defRPr sz="2000" kern="1200">
          <a:solidFill>
            <a:srgbClr val="595959"/>
          </a:solidFill>
          <a:latin typeface="+mn-lt"/>
          <a:ea typeface="ＭＳ Ｐゴシック" charset="0"/>
          <a:cs typeface="ＭＳ Ｐゴシック" charset="0"/>
        </a:defRPr>
      </a:lvl1pPr>
      <a:lvl2pPr marL="457200" indent="-228600" algn="l" rtl="0" eaLnBrk="1" fontAlgn="base" hangingPunct="1">
        <a:spcBef>
          <a:spcPts val="600"/>
        </a:spcBef>
        <a:spcAft>
          <a:spcPct val="0"/>
        </a:spcAft>
        <a:buClr>
          <a:srgbClr val="B870B8"/>
        </a:buClr>
        <a:buSzPct val="75000"/>
        <a:buFont typeface="Wingdings" charset="2"/>
        <a:buChar char="n"/>
        <a:defRPr kern="1200">
          <a:solidFill>
            <a:srgbClr val="595959"/>
          </a:solidFill>
          <a:latin typeface="+mn-lt"/>
          <a:ea typeface="ＭＳ Ｐゴシック" charset="0"/>
          <a:cs typeface="+mn-cs"/>
        </a:defRPr>
      </a:lvl2pPr>
      <a:lvl3pPr marL="685800" indent="-228600" algn="l" rtl="0" eaLnBrk="1" fontAlgn="base" hangingPunct="1">
        <a:spcBef>
          <a:spcPts val="600"/>
        </a:spcBef>
        <a:spcAft>
          <a:spcPct val="0"/>
        </a:spcAft>
        <a:buClr>
          <a:schemeClr val="accent1"/>
        </a:buClr>
        <a:buSzPct val="75000"/>
        <a:buFont typeface="Wingdings" charset="2"/>
        <a:buChar char="n"/>
        <a:defRPr kern="1200">
          <a:solidFill>
            <a:srgbClr val="595959"/>
          </a:solidFill>
          <a:latin typeface="+mn-lt"/>
          <a:ea typeface="ＭＳ Ｐゴシック" charset="0"/>
          <a:cs typeface="+mn-cs"/>
        </a:defRPr>
      </a:lvl3pPr>
      <a:lvl4pPr marL="914400" indent="-228600" algn="l" rtl="0" eaLnBrk="1" fontAlgn="base" hangingPunct="1">
        <a:spcBef>
          <a:spcPts val="600"/>
        </a:spcBef>
        <a:spcAft>
          <a:spcPct val="0"/>
        </a:spcAft>
        <a:buClr>
          <a:srgbClr val="B870B8"/>
        </a:buClr>
        <a:buSzPct val="75000"/>
        <a:buFont typeface="Wingdings" charset="2"/>
        <a:buChar char="n"/>
        <a:defRPr kern="1200">
          <a:solidFill>
            <a:srgbClr val="595959"/>
          </a:solidFill>
          <a:latin typeface="+mn-lt"/>
          <a:ea typeface="ＭＳ Ｐゴシック" charset="0"/>
          <a:cs typeface="+mn-cs"/>
        </a:defRPr>
      </a:lvl4pPr>
      <a:lvl5pPr marL="1143000" indent="-228600" algn="l" rtl="0" eaLnBrk="1" fontAlgn="base" hangingPunct="1">
        <a:spcBef>
          <a:spcPts val="600"/>
        </a:spcBef>
        <a:spcAft>
          <a:spcPct val="0"/>
        </a:spcAft>
        <a:buClr>
          <a:schemeClr val="accent1"/>
        </a:buClr>
        <a:buSzPct val="75000"/>
        <a:buFont typeface="Wingdings" charset="2"/>
        <a:buChar char="n"/>
        <a:defRPr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11.emf"/><Relationship Id="rId7" Type="http://schemas.openxmlformats.org/officeDocument/2006/relationships/comments" Target="../comments/comment1.xm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Document3.docx"/><Relationship Id="rId5" Type="http://schemas.openxmlformats.org/officeDocument/2006/relationships/image" Target="../media/image12.emf"/><Relationship Id="rId6" Type="http://schemas.openxmlformats.org/officeDocument/2006/relationships/comments" Target="../comments/comment5.xm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wrox.com" TargetMode="External"/><Relationship Id="rId4"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4.bin"/><Relationship Id="rId5" Type="http://schemas.openxmlformats.org/officeDocument/2006/relationships/package" Target="../embeddings/Microsoft_Word_Document4.docx"/><Relationship Id="rId6"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cs typeface="+mj-cs"/>
              </a:rPr>
              <a:t>Inheritance</a:t>
            </a:r>
            <a:endParaRPr lang="en-US" dirty="0" smtClean="0">
              <a:cs typeface="+mj-cs"/>
            </a:endParaRPr>
          </a:p>
        </p:txBody>
      </p:sp>
      <p:sp>
        <p:nvSpPr>
          <p:cNvPr id="2051" name="Rectangle 3"/>
          <p:cNvSpPr>
            <a:spLocks noGrp="1" noChangeArrowheads="1"/>
          </p:cNvSpPr>
          <p:nvPr>
            <p:ph type="subTitle" idx="1"/>
          </p:nvPr>
        </p:nvSpPr>
        <p:spPr/>
        <p:txBody>
          <a:bodyPr/>
          <a:lstStyle/>
          <a:p>
            <a:pPr eaLnBrk="1" hangingPunct="1">
              <a:buFont typeface="Wingdings" charset="0"/>
              <a:buNone/>
              <a:defRPr/>
            </a:pPr>
            <a:endParaRPr lang="en-US" dirty="0" smtClean="0">
              <a:cs typeface="+mn-cs"/>
            </a:endParaRPr>
          </a:p>
        </p:txBody>
      </p:sp>
      <p:sp>
        <p:nvSpPr>
          <p:cNvPr id="24579" name="Rectangle 4"/>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24580" name="Rectangle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 name="Rectangle 6"/>
          <p:cNvSpPr>
            <a:spLocks noGrp="1" noChangeArrowheads="1"/>
          </p:cNvSpPr>
          <p:nvPr>
            <p:ph type="sldNum" sz="quarter" idx="4294967295"/>
          </p:nvPr>
        </p:nvSpPr>
        <p:spPr>
          <a:xfrm>
            <a:off x="7010400" y="6245225"/>
            <a:ext cx="2133600" cy="476250"/>
          </a:xfrm>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FC0E72C1-31FA-AF47-9B81-F15607FEDF63}" type="slidenum">
              <a:rPr lang="en-US" altLang="en-US" sz="1400">
                <a:solidFill>
                  <a:srgbClr val="898989"/>
                </a:solidFill>
                <a:latin typeface="Calibri" charset="0"/>
              </a:rPr>
              <a:pPr eaLnBrk="1" hangingPunct="1"/>
              <a:t>1</a:t>
            </a:fld>
            <a:endParaRPr lang="en-US" altLang="en-US" sz="1400">
              <a:solidFill>
                <a:srgbClr val="898989"/>
              </a:solidFill>
              <a:latin typeface="Calibri" charset="0"/>
            </a:endParaRPr>
          </a:p>
        </p:txBody>
      </p:sp>
      <p:pic>
        <p:nvPicPr>
          <p:cNvPr id="24582" name="Picture 6" descr="groundho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4038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Prototype Chaining Example </a:t>
            </a:r>
            <a:endParaRPr lang="en-US" dirty="0" smtClean="0">
              <a:cs typeface="+mj-cs"/>
            </a:endParaRPr>
          </a:p>
        </p:txBody>
      </p:sp>
      <p:sp>
        <p:nvSpPr>
          <p:cNvPr id="11267" name="Rectangle 3"/>
          <p:cNvSpPr>
            <a:spLocks noGrp="1" noChangeArrowheads="1"/>
          </p:cNvSpPr>
          <p:nvPr>
            <p:ph idx="1"/>
          </p:nvPr>
        </p:nvSpPr>
        <p:spPr>
          <a:xfrm>
            <a:off x="498475" y="1371600"/>
            <a:ext cx="7556500" cy="4754563"/>
          </a:xfrm>
        </p:spPr>
        <p:txBody>
          <a:bodyPr/>
          <a:lstStyle/>
          <a:p>
            <a:pPr eaLnBrk="1" hangingPunct="1">
              <a:buFont typeface="Wingdings" charset="0"/>
              <a:buChar char="n"/>
              <a:defRPr/>
            </a:pPr>
            <a:r>
              <a:rPr lang="en-US" sz="1400" b="1" smtClean="0">
                <a:cs typeface="+mn-cs"/>
              </a:rPr>
              <a:t>It's interesting to note what the JavaScript engine does when you call my.toString():</a:t>
            </a:r>
          </a:p>
          <a:p>
            <a:pPr eaLnBrk="1" hangingPunct="1">
              <a:buFont typeface="Wingdings" charset="0"/>
              <a:buChar char="n"/>
              <a:defRPr/>
            </a:pPr>
            <a:r>
              <a:rPr lang="en-US" sz="1400" b="1" smtClean="0">
                <a:cs typeface="+mn-cs"/>
              </a:rPr>
              <a:t>It loops through all of the properties of my and doesn't find a method called toString().</a:t>
            </a:r>
          </a:p>
          <a:p>
            <a:pPr eaLnBrk="1" hangingPunct="1">
              <a:buFont typeface="Wingdings" charset="0"/>
              <a:buChar char="n"/>
              <a:defRPr/>
            </a:pPr>
            <a:r>
              <a:rPr lang="en-US" sz="1400" b="1" smtClean="0">
                <a:cs typeface="+mn-cs"/>
              </a:rPr>
              <a:t>It looks at the object that my.__proto__ points to; this object is the instance new TwoDShape() created during the inheritance process. </a:t>
            </a:r>
          </a:p>
          <a:p>
            <a:pPr eaLnBrk="1" hangingPunct="1">
              <a:buFont typeface="Wingdings" charset="0"/>
              <a:buChar char="n"/>
              <a:defRPr/>
            </a:pPr>
            <a:r>
              <a:rPr lang="en-US" sz="1400" b="1" smtClean="0">
                <a:cs typeface="+mn-cs"/>
              </a:rPr>
              <a:t>Now the JavaScript engine loops through the instance of TwoDShape and doesn't find a toString() method. It then checks the __proto__ of that object. This time __proto__ points to the instance created by new Shape(). </a:t>
            </a:r>
          </a:p>
          <a:p>
            <a:pPr eaLnBrk="1" hangingPunct="1">
              <a:buFont typeface="Wingdings" charset="0"/>
              <a:buChar char="n"/>
              <a:defRPr/>
            </a:pPr>
            <a:r>
              <a:rPr lang="en-US" sz="1400" b="1" smtClean="0">
                <a:cs typeface="+mn-cs"/>
              </a:rPr>
              <a:t>The instance of new Shape() is examined and toString() is finally found! </a:t>
            </a:r>
          </a:p>
          <a:p>
            <a:pPr eaLnBrk="1" hangingPunct="1">
              <a:buFont typeface="Wingdings" charset="0"/>
              <a:buChar char="n"/>
              <a:defRPr/>
            </a:pPr>
            <a:r>
              <a:rPr lang="en-US" sz="1400" b="1" smtClean="0">
                <a:cs typeface="+mn-cs"/>
              </a:rPr>
              <a:t>This method is invoked in the context of my, meaning that this points to my. </a:t>
            </a:r>
            <a:endParaRPr lang="en-US" sz="1400" b="1" dirty="0" smtClean="0">
              <a:cs typeface="+mn-cs"/>
            </a:endParaRPr>
          </a:p>
        </p:txBody>
      </p:sp>
      <p:sp>
        <p:nvSpPr>
          <p:cNvPr id="3686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B97DF8A3-1966-E848-867B-B27B2033F69C}" type="slidenum">
              <a:rPr lang="en-US" altLang="en-US" sz="1400" smtClean="0">
                <a:solidFill>
                  <a:srgbClr val="898989"/>
                </a:solidFill>
                <a:latin typeface="Calibri" charset="0"/>
              </a:rPr>
              <a:pPr eaLnBrk="1" hangingPunct="1"/>
              <a:t>10</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7889" name="Title 36"/>
          <p:cNvSpPr>
            <a:spLocks noGrp="1"/>
          </p:cNvSpPr>
          <p:nvPr>
            <p:ph type="title"/>
          </p:nvPr>
        </p:nvSpPr>
        <p:spPr>
          <a:xfrm>
            <a:off x="498475" y="484188"/>
            <a:ext cx="7556500" cy="735012"/>
          </a:xfrm>
        </p:spPr>
        <p:txBody>
          <a:bodyPr/>
          <a:lstStyle/>
          <a:p>
            <a:pPr eaLnBrk="1" hangingPunct="1"/>
            <a:r>
              <a:rPr lang="en-US" altLang="en-US" dirty="0" smtClean="0">
                <a:ea typeface="ＭＳ Ｐゴシック" charset="-128"/>
              </a:rPr>
              <a:t>Anatomy of a prototype</a:t>
            </a:r>
            <a:endParaRPr lang="en-US" altLang="en-US" dirty="0">
              <a:ea typeface="ＭＳ Ｐゴシック" charset="-128"/>
            </a:endParaRPr>
          </a:p>
        </p:txBody>
      </p:sp>
      <p:sp>
        <p:nvSpPr>
          <p:cNvPr id="37890" name="Content Placeholder 37"/>
          <p:cNvSpPr>
            <a:spLocks noGrp="1"/>
          </p:cNvSpPr>
          <p:nvPr>
            <p:ph idx="1"/>
          </p:nvPr>
        </p:nvSpPr>
        <p:spPr>
          <a:xfrm>
            <a:off x="152400" y="1466850"/>
            <a:ext cx="8610600" cy="465931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3789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FF73F48E-D05F-D84B-B4DA-74B3E7DFA86C}" type="slidenum">
              <a:rPr lang="en-US" altLang="en-US" sz="1400" smtClean="0">
                <a:solidFill>
                  <a:srgbClr val="898989"/>
                </a:solidFill>
                <a:latin typeface="Calibri" charset="0"/>
              </a:rPr>
              <a:pPr eaLnBrk="1" hangingPunct="1"/>
              <a:t>11</a:t>
            </a:fld>
            <a:endParaRPr lang="en-US" altLang="en-US" sz="1400">
              <a:solidFill>
                <a:srgbClr val="898989"/>
              </a:solidFill>
              <a:latin typeface="Calibri" charset="0"/>
            </a:endParaRPr>
          </a:p>
        </p:txBody>
      </p:sp>
      <p:sp>
        <p:nvSpPr>
          <p:cNvPr id="37894" name="Title 1"/>
          <p:cNvSpPr>
            <a:spLocks noGrp="1"/>
          </p:cNvSpPr>
          <p:nvPr/>
        </p:nvSpPr>
        <p:spPr bwMode="auto">
          <a:xfrm>
            <a:off x="-2474913" y="-688975"/>
            <a:ext cx="82296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2400" b="1">
                <a:solidFill>
                  <a:schemeClr val="tx1"/>
                </a:solidFill>
                <a:latin typeface="Times New Roman" charset="0"/>
                <a:ea typeface="ＭＳ Ｐゴシック" charset="-128"/>
              </a:defRPr>
            </a:lvl1pPr>
            <a:lvl2pPr marL="742950" indent="-285750" defTabSz="457200" eaLnBrk="0" hangingPunct="0">
              <a:defRPr sz="2400" b="1">
                <a:solidFill>
                  <a:schemeClr val="tx1"/>
                </a:solidFill>
                <a:latin typeface="Times New Roman" charset="0"/>
                <a:ea typeface="ＭＳ Ｐゴシック" charset="-128"/>
              </a:defRPr>
            </a:lvl2pPr>
            <a:lvl3pPr marL="1143000" indent="-228600" defTabSz="457200" eaLnBrk="0" hangingPunct="0">
              <a:defRPr sz="2400" b="1">
                <a:solidFill>
                  <a:schemeClr val="tx1"/>
                </a:solidFill>
                <a:latin typeface="Times New Roman" charset="0"/>
                <a:ea typeface="ＭＳ Ｐゴシック" charset="-128"/>
              </a:defRPr>
            </a:lvl3pPr>
            <a:lvl4pPr marL="1600200" indent="-228600" defTabSz="457200" eaLnBrk="0" hangingPunct="0">
              <a:defRPr sz="2400" b="1">
                <a:solidFill>
                  <a:schemeClr val="tx1"/>
                </a:solidFill>
                <a:latin typeface="Times New Roman" charset="0"/>
                <a:ea typeface="ＭＳ Ｐゴシック" charset="-128"/>
              </a:defRPr>
            </a:lvl4pPr>
            <a:lvl5pPr marL="2057400" indent="-228600" defTabSz="457200" eaLnBrk="0" hangingPunct="0">
              <a:defRPr sz="2400" b="1">
                <a:solidFill>
                  <a:schemeClr val="tx1"/>
                </a:solidFill>
                <a:latin typeface="Times New Roman" charset="0"/>
                <a:ea typeface="ＭＳ Ｐゴシック" charset="-128"/>
              </a:defRPr>
            </a:lvl5pPr>
            <a:lvl6pPr marL="25146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endParaRPr lang="en-US" altLang="en-US" sz="4400">
              <a:solidFill>
                <a:schemeClr val="bg1"/>
              </a:solidFill>
              <a:latin typeface="Rockwell" charset="0"/>
            </a:endParaRPr>
          </a:p>
        </p:txBody>
      </p:sp>
      <p:sp>
        <p:nvSpPr>
          <p:cNvPr id="37895" name="Slide Number Placeholder 2"/>
          <p:cNvSpPr>
            <a:spLocks noGrp="1"/>
          </p:cNvSpPr>
          <p:nvPr/>
        </p:nvSpPr>
        <p:spPr bwMode="auto">
          <a:xfrm>
            <a:off x="-2655888" y="5570538"/>
            <a:ext cx="34337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n-US" altLang="en-US" b="0"/>
          </a:p>
        </p:txBody>
      </p:sp>
      <p:pic>
        <p:nvPicPr>
          <p:cNvPr id="37896" name="Picture 8"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p:nvPr/>
        </p:nvSpPr>
        <p:spPr>
          <a:xfrm>
            <a:off x="5638799" y="1384300"/>
            <a:ext cx="1948375" cy="949569"/>
          </a:xfrm>
          <a:prstGeom prst="roundRect">
            <a:avLst/>
          </a:prstGeom>
          <a:solidFill>
            <a:srgbClr val="D2492A">
              <a:alpha val="40000"/>
            </a:srgbClr>
          </a:solidFill>
          <a:scene3d>
            <a:camera prst="orthographicFront"/>
            <a:lightRig rig="threePt" dir="t"/>
          </a:scene3d>
          <a:sp3d>
            <a:bevelT prst="relaxedInset"/>
          </a:sp3d>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err="1">
                <a:solidFill>
                  <a:schemeClr val="dk1"/>
                </a:solidFill>
                <a:latin typeface="Consolas" pitchFamily="49" charset="0"/>
              </a:rPr>
              <a:t>rex</a:t>
            </a:r>
            <a:r>
              <a:rPr lang="en-US" dirty="0">
                <a:solidFill>
                  <a:schemeClr val="dk1"/>
                </a:solidFill>
                <a:latin typeface="Consolas" pitchFamily="49" charset="0"/>
              </a:rPr>
              <a:t> </a:t>
            </a:r>
          </a:p>
        </p:txBody>
      </p:sp>
      <p:sp>
        <p:nvSpPr>
          <p:cNvPr id="11" name="Rounded Rectangle 10"/>
          <p:cNvSpPr/>
          <p:nvPr/>
        </p:nvSpPr>
        <p:spPr>
          <a:xfrm>
            <a:off x="5638800" y="2489200"/>
            <a:ext cx="1948375" cy="949569"/>
          </a:xfrm>
          <a:prstGeom prst="roundRect">
            <a:avLst/>
          </a:prstGeom>
          <a:solidFill>
            <a:srgbClr val="C5C717">
              <a:alpha val="40000"/>
            </a:srgbClr>
          </a:solidFill>
          <a:scene3d>
            <a:camera prst="orthographicFront"/>
            <a:lightRig rig="threePt" dir="t"/>
          </a:scene3d>
          <a:sp3d>
            <a:bevelT prst="relaxedInset"/>
          </a:sp3d>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solidFill>
                  <a:schemeClr val="dk1"/>
                </a:solidFill>
                <a:latin typeface="Consolas" pitchFamily="49" charset="0"/>
              </a:rPr>
              <a:t>Poodle           </a:t>
            </a:r>
          </a:p>
        </p:txBody>
      </p:sp>
      <p:sp>
        <p:nvSpPr>
          <p:cNvPr id="12" name="Rounded Rectangle 11"/>
          <p:cNvSpPr/>
          <p:nvPr/>
        </p:nvSpPr>
        <p:spPr>
          <a:xfrm>
            <a:off x="5638800" y="3835400"/>
            <a:ext cx="1948375" cy="949569"/>
          </a:xfrm>
          <a:prstGeom prst="roundRect">
            <a:avLst/>
          </a:prstGeom>
          <a:solidFill>
            <a:srgbClr val="FCB117">
              <a:alpha val="40000"/>
            </a:srgbClr>
          </a:solidFill>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latin typeface="Consolas" pitchFamily="49" charset="0"/>
              </a:rPr>
              <a:t>Dog</a:t>
            </a:r>
          </a:p>
        </p:txBody>
      </p:sp>
      <p:sp>
        <p:nvSpPr>
          <p:cNvPr id="13" name="Rounded Rectangle 12"/>
          <p:cNvSpPr/>
          <p:nvPr/>
        </p:nvSpPr>
        <p:spPr>
          <a:xfrm>
            <a:off x="5638800" y="5181600"/>
            <a:ext cx="1948375" cy="949569"/>
          </a:xfrm>
          <a:prstGeom prst="roundRect">
            <a:avLst/>
          </a:prstGeom>
          <a:scene3d>
            <a:camera prst="orthographicFront">
              <a:rot lat="0" lon="0" rev="0"/>
            </a:camera>
            <a:lightRig rig="twoPt" dir="tl">
              <a:rot lat="0" lon="0" rev="4500000"/>
            </a:lightRig>
          </a:scene3d>
          <a:sp3d>
            <a:bevelT w="63500" h="50800" prst="relaxedInset"/>
          </a:sp3d>
        </p:spPr>
        <p:style>
          <a:lnRef idx="0">
            <a:schemeClr val="dk1"/>
          </a:lnRef>
          <a:fillRef idx="3">
            <a:schemeClr val="dk1"/>
          </a:fillRef>
          <a:effectRef idx="3">
            <a:schemeClr val="dk1"/>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         </a:t>
            </a:r>
            <a:endParaRPr lang="en-US" dirty="0">
              <a:latin typeface="Consolas" pitchFamily="49" charset="0"/>
            </a:endParaRPr>
          </a:p>
        </p:txBody>
      </p:sp>
      <p:sp>
        <p:nvSpPr>
          <p:cNvPr id="17" name="Rounded Rectangle 16"/>
          <p:cNvSpPr/>
          <p:nvPr/>
        </p:nvSpPr>
        <p:spPr>
          <a:xfrm>
            <a:off x="228600" y="1600200"/>
            <a:ext cx="4635500" cy="1524000"/>
          </a:xfrm>
          <a:prstGeom prst="roundRect">
            <a:avLst>
              <a:gd name="adj" fmla="val 7662"/>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8" name="Rounded Rectangle 17"/>
          <p:cNvSpPr/>
          <p:nvPr/>
        </p:nvSpPr>
        <p:spPr>
          <a:xfrm>
            <a:off x="228600" y="3200400"/>
            <a:ext cx="4645025" cy="1066800"/>
          </a:xfrm>
          <a:prstGeom prst="roundRect">
            <a:avLst>
              <a:gd name="adj" fmla="val 7662"/>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9" name="Rounded Rectangle 18"/>
          <p:cNvSpPr/>
          <p:nvPr/>
        </p:nvSpPr>
        <p:spPr>
          <a:xfrm>
            <a:off x="228600" y="4419600"/>
            <a:ext cx="4632325" cy="501650"/>
          </a:xfrm>
          <a:prstGeom prst="roundRect">
            <a:avLst>
              <a:gd name="adj" fmla="val 7662"/>
            </a:avLst>
          </a:prstGeom>
          <a:solidFill>
            <a:srgbClr val="D2492A">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44" name="Straight Arrow Connector 43"/>
          <p:cNvCxnSpPr/>
          <p:nvPr/>
        </p:nvCxnSpPr>
        <p:spPr>
          <a:xfrm>
            <a:off x="6613525" y="3438525"/>
            <a:ext cx="0" cy="396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613525" y="4784725"/>
            <a:ext cx="0" cy="396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6629400" y="2057400"/>
            <a:ext cx="15875"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9937" name="Title 36"/>
          <p:cNvSpPr>
            <a:spLocks noGrp="1"/>
          </p:cNvSpPr>
          <p:nvPr>
            <p:ph type="title"/>
          </p:nvPr>
        </p:nvSpPr>
        <p:spPr>
          <a:xfrm>
            <a:off x="498475" y="484188"/>
            <a:ext cx="7556500" cy="735012"/>
          </a:xfrm>
        </p:spPr>
        <p:txBody>
          <a:bodyPr/>
          <a:lstStyle/>
          <a:p>
            <a:pPr eaLnBrk="1" hangingPunct="1"/>
            <a:r>
              <a:rPr lang="en-US" altLang="en-US" smtClean="0">
                <a:ea typeface="ＭＳ Ｐゴシック" charset="-128"/>
              </a:rPr>
              <a:t>Anatomy of a prototype</a:t>
            </a:r>
            <a:endParaRPr lang="en-US" altLang="en-US">
              <a:ea typeface="ＭＳ Ｐゴシック" charset="-128"/>
            </a:endParaRPr>
          </a:p>
        </p:txBody>
      </p:sp>
      <p:sp>
        <p:nvSpPr>
          <p:cNvPr id="39945" name="Content Placeholder 1"/>
          <p:cNvSpPr>
            <a:spLocks noGrp="1"/>
          </p:cNvSpPr>
          <p:nvPr>
            <p:ph idx="1"/>
          </p:nvPr>
        </p:nvSpPr>
        <p:spPr>
          <a:xfrm>
            <a:off x="152400" y="1295400"/>
            <a:ext cx="8001000" cy="48307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3993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993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99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832684D0-5043-7041-8E56-29E1B595980F}" type="slidenum">
              <a:rPr lang="en-US" altLang="en-US" sz="1400" smtClean="0">
                <a:solidFill>
                  <a:srgbClr val="898989"/>
                </a:solidFill>
                <a:latin typeface="Calibri" charset="0"/>
              </a:rPr>
              <a:pPr eaLnBrk="1" hangingPunct="1"/>
              <a:t>12</a:t>
            </a:fld>
            <a:endParaRPr lang="en-US" altLang="en-US" sz="1400">
              <a:solidFill>
                <a:srgbClr val="898989"/>
              </a:solidFill>
              <a:latin typeface="Calibri" charset="0"/>
            </a:endParaRPr>
          </a:p>
        </p:txBody>
      </p:sp>
      <p:sp>
        <p:nvSpPr>
          <p:cNvPr id="39941" name="Title 1"/>
          <p:cNvSpPr>
            <a:spLocks noGrp="1"/>
          </p:cNvSpPr>
          <p:nvPr/>
        </p:nvSpPr>
        <p:spPr bwMode="auto">
          <a:xfrm>
            <a:off x="-2474913" y="-688975"/>
            <a:ext cx="82296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2400" b="1">
                <a:solidFill>
                  <a:schemeClr val="tx1"/>
                </a:solidFill>
                <a:latin typeface="Times New Roman" charset="0"/>
                <a:ea typeface="ＭＳ Ｐゴシック" charset="-128"/>
              </a:defRPr>
            </a:lvl1pPr>
            <a:lvl2pPr marL="742950" indent="-285750" defTabSz="457200" eaLnBrk="0" hangingPunct="0">
              <a:defRPr sz="2400" b="1">
                <a:solidFill>
                  <a:schemeClr val="tx1"/>
                </a:solidFill>
                <a:latin typeface="Times New Roman" charset="0"/>
                <a:ea typeface="ＭＳ Ｐゴシック" charset="-128"/>
              </a:defRPr>
            </a:lvl2pPr>
            <a:lvl3pPr marL="1143000" indent="-228600" defTabSz="457200" eaLnBrk="0" hangingPunct="0">
              <a:defRPr sz="2400" b="1">
                <a:solidFill>
                  <a:schemeClr val="tx1"/>
                </a:solidFill>
                <a:latin typeface="Times New Roman" charset="0"/>
                <a:ea typeface="ＭＳ Ｐゴシック" charset="-128"/>
              </a:defRPr>
            </a:lvl3pPr>
            <a:lvl4pPr marL="1600200" indent="-228600" defTabSz="457200" eaLnBrk="0" hangingPunct="0">
              <a:defRPr sz="2400" b="1">
                <a:solidFill>
                  <a:schemeClr val="tx1"/>
                </a:solidFill>
                <a:latin typeface="Times New Roman" charset="0"/>
                <a:ea typeface="ＭＳ Ｐゴシック" charset="-128"/>
              </a:defRPr>
            </a:lvl4pPr>
            <a:lvl5pPr marL="2057400" indent="-228600" defTabSz="457200" eaLnBrk="0" hangingPunct="0">
              <a:defRPr sz="2400" b="1">
                <a:solidFill>
                  <a:schemeClr val="tx1"/>
                </a:solidFill>
                <a:latin typeface="Times New Roman" charset="0"/>
                <a:ea typeface="ＭＳ Ｐゴシック" charset="-128"/>
              </a:defRPr>
            </a:lvl5pPr>
            <a:lvl6pPr marL="25146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endParaRPr lang="en-US" altLang="en-US" sz="4400">
              <a:solidFill>
                <a:schemeClr val="bg1"/>
              </a:solidFill>
              <a:latin typeface="Rockwell" charset="0"/>
            </a:endParaRPr>
          </a:p>
        </p:txBody>
      </p:sp>
      <p:sp>
        <p:nvSpPr>
          <p:cNvPr id="39942" name="Slide Number Placeholder 2"/>
          <p:cNvSpPr>
            <a:spLocks noGrp="1"/>
          </p:cNvSpPr>
          <p:nvPr/>
        </p:nvSpPr>
        <p:spPr bwMode="auto">
          <a:xfrm>
            <a:off x="-2655888" y="5570538"/>
            <a:ext cx="34337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n-US" altLang="en-US" b="0"/>
          </a:p>
        </p:txBody>
      </p:sp>
      <p:pic>
        <p:nvPicPr>
          <p:cNvPr id="39943" name="Picture 19"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304800" y="1600200"/>
            <a:ext cx="3810000" cy="457200"/>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23" name="Rounded Rectangle 22"/>
          <p:cNvSpPr/>
          <p:nvPr/>
        </p:nvSpPr>
        <p:spPr>
          <a:xfrm>
            <a:off x="5805488" y="2955925"/>
            <a:ext cx="2195512" cy="1047750"/>
          </a:xfrm>
          <a:prstGeom prst="roundRect">
            <a:avLst/>
          </a:prstGeom>
          <a:solidFill>
            <a:srgbClr val="FCB117"/>
          </a:solidFill>
          <a:ln>
            <a:solidFill>
              <a:srgbClr val="000000"/>
            </a:solidFill>
          </a:ln>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latin typeface="Consolas" pitchFamily="49" charset="0"/>
              </a:rPr>
              <a:t>Constructor</a:t>
            </a:r>
          </a:p>
        </p:txBody>
      </p:sp>
      <p:cxnSp>
        <p:nvCxnSpPr>
          <p:cNvPr id="14" name="Curved Connector 13"/>
          <p:cNvCxnSpPr/>
          <p:nvPr/>
        </p:nvCxnSpPr>
        <p:spPr>
          <a:xfrm>
            <a:off x="4114800" y="1828800"/>
            <a:ext cx="1690688" cy="1651000"/>
          </a:xfrm>
          <a:prstGeom prst="curvedConnector3">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1985" name="Title 36"/>
          <p:cNvSpPr>
            <a:spLocks noGrp="1"/>
          </p:cNvSpPr>
          <p:nvPr>
            <p:ph type="title"/>
          </p:nvPr>
        </p:nvSpPr>
        <p:spPr>
          <a:xfrm>
            <a:off x="498475" y="484188"/>
            <a:ext cx="7556500" cy="735012"/>
          </a:xfrm>
        </p:spPr>
        <p:txBody>
          <a:bodyPr/>
          <a:lstStyle/>
          <a:p>
            <a:pPr eaLnBrk="1" hangingPunct="1"/>
            <a:r>
              <a:rPr lang="en-US" altLang="en-US" smtClean="0">
                <a:ea typeface="ＭＳ Ｐゴシック" charset="-128"/>
              </a:rPr>
              <a:t>Anatomy of a prototype</a:t>
            </a:r>
            <a:endParaRPr lang="en-US" altLang="en-US">
              <a:ea typeface="ＭＳ Ｐゴシック" charset="-128"/>
            </a:endParaRPr>
          </a:p>
        </p:txBody>
      </p:sp>
      <p:sp>
        <p:nvSpPr>
          <p:cNvPr id="41993" name="Content Placeholder 1"/>
          <p:cNvSpPr>
            <a:spLocks noGrp="1"/>
          </p:cNvSpPr>
          <p:nvPr>
            <p:ph idx="1"/>
          </p:nvPr>
        </p:nvSpPr>
        <p:spPr>
          <a:xfrm>
            <a:off x="152400" y="2971800"/>
            <a:ext cx="8001000" cy="31543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4198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419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419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2DDDC3C-58CE-FA41-AD53-9143C7E0A8B4}" type="slidenum">
              <a:rPr lang="en-US" altLang="en-US" sz="1400" smtClean="0">
                <a:solidFill>
                  <a:srgbClr val="898989"/>
                </a:solidFill>
                <a:latin typeface="Calibri" charset="0"/>
              </a:rPr>
              <a:pPr eaLnBrk="1" hangingPunct="1"/>
              <a:t>13</a:t>
            </a:fld>
            <a:endParaRPr lang="en-US" altLang="en-US" sz="1400">
              <a:solidFill>
                <a:srgbClr val="898989"/>
              </a:solidFill>
              <a:latin typeface="Calibri" charset="0"/>
            </a:endParaRPr>
          </a:p>
        </p:txBody>
      </p:sp>
      <p:sp>
        <p:nvSpPr>
          <p:cNvPr id="41989" name="Title 1"/>
          <p:cNvSpPr>
            <a:spLocks noGrp="1"/>
          </p:cNvSpPr>
          <p:nvPr/>
        </p:nvSpPr>
        <p:spPr bwMode="auto">
          <a:xfrm>
            <a:off x="-2474913" y="-688975"/>
            <a:ext cx="82296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2400" b="1">
                <a:solidFill>
                  <a:schemeClr val="tx1"/>
                </a:solidFill>
                <a:latin typeface="Times New Roman" charset="0"/>
                <a:ea typeface="ＭＳ Ｐゴシック" charset="-128"/>
              </a:defRPr>
            </a:lvl1pPr>
            <a:lvl2pPr marL="742950" indent="-285750" defTabSz="457200" eaLnBrk="0" hangingPunct="0">
              <a:defRPr sz="2400" b="1">
                <a:solidFill>
                  <a:schemeClr val="tx1"/>
                </a:solidFill>
                <a:latin typeface="Times New Roman" charset="0"/>
                <a:ea typeface="ＭＳ Ｐゴシック" charset="-128"/>
              </a:defRPr>
            </a:lvl2pPr>
            <a:lvl3pPr marL="1143000" indent="-228600" defTabSz="457200" eaLnBrk="0" hangingPunct="0">
              <a:defRPr sz="2400" b="1">
                <a:solidFill>
                  <a:schemeClr val="tx1"/>
                </a:solidFill>
                <a:latin typeface="Times New Roman" charset="0"/>
                <a:ea typeface="ＭＳ Ｐゴシック" charset="-128"/>
              </a:defRPr>
            </a:lvl3pPr>
            <a:lvl4pPr marL="1600200" indent="-228600" defTabSz="457200" eaLnBrk="0" hangingPunct="0">
              <a:defRPr sz="2400" b="1">
                <a:solidFill>
                  <a:schemeClr val="tx1"/>
                </a:solidFill>
                <a:latin typeface="Times New Roman" charset="0"/>
                <a:ea typeface="ＭＳ Ｐゴシック" charset="-128"/>
              </a:defRPr>
            </a:lvl4pPr>
            <a:lvl5pPr marL="2057400" indent="-228600" defTabSz="457200" eaLnBrk="0" hangingPunct="0">
              <a:defRPr sz="2400" b="1">
                <a:solidFill>
                  <a:schemeClr val="tx1"/>
                </a:solidFill>
                <a:latin typeface="Times New Roman" charset="0"/>
                <a:ea typeface="ＭＳ Ｐゴシック" charset="-128"/>
              </a:defRPr>
            </a:lvl5pPr>
            <a:lvl6pPr marL="25146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defTabSz="4572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endParaRPr lang="en-US" altLang="en-US" sz="4400">
              <a:solidFill>
                <a:schemeClr val="bg1"/>
              </a:solidFill>
              <a:latin typeface="Rockwell" charset="0"/>
            </a:endParaRPr>
          </a:p>
        </p:txBody>
      </p:sp>
      <p:sp>
        <p:nvSpPr>
          <p:cNvPr id="41990" name="Slide Number Placeholder 2"/>
          <p:cNvSpPr>
            <a:spLocks noGrp="1"/>
          </p:cNvSpPr>
          <p:nvPr/>
        </p:nvSpPr>
        <p:spPr bwMode="auto">
          <a:xfrm>
            <a:off x="-2655888" y="5570538"/>
            <a:ext cx="34337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n-US" altLang="en-US" b="0"/>
          </a:p>
        </p:txBody>
      </p:sp>
      <p:pic>
        <p:nvPicPr>
          <p:cNvPr id="41991" name="Picture 19"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381000" y="2057400"/>
            <a:ext cx="3810000" cy="228600"/>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23" name="Rounded Rectangle 22"/>
          <p:cNvSpPr/>
          <p:nvPr/>
        </p:nvSpPr>
        <p:spPr>
          <a:xfrm>
            <a:off x="5758921" y="1401233"/>
            <a:ext cx="2195512" cy="1047750"/>
          </a:xfrm>
          <a:prstGeom prst="roundRect">
            <a:avLst/>
          </a:prstGeom>
          <a:solidFill>
            <a:schemeClr val="tx2">
              <a:lumMod val="25000"/>
              <a:lumOff val="75000"/>
            </a:schemeClr>
          </a:solidFill>
          <a:ln>
            <a:solidFill>
              <a:srgbClr val="000000"/>
            </a:solidFill>
          </a:ln>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latin typeface="Consolas" pitchFamily="49" charset="0"/>
              </a:rPr>
              <a:t>Property</a:t>
            </a:r>
          </a:p>
        </p:txBody>
      </p:sp>
      <p:sp>
        <p:nvSpPr>
          <p:cNvPr id="15" name="Rounded Rectangle 14"/>
          <p:cNvSpPr/>
          <p:nvPr/>
        </p:nvSpPr>
        <p:spPr>
          <a:xfrm>
            <a:off x="381000" y="2362200"/>
            <a:ext cx="3938588" cy="717550"/>
          </a:xfrm>
          <a:prstGeom prst="roundRect">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9" name="Curved Connector 8"/>
          <p:cNvCxnSpPr>
            <a:stCxn id="21" idx="3"/>
          </p:cNvCxnSpPr>
          <p:nvPr/>
        </p:nvCxnSpPr>
        <p:spPr>
          <a:xfrm flipV="1">
            <a:off x="4191000" y="1905000"/>
            <a:ext cx="1600200" cy="2667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5791200" y="2819400"/>
            <a:ext cx="2195512" cy="1047750"/>
          </a:xfrm>
          <a:prstGeom prst="roundRect">
            <a:avLst/>
          </a:prstGeom>
          <a:solidFill>
            <a:srgbClr val="C5C717"/>
          </a:solidFill>
          <a:scene3d>
            <a:camera prst="orthographicFront"/>
            <a:lightRig rig="threePt" dir="t"/>
          </a:scene3d>
          <a:sp3d>
            <a:bevelT prst="relaxedInset"/>
          </a:sp3d>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solidFill>
                  <a:schemeClr val="dk1"/>
                </a:solidFill>
                <a:latin typeface="Consolas" pitchFamily="49" charset="0"/>
              </a:rPr>
              <a:t>Method</a:t>
            </a:r>
          </a:p>
        </p:txBody>
      </p:sp>
      <p:cxnSp>
        <p:nvCxnSpPr>
          <p:cNvPr id="24" name="Curved Connector 23"/>
          <p:cNvCxnSpPr/>
          <p:nvPr/>
        </p:nvCxnSpPr>
        <p:spPr>
          <a:xfrm>
            <a:off x="4343400" y="2819400"/>
            <a:ext cx="1447800" cy="6858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4033" name="Title 1"/>
          <p:cNvSpPr>
            <a:spLocks noGrp="1"/>
          </p:cNvSpPr>
          <p:nvPr>
            <p:ph type="title"/>
          </p:nvPr>
        </p:nvSpPr>
        <p:spPr>
          <a:xfrm>
            <a:off x="498475" y="484188"/>
            <a:ext cx="7556500" cy="658812"/>
          </a:xfrm>
        </p:spPr>
        <p:txBody>
          <a:bodyPr/>
          <a:lstStyle/>
          <a:p>
            <a:pPr eaLnBrk="1" hangingPunct="1"/>
            <a:r>
              <a:rPr lang="en-US" altLang="en-US" smtClean="0">
                <a:ea typeface="ＭＳ Ｐゴシック" charset="-128"/>
              </a:rPr>
              <a:t>Anatomy of Prototype</a:t>
            </a:r>
            <a:endParaRPr lang="en-US" altLang="en-US">
              <a:ea typeface="ＭＳ Ｐゴシック" charset="-128"/>
            </a:endParaRPr>
          </a:p>
        </p:txBody>
      </p:sp>
      <p:sp>
        <p:nvSpPr>
          <p:cNvPr id="3" name="Content Placeholder 2"/>
          <p:cNvSpPr>
            <a:spLocks noGrp="1"/>
          </p:cNvSpPr>
          <p:nvPr>
            <p:ph idx="1"/>
          </p:nvPr>
        </p:nvSpPr>
        <p:spPr>
          <a:xfrm>
            <a:off x="498475" y="1295400"/>
            <a:ext cx="7556500" cy="4830763"/>
          </a:xfrm>
          <a:noFill/>
          <a:scene3d>
            <a:camera prst="orthographicFront"/>
            <a:lightRig rig="threePt" dir="t"/>
          </a:scene3d>
          <a:sp3d>
            <a:bevelT prst="relaxedInse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eaLnBrk="1" hangingPunct="1">
              <a:buFont typeface="Wingdings" charset="0"/>
              <a:buNone/>
              <a:defRPr/>
            </a:pPr>
            <a:r>
              <a:rPr lang="en-US" smtClean="0"/>
              <a:t> </a:t>
            </a:r>
            <a:endParaRPr lang="en-US" dirty="0"/>
          </a:p>
        </p:txBody>
      </p:sp>
      <p:sp>
        <p:nvSpPr>
          <p:cNvPr id="4403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440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440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69A1B1F9-8BC4-4B4B-82AF-2E1FA0A6C48F}" type="slidenum">
              <a:rPr lang="en-US" altLang="en-US" sz="1400" smtClean="0">
                <a:solidFill>
                  <a:srgbClr val="898989"/>
                </a:solidFill>
                <a:latin typeface="Calibri" charset="0"/>
              </a:rPr>
              <a:pPr eaLnBrk="1" hangingPunct="1"/>
              <a:t>14</a:t>
            </a:fld>
            <a:endParaRPr lang="en-US" altLang="en-US" sz="1400">
              <a:solidFill>
                <a:srgbClr val="898989"/>
              </a:solidFill>
              <a:latin typeface="Calibri" charset="0"/>
            </a:endParaRPr>
          </a:p>
        </p:txBody>
      </p:sp>
      <p:pic>
        <p:nvPicPr>
          <p:cNvPr id="44040" name="Picture 6"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914400" y="3200400"/>
            <a:ext cx="2743200" cy="225425"/>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914400" y="3429000"/>
            <a:ext cx="2820988" cy="246063"/>
          </a:xfrm>
          <a:prstGeom prst="roundRect">
            <a:avLst/>
          </a:prstGeom>
          <a:solidFill>
            <a:srgbClr val="8E93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 name="Rounded Rectangle 9"/>
          <p:cNvSpPr/>
          <p:nvPr/>
        </p:nvSpPr>
        <p:spPr>
          <a:xfrm>
            <a:off x="5715000" y="1676400"/>
            <a:ext cx="1952625" cy="1047750"/>
          </a:xfrm>
          <a:prstGeom prst="roundRect">
            <a:avLst/>
          </a:prstGeom>
          <a:solidFill>
            <a:srgbClr val="FCB117"/>
          </a:solidFill>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2000" dirty="0">
                <a:solidFill>
                  <a:schemeClr val="dk1"/>
                </a:solidFill>
              </a:rPr>
              <a:t>Constructor</a:t>
            </a:r>
          </a:p>
        </p:txBody>
      </p:sp>
      <p:sp>
        <p:nvSpPr>
          <p:cNvPr id="11" name="Rounded Rectangle 10"/>
          <p:cNvSpPr/>
          <p:nvPr/>
        </p:nvSpPr>
        <p:spPr>
          <a:xfrm>
            <a:off x="5715000" y="3276600"/>
            <a:ext cx="1952625" cy="1047750"/>
          </a:xfrm>
          <a:prstGeom prst="roundRect">
            <a:avLst/>
          </a:prstGeom>
          <a:solidFill>
            <a:srgbClr val="8E9300"/>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dk1"/>
                </a:solidFill>
              </a:rPr>
              <a:t>Inheritance</a:t>
            </a:r>
          </a:p>
        </p:txBody>
      </p:sp>
      <p:cxnSp>
        <p:nvCxnSpPr>
          <p:cNvPr id="13" name="Curved Connector 12"/>
          <p:cNvCxnSpPr/>
          <p:nvPr/>
        </p:nvCxnSpPr>
        <p:spPr>
          <a:xfrm flipV="1">
            <a:off x="3657600" y="2200275"/>
            <a:ext cx="2057400" cy="107632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9" idx="3"/>
          </p:cNvCxnSpPr>
          <p:nvPr/>
        </p:nvCxnSpPr>
        <p:spPr>
          <a:xfrm>
            <a:off x="3735388" y="3552825"/>
            <a:ext cx="1979612" cy="40957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6081" name="Title 1"/>
          <p:cNvSpPr>
            <a:spLocks noGrp="1"/>
          </p:cNvSpPr>
          <p:nvPr>
            <p:ph type="title"/>
          </p:nvPr>
        </p:nvSpPr>
        <p:spPr>
          <a:xfrm>
            <a:off x="498475" y="484188"/>
            <a:ext cx="7556500" cy="658812"/>
          </a:xfrm>
        </p:spPr>
        <p:txBody>
          <a:bodyPr/>
          <a:lstStyle/>
          <a:p>
            <a:pPr eaLnBrk="1" hangingPunct="1"/>
            <a:r>
              <a:rPr lang="en-US" altLang="en-US" smtClean="0">
                <a:ea typeface="ＭＳ Ｐゴシック" charset="-128"/>
              </a:rPr>
              <a:t>Anatomy of Prototype</a:t>
            </a:r>
            <a:endParaRPr lang="en-US" altLang="en-US">
              <a:ea typeface="ＭＳ Ｐゴシック" charset="-128"/>
            </a:endParaRPr>
          </a:p>
        </p:txBody>
      </p:sp>
      <p:sp>
        <p:nvSpPr>
          <p:cNvPr id="46082" name="Content Placeholder 2"/>
          <p:cNvSpPr>
            <a:spLocks noGrp="1"/>
          </p:cNvSpPr>
          <p:nvPr>
            <p:ph idx="1"/>
          </p:nvPr>
        </p:nvSpPr>
        <p:spPr>
          <a:xfrm>
            <a:off x="498475" y="1295400"/>
            <a:ext cx="7556500" cy="48307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4608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28D57F26-EB5A-5349-8EE6-419FA08F1045}" type="slidenum">
              <a:rPr lang="en-US" altLang="en-US" sz="1400" smtClean="0">
                <a:solidFill>
                  <a:srgbClr val="898989"/>
                </a:solidFill>
                <a:latin typeface="Calibri" charset="0"/>
              </a:rPr>
              <a:pPr eaLnBrk="1" hangingPunct="1"/>
              <a:t>15</a:t>
            </a:fld>
            <a:endParaRPr lang="en-US" altLang="en-US" sz="1400">
              <a:solidFill>
                <a:srgbClr val="898989"/>
              </a:solidFill>
              <a:latin typeface="Calibri" charset="0"/>
            </a:endParaRPr>
          </a:p>
        </p:txBody>
      </p:sp>
      <p:pic>
        <p:nvPicPr>
          <p:cNvPr id="46086" name="Picture 6"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838200" y="4495800"/>
            <a:ext cx="2320925" cy="274638"/>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838200" y="4800600"/>
            <a:ext cx="2362200" cy="228600"/>
          </a:xfrm>
          <a:prstGeom prst="roundRect">
            <a:avLst/>
          </a:prstGeom>
          <a:solidFill>
            <a:srgbClr val="8E93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 name="Rounded Rectangle 9"/>
          <p:cNvSpPr/>
          <p:nvPr/>
        </p:nvSpPr>
        <p:spPr>
          <a:xfrm>
            <a:off x="5715000" y="1676400"/>
            <a:ext cx="1952625" cy="1047750"/>
          </a:xfrm>
          <a:prstGeom prst="roundRect">
            <a:avLst/>
          </a:prstGeom>
          <a:solidFill>
            <a:srgbClr val="FCB117"/>
          </a:solidFill>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rPr>
              <a:t>Instance</a:t>
            </a:r>
          </a:p>
        </p:txBody>
      </p:sp>
      <p:sp>
        <p:nvSpPr>
          <p:cNvPr id="11" name="Rounded Rectangle 10"/>
          <p:cNvSpPr/>
          <p:nvPr/>
        </p:nvSpPr>
        <p:spPr>
          <a:xfrm>
            <a:off x="5715000" y="3962400"/>
            <a:ext cx="1952625" cy="1047750"/>
          </a:xfrm>
          <a:prstGeom prst="roundRect">
            <a:avLst/>
          </a:prstGeom>
          <a:solidFill>
            <a:srgbClr val="8E9300"/>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dk1"/>
                </a:solidFill>
              </a:rPr>
              <a:t>Instance</a:t>
            </a:r>
            <a:r>
              <a:rPr lang="en-US" dirty="0"/>
              <a:t> </a:t>
            </a:r>
            <a:r>
              <a:rPr lang="en-US" dirty="0">
                <a:solidFill>
                  <a:schemeClr val="dk1"/>
                </a:solidFill>
              </a:rPr>
              <a:t>Property</a:t>
            </a:r>
          </a:p>
        </p:txBody>
      </p:sp>
      <p:cxnSp>
        <p:nvCxnSpPr>
          <p:cNvPr id="13" name="Curved Connector 12"/>
          <p:cNvCxnSpPr/>
          <p:nvPr/>
        </p:nvCxnSpPr>
        <p:spPr>
          <a:xfrm flipV="1">
            <a:off x="3124200" y="2209800"/>
            <a:ext cx="2555875" cy="2498725"/>
          </a:xfrm>
          <a:prstGeom prst="curvedConnector3">
            <a:avLst>
              <a:gd name="adj1" fmla="val 68884"/>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p:nvPr/>
        </p:nvCxnSpPr>
        <p:spPr>
          <a:xfrm flipV="1">
            <a:off x="3200400" y="4572000"/>
            <a:ext cx="2514600" cy="304800"/>
          </a:xfrm>
          <a:prstGeom prst="curved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8129" name="Title 1"/>
          <p:cNvSpPr>
            <a:spLocks noGrp="1"/>
          </p:cNvSpPr>
          <p:nvPr>
            <p:ph type="title"/>
          </p:nvPr>
        </p:nvSpPr>
        <p:spPr>
          <a:xfrm>
            <a:off x="498475" y="484188"/>
            <a:ext cx="7556500" cy="506412"/>
          </a:xfrm>
        </p:spPr>
        <p:txBody>
          <a:bodyPr/>
          <a:lstStyle/>
          <a:p>
            <a:pPr eaLnBrk="1" hangingPunct="1"/>
            <a:r>
              <a:rPr lang="en-US" altLang="en-US" smtClean="0">
                <a:ea typeface="ＭＳ Ｐゴシック" charset="-128"/>
              </a:rPr>
              <a:t>Anatomy of Prototype</a:t>
            </a:r>
            <a:endParaRPr lang="en-US" altLang="en-US">
              <a:ea typeface="ＭＳ Ｐゴシック" charset="-128"/>
            </a:endParaRPr>
          </a:p>
        </p:txBody>
      </p:sp>
      <p:sp>
        <p:nvSpPr>
          <p:cNvPr id="48130" name="Content Placeholder 2"/>
          <p:cNvSpPr>
            <a:spLocks noGrp="1"/>
          </p:cNvSpPr>
          <p:nvPr>
            <p:ph idx="1"/>
          </p:nvPr>
        </p:nvSpPr>
        <p:spPr>
          <a:xfrm>
            <a:off x="498475" y="1143000"/>
            <a:ext cx="7556500" cy="49831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4813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B7E7DABC-56F4-B348-A349-A727CB6891CF}" type="slidenum">
              <a:rPr lang="en-US" altLang="en-US" sz="1400" smtClean="0">
                <a:solidFill>
                  <a:srgbClr val="898989"/>
                </a:solidFill>
                <a:latin typeface="Calibri" charset="0"/>
              </a:rPr>
              <a:pPr eaLnBrk="1" hangingPunct="1"/>
              <a:t>16</a:t>
            </a:fld>
            <a:endParaRPr lang="en-US" altLang="en-US" sz="1400">
              <a:solidFill>
                <a:srgbClr val="898989"/>
              </a:solidFill>
              <a:latin typeface="Calibri" charset="0"/>
            </a:endParaRPr>
          </a:p>
        </p:txBody>
      </p:sp>
      <p:pic>
        <p:nvPicPr>
          <p:cNvPr id="48134" name="Picture 6" descr="code-call-cha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487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5973111" y="1419088"/>
            <a:ext cx="1101969" cy="1413803"/>
          </a:xfrm>
          <a:prstGeom prst="roundRect">
            <a:avLst/>
          </a:prstGeom>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2000" dirty="0" smtClean="0">
                <a:latin typeface="Consolas" pitchFamily="49" charset="0"/>
              </a:rPr>
              <a:t>socks</a:t>
            </a:r>
            <a:endParaRPr lang="en-US" sz="2000" dirty="0">
              <a:latin typeface="Consolas" pitchFamily="49" charset="0"/>
            </a:endParaRPr>
          </a:p>
        </p:txBody>
      </p:sp>
      <p:sp>
        <p:nvSpPr>
          <p:cNvPr id="9" name="Rounded Rectangle 8"/>
          <p:cNvSpPr/>
          <p:nvPr/>
        </p:nvSpPr>
        <p:spPr>
          <a:xfrm>
            <a:off x="7391400" y="1419088"/>
            <a:ext cx="1198155" cy="1413803"/>
          </a:xfrm>
          <a:prstGeom prst="roundRect">
            <a:avLst/>
          </a:prstGeom>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2000" dirty="0">
                <a:latin typeface="Consolas" pitchFamily="49" charset="0"/>
              </a:rPr>
              <a:t>fluffy</a:t>
            </a:r>
          </a:p>
        </p:txBody>
      </p:sp>
      <p:sp>
        <p:nvSpPr>
          <p:cNvPr id="10" name="Rounded Rectangle 9"/>
          <p:cNvSpPr/>
          <p:nvPr/>
        </p:nvSpPr>
        <p:spPr>
          <a:xfrm>
            <a:off x="6312494" y="3257117"/>
            <a:ext cx="1948375" cy="1162484"/>
          </a:xfrm>
          <a:prstGeom prst="roundRect">
            <a:avLst/>
          </a:prstGeom>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2000" dirty="0">
                <a:latin typeface="Consolas" pitchFamily="49" charset="0"/>
              </a:rPr>
              <a:t>Cat</a:t>
            </a:r>
          </a:p>
        </p:txBody>
      </p:sp>
      <p:sp>
        <p:nvSpPr>
          <p:cNvPr id="11" name="Rounded Rectangle 10"/>
          <p:cNvSpPr/>
          <p:nvPr/>
        </p:nvSpPr>
        <p:spPr>
          <a:xfrm>
            <a:off x="6324214" y="5125775"/>
            <a:ext cx="1948375" cy="1122625"/>
          </a:xfrm>
          <a:prstGeom prst="roundRect">
            <a:avLst/>
          </a:prstGeom>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2000" dirty="0">
                <a:latin typeface="Consolas" pitchFamily="49" charset="0"/>
              </a:rPr>
              <a:t>Object</a:t>
            </a:r>
          </a:p>
        </p:txBody>
      </p:sp>
      <p:cxnSp>
        <p:nvCxnSpPr>
          <p:cNvPr id="13" name="Straight Arrow Connector 12"/>
          <p:cNvCxnSpPr/>
          <p:nvPr/>
        </p:nvCxnSpPr>
        <p:spPr>
          <a:xfrm>
            <a:off x="6629400" y="2819400"/>
            <a:ext cx="657225" cy="43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7286625" y="2832100"/>
            <a:ext cx="703263" cy="425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286625" y="4419600"/>
            <a:ext cx="11113" cy="706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0177" name="Title 1"/>
          <p:cNvSpPr>
            <a:spLocks noGrp="1"/>
          </p:cNvSpPr>
          <p:nvPr>
            <p:ph type="title"/>
          </p:nvPr>
        </p:nvSpPr>
        <p:spPr>
          <a:xfrm>
            <a:off x="498475" y="484188"/>
            <a:ext cx="7556500" cy="582612"/>
          </a:xfrm>
        </p:spPr>
        <p:txBody>
          <a:bodyPr/>
          <a:lstStyle/>
          <a:p>
            <a:pPr eaLnBrk="1" hangingPunct="1"/>
            <a:r>
              <a:rPr lang="en-US" altLang="en-US" smtClean="0">
                <a:ea typeface="ＭＳ Ｐゴシック" charset="-128"/>
              </a:rPr>
              <a:t>Anatomy of Prototype</a:t>
            </a:r>
            <a:endParaRPr lang="en-US" altLang="en-US">
              <a:ea typeface="ＭＳ Ｐゴシック" charset="-128"/>
            </a:endParaRPr>
          </a:p>
        </p:txBody>
      </p:sp>
      <p:sp>
        <p:nvSpPr>
          <p:cNvPr id="50178" name="Content Placeholder 2"/>
          <p:cNvSpPr>
            <a:spLocks noGrp="1"/>
          </p:cNvSpPr>
          <p:nvPr>
            <p:ph idx="1"/>
          </p:nvPr>
        </p:nvSpPr>
        <p:spPr>
          <a:xfrm>
            <a:off x="498475" y="1143000"/>
            <a:ext cx="7556500" cy="49831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5017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50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50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F344C8F-A220-CE4D-8B47-8CF1D445D95C}" type="slidenum">
              <a:rPr lang="en-US" altLang="en-US" sz="1400" smtClean="0">
                <a:solidFill>
                  <a:srgbClr val="898989"/>
                </a:solidFill>
                <a:latin typeface="Calibri" charset="0"/>
              </a:rPr>
              <a:pPr eaLnBrk="1" hangingPunct="1"/>
              <a:t>17</a:t>
            </a:fld>
            <a:endParaRPr lang="en-US" altLang="en-US" sz="1400">
              <a:solidFill>
                <a:srgbClr val="898989"/>
              </a:solidFill>
              <a:latin typeface="Calibri" charset="0"/>
            </a:endParaRPr>
          </a:p>
        </p:txBody>
      </p:sp>
      <p:pic>
        <p:nvPicPr>
          <p:cNvPr id="50182" name="Picture 6" descr="code-call-cha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914400" y="2133600"/>
            <a:ext cx="3152775" cy="246063"/>
          </a:xfrm>
          <a:prstGeom prst="roundRect">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1676400" y="2667000"/>
            <a:ext cx="1273175" cy="246063"/>
          </a:xfrm>
          <a:prstGeom prst="roundRect">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14" name="Curved Connector 13"/>
          <p:cNvCxnSpPr>
            <a:endCxn id="9" idx="3"/>
          </p:cNvCxnSpPr>
          <p:nvPr/>
        </p:nvCxnSpPr>
        <p:spPr>
          <a:xfrm rot="10800000" flipV="1">
            <a:off x="2949575" y="2286000"/>
            <a:ext cx="1089025" cy="504825"/>
          </a:xfrm>
          <a:prstGeom prst="curvedConnector3">
            <a:avLst>
              <a:gd name="adj1" fmla="val -5650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019800" y="1524000"/>
            <a:ext cx="1948375" cy="1413803"/>
          </a:xfrm>
          <a:prstGeom prst="roundRect">
            <a:avLst/>
          </a:prstGeom>
          <a:solidFill>
            <a:srgbClr val="FCB117">
              <a:alpha val="40000"/>
            </a:srgbClr>
          </a:solidFill>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latin typeface="Consolas" pitchFamily="49" charset="0"/>
              </a:rPr>
              <a:t>socks</a:t>
            </a:r>
          </a:p>
        </p:txBody>
      </p:sp>
      <p:sp>
        <p:nvSpPr>
          <p:cNvPr id="19" name="Rounded Rectangle 18"/>
          <p:cNvSpPr/>
          <p:nvPr/>
        </p:nvSpPr>
        <p:spPr>
          <a:xfrm>
            <a:off x="6019800" y="3124200"/>
            <a:ext cx="1948375" cy="1413803"/>
          </a:xfrm>
          <a:prstGeom prst="roundRect">
            <a:avLst/>
          </a:prstGeom>
          <a:solidFill>
            <a:srgbClr val="C5C717">
              <a:alpha val="40000"/>
            </a:srgbClr>
          </a:solidFill>
          <a:scene3d>
            <a:camera prst="orthographicFront"/>
            <a:lightRig rig="threePt" dir="t"/>
          </a:scene3d>
          <a:sp3d>
            <a:bevelT prst="relaxedInset"/>
          </a:sp3d>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solidFill>
                  <a:schemeClr val="dk1"/>
                </a:solidFill>
                <a:latin typeface="Consolas" pitchFamily="49" charset="0"/>
              </a:rPr>
              <a:t>Cat</a:t>
            </a:r>
          </a:p>
        </p:txBody>
      </p:sp>
      <p:sp>
        <p:nvSpPr>
          <p:cNvPr id="20" name="Rounded Rectangle 19"/>
          <p:cNvSpPr/>
          <p:nvPr/>
        </p:nvSpPr>
        <p:spPr>
          <a:xfrm>
            <a:off x="6019800" y="4724400"/>
            <a:ext cx="1948375" cy="1413803"/>
          </a:xfrm>
          <a:prstGeom prst="roundRect">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sp>
        <p:nvSpPr>
          <p:cNvPr id="21" name="Rounded Rectangle 20"/>
          <p:cNvSpPr/>
          <p:nvPr/>
        </p:nvSpPr>
        <p:spPr>
          <a:xfrm>
            <a:off x="914400" y="4572000"/>
            <a:ext cx="1381125" cy="246063"/>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23" name="Straight Arrow Connector 22"/>
          <p:cNvCxnSpPr/>
          <p:nvPr/>
        </p:nvCxnSpPr>
        <p:spPr>
          <a:xfrm>
            <a:off x="6994525" y="2938463"/>
            <a:ext cx="0" cy="1857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010400" y="4495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Cross 27"/>
          <p:cNvSpPr/>
          <p:nvPr/>
        </p:nvSpPr>
        <p:spPr>
          <a:xfrm rot="18900000">
            <a:off x="5682054" y="1643454"/>
            <a:ext cx="576776" cy="576776"/>
          </a:xfrm>
          <a:prstGeom prst="plus">
            <a:avLst>
              <a:gd name="adj" fmla="val 35976"/>
            </a:avLst>
          </a:prstGeom>
          <a:solidFill>
            <a:srgbClr val="FF6600"/>
          </a:solidFill>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29" name="L-Shape 28"/>
          <p:cNvSpPr/>
          <p:nvPr/>
        </p:nvSpPr>
        <p:spPr>
          <a:xfrm rot="18875478">
            <a:off x="5673058" y="3276925"/>
            <a:ext cx="568740" cy="334169"/>
          </a:xfrm>
          <a:prstGeom prst="corner">
            <a:avLst/>
          </a:prstGeom>
          <a:solidFill>
            <a:srgbClr val="A2FF88"/>
          </a:solidFill>
          <a:scene3d>
            <a:camera prst="orthographicFront"/>
            <a:lightRig rig="threePt" dir="t"/>
          </a:scene3d>
          <a:sp3d>
            <a:bevelT prst="relaxedInset"/>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2225" name="Title 1"/>
          <p:cNvSpPr>
            <a:spLocks noGrp="1"/>
          </p:cNvSpPr>
          <p:nvPr>
            <p:ph type="title"/>
          </p:nvPr>
        </p:nvSpPr>
        <p:spPr>
          <a:xfrm>
            <a:off x="498475" y="484188"/>
            <a:ext cx="7556500" cy="582612"/>
          </a:xfrm>
        </p:spPr>
        <p:txBody>
          <a:bodyPr/>
          <a:lstStyle/>
          <a:p>
            <a:pPr eaLnBrk="1" hangingPunct="1"/>
            <a:r>
              <a:rPr lang="en-US" altLang="en-US" smtClean="0">
                <a:ea typeface="ＭＳ Ｐゴシック" charset="-128"/>
              </a:rPr>
              <a:t>Anatomy of Prototype</a:t>
            </a:r>
            <a:endParaRPr lang="en-US" altLang="en-US">
              <a:ea typeface="ＭＳ Ｐゴシック" charset="-128"/>
            </a:endParaRPr>
          </a:p>
        </p:txBody>
      </p:sp>
      <p:sp>
        <p:nvSpPr>
          <p:cNvPr id="52226" name="Content Placeholder 2"/>
          <p:cNvSpPr>
            <a:spLocks noGrp="1"/>
          </p:cNvSpPr>
          <p:nvPr>
            <p:ph idx="1"/>
          </p:nvPr>
        </p:nvSpPr>
        <p:spPr>
          <a:xfrm>
            <a:off x="498475" y="1143000"/>
            <a:ext cx="7556500" cy="49831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5222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522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522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80F1B73B-7B2F-4A45-81A5-ACD7BA1E51A7}" type="slidenum">
              <a:rPr lang="en-US" altLang="en-US" sz="1400" smtClean="0">
                <a:solidFill>
                  <a:srgbClr val="898989"/>
                </a:solidFill>
                <a:latin typeface="Calibri" charset="0"/>
              </a:rPr>
              <a:pPr eaLnBrk="1" hangingPunct="1"/>
              <a:t>18</a:t>
            </a:fld>
            <a:endParaRPr lang="en-US" altLang="en-US" sz="1400">
              <a:solidFill>
                <a:srgbClr val="898989"/>
              </a:solidFill>
              <a:latin typeface="Calibri" charset="0"/>
            </a:endParaRPr>
          </a:p>
        </p:txBody>
      </p:sp>
      <p:pic>
        <p:nvPicPr>
          <p:cNvPr id="52230" name="Picture 6" descr="code-call-chai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914400" y="4038600"/>
            <a:ext cx="3152775" cy="246063"/>
          </a:xfrm>
          <a:prstGeom prst="roundRect">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1676400" y="2667000"/>
            <a:ext cx="1273175" cy="246063"/>
          </a:xfrm>
          <a:prstGeom prst="roundRect">
            <a:avLst/>
          </a:prstGeom>
          <a:solidFill>
            <a:srgbClr val="C5C717">
              <a:alpha val="40000"/>
            </a:srgbClr>
          </a:solidFill>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14" name="Curved Connector 13"/>
          <p:cNvCxnSpPr/>
          <p:nvPr/>
        </p:nvCxnSpPr>
        <p:spPr>
          <a:xfrm rot="16200000" flipH="1">
            <a:off x="2771775" y="2867025"/>
            <a:ext cx="1495425" cy="1095375"/>
          </a:xfrm>
          <a:prstGeom prst="curvedConnector4">
            <a:avLst>
              <a:gd name="adj1" fmla="val 33420"/>
              <a:gd name="adj2" fmla="val 1208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019800" y="1524000"/>
            <a:ext cx="1948375" cy="1413803"/>
          </a:xfrm>
          <a:prstGeom prst="roundRect">
            <a:avLst/>
          </a:prstGeom>
          <a:solidFill>
            <a:srgbClr val="FCB117">
              <a:alpha val="40000"/>
            </a:srgbClr>
          </a:solidFill>
          <a:scene3d>
            <a:camera prst="orthographicFront"/>
            <a:lightRig rig="threePt" dir="t"/>
          </a:scene3d>
          <a:sp3d>
            <a:bevelT prst="relaxedInset"/>
          </a:sp3d>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dk1"/>
                </a:solidFill>
                <a:latin typeface="Consolas" pitchFamily="49" charset="0"/>
              </a:rPr>
              <a:t>fluffy</a:t>
            </a:r>
          </a:p>
        </p:txBody>
      </p:sp>
      <p:sp>
        <p:nvSpPr>
          <p:cNvPr id="19" name="Rounded Rectangle 18"/>
          <p:cNvSpPr/>
          <p:nvPr/>
        </p:nvSpPr>
        <p:spPr>
          <a:xfrm>
            <a:off x="6019800" y="3124200"/>
            <a:ext cx="1948375" cy="1413803"/>
          </a:xfrm>
          <a:prstGeom prst="roundRect">
            <a:avLst/>
          </a:prstGeom>
          <a:solidFill>
            <a:srgbClr val="C5C717">
              <a:alpha val="40000"/>
            </a:srgbClr>
          </a:solidFill>
          <a:scene3d>
            <a:camera prst="orthographicFront"/>
            <a:lightRig rig="threePt" dir="t"/>
          </a:scene3d>
          <a:sp3d>
            <a:bevelT prst="relaxedInset"/>
          </a:sp3d>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solidFill>
                  <a:schemeClr val="dk1"/>
                </a:solidFill>
                <a:latin typeface="Consolas" pitchFamily="49" charset="0"/>
              </a:rPr>
              <a:t>Cat</a:t>
            </a:r>
          </a:p>
        </p:txBody>
      </p:sp>
      <p:sp>
        <p:nvSpPr>
          <p:cNvPr id="20" name="Rounded Rectangle 19"/>
          <p:cNvSpPr/>
          <p:nvPr/>
        </p:nvSpPr>
        <p:spPr>
          <a:xfrm>
            <a:off x="6019800" y="4724400"/>
            <a:ext cx="1948375" cy="1413803"/>
          </a:xfrm>
          <a:prstGeom prst="roundRect">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sp>
        <p:nvSpPr>
          <p:cNvPr id="21" name="Rounded Rectangle 20"/>
          <p:cNvSpPr/>
          <p:nvPr/>
        </p:nvSpPr>
        <p:spPr>
          <a:xfrm>
            <a:off x="914400" y="4800600"/>
            <a:ext cx="1381125" cy="246063"/>
          </a:xfrm>
          <a:prstGeom prst="round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cxnSp>
        <p:nvCxnSpPr>
          <p:cNvPr id="23" name="Straight Arrow Connector 22"/>
          <p:cNvCxnSpPr/>
          <p:nvPr/>
        </p:nvCxnSpPr>
        <p:spPr>
          <a:xfrm>
            <a:off x="6994525" y="2938463"/>
            <a:ext cx="0" cy="1857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7010400" y="4495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L-Shape 28"/>
          <p:cNvSpPr/>
          <p:nvPr/>
        </p:nvSpPr>
        <p:spPr>
          <a:xfrm rot="18875478">
            <a:off x="5673057" y="1600525"/>
            <a:ext cx="568740" cy="334169"/>
          </a:xfrm>
          <a:prstGeom prst="corner">
            <a:avLst/>
          </a:prstGeom>
          <a:solidFill>
            <a:srgbClr val="A2FF88"/>
          </a:solidFill>
          <a:scene3d>
            <a:camera prst="orthographicFront"/>
            <a:lightRig rig="threePt" dir="t"/>
          </a:scene3d>
          <a:sp3d>
            <a:bevelT prst="relaxedInset"/>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4273" name="Title 1"/>
          <p:cNvSpPr>
            <a:spLocks noGrp="1"/>
          </p:cNvSpPr>
          <p:nvPr>
            <p:ph type="title"/>
          </p:nvPr>
        </p:nvSpPr>
        <p:spPr>
          <a:xfrm>
            <a:off x="498475" y="484188"/>
            <a:ext cx="7556500" cy="735012"/>
          </a:xfrm>
        </p:spPr>
        <p:txBody>
          <a:bodyPr/>
          <a:lstStyle/>
          <a:p>
            <a:pPr eaLnBrk="1" hangingPunct="1"/>
            <a:r>
              <a:rPr lang="en-US" altLang="en-US" smtClean="0">
                <a:ea typeface="ＭＳ Ｐゴシック" charset="-128"/>
              </a:rPr>
              <a:t>Working with Inherited Behavior</a:t>
            </a:r>
            <a:endParaRPr lang="en-US" altLang="en-US">
              <a:ea typeface="ＭＳ Ｐゴシック" charset="-128"/>
            </a:endParaRPr>
          </a:p>
        </p:txBody>
      </p:sp>
      <p:sp>
        <p:nvSpPr>
          <p:cNvPr id="54274" name="Content Placeholder 2"/>
          <p:cNvSpPr>
            <a:spLocks noGrp="1"/>
          </p:cNvSpPr>
          <p:nvPr>
            <p:ph idx="1"/>
          </p:nvPr>
        </p:nvSpPr>
        <p:spPr>
          <a:xfrm>
            <a:off x="498475" y="1219200"/>
            <a:ext cx="7556500" cy="4906963"/>
          </a:xfrm>
        </p:spPr>
        <p:txBody>
          <a:bodyPr/>
          <a:lstStyle/>
          <a:p>
            <a:pPr eaLnBrk="1" hangingPunct="1"/>
            <a:endParaRPr lang="en-US" altLang="en-US">
              <a:ea typeface="ＭＳ Ｐゴシック" charset="-128"/>
            </a:endParaRPr>
          </a:p>
        </p:txBody>
      </p:sp>
      <p:sp>
        <p:nvSpPr>
          <p:cNvPr id="5427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542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542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E7D170AC-AEF0-0F46-823E-3378E504343A}" type="slidenum">
              <a:rPr lang="en-US" altLang="en-US" sz="1400" smtClean="0">
                <a:solidFill>
                  <a:srgbClr val="898989"/>
                </a:solidFill>
                <a:latin typeface="Calibri" charset="0"/>
              </a:rPr>
              <a:pPr eaLnBrk="1" hangingPunct="1"/>
              <a:t>19</a:t>
            </a:fld>
            <a:endParaRPr lang="en-US" altLang="en-US" sz="1400">
              <a:solidFill>
                <a:srgbClr val="898989"/>
              </a:solidFill>
              <a:latin typeface="Calibri" charset="0"/>
            </a:endParaRPr>
          </a:p>
        </p:txBody>
      </p:sp>
      <p:pic>
        <p:nvPicPr>
          <p:cNvPr id="54278" name="Picture 6" descr="code-inherit.jpg"/>
          <p:cNvPicPr>
            <a:picLocks noChangeAspect="1"/>
          </p:cNvPicPr>
          <p:nvPr/>
        </p:nvPicPr>
        <p:blipFill>
          <a:blip r:embed="rId3">
            <a:extLst>
              <a:ext uri="{28A0092B-C50C-407E-A947-70E740481C1C}">
                <a14:useLocalDpi xmlns:a14="http://schemas.microsoft.com/office/drawing/2010/main" val="0"/>
              </a:ext>
            </a:extLst>
          </a:blip>
          <a:srcRect b="8000"/>
          <a:stretch>
            <a:fillRect/>
          </a:stretch>
        </p:blipFill>
        <p:spPr bwMode="auto">
          <a:xfrm>
            <a:off x="533400" y="12954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609600" y="1295400"/>
            <a:ext cx="4724400" cy="1676400"/>
          </a:xfrm>
          <a:prstGeom prst="roundRect">
            <a:avLst>
              <a:gd name="adj" fmla="val 3887"/>
            </a:avLst>
          </a:prstGeom>
          <a:solidFill>
            <a:srgbClr val="D4BA09">
              <a:alpha val="40000"/>
            </a:srgbClr>
          </a:solidFill>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609600" y="3124200"/>
            <a:ext cx="4724400" cy="3200400"/>
          </a:xfrm>
          <a:prstGeom prst="roundRect">
            <a:avLst>
              <a:gd name="adj" fmla="val 2825"/>
            </a:avLst>
          </a:prstGeom>
          <a:solidFill>
            <a:srgbClr val="A51140">
              <a:alpha val="40000"/>
            </a:srgbClr>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 name="Rounded Rectangle 9"/>
          <p:cNvSpPr/>
          <p:nvPr/>
        </p:nvSpPr>
        <p:spPr>
          <a:xfrm>
            <a:off x="5622391" y="1236788"/>
            <a:ext cx="2356338" cy="1413803"/>
          </a:xfrm>
          <a:prstGeom prst="roundRect">
            <a:avLst/>
          </a:prstGeom>
          <a:solidFill>
            <a:srgbClr val="A51140">
              <a:alpha val="40000"/>
            </a:srgbClr>
          </a:solidFill>
          <a:scene3d>
            <a:camera prst="orthographicFront"/>
            <a:lightRig rig="threePt" dir="t"/>
          </a:scene3d>
          <a:sp3d>
            <a:bevelT prst="relaxedInse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err="1">
                <a:solidFill>
                  <a:schemeClr val="dk1"/>
                </a:solidFill>
                <a:latin typeface="Consolas" pitchFamily="49" charset="0"/>
              </a:rPr>
              <a:t>LimitedContainer</a:t>
            </a:r>
            <a:r>
              <a:rPr lang="en-US" sz="1800" dirty="0"/>
              <a:t> </a:t>
            </a:r>
          </a:p>
        </p:txBody>
      </p:sp>
      <p:sp>
        <p:nvSpPr>
          <p:cNvPr id="11" name="Rounded Rectangle 10"/>
          <p:cNvSpPr/>
          <p:nvPr/>
        </p:nvSpPr>
        <p:spPr>
          <a:xfrm>
            <a:off x="5627080" y="3084341"/>
            <a:ext cx="2372751" cy="1411459"/>
          </a:xfrm>
          <a:prstGeom prst="roundRect">
            <a:avLst/>
          </a:prstGeom>
          <a:solidFill>
            <a:srgbClr val="D4BA09">
              <a:alpha val="40000"/>
            </a:srgbClr>
          </a:solidFill>
          <a:scene3d>
            <a:camera prst="orthographicFront"/>
            <a:lightRig rig="threePt" dir="t"/>
          </a:scene3d>
          <a:sp3d>
            <a:bevelT prst="relaxedInset"/>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dirty="0">
                <a:solidFill>
                  <a:schemeClr val="dk1"/>
                </a:solidFill>
                <a:latin typeface="Consolas" pitchFamily="49" charset="0"/>
              </a:rPr>
              <a:t>Container</a:t>
            </a:r>
            <a:r>
              <a:rPr lang="en-US" sz="1800" dirty="0"/>
              <a:t>       </a:t>
            </a:r>
          </a:p>
        </p:txBody>
      </p:sp>
      <p:sp>
        <p:nvSpPr>
          <p:cNvPr id="12" name="Rounded Rectangle 11"/>
          <p:cNvSpPr/>
          <p:nvPr/>
        </p:nvSpPr>
        <p:spPr>
          <a:xfrm>
            <a:off x="5638800" y="4953000"/>
            <a:ext cx="2353997" cy="1413803"/>
          </a:xfrm>
          <a:prstGeom prst="roundRect">
            <a:avLst/>
          </a:prstGeom>
          <a:solidFill>
            <a:schemeClr val="bg1">
              <a:lumMod val="75000"/>
            </a:schemeClr>
          </a:solidFill>
          <a:ln>
            <a:solidFill>
              <a:schemeClr val="bg1">
                <a:lumMod val="85000"/>
              </a:schemeClr>
            </a:solidFill>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1800" dirty="0" smtClean="0">
                <a:latin typeface="Consolas" pitchFamily="49" charset="0"/>
              </a:rPr>
              <a:t>Object </a:t>
            </a:r>
            <a:endParaRPr lang="en-US" sz="1800" dirty="0">
              <a:latin typeface="Consolas" pitchFamily="49" charset="0"/>
            </a:endParaRPr>
          </a:p>
        </p:txBody>
      </p:sp>
      <p:cxnSp>
        <p:nvCxnSpPr>
          <p:cNvPr id="14" name="Straight Arrow Connector 13"/>
          <p:cNvCxnSpPr/>
          <p:nvPr/>
        </p:nvCxnSpPr>
        <p:spPr>
          <a:xfrm>
            <a:off x="6800850" y="2651125"/>
            <a:ext cx="12700" cy="4333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781800" y="4495800"/>
            <a:ext cx="4445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8475" y="484188"/>
            <a:ext cx="7426325" cy="735012"/>
          </a:xfrm>
        </p:spPr>
        <p:txBody>
          <a:bodyPr/>
          <a:lstStyle/>
          <a:p>
            <a:pPr eaLnBrk="1" hangingPunct="1">
              <a:defRPr/>
            </a:pPr>
            <a:r>
              <a:rPr lang="en-US" sz="2400" dirty="0" smtClean="0">
                <a:solidFill>
                  <a:schemeClr val="bg1"/>
                </a:solidFill>
                <a:cs typeface="+mj-cs"/>
              </a:rPr>
              <a:t>Achieving Inheritance in Java Script</a:t>
            </a:r>
          </a:p>
        </p:txBody>
      </p:sp>
      <p:sp>
        <p:nvSpPr>
          <p:cNvPr id="11267" name="Rectangle 3"/>
          <p:cNvSpPr>
            <a:spLocks noGrp="1" noChangeArrowheads="1"/>
          </p:cNvSpPr>
          <p:nvPr>
            <p:ph idx="1"/>
          </p:nvPr>
        </p:nvSpPr>
        <p:spPr>
          <a:xfrm>
            <a:off x="609600" y="1371600"/>
            <a:ext cx="7772400" cy="4648200"/>
          </a:xfrm>
        </p:spPr>
        <p:txBody>
          <a:bodyPr/>
          <a:lstStyle/>
          <a:p>
            <a:pPr eaLnBrk="1" hangingPunct="1"/>
            <a:r>
              <a:rPr lang="en-US" altLang="en-US" sz="1400" b="1" dirty="0" smtClean="0">
                <a:solidFill>
                  <a:schemeClr val="bg1"/>
                </a:solidFill>
                <a:ea typeface="ＭＳ Ｐゴシック" charset="-128"/>
              </a:rPr>
              <a:t>Inheritance Types in General:</a:t>
            </a:r>
          </a:p>
          <a:p>
            <a:pPr lvl="1" eaLnBrk="1" hangingPunct="1"/>
            <a:r>
              <a:rPr lang="en-US" altLang="en-US" sz="1200" b="1" dirty="0" smtClean="0">
                <a:solidFill>
                  <a:schemeClr val="bg1"/>
                </a:solidFill>
                <a:ea typeface="ＭＳ Ｐゴシック" charset="-128"/>
              </a:rPr>
              <a:t>Interface Inheritance. [A set contract with defined method signatures]</a:t>
            </a:r>
          </a:p>
          <a:p>
            <a:pPr lvl="1" eaLnBrk="1" hangingPunct="1"/>
            <a:r>
              <a:rPr lang="en-US" altLang="en-US" sz="1200" b="1" dirty="0" smtClean="0">
                <a:solidFill>
                  <a:schemeClr val="bg1"/>
                </a:solidFill>
                <a:ea typeface="ＭＳ Ｐゴシック" charset="-128"/>
              </a:rPr>
              <a:t>Implementation Inheritance. </a:t>
            </a:r>
          </a:p>
          <a:p>
            <a:pPr eaLnBrk="1" hangingPunct="1"/>
            <a:r>
              <a:rPr lang="en-US" altLang="en-US" sz="1400" b="1" dirty="0" smtClean="0">
                <a:solidFill>
                  <a:schemeClr val="bg1"/>
                </a:solidFill>
                <a:ea typeface="ＭＳ Ｐゴシック" charset="-128"/>
              </a:rPr>
              <a:t>In JS the Interface Implementation is not possible, since there are no method signatures available to adhere to.</a:t>
            </a:r>
          </a:p>
          <a:p>
            <a:pPr eaLnBrk="1" hangingPunct="1"/>
            <a:r>
              <a:rPr lang="en-US" altLang="en-US" sz="1400" b="1" dirty="0" smtClean="0">
                <a:solidFill>
                  <a:schemeClr val="bg1"/>
                </a:solidFill>
                <a:ea typeface="ＭＳ Ｐゴシック" charset="-128"/>
              </a:rPr>
              <a:t>In JS the inheritance is implementation inheritance and  is achieved through prototypes.</a:t>
            </a:r>
          </a:p>
          <a:p>
            <a:pPr eaLnBrk="1" hangingPunct="1"/>
            <a:r>
              <a:rPr lang="en-US" altLang="en-US" sz="1400" b="1" dirty="0" smtClean="0">
                <a:solidFill>
                  <a:schemeClr val="bg1"/>
                </a:solidFill>
                <a:ea typeface="ＭＳ Ｐゴシック" charset="-128"/>
              </a:rPr>
              <a:t>Though JS provides the various techniques of doing the same:</a:t>
            </a:r>
          </a:p>
          <a:p>
            <a:pPr lvl="2" eaLnBrk="1" hangingPunct="1">
              <a:buFont typeface="+mj-lt"/>
              <a:buAutoNum type="arabicPeriod"/>
            </a:pPr>
            <a:r>
              <a:rPr lang="en-US" altLang="en-US" sz="1200" b="1" dirty="0" smtClean="0">
                <a:solidFill>
                  <a:schemeClr val="bg1"/>
                </a:solidFill>
                <a:ea typeface="ＭＳ Ｐゴシック" charset="-128"/>
              </a:rPr>
              <a:t>Decorating constructor prototypes.</a:t>
            </a:r>
          </a:p>
          <a:p>
            <a:pPr lvl="2" eaLnBrk="1" hangingPunct="1">
              <a:buFont typeface="+mj-lt"/>
              <a:buAutoNum type="arabicPeriod"/>
            </a:pPr>
            <a:r>
              <a:rPr lang="en-US" altLang="en-US" sz="1200" b="1" dirty="0" smtClean="0">
                <a:solidFill>
                  <a:schemeClr val="bg1"/>
                </a:solidFill>
                <a:ea typeface="ＭＳ Ｐゴシック" charset="-128"/>
              </a:rPr>
              <a:t>Using </a:t>
            </a:r>
            <a:r>
              <a:rPr lang="en-US" altLang="en-US" sz="1200" b="1" dirty="0" err="1" smtClean="0">
                <a:solidFill>
                  <a:schemeClr val="bg1"/>
                </a:solidFill>
                <a:ea typeface="ＭＳ Ｐゴシック" charset="-128"/>
              </a:rPr>
              <a:t>Object.create</a:t>
            </a:r>
            <a:r>
              <a:rPr lang="en-US" altLang="en-US" sz="1200" b="1" dirty="0" smtClean="0">
                <a:solidFill>
                  <a:schemeClr val="bg1"/>
                </a:solidFill>
                <a:ea typeface="ＭＳ Ｐゴシック" charset="-128"/>
              </a:rPr>
              <a:t>() method.</a:t>
            </a:r>
          </a:p>
          <a:p>
            <a:pPr lvl="2" eaLnBrk="1" hangingPunct="1">
              <a:buFont typeface="+mj-lt"/>
              <a:buAutoNum type="arabicPeriod"/>
            </a:pPr>
            <a:r>
              <a:rPr lang="en-US" altLang="en-US" sz="1200" b="1" dirty="0" smtClean="0">
                <a:solidFill>
                  <a:schemeClr val="bg1"/>
                </a:solidFill>
                <a:ea typeface="ＭＳ Ｐゴシック" charset="-128"/>
              </a:rPr>
              <a:t>Using ES6 classes.</a:t>
            </a:r>
          </a:p>
          <a:p>
            <a:pPr eaLnBrk="1" hangingPunct="1"/>
            <a:r>
              <a:rPr lang="en-US" altLang="en-US" sz="1400" b="1" dirty="0" smtClean="0">
                <a:solidFill>
                  <a:schemeClr val="bg1"/>
                </a:solidFill>
                <a:ea typeface="ＭＳ Ｐゴシック" charset="-128"/>
              </a:rPr>
              <a:t>But in reality its all </a:t>
            </a:r>
            <a:r>
              <a:rPr lang="en-US" altLang="en-US" sz="1400" b="1" dirty="0" err="1" smtClean="0">
                <a:solidFill>
                  <a:schemeClr val="bg1"/>
                </a:solidFill>
                <a:ea typeface="ＭＳ Ｐゴシック" charset="-128"/>
              </a:rPr>
              <a:t>porototypal</a:t>
            </a:r>
            <a:r>
              <a:rPr lang="en-US" altLang="en-US" sz="1400" b="1" dirty="0" smtClean="0">
                <a:solidFill>
                  <a:schemeClr val="bg1"/>
                </a:solidFill>
                <a:ea typeface="ＭＳ Ｐゴシック" charset="-128"/>
              </a:rPr>
              <a:t>. Everything else is a syntactical sugar.</a:t>
            </a:r>
          </a:p>
        </p:txBody>
      </p:sp>
      <p:sp>
        <p:nvSpPr>
          <p:cNvPr id="2560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ADD7572C-3B4D-7C4F-A77D-9DB2CFF4C1FE}" type="slidenum">
              <a:rPr lang="en-US" altLang="en-US" sz="1400" smtClean="0">
                <a:solidFill>
                  <a:srgbClr val="898989"/>
                </a:solidFill>
                <a:latin typeface="Calibri" charset="0"/>
              </a:rPr>
              <a:pPr eaLnBrk="1" hangingPunct="1"/>
              <a:t>2</a:t>
            </a:fld>
            <a:endParaRPr lang="en-US" altLang="en-US" sz="1400">
              <a:solidFill>
                <a:srgbClr val="898989"/>
              </a:solidFill>
              <a:latin typeface="Calibri" charset="0"/>
            </a:endParaRPr>
          </a:p>
        </p:txBody>
      </p:sp>
      <p:graphicFrame>
        <p:nvGraphicFramePr>
          <p:cNvPr id="25606" name="Object 1"/>
          <p:cNvGraphicFramePr>
            <a:graphicFrameLocks noChangeAspect="1"/>
          </p:cNvGraphicFramePr>
          <p:nvPr>
            <p:extLst>
              <p:ext uri="{D42A27DB-BD31-4B8C-83A1-F6EECF244321}">
                <p14:modId xmlns:p14="http://schemas.microsoft.com/office/powerpoint/2010/main" val="1263653582"/>
              </p:ext>
            </p:extLst>
          </p:nvPr>
        </p:nvGraphicFramePr>
        <p:xfrm>
          <a:off x="7086600" y="4800600"/>
          <a:ext cx="584200" cy="558800"/>
        </p:xfrm>
        <a:graphic>
          <a:graphicData uri="http://schemas.openxmlformats.org/presentationml/2006/ole">
            <mc:AlternateContent xmlns:mc="http://schemas.openxmlformats.org/markup-compatibility/2006">
              <mc:Choice xmlns:v="urn:schemas-microsoft-com:vml" Requires="v">
                <p:oleObj spid="_x0000_s25670" name="Document" showAsIcon="1" r:id="rId4" imgW="584200" imgH="558800" progId="Word.Document.12">
                  <p:embed/>
                </p:oleObj>
              </mc:Choice>
              <mc:Fallback>
                <p:oleObj name="Document" showAsIcon="1" r:id="rId4" imgW="584200" imgH="558800"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800600"/>
                        <a:ext cx="584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dissolve">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267">
                                            <p:txEl>
                                              <p:pRg st="3" end="3"/>
                                            </p:txEl>
                                          </p:spTgt>
                                        </p:tgtEl>
                                        <p:attrNameLst>
                                          <p:attrName>style.visibility</p:attrName>
                                        </p:attrNameLst>
                                      </p:cBhvr>
                                      <p:to>
                                        <p:strVal val="visible"/>
                                      </p:to>
                                    </p:set>
                                    <p:animEffect transition="in" filter="dissolve">
                                      <p:cBhvr>
                                        <p:cTn id="20" dur="500"/>
                                        <p:tgtEl>
                                          <p:spTgt spid="11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Effect transition="in" filter="dissolve">
                                      <p:cBhvr>
                                        <p:cTn id="25" dur="500"/>
                                        <p:tgtEl>
                                          <p:spTgt spid="112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267">
                                            <p:txEl>
                                              <p:pRg st="5" end="5"/>
                                            </p:txEl>
                                          </p:spTgt>
                                        </p:tgtEl>
                                        <p:attrNameLst>
                                          <p:attrName>style.visibility</p:attrName>
                                        </p:attrNameLst>
                                      </p:cBhvr>
                                      <p:to>
                                        <p:strVal val="visible"/>
                                      </p:to>
                                    </p:set>
                                    <p:animEffect transition="in" filter="dissolve">
                                      <p:cBhvr>
                                        <p:cTn id="30" dur="500"/>
                                        <p:tgtEl>
                                          <p:spTgt spid="1126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 calcmode="lin" valueType="num">
                                      <p:cBhvr additive="base">
                                        <p:cTn id="35"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267">
                                            <p:txEl>
                                              <p:pRg st="7" end="7"/>
                                            </p:txEl>
                                          </p:spTgt>
                                        </p:tgtEl>
                                        <p:attrNameLst>
                                          <p:attrName>style.visibility</p:attrName>
                                        </p:attrNameLst>
                                      </p:cBhvr>
                                      <p:to>
                                        <p:strVal val="visible"/>
                                      </p:to>
                                    </p:set>
                                    <p:animEffect transition="in" filter="dissolve">
                                      <p:cBhvr>
                                        <p:cTn id="41" dur="500"/>
                                        <p:tgtEl>
                                          <p:spTgt spid="1126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267">
                                            <p:txEl>
                                              <p:pRg st="8" end="8"/>
                                            </p:txEl>
                                          </p:spTgt>
                                        </p:tgtEl>
                                        <p:attrNameLst>
                                          <p:attrName>style.visibility</p:attrName>
                                        </p:attrNameLst>
                                      </p:cBhvr>
                                      <p:to>
                                        <p:strVal val="visible"/>
                                      </p:to>
                                    </p:set>
                                    <p:animEffect transition="in" filter="dissolve">
                                      <p:cBhvr>
                                        <p:cTn id="46" dur="500"/>
                                        <p:tgtEl>
                                          <p:spTgt spid="1126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1267">
                                            <p:txEl>
                                              <p:pRg st="9" end="9"/>
                                            </p:txEl>
                                          </p:spTgt>
                                        </p:tgtEl>
                                        <p:attrNameLst>
                                          <p:attrName>style.visibility</p:attrName>
                                        </p:attrNameLst>
                                      </p:cBhvr>
                                      <p:to>
                                        <p:strVal val="visible"/>
                                      </p:to>
                                    </p:set>
                                    <p:animEffect transition="in" filter="dissolve">
                                      <p:cBhvr>
                                        <p:cTn id="51"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6321" name="Title 1"/>
          <p:cNvSpPr>
            <a:spLocks noGrp="1"/>
          </p:cNvSpPr>
          <p:nvPr>
            <p:ph type="title"/>
          </p:nvPr>
        </p:nvSpPr>
        <p:spPr>
          <a:xfrm>
            <a:off x="498475" y="484188"/>
            <a:ext cx="7556500" cy="735012"/>
          </a:xfrm>
        </p:spPr>
        <p:txBody>
          <a:bodyPr/>
          <a:lstStyle/>
          <a:p>
            <a:pPr eaLnBrk="1" hangingPunct="1"/>
            <a:r>
              <a:rPr lang="en-US" altLang="en-US" smtClean="0">
                <a:ea typeface="ＭＳ Ｐゴシック" charset="-128"/>
              </a:rPr>
              <a:t>Working with Inherited Behavior</a:t>
            </a:r>
            <a:endParaRPr lang="en-US" altLang="en-US">
              <a:ea typeface="ＭＳ Ｐゴシック" charset="-128"/>
            </a:endParaRPr>
          </a:p>
        </p:txBody>
      </p:sp>
      <p:sp>
        <p:nvSpPr>
          <p:cNvPr id="56322" name="Content Placeholder 2"/>
          <p:cNvSpPr>
            <a:spLocks noGrp="1"/>
          </p:cNvSpPr>
          <p:nvPr>
            <p:ph idx="1"/>
          </p:nvPr>
        </p:nvSpPr>
        <p:spPr>
          <a:xfrm>
            <a:off x="498475" y="1219200"/>
            <a:ext cx="7556500" cy="4906963"/>
          </a:xfrm>
        </p:spPr>
        <p:txBody>
          <a:bodyPr/>
          <a:lstStyle/>
          <a:p>
            <a:pPr eaLnBrk="1" hangingPunct="1"/>
            <a:endParaRPr lang="en-US" altLang="en-US">
              <a:ea typeface="ＭＳ Ｐゴシック" charset="-128"/>
            </a:endParaRPr>
          </a:p>
        </p:txBody>
      </p:sp>
      <p:sp>
        <p:nvSpPr>
          <p:cNvPr id="5632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563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563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3127488E-AAA9-824E-9B13-3A8B73352ED5}" type="slidenum">
              <a:rPr lang="en-US" altLang="en-US" sz="1400" smtClean="0">
                <a:solidFill>
                  <a:srgbClr val="898989"/>
                </a:solidFill>
                <a:latin typeface="Calibri" charset="0"/>
              </a:rPr>
              <a:pPr eaLnBrk="1" hangingPunct="1"/>
              <a:t>20</a:t>
            </a:fld>
            <a:endParaRPr lang="en-US" altLang="en-US" sz="1400">
              <a:solidFill>
                <a:srgbClr val="898989"/>
              </a:solidFill>
              <a:latin typeface="Calibri" charset="0"/>
            </a:endParaRPr>
          </a:p>
        </p:txBody>
      </p:sp>
      <p:pic>
        <p:nvPicPr>
          <p:cNvPr id="56326" name="Picture 6" descr="code-inherit.jpg"/>
          <p:cNvPicPr>
            <a:picLocks noChangeAspect="1"/>
          </p:cNvPicPr>
          <p:nvPr/>
        </p:nvPicPr>
        <p:blipFill>
          <a:blip r:embed="rId3">
            <a:extLst>
              <a:ext uri="{28A0092B-C50C-407E-A947-70E740481C1C}">
                <a14:useLocalDpi xmlns:a14="http://schemas.microsoft.com/office/drawing/2010/main" val="0"/>
              </a:ext>
            </a:extLst>
          </a:blip>
          <a:srcRect b="8000"/>
          <a:stretch>
            <a:fillRect/>
          </a:stretch>
        </p:blipFill>
        <p:spPr bwMode="auto">
          <a:xfrm>
            <a:off x="533400" y="12954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609600" y="1295400"/>
            <a:ext cx="4724400" cy="533400"/>
          </a:xfrm>
          <a:prstGeom prst="roundRect">
            <a:avLst>
              <a:gd name="adj" fmla="val 3887"/>
            </a:avLst>
          </a:prstGeom>
          <a:solidFill>
            <a:srgbClr val="D4BA09">
              <a:alpha val="40000"/>
            </a:srgbClr>
          </a:solidFill>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609600" y="3124200"/>
            <a:ext cx="4724400" cy="685800"/>
          </a:xfrm>
          <a:prstGeom prst="roundRect">
            <a:avLst>
              <a:gd name="adj" fmla="val 2825"/>
            </a:avLst>
          </a:prstGeom>
          <a:solidFill>
            <a:srgbClr val="A51140">
              <a:alpha val="40000"/>
            </a:srgbClr>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 name="Rounded Rectangle 9"/>
          <p:cNvSpPr/>
          <p:nvPr/>
        </p:nvSpPr>
        <p:spPr>
          <a:xfrm>
            <a:off x="5622391" y="1236788"/>
            <a:ext cx="2356338" cy="1413803"/>
          </a:xfrm>
          <a:prstGeom prst="roundRect">
            <a:avLst/>
          </a:prstGeom>
          <a:solidFill>
            <a:srgbClr val="A51140">
              <a:alpha val="40000"/>
            </a:srgbClr>
          </a:solidFill>
          <a:scene3d>
            <a:camera prst="orthographicFront"/>
            <a:lightRig rig="threePt" dir="t"/>
          </a:scene3d>
          <a:sp3d>
            <a:bevelT prst="relaxedInse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err="1">
                <a:solidFill>
                  <a:schemeClr val="dk1"/>
                </a:solidFill>
                <a:latin typeface="Consolas" pitchFamily="49" charset="0"/>
              </a:rPr>
              <a:t>LimitedContainer</a:t>
            </a:r>
            <a:r>
              <a:rPr lang="en-US" sz="1800" dirty="0"/>
              <a:t> </a:t>
            </a:r>
          </a:p>
        </p:txBody>
      </p:sp>
      <p:sp>
        <p:nvSpPr>
          <p:cNvPr id="11" name="Rounded Rectangle 10"/>
          <p:cNvSpPr/>
          <p:nvPr/>
        </p:nvSpPr>
        <p:spPr>
          <a:xfrm>
            <a:off x="5627080" y="3084341"/>
            <a:ext cx="2372751" cy="1411459"/>
          </a:xfrm>
          <a:prstGeom prst="roundRect">
            <a:avLst/>
          </a:prstGeom>
          <a:solidFill>
            <a:srgbClr val="D4BA09">
              <a:alpha val="40000"/>
            </a:srgbClr>
          </a:solidFill>
          <a:scene3d>
            <a:camera prst="orthographicFront"/>
            <a:lightRig rig="threePt" dir="t"/>
          </a:scene3d>
          <a:sp3d>
            <a:bevelT prst="relaxedInset"/>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dirty="0">
                <a:solidFill>
                  <a:schemeClr val="dk1"/>
                </a:solidFill>
                <a:latin typeface="Consolas" pitchFamily="49" charset="0"/>
              </a:rPr>
              <a:t>Container</a:t>
            </a:r>
            <a:r>
              <a:rPr lang="en-US" sz="1800" dirty="0"/>
              <a:t>       </a:t>
            </a:r>
          </a:p>
        </p:txBody>
      </p:sp>
      <p:sp>
        <p:nvSpPr>
          <p:cNvPr id="12" name="Rounded Rectangle 11"/>
          <p:cNvSpPr/>
          <p:nvPr/>
        </p:nvSpPr>
        <p:spPr>
          <a:xfrm>
            <a:off x="5638800" y="4953000"/>
            <a:ext cx="2353997" cy="1413803"/>
          </a:xfrm>
          <a:prstGeom prst="roundRect">
            <a:avLst/>
          </a:prstGeom>
          <a:solidFill>
            <a:schemeClr val="bg1">
              <a:lumMod val="75000"/>
            </a:schemeClr>
          </a:solidFill>
          <a:ln>
            <a:solidFill>
              <a:schemeClr val="bg1">
                <a:lumMod val="85000"/>
              </a:schemeClr>
            </a:solidFill>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1800" dirty="0" smtClean="0">
                <a:latin typeface="Consolas" pitchFamily="49" charset="0"/>
              </a:rPr>
              <a:t>Object </a:t>
            </a:r>
            <a:endParaRPr lang="en-US" sz="1800" dirty="0">
              <a:latin typeface="Consolas" pitchFamily="49" charset="0"/>
            </a:endParaRPr>
          </a:p>
        </p:txBody>
      </p:sp>
      <p:cxnSp>
        <p:nvCxnSpPr>
          <p:cNvPr id="14" name="Straight Arrow Connector 13"/>
          <p:cNvCxnSpPr/>
          <p:nvPr/>
        </p:nvCxnSpPr>
        <p:spPr>
          <a:xfrm>
            <a:off x="6800850" y="2651125"/>
            <a:ext cx="12700" cy="4333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781800" y="4495800"/>
            <a:ext cx="4445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8369" name="Title 1"/>
          <p:cNvSpPr>
            <a:spLocks noGrp="1"/>
          </p:cNvSpPr>
          <p:nvPr>
            <p:ph type="title"/>
          </p:nvPr>
        </p:nvSpPr>
        <p:spPr>
          <a:xfrm>
            <a:off x="498475" y="484188"/>
            <a:ext cx="7556500" cy="735012"/>
          </a:xfrm>
        </p:spPr>
        <p:txBody>
          <a:bodyPr/>
          <a:lstStyle/>
          <a:p>
            <a:pPr eaLnBrk="1" hangingPunct="1"/>
            <a:r>
              <a:rPr lang="en-US" altLang="en-US" smtClean="0">
                <a:ea typeface="ＭＳ Ｐゴシック" charset="-128"/>
              </a:rPr>
              <a:t>Working with Inherited Behavior</a:t>
            </a:r>
            <a:endParaRPr lang="en-US" altLang="en-US">
              <a:ea typeface="ＭＳ Ｐゴシック" charset="-128"/>
            </a:endParaRPr>
          </a:p>
        </p:txBody>
      </p:sp>
      <p:sp>
        <p:nvSpPr>
          <p:cNvPr id="58370" name="Content Placeholder 2"/>
          <p:cNvSpPr>
            <a:spLocks noGrp="1"/>
          </p:cNvSpPr>
          <p:nvPr>
            <p:ph idx="1"/>
          </p:nvPr>
        </p:nvSpPr>
        <p:spPr>
          <a:xfrm>
            <a:off x="498475" y="1219200"/>
            <a:ext cx="7556500" cy="4906963"/>
          </a:xfrm>
        </p:spPr>
        <p:txBody>
          <a:bodyPr/>
          <a:lstStyle/>
          <a:p>
            <a:pPr eaLnBrk="1" hangingPunct="1"/>
            <a:endParaRPr lang="en-US" altLang="en-US">
              <a:ea typeface="ＭＳ Ｐゴシック" charset="-128"/>
            </a:endParaRPr>
          </a:p>
        </p:txBody>
      </p:sp>
      <p:sp>
        <p:nvSpPr>
          <p:cNvPr id="5837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583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583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36246E8E-9EAE-D74F-96A8-C4F4AA93DB83}" type="slidenum">
              <a:rPr lang="en-US" altLang="en-US" sz="1400" smtClean="0">
                <a:solidFill>
                  <a:srgbClr val="898989"/>
                </a:solidFill>
                <a:latin typeface="Calibri" charset="0"/>
              </a:rPr>
              <a:pPr eaLnBrk="1" hangingPunct="1"/>
              <a:t>21</a:t>
            </a:fld>
            <a:endParaRPr lang="en-US" altLang="en-US" sz="1400">
              <a:solidFill>
                <a:srgbClr val="898989"/>
              </a:solidFill>
              <a:latin typeface="Calibri" charset="0"/>
            </a:endParaRPr>
          </a:p>
        </p:txBody>
      </p:sp>
      <p:pic>
        <p:nvPicPr>
          <p:cNvPr id="58374" name="Picture 6" descr="code-inherit.jpg"/>
          <p:cNvPicPr>
            <a:picLocks noChangeAspect="1"/>
          </p:cNvPicPr>
          <p:nvPr/>
        </p:nvPicPr>
        <p:blipFill>
          <a:blip r:embed="rId3">
            <a:extLst>
              <a:ext uri="{28A0092B-C50C-407E-A947-70E740481C1C}">
                <a14:useLocalDpi xmlns:a14="http://schemas.microsoft.com/office/drawing/2010/main" val="0"/>
              </a:ext>
            </a:extLst>
          </a:blip>
          <a:srcRect b="8000"/>
          <a:stretch>
            <a:fillRect/>
          </a:stretch>
        </p:blipFill>
        <p:spPr bwMode="auto">
          <a:xfrm>
            <a:off x="533400" y="1295400"/>
            <a:ext cx="480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609600" y="2209800"/>
            <a:ext cx="4724400" cy="685800"/>
          </a:xfrm>
          <a:prstGeom prst="roundRect">
            <a:avLst>
              <a:gd name="adj" fmla="val 3887"/>
            </a:avLst>
          </a:prstGeom>
          <a:solidFill>
            <a:srgbClr val="D4BA09">
              <a:alpha val="40000"/>
            </a:srgbClr>
          </a:solidFill>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 name="Rounded Rectangle 8"/>
          <p:cNvSpPr/>
          <p:nvPr/>
        </p:nvSpPr>
        <p:spPr>
          <a:xfrm>
            <a:off x="685800" y="4495800"/>
            <a:ext cx="4724400" cy="1828800"/>
          </a:xfrm>
          <a:prstGeom prst="roundRect">
            <a:avLst>
              <a:gd name="adj" fmla="val 2825"/>
            </a:avLst>
          </a:prstGeom>
          <a:solidFill>
            <a:srgbClr val="A51140">
              <a:alpha val="40000"/>
            </a:srgbClr>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 name="Rounded Rectangle 9"/>
          <p:cNvSpPr/>
          <p:nvPr/>
        </p:nvSpPr>
        <p:spPr>
          <a:xfrm>
            <a:off x="5622391" y="1236788"/>
            <a:ext cx="2356338" cy="1413803"/>
          </a:xfrm>
          <a:prstGeom prst="roundRect">
            <a:avLst/>
          </a:prstGeom>
          <a:solidFill>
            <a:srgbClr val="A51140">
              <a:alpha val="40000"/>
            </a:srgbClr>
          </a:solidFill>
          <a:scene3d>
            <a:camera prst="orthographicFront"/>
            <a:lightRig rig="threePt" dir="t"/>
          </a:scene3d>
          <a:sp3d>
            <a:bevelT prst="relaxedInset"/>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800" dirty="0" err="1">
                <a:solidFill>
                  <a:schemeClr val="dk1"/>
                </a:solidFill>
                <a:latin typeface="Consolas" pitchFamily="49" charset="0"/>
              </a:rPr>
              <a:t>LimitedContainer</a:t>
            </a:r>
            <a:r>
              <a:rPr lang="en-US" sz="1800" dirty="0"/>
              <a:t> </a:t>
            </a:r>
          </a:p>
        </p:txBody>
      </p:sp>
      <p:sp>
        <p:nvSpPr>
          <p:cNvPr id="11" name="Rounded Rectangle 10"/>
          <p:cNvSpPr/>
          <p:nvPr/>
        </p:nvSpPr>
        <p:spPr>
          <a:xfrm>
            <a:off x="5627080" y="3084341"/>
            <a:ext cx="2372751" cy="1411459"/>
          </a:xfrm>
          <a:prstGeom prst="roundRect">
            <a:avLst/>
          </a:prstGeom>
          <a:solidFill>
            <a:srgbClr val="D4BA09">
              <a:alpha val="40000"/>
            </a:srgbClr>
          </a:solidFill>
          <a:scene3d>
            <a:camera prst="orthographicFront"/>
            <a:lightRig rig="threePt" dir="t"/>
          </a:scene3d>
          <a:sp3d>
            <a:bevelT prst="relaxedInset"/>
          </a:sp3d>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800" dirty="0">
                <a:solidFill>
                  <a:schemeClr val="dk1"/>
                </a:solidFill>
                <a:latin typeface="Consolas" pitchFamily="49" charset="0"/>
              </a:rPr>
              <a:t>Container</a:t>
            </a:r>
            <a:r>
              <a:rPr lang="en-US" sz="1800" dirty="0"/>
              <a:t>       </a:t>
            </a:r>
          </a:p>
        </p:txBody>
      </p:sp>
      <p:sp>
        <p:nvSpPr>
          <p:cNvPr id="12" name="Rounded Rectangle 11"/>
          <p:cNvSpPr/>
          <p:nvPr/>
        </p:nvSpPr>
        <p:spPr>
          <a:xfrm>
            <a:off x="5638800" y="4953000"/>
            <a:ext cx="2353997" cy="1413803"/>
          </a:xfrm>
          <a:prstGeom prst="roundRect">
            <a:avLst/>
          </a:prstGeom>
          <a:solidFill>
            <a:schemeClr val="bg1">
              <a:lumMod val="75000"/>
            </a:schemeClr>
          </a:solidFill>
          <a:ln>
            <a:solidFill>
              <a:schemeClr val="bg1">
                <a:lumMod val="85000"/>
              </a:schemeClr>
            </a:solidFill>
          </a:ln>
          <a:scene3d>
            <a:camera prst="orthographicFront"/>
            <a:lightRig rig="threePt" dir="t"/>
          </a:scene3d>
          <a:sp3d>
            <a:bevelT prst="relaxedInset"/>
          </a:sp3d>
        </p:spPr>
        <p:style>
          <a:lnRef idx="1">
            <a:schemeClr val="dk1"/>
          </a:lnRef>
          <a:fillRef idx="2">
            <a:schemeClr val="dk1"/>
          </a:fillRef>
          <a:effectRef idx="1">
            <a:schemeClr val="dk1"/>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sz="1800" dirty="0" smtClean="0">
                <a:latin typeface="Consolas" pitchFamily="49" charset="0"/>
              </a:rPr>
              <a:t>Object </a:t>
            </a:r>
            <a:endParaRPr lang="en-US" sz="1800" dirty="0">
              <a:latin typeface="Consolas" pitchFamily="49" charset="0"/>
            </a:endParaRPr>
          </a:p>
        </p:txBody>
      </p:sp>
      <p:cxnSp>
        <p:nvCxnSpPr>
          <p:cNvPr id="14" name="Straight Arrow Connector 13"/>
          <p:cNvCxnSpPr/>
          <p:nvPr/>
        </p:nvCxnSpPr>
        <p:spPr>
          <a:xfrm>
            <a:off x="6800850" y="2651125"/>
            <a:ext cx="12700" cy="4333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781800" y="4495800"/>
            <a:ext cx="4445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en-US" smtClean="0">
                <a:ea typeface="ＭＳ Ｐゴシック" charset="-128"/>
              </a:rPr>
              <a:t>Prototypes do good things…</a:t>
            </a:r>
            <a:endParaRPr lang="en-US" altLang="en-US">
              <a:ea typeface="ＭＳ Ｐゴシック" charset="-128"/>
            </a:endParaRPr>
          </a:p>
        </p:txBody>
      </p:sp>
      <p:sp>
        <p:nvSpPr>
          <p:cNvPr id="6041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04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04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B0B3DFE3-B73F-0540-B37A-2DBCD42045EA}" type="slidenum">
              <a:rPr lang="en-US" altLang="en-US" sz="1400" smtClean="0">
                <a:solidFill>
                  <a:srgbClr val="898989"/>
                </a:solidFill>
                <a:latin typeface="Calibri" charset="0"/>
              </a:rPr>
              <a:pPr eaLnBrk="1" hangingPunct="1"/>
              <a:t>22</a:t>
            </a:fld>
            <a:endParaRPr lang="en-US" altLang="en-US" sz="1400">
              <a:solidFill>
                <a:srgbClr val="898989"/>
              </a:solidFill>
              <a:latin typeface="Calibri" charset="0"/>
            </a:endParaRPr>
          </a:p>
        </p:txBody>
      </p:sp>
      <p:pic>
        <p:nvPicPr>
          <p:cNvPr id="7" name="Picture 6" descr="groundhog.jpg"/>
          <p:cNvPicPr>
            <a:picLocks noChangeAspect="1"/>
          </p:cNvPicPr>
          <p:nvPr/>
        </p:nvPicPr>
        <p:blipFill>
          <a:blip r:embed="rId2" cstate="print"/>
          <a:stretch>
            <a:fillRect/>
          </a:stretch>
        </p:blipFill>
        <p:spPr>
          <a:xfrm>
            <a:off x="2944813" y="2224088"/>
            <a:ext cx="1951037" cy="3290887"/>
          </a:xfrm>
          <a:prstGeom prst="rect">
            <a:avLst/>
          </a:prstGeom>
          <a:solidFill>
            <a:srgbClr val="000000">
              <a:shade val="95000"/>
            </a:srgbClr>
          </a:solidFill>
          <a:ln w="444500" cap="sq">
            <a:solidFill>
              <a:srgbClr val="000000"/>
            </a:solidFill>
            <a:miter lim="800000"/>
          </a:ln>
          <a:effectLst>
            <a:glow rad="101600">
              <a:schemeClr val="accent3">
                <a:satMod val="175000"/>
                <a:alpha val="40000"/>
              </a:schemeClr>
            </a:glow>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smtClean="0">
                <a:ea typeface="ＭＳ Ｐゴシック" charset="-128"/>
              </a:rPr>
              <a:t>Encourage Modularity and Reusability</a:t>
            </a:r>
            <a:endParaRPr lang="en-US" altLang="en-US">
              <a:ea typeface="ＭＳ Ｐゴシック" charset="-128"/>
            </a:endParaRPr>
          </a:p>
        </p:txBody>
      </p:sp>
      <p:sp>
        <p:nvSpPr>
          <p:cNvPr id="61442" name="Content Placeholder 2"/>
          <p:cNvSpPr>
            <a:spLocks noGrp="1"/>
          </p:cNvSpPr>
          <p:nvPr>
            <p:ph idx="1"/>
          </p:nvPr>
        </p:nvSpPr>
        <p:spPr/>
        <p:txBody>
          <a:bodyPr/>
          <a:lstStyle/>
          <a:p>
            <a:pPr marL="0" indent="0">
              <a:buFont typeface="Wingdings" charset="2"/>
              <a:buNone/>
            </a:pPr>
            <a:r>
              <a:rPr lang="en-US" altLang="en-US" smtClean="0">
                <a:ea typeface="ＭＳ Ｐゴシック" charset="-128"/>
              </a:rPr>
              <a:t> </a:t>
            </a:r>
            <a:endParaRPr lang="en-US" altLang="en-US">
              <a:ea typeface="ＭＳ Ｐゴシック" charset="-128"/>
            </a:endParaRPr>
          </a:p>
        </p:txBody>
      </p:sp>
      <p:sp>
        <p:nvSpPr>
          <p:cNvPr id="6144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14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14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75CB487F-96D9-9E4D-9C0E-CFCC7156D046}" type="slidenum">
              <a:rPr lang="en-US" altLang="en-US" sz="1400" smtClean="0">
                <a:solidFill>
                  <a:srgbClr val="898989"/>
                </a:solidFill>
                <a:latin typeface="Calibri" charset="0"/>
              </a:rPr>
              <a:pPr eaLnBrk="1" hangingPunct="1"/>
              <a:t>23</a:t>
            </a:fld>
            <a:endParaRPr lang="en-US" altLang="en-US" sz="1400">
              <a:solidFill>
                <a:srgbClr val="898989"/>
              </a:solidFill>
              <a:latin typeface="Calibri" charset="0"/>
            </a:endParaRPr>
          </a:p>
        </p:txBody>
      </p:sp>
      <p:pic>
        <p:nvPicPr>
          <p:cNvPr id="7" name="Picture 6" descr="groundhog.jpg"/>
          <p:cNvPicPr>
            <a:picLocks noChangeAspect="1"/>
          </p:cNvPicPr>
          <p:nvPr/>
        </p:nvPicPr>
        <p:blipFill>
          <a:blip r:embed="rId2" cstate="print"/>
          <a:stretch>
            <a:fillRect/>
          </a:stretch>
        </p:blipFill>
        <p:spPr>
          <a:xfrm>
            <a:off x="1876425" y="2332038"/>
            <a:ext cx="5018088" cy="33623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ea typeface="ＭＳ Ｐゴシック" charset="-128"/>
              </a:rPr>
              <a:t>Keep Code to Minimum.</a:t>
            </a:r>
            <a:endParaRPr lang="en-US" altLang="en-US">
              <a:ea typeface="ＭＳ Ｐゴシック" charset="-128"/>
            </a:endParaRPr>
          </a:p>
        </p:txBody>
      </p:sp>
      <p:sp>
        <p:nvSpPr>
          <p:cNvPr id="62466" name="Content Placeholder 2"/>
          <p:cNvSpPr>
            <a:spLocks noGrp="1"/>
          </p:cNvSpPr>
          <p:nvPr>
            <p:ph idx="1"/>
          </p:nvPr>
        </p:nvSpPr>
        <p:spPr/>
        <p:txBody>
          <a:bodyPr/>
          <a:lstStyle/>
          <a:p>
            <a:pPr marL="0" indent="0">
              <a:buFont typeface="Wingdings" charset="2"/>
              <a:buNone/>
            </a:pPr>
            <a:r>
              <a:rPr lang="en-US" altLang="en-US" smtClean="0">
                <a:ea typeface="ＭＳ Ｐゴシック" charset="-128"/>
              </a:rPr>
              <a:t> </a:t>
            </a:r>
            <a:endParaRPr lang="en-US" altLang="en-US">
              <a:ea typeface="ＭＳ Ｐゴシック" charset="-128"/>
            </a:endParaRPr>
          </a:p>
        </p:txBody>
      </p:sp>
      <p:sp>
        <p:nvSpPr>
          <p:cNvPr id="6246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24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24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6E2EC4FC-65B0-104F-8BC9-D65ED45EB554}" type="slidenum">
              <a:rPr lang="en-US" altLang="en-US" sz="1400" smtClean="0">
                <a:solidFill>
                  <a:srgbClr val="898989"/>
                </a:solidFill>
                <a:latin typeface="Calibri" charset="0"/>
              </a:rPr>
              <a:pPr eaLnBrk="1" hangingPunct="1"/>
              <a:t>24</a:t>
            </a:fld>
            <a:endParaRPr lang="en-US" altLang="en-US" sz="1400">
              <a:solidFill>
                <a:srgbClr val="898989"/>
              </a:solidFill>
              <a:latin typeface="Calibri" charset="0"/>
            </a:endParaRPr>
          </a:p>
        </p:txBody>
      </p:sp>
      <p:pic>
        <p:nvPicPr>
          <p:cNvPr id="7" name="Picture 6" descr="groundhog.jpg"/>
          <p:cNvPicPr>
            <a:picLocks noChangeAspect="1"/>
          </p:cNvPicPr>
          <p:nvPr/>
        </p:nvPicPr>
        <p:blipFill>
          <a:blip r:embed="rId3" cstate="print"/>
          <a:stretch>
            <a:fillRect/>
          </a:stretch>
        </p:blipFill>
        <p:spPr>
          <a:xfrm>
            <a:off x="2133600" y="2133600"/>
            <a:ext cx="4419600" cy="380523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JavaScript in Web Browsers</a:t>
            </a:r>
            <a:endParaRPr lang="en-US" dirty="0" smtClean="0">
              <a:cs typeface="+mj-cs"/>
            </a:endParaRPr>
          </a:p>
        </p:txBody>
      </p:sp>
      <p:sp>
        <p:nvSpPr>
          <p:cNvPr id="11267" name="Rectangle 3"/>
          <p:cNvSpPr>
            <a:spLocks noGrp="1" noChangeArrowheads="1"/>
          </p:cNvSpPr>
          <p:nvPr>
            <p:ph idx="1"/>
          </p:nvPr>
        </p:nvSpPr>
        <p:spPr>
          <a:xfrm>
            <a:off x="498475" y="1371600"/>
            <a:ext cx="7556500" cy="4754563"/>
          </a:xfrm>
        </p:spPr>
        <p:txBody>
          <a:bodyPr/>
          <a:lstStyle/>
          <a:p>
            <a:pPr eaLnBrk="1" hangingPunct="1"/>
            <a:r>
              <a:rPr lang="en-US" altLang="en-US" sz="1400" dirty="0" smtClean="0">
                <a:ea typeface="ＭＳ Ｐゴシック" charset="-128"/>
              </a:rPr>
              <a:t>The first four tutorials  described the core JavaScript language .</a:t>
            </a:r>
          </a:p>
          <a:p>
            <a:pPr eaLnBrk="1" hangingPunct="1"/>
            <a:r>
              <a:rPr lang="en-US" altLang="en-US" sz="1400" dirty="0" smtClean="0">
                <a:ea typeface="ＭＳ Ｐゴシック" charset="-128"/>
              </a:rPr>
              <a:t>We now move on to JavaScript as used within web browsers, commonly called client-side JavaScript. </a:t>
            </a:r>
          </a:p>
          <a:p>
            <a:pPr eaLnBrk="1" hangingPunct="1"/>
            <a:r>
              <a:rPr lang="en-US" altLang="en-US" sz="1400" dirty="0" smtClean="0">
                <a:ea typeface="ＭＳ Ｐゴシック" charset="-128"/>
              </a:rPr>
              <a:t>Most of the examples we’ve seen so far, while legal JavaScript code, have no particular context; they are JavaScript fragments that run in no specified environment. This tutorial  provides that context. </a:t>
            </a:r>
          </a:p>
          <a:p>
            <a:pPr eaLnBrk="1" hangingPunct="1"/>
            <a:r>
              <a:rPr lang="en-US" altLang="en-US" sz="1400" dirty="0" smtClean="0">
                <a:ea typeface="ＭＳ Ｐゴシック" charset="-128"/>
              </a:rPr>
              <a:t>Before we begin talking about JavaScript, it is worth thinking about the web pages we display in web browsers. </a:t>
            </a:r>
          </a:p>
          <a:p>
            <a:pPr lvl="1" eaLnBrk="1" hangingPunct="1"/>
            <a:r>
              <a:rPr lang="en-US" altLang="en-US" sz="1200" dirty="0" smtClean="0">
                <a:ea typeface="ＭＳ Ｐゴシック" charset="-128"/>
              </a:rPr>
              <a:t>Static : Some pages present static information and can be called documents. (The presentation of that static information may be fairly dynamic— because of JavaScript—but the information itself is static.) </a:t>
            </a:r>
          </a:p>
          <a:p>
            <a:pPr lvl="1" eaLnBrk="1" hangingPunct="1"/>
            <a:r>
              <a:rPr lang="en-US" altLang="en-US" sz="1200" dirty="0" smtClean="0">
                <a:ea typeface="ＭＳ Ｐゴシック" charset="-128"/>
              </a:rPr>
              <a:t>Dynamic: Other web pages feel more like applications than documents. These pages might dynamically load new information as needed, they might be graphical rather than textual, and they might operate offline and save data locally so they can restore your state when you visit them again. </a:t>
            </a:r>
          </a:p>
          <a:p>
            <a:pPr lvl="1" eaLnBrk="1" hangingPunct="1"/>
            <a:r>
              <a:rPr lang="en-US" altLang="en-US" sz="1200" dirty="0" err="1" smtClean="0">
                <a:ea typeface="ＭＳ Ｐゴシック" charset="-128"/>
              </a:rPr>
              <a:t>Hybrid:Still</a:t>
            </a:r>
            <a:r>
              <a:rPr lang="en-US" altLang="en-US" sz="1200" dirty="0" smtClean="0">
                <a:ea typeface="ＭＳ Ｐゴシック" charset="-128"/>
              </a:rPr>
              <a:t> other web pages sit somewhere in the middle of the spectrum and combine features of both documents and application</a:t>
            </a:r>
            <a:endParaRPr lang="en-US" altLang="en-US" sz="1200" b="1" dirty="0">
              <a:ea typeface="ＭＳ Ｐゴシック" charset="-128"/>
            </a:endParaRPr>
          </a:p>
        </p:txBody>
      </p:sp>
      <p:sp>
        <p:nvSpPr>
          <p:cNvPr id="6451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45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45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7B1DE7C-2DE2-F249-B21E-D17F9CC8B84F}" type="slidenum">
              <a:rPr lang="en-US" altLang="en-US" sz="1400" smtClean="0">
                <a:solidFill>
                  <a:srgbClr val="898989"/>
                </a:solidFill>
                <a:latin typeface="Calibri" charset="0"/>
              </a:rPr>
              <a:pPr eaLnBrk="1" hangingPunct="1"/>
              <a:t>25</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dissolv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dissolv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dissolve">
                                      <p:cBhvr>
                                        <p:cTn id="37"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defRPr/>
            </a:pPr>
            <a:r>
              <a:rPr lang="en-US" dirty="0" smtClean="0">
                <a:solidFill>
                  <a:schemeClr val="bg1"/>
                </a:solidFill>
                <a:cs typeface="+mj-cs"/>
              </a:rPr>
              <a:t>The Browser Object Model</a:t>
            </a:r>
          </a:p>
        </p:txBody>
      </p:sp>
      <p:sp>
        <p:nvSpPr>
          <p:cNvPr id="2051" name="Rectangle 3"/>
          <p:cNvSpPr>
            <a:spLocks noGrp="1" noChangeArrowheads="1"/>
          </p:cNvSpPr>
          <p:nvPr>
            <p:ph type="subTitle" idx="1"/>
          </p:nvPr>
        </p:nvSpPr>
        <p:spPr/>
        <p:txBody>
          <a:bodyPr/>
          <a:lstStyle/>
          <a:p>
            <a:pPr eaLnBrk="1" hangingPunct="1">
              <a:buFont typeface="Wingdings" charset="0"/>
              <a:buNone/>
              <a:defRPr/>
            </a:pPr>
            <a:r>
              <a:rPr lang="en-US" dirty="0" smtClean="0">
                <a:cs typeface="+mn-cs"/>
              </a:rPr>
              <a:t>Communicating with the Browser. </a:t>
            </a:r>
          </a:p>
        </p:txBody>
      </p:sp>
      <p:sp>
        <p:nvSpPr>
          <p:cNvPr id="67587" name="Rectangle 4"/>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7588" name="Rectangle 5"/>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 name="Rectangle 6"/>
          <p:cNvSpPr>
            <a:spLocks noGrp="1" noChangeArrowheads="1"/>
          </p:cNvSpPr>
          <p:nvPr>
            <p:ph type="sldNum" sz="quarter" idx="4294967295"/>
          </p:nvPr>
        </p:nvSpPr>
        <p:spPr>
          <a:xfrm>
            <a:off x="7010400" y="6245225"/>
            <a:ext cx="2133600" cy="476250"/>
          </a:xfrm>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897C5AE9-C98D-774F-8DB0-80AEB3260368}" type="slidenum">
              <a:rPr lang="en-US" altLang="en-US" sz="1400">
                <a:solidFill>
                  <a:srgbClr val="898989"/>
                </a:solidFill>
                <a:latin typeface="Calibri" charset="0"/>
              </a:rPr>
              <a:pPr eaLnBrk="1" hangingPunct="1"/>
              <a:t>26</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Objectives</a:t>
            </a:r>
          </a:p>
        </p:txBody>
      </p:sp>
      <p:sp>
        <p:nvSpPr>
          <p:cNvPr id="11267" name="Rectangle 3"/>
          <p:cNvSpPr>
            <a:spLocks noGrp="1" noChangeArrowheads="1"/>
          </p:cNvSpPr>
          <p:nvPr>
            <p:ph idx="1"/>
          </p:nvPr>
        </p:nvSpPr>
        <p:spPr/>
        <p:txBody>
          <a:bodyPr/>
          <a:lstStyle/>
          <a:p>
            <a:pPr eaLnBrk="1" hangingPunct="1">
              <a:buFont typeface="Wingdings" charset="0"/>
              <a:buChar char="n"/>
              <a:defRPr/>
            </a:pPr>
            <a:r>
              <a:rPr lang="en-US" dirty="0" smtClean="0">
                <a:cs typeface="+mn-cs"/>
              </a:rPr>
              <a:t>Understanding the window object, the core of the BOM</a:t>
            </a:r>
          </a:p>
          <a:p>
            <a:pPr eaLnBrk="1" hangingPunct="1">
              <a:buFont typeface="Wingdings" charset="0"/>
              <a:buChar char="n"/>
              <a:defRPr/>
            </a:pPr>
            <a:r>
              <a:rPr lang="en-US" dirty="0" smtClean="0">
                <a:cs typeface="+mn-cs"/>
              </a:rPr>
              <a:t>Controlling windows, frames, and pop-ups</a:t>
            </a:r>
          </a:p>
          <a:p>
            <a:pPr eaLnBrk="1" hangingPunct="1">
              <a:buFont typeface="Wingdings" charset="0"/>
              <a:buChar char="n"/>
              <a:defRPr/>
            </a:pPr>
            <a:r>
              <a:rPr lang="en-US" dirty="0" smtClean="0">
                <a:cs typeface="+mn-cs"/>
              </a:rPr>
              <a:t>Page information from the location object</a:t>
            </a:r>
          </a:p>
          <a:p>
            <a:pPr eaLnBrk="1" hangingPunct="1">
              <a:buFont typeface="Wingdings" charset="0"/>
              <a:buChar char="n"/>
              <a:defRPr/>
            </a:pPr>
            <a:r>
              <a:rPr lang="en-US" dirty="0" smtClean="0">
                <a:cs typeface="+mn-cs"/>
              </a:rPr>
              <a:t>Using the navigator object to learn about the browser</a:t>
            </a:r>
          </a:p>
        </p:txBody>
      </p:sp>
      <p:sp>
        <p:nvSpPr>
          <p:cNvPr id="6861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86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86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AE458850-3B58-4F42-A6D8-1F87B8009F24}" type="slidenum">
              <a:rPr lang="en-US" altLang="en-US" sz="1400" smtClean="0">
                <a:solidFill>
                  <a:srgbClr val="898989"/>
                </a:solidFill>
                <a:latin typeface="Calibri" charset="0"/>
              </a:rPr>
              <a:pPr eaLnBrk="1" hangingPunct="1"/>
              <a:t>27</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cs typeface="+mj-cs"/>
              </a:rPr>
              <a:t>Introduction</a:t>
            </a:r>
            <a:endParaRPr lang="en-US" dirty="0" smtClean="0">
              <a:cs typeface="+mj-cs"/>
            </a:endParaRPr>
          </a:p>
        </p:txBody>
      </p:sp>
      <p:sp>
        <p:nvSpPr>
          <p:cNvPr id="15363" name="Rectangle 3"/>
          <p:cNvSpPr>
            <a:spLocks noGrp="1" noChangeArrowheads="1"/>
          </p:cNvSpPr>
          <p:nvPr>
            <p:ph idx="1"/>
          </p:nvPr>
        </p:nvSpPr>
        <p:spPr>
          <a:xfrm>
            <a:off x="490008" y="1371600"/>
            <a:ext cx="8196792" cy="4144963"/>
          </a:xfrm>
        </p:spPr>
        <p:txBody>
          <a:bodyPr/>
          <a:lstStyle/>
          <a:p>
            <a:pPr eaLnBrk="1" hangingPunct="1">
              <a:buFont typeface="Wingdings" charset="0"/>
              <a:buChar char="n"/>
              <a:defRPr/>
            </a:pPr>
            <a:r>
              <a:rPr lang="en-US" dirty="0" smtClean="0">
                <a:cs typeface="+mn-cs"/>
              </a:rPr>
              <a:t>The BOM provides objects that expose browser functionality independent of any web page content.</a:t>
            </a:r>
          </a:p>
          <a:p>
            <a:pPr eaLnBrk="1" hangingPunct="1">
              <a:buFont typeface="Wingdings" charset="0"/>
              <a:buChar char="n"/>
              <a:defRPr/>
            </a:pPr>
            <a:r>
              <a:rPr lang="en-US" dirty="0" smtClean="0">
                <a:cs typeface="+mn-cs"/>
              </a:rPr>
              <a:t>For years, a lack of any real specification made the BOM both interesting and problematic, because browser vendors were free to augment it as they saw fit.</a:t>
            </a:r>
          </a:p>
          <a:p>
            <a:pPr eaLnBrk="1" hangingPunct="1">
              <a:buFont typeface="Wingdings" charset="0"/>
              <a:buChar char="n"/>
              <a:defRPr/>
            </a:pPr>
            <a:r>
              <a:rPr lang="en-US" dirty="0" smtClean="0"/>
              <a:t>At the core of the BOM is the window object, which represents an instance of the browser.</a:t>
            </a:r>
          </a:p>
          <a:p>
            <a:pPr eaLnBrk="1" hangingPunct="1">
              <a:buFont typeface="Wingdings" charset="0"/>
              <a:buChar char="n"/>
              <a:defRPr/>
            </a:pPr>
            <a:r>
              <a:rPr lang="en-US" dirty="0" smtClean="0"/>
              <a:t>The window object serves a dual purpose in browsers, acting as the JavaScript interface to the browser window and the ECMAScript Global object.</a:t>
            </a:r>
          </a:p>
          <a:p>
            <a:pPr marL="0" indent="0" eaLnBrk="1" hangingPunct="1">
              <a:buFont typeface="Wingdings" charset="0"/>
              <a:buNone/>
              <a:defRPr/>
            </a:pPr>
            <a:endParaRPr lang="en-US" b="1" dirty="0" smtClean="0">
              <a:latin typeface="Courier New" charset="0"/>
              <a:cs typeface="+mn-cs"/>
            </a:endParaRPr>
          </a:p>
        </p:txBody>
      </p:sp>
      <p:sp>
        <p:nvSpPr>
          <p:cNvPr id="6963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696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696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BC0BBBFF-7140-DB47-A3EE-65D2BA71D01E}" type="slidenum">
              <a:rPr lang="en-US" altLang="en-US" sz="1400" smtClean="0">
                <a:solidFill>
                  <a:srgbClr val="898989"/>
                </a:solidFill>
                <a:latin typeface="Calibri" charset="0"/>
              </a:rPr>
              <a:pPr eaLnBrk="1" hangingPunct="1"/>
              <a:t>28</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dissolve">
                                      <p:cBhvr>
                                        <p:cTn id="17" dur="5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dissolve">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Object Model</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342" y="1524000"/>
            <a:ext cx="7971058" cy="4602163"/>
          </a:xfrm>
          <a:effectLst>
            <a:glow rad="101600">
              <a:schemeClr val="accent4">
                <a:satMod val="175000"/>
                <a:alpha val="40000"/>
              </a:schemeClr>
            </a:glow>
          </a:effectLst>
        </p:spPr>
      </p:pic>
      <p:sp>
        <p:nvSpPr>
          <p:cNvPr id="4" name="Date Placeholder 3"/>
          <p:cNvSpPr>
            <a:spLocks noGrp="1"/>
          </p:cNvSpPr>
          <p:nvPr>
            <p:ph type="dt" sz="half" idx="10"/>
          </p:nvPr>
        </p:nvSpPr>
        <p:spPr/>
        <p:txBody>
          <a:bodyPr/>
          <a:lstStyle/>
          <a:p>
            <a:pPr>
              <a:defRPr/>
            </a:pPr>
            <a:r>
              <a:rPr lang="en-US" smtClean="0"/>
              <a:t>Tutorial 5 </a:t>
            </a:r>
            <a:endParaRPr lang="en-US" sz="1100"/>
          </a:p>
        </p:txBody>
      </p:sp>
      <p:sp>
        <p:nvSpPr>
          <p:cNvPr id="5" name="Footer Placeholder 4"/>
          <p:cNvSpPr>
            <a:spLocks noGrp="1"/>
          </p:cNvSpPr>
          <p:nvPr>
            <p:ph type="ftr" sz="quarter" idx="11"/>
          </p:nvPr>
        </p:nvSpPr>
        <p:spPr/>
        <p:txBody>
          <a:bodyPr/>
          <a:lstStyle/>
          <a:p>
            <a:pPr>
              <a:defRPr/>
            </a:pPr>
            <a:r>
              <a:rPr lang="en-US" smtClean="0"/>
              <a:t>1500 JavaScript and AJAX- Comprehensive</a:t>
            </a:r>
            <a:endParaRPr lang="en-US"/>
          </a:p>
        </p:txBody>
      </p:sp>
      <p:sp>
        <p:nvSpPr>
          <p:cNvPr id="6" name="Slide Number Placeholder 5"/>
          <p:cNvSpPr>
            <a:spLocks noGrp="1"/>
          </p:cNvSpPr>
          <p:nvPr>
            <p:ph type="sldNum" sz="quarter" idx="12"/>
          </p:nvPr>
        </p:nvSpPr>
        <p:spPr/>
        <p:txBody>
          <a:bodyPr/>
          <a:lstStyle/>
          <a:p>
            <a:fld id="{741C8F4D-7625-BB4A-8F5F-A62F3AF1E47B}" type="slidenum">
              <a:rPr lang="en-US" altLang="en-US" smtClean="0"/>
              <a:pPr/>
              <a:t>29</a:t>
            </a:fld>
            <a:endParaRPr lang="en-US" altLang="en-US"/>
          </a:p>
        </p:txBody>
      </p:sp>
    </p:spTree>
    <p:extLst>
      <p:ext uri="{BB962C8B-B14F-4D97-AF65-F5344CB8AC3E}">
        <p14:creationId xmlns:p14="http://schemas.microsoft.com/office/powerpoint/2010/main" val="914269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498475" y="484188"/>
            <a:ext cx="7556500" cy="582612"/>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sz="3200" dirty="0" smtClean="0">
                <a:cs typeface="+mj-cs"/>
              </a:rPr>
              <a:t>Property</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200" dirty="0" smtClean="0">
                <a:cs typeface="+mj-cs"/>
              </a:rPr>
              <a:t>lookup</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6626" name="Content Placeholder 7"/>
          <p:cNvSpPr>
            <a:spLocks noGrp="1"/>
          </p:cNvSpPr>
          <p:nvPr>
            <p:ph idx="1"/>
          </p:nvPr>
        </p:nvSpPr>
        <p:spPr>
          <a:xfrm>
            <a:off x="498475" y="1219200"/>
            <a:ext cx="7556500" cy="49069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2662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2662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JavaScript and AJAX- Comprehensive</a:t>
            </a:r>
            <a:endParaRPr lang="en-US" altLang="en-US" sz="1100">
              <a:solidFill>
                <a:srgbClr val="898989"/>
              </a:solidFill>
              <a:latin typeface="Calibri" charset="0"/>
            </a:endParaRPr>
          </a:p>
        </p:txBody>
      </p:sp>
      <p:sp>
        <p:nvSpPr>
          <p:cNvPr id="2662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6A05B257-9AB5-1C44-86FF-EAD4A6A74844}" type="slidenum">
              <a:rPr lang="en-US" altLang="en-US" sz="1400" smtClean="0">
                <a:solidFill>
                  <a:srgbClr val="898989"/>
                </a:solidFill>
                <a:latin typeface="Calibri" charset="0"/>
              </a:rPr>
              <a:pPr eaLnBrk="1" hangingPunct="1"/>
              <a:t>3</a:t>
            </a:fld>
            <a:endParaRPr lang="en-US" altLang="en-US" sz="1400">
              <a:solidFill>
                <a:srgbClr val="898989"/>
              </a:solidFill>
              <a:latin typeface="Calibri" charset="0"/>
            </a:endParaRPr>
          </a:p>
        </p:txBody>
      </p:sp>
      <p:pic>
        <p:nvPicPr>
          <p:cNvPr id="26630" name="Picture 4" descr="groundho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4876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p:nvPr/>
        </p:nvSpPr>
        <p:spPr>
          <a:xfrm>
            <a:off x="6002867" y="821266"/>
            <a:ext cx="1948375" cy="1413803"/>
          </a:xfrm>
          <a:prstGeom prst="roundRect">
            <a:avLst/>
          </a:prstGeom>
          <a:scene3d>
            <a:camera prst="orthographicFront">
              <a:rot lat="0" lon="0" rev="0"/>
            </a:camera>
            <a:lightRig rig="twoPt" dir="tl">
              <a:rot lat="0" lon="0" rev="4500000"/>
            </a:lightRig>
          </a:scene3d>
          <a:sp3d>
            <a:bevelT w="63500" h="50800" prst="relaxedInset"/>
          </a:sp3d>
        </p:spPr>
        <p:style>
          <a:lnRef idx="0">
            <a:schemeClr val="accent6"/>
          </a:lnRef>
          <a:fillRef idx="3">
            <a:schemeClr val="accent6"/>
          </a:fillRef>
          <a:effectRef idx="3">
            <a:schemeClr val="accent6"/>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instance</a:t>
            </a:r>
            <a:endParaRPr lang="en-US" dirty="0">
              <a:latin typeface="Consolas" pitchFamily="49" charset="0"/>
            </a:endParaRPr>
          </a:p>
        </p:txBody>
      </p:sp>
      <p:sp>
        <p:nvSpPr>
          <p:cNvPr id="11" name="Rounded Rectangle 10"/>
          <p:cNvSpPr/>
          <p:nvPr/>
        </p:nvSpPr>
        <p:spPr>
          <a:xfrm>
            <a:off x="6002867" y="2802466"/>
            <a:ext cx="1948375" cy="1413803"/>
          </a:xfrm>
          <a:prstGeom prst="roundRect">
            <a:avLst/>
          </a:prstGeom>
          <a:scene3d>
            <a:camera prst="orthographicFront">
              <a:rot lat="0" lon="0" rev="0"/>
            </a:camera>
            <a:lightRig rig="twoPt" dir="tl">
              <a:rot lat="0" lon="0" rev="4500000"/>
            </a:lightRig>
          </a:scene3d>
          <a:sp3d>
            <a:bevelT w="63500" h="50800" prst="relaxedInset"/>
          </a:sp3d>
        </p:spPr>
        <p:style>
          <a:lnRef idx="0">
            <a:schemeClr val="accent6"/>
          </a:lnRef>
          <a:fillRef idx="3">
            <a:schemeClr val="accent6"/>
          </a:fillRef>
          <a:effectRef idx="3">
            <a:schemeClr val="accent6"/>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Date</a:t>
            </a:r>
            <a:endParaRPr lang="en-US" dirty="0">
              <a:latin typeface="Consolas" pitchFamily="49" charset="0"/>
            </a:endParaRPr>
          </a:p>
        </p:txBody>
      </p:sp>
      <p:sp>
        <p:nvSpPr>
          <p:cNvPr id="12" name="Rounded Rectangle 11"/>
          <p:cNvSpPr/>
          <p:nvPr/>
        </p:nvSpPr>
        <p:spPr>
          <a:xfrm>
            <a:off x="6002867" y="4783666"/>
            <a:ext cx="1948375" cy="1413803"/>
          </a:xfrm>
          <a:prstGeom prst="roundRect">
            <a:avLst/>
          </a:prstGeom>
          <a:scene3d>
            <a:camera prst="orthographicFront">
              <a:rot lat="0" lon="0" rev="0"/>
            </a:camera>
            <a:lightRig rig="twoPt" dir="tl">
              <a:rot lat="0" lon="0" rev="4500000"/>
            </a:lightRig>
          </a:scene3d>
          <a:sp3d>
            <a:bevelT w="63500" h="50800" prst="relaxedInset"/>
          </a:sp3d>
        </p:spPr>
        <p:style>
          <a:lnRef idx="0">
            <a:schemeClr val="accent6"/>
          </a:lnRef>
          <a:fillRef idx="3">
            <a:schemeClr val="accent6"/>
          </a:fillRef>
          <a:effectRef idx="3">
            <a:schemeClr val="accent6"/>
          </a:effectRef>
          <a:fontRef idx="minor">
            <a:schemeClr val="lt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cxnSp>
        <p:nvCxnSpPr>
          <p:cNvPr id="13" name="Straight Arrow Connector 12"/>
          <p:cNvCxnSpPr/>
          <p:nvPr/>
        </p:nvCxnSpPr>
        <p:spPr>
          <a:xfrm>
            <a:off x="6977063" y="2235200"/>
            <a:ext cx="0" cy="566738"/>
          </a:xfrm>
          <a:prstGeom prst="straightConnector1">
            <a:avLst/>
          </a:prstGeom>
          <a:ln>
            <a:solidFill>
              <a:schemeClr val="bg1"/>
            </a:solidFill>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7010400" y="4191000"/>
            <a:ext cx="0" cy="566738"/>
          </a:xfrm>
          <a:prstGeom prst="straightConnector1">
            <a:avLst/>
          </a:prstGeom>
          <a:ln>
            <a:solidFill>
              <a:schemeClr val="bg1"/>
            </a:solidFill>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cs typeface="+mj-cs"/>
              </a:rPr>
              <a:t>Global Scope</a:t>
            </a:r>
          </a:p>
        </p:txBody>
      </p:sp>
      <p:sp>
        <p:nvSpPr>
          <p:cNvPr id="17411" name="Rectangle 3"/>
          <p:cNvSpPr>
            <a:spLocks noGrp="1" noChangeArrowheads="1"/>
          </p:cNvSpPr>
          <p:nvPr>
            <p:ph idx="1"/>
          </p:nvPr>
        </p:nvSpPr>
        <p:spPr>
          <a:xfrm>
            <a:off x="498475" y="1447800"/>
            <a:ext cx="7556500" cy="4678363"/>
          </a:xfrm>
        </p:spPr>
        <p:txBody>
          <a:bodyPr/>
          <a:lstStyle/>
          <a:p>
            <a:pPr eaLnBrk="1" hangingPunct="1"/>
            <a:r>
              <a:rPr lang="en-US" altLang="en-US" sz="1600" dirty="0" smtClean="0">
                <a:ea typeface="ＭＳ Ｐゴシック" charset="-128"/>
              </a:rPr>
              <a:t>Window object doubles as the ECMAScript Global object, all variables and functions declared globally become properties and methods of the window object.</a:t>
            </a:r>
          </a:p>
          <a:p>
            <a:pPr eaLnBrk="1" hangingPunct="1"/>
            <a:r>
              <a:rPr lang="en-US" altLang="en-US" sz="1600" dirty="0" smtClean="0">
                <a:ea typeface="ＭＳ Ｐゴシック" charset="-128"/>
              </a:rPr>
              <a:t>Another thing to keep in mind: attempting to access an undeclared variable throws an error, but it is possible to check for the existence of a potentially undeclared variable by looking on the window object.</a:t>
            </a:r>
          </a:p>
          <a:p>
            <a:pPr eaLnBrk="1" hangingPunct="1"/>
            <a:r>
              <a:rPr lang="en-US" altLang="en-US" sz="1600" dirty="0" smtClean="0">
                <a:ea typeface="ＭＳ Ｐゴシック" charset="-128"/>
              </a:rPr>
              <a:t>//this throws an error because 	is undeclared</a:t>
            </a:r>
          </a:p>
          <a:p>
            <a:pPr eaLnBrk="1" hangingPunct="1"/>
            <a:r>
              <a:rPr lang="en-US" altLang="en-US" sz="1600" dirty="0" err="1" smtClean="0">
                <a:ea typeface="ＭＳ Ｐゴシック" charset="-128"/>
              </a:rPr>
              <a:t>var</a:t>
            </a:r>
            <a:r>
              <a:rPr lang="en-US" altLang="en-US" sz="1600" dirty="0" smtClean="0">
                <a:ea typeface="ＭＳ Ｐゴシック" charset="-128"/>
              </a:rPr>
              <a:t> </a:t>
            </a:r>
            <a:r>
              <a:rPr lang="en-US" altLang="en-US" sz="1600" dirty="0" err="1" smtClean="0">
                <a:ea typeface="ＭＳ Ｐゴシック" charset="-128"/>
              </a:rPr>
              <a:t>newValue</a:t>
            </a:r>
            <a:r>
              <a:rPr lang="en-US" altLang="en-US" sz="1600" dirty="0" smtClean="0">
                <a:ea typeface="ＭＳ Ｐゴシック" charset="-128"/>
              </a:rPr>
              <a:t> = </a:t>
            </a:r>
            <a:r>
              <a:rPr lang="en-US" altLang="en-US" sz="1600" dirty="0" err="1" smtClean="0">
                <a:ea typeface="ＭＳ Ｐゴシック" charset="-128"/>
              </a:rPr>
              <a:t>oldValue</a:t>
            </a:r>
            <a:r>
              <a:rPr lang="en-US" altLang="en-US" sz="1600" dirty="0" smtClean="0">
                <a:ea typeface="ＭＳ Ｐゴシック" charset="-128"/>
              </a:rPr>
              <a:t>;</a:t>
            </a:r>
          </a:p>
          <a:p>
            <a:pPr eaLnBrk="1" hangingPunct="1"/>
            <a:r>
              <a:rPr lang="en-US" altLang="en-US" sz="1600" dirty="0" smtClean="0">
                <a:ea typeface="ＭＳ Ｐゴシック" charset="-128"/>
              </a:rPr>
              <a:t>//this doesn’t throw an error, because it’s a property lookup</a:t>
            </a:r>
          </a:p>
          <a:p>
            <a:pPr eaLnBrk="1" hangingPunct="1"/>
            <a:r>
              <a:rPr lang="en-US" altLang="en-US" sz="1600" dirty="0" smtClean="0">
                <a:ea typeface="ＭＳ Ｐゴシック" charset="-128"/>
              </a:rPr>
              <a:t>//</a:t>
            </a:r>
            <a:r>
              <a:rPr lang="en-US" altLang="en-US" sz="1600" dirty="0" err="1" smtClean="0">
                <a:ea typeface="ＭＳ Ｐゴシック" charset="-128"/>
              </a:rPr>
              <a:t>newValue</a:t>
            </a:r>
            <a:r>
              <a:rPr lang="en-US" altLang="en-US" sz="1600" dirty="0" smtClean="0">
                <a:ea typeface="ＭＳ Ｐゴシック" charset="-128"/>
              </a:rPr>
              <a:t> is set to undefined</a:t>
            </a:r>
          </a:p>
          <a:p>
            <a:pPr eaLnBrk="1" hangingPunct="1"/>
            <a:r>
              <a:rPr lang="en-US" altLang="en-US" sz="1600" dirty="0" err="1" smtClean="0">
                <a:ea typeface="ＭＳ Ｐゴシック" charset="-128"/>
              </a:rPr>
              <a:t>var</a:t>
            </a:r>
            <a:r>
              <a:rPr lang="en-US" altLang="en-US" sz="1600" dirty="0" smtClean="0">
                <a:ea typeface="ＭＳ Ｐゴシック" charset="-128"/>
              </a:rPr>
              <a:t> </a:t>
            </a:r>
            <a:r>
              <a:rPr lang="en-US" altLang="en-US" sz="1600" dirty="0" err="1" smtClean="0">
                <a:ea typeface="ＭＳ Ｐゴシック" charset="-128"/>
              </a:rPr>
              <a:t>newValue</a:t>
            </a:r>
            <a:r>
              <a:rPr lang="en-US" altLang="en-US" sz="1600" dirty="0" smtClean="0">
                <a:ea typeface="ＭＳ Ｐゴシック" charset="-128"/>
              </a:rPr>
              <a:t> = </a:t>
            </a:r>
            <a:r>
              <a:rPr lang="en-US" altLang="en-US" sz="1600" dirty="0" err="1" smtClean="0">
                <a:ea typeface="ＭＳ Ｐゴシック" charset="-128"/>
              </a:rPr>
              <a:t>window.oldValue</a:t>
            </a:r>
            <a:r>
              <a:rPr lang="en-US" altLang="en-US" sz="1600" dirty="0" smtClean="0">
                <a:ea typeface="ＭＳ Ｐゴシック" charset="-128"/>
              </a:rPr>
              <a:t>;</a:t>
            </a:r>
          </a:p>
          <a:p>
            <a:pPr eaLnBrk="1" hangingPunct="1"/>
            <a:endParaRPr lang="en-US" altLang="en-US" sz="1600" b="1" dirty="0">
              <a:latin typeface="Courier New" charset="0"/>
              <a:ea typeface="ＭＳ Ｐゴシック" charset="-128"/>
            </a:endParaRPr>
          </a:p>
        </p:txBody>
      </p:sp>
      <p:sp>
        <p:nvSpPr>
          <p:cNvPr id="7168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16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16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384B1DE-4569-FC49-97FA-DE40A85E67EC}" type="slidenum">
              <a:rPr lang="en-US" altLang="en-US" sz="1400" smtClean="0">
                <a:solidFill>
                  <a:srgbClr val="898989"/>
                </a:solidFill>
                <a:latin typeface="Calibri" charset="0"/>
              </a:rPr>
              <a:pPr eaLnBrk="1" hangingPunct="1"/>
              <a:t>30</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2400" dirty="0" smtClean="0">
                <a:cs typeface="+mj-cs"/>
              </a:rPr>
              <a:t>THE WINDOW OBJECT As Global Scope</a:t>
            </a:r>
          </a:p>
        </p:txBody>
      </p:sp>
      <p:sp>
        <p:nvSpPr>
          <p:cNvPr id="17411" name="Rectangle 3"/>
          <p:cNvSpPr>
            <a:spLocks noGrp="1" noChangeArrowheads="1"/>
          </p:cNvSpPr>
          <p:nvPr>
            <p:ph idx="1"/>
          </p:nvPr>
        </p:nvSpPr>
        <p:spPr>
          <a:xfrm>
            <a:off x="498475" y="1447800"/>
            <a:ext cx="7556500" cy="4678363"/>
          </a:xfrm>
        </p:spPr>
        <p:txBody>
          <a:bodyPr/>
          <a:lstStyle/>
          <a:p>
            <a:pPr eaLnBrk="1" hangingPunct="1">
              <a:buFont typeface="Wingdings" charset="0"/>
              <a:buChar char="n"/>
              <a:defRPr/>
            </a:pPr>
            <a:r>
              <a:rPr lang="en-US" sz="1600" dirty="0" smtClean="0">
                <a:cs typeface="+mn-cs"/>
              </a:rPr>
              <a:t>This means that every object, variable, and function defined in a web page uses window as its Global object and has access to methods like </a:t>
            </a:r>
            <a:r>
              <a:rPr lang="en-US" sz="1600" dirty="0" err="1" smtClean="0">
                <a:cs typeface="+mn-cs"/>
              </a:rPr>
              <a:t>parseInt</a:t>
            </a:r>
            <a:r>
              <a:rPr lang="en-US" sz="1600" dirty="0" smtClean="0">
                <a:cs typeface="+mn-cs"/>
              </a:rPr>
              <a:t>() and alert() and the </a:t>
            </a:r>
            <a:r>
              <a:rPr lang="en-US" sz="1600" dirty="0" err="1" smtClean="0">
                <a:cs typeface="+mn-cs"/>
              </a:rPr>
              <a:t>setInterval</a:t>
            </a:r>
            <a:r>
              <a:rPr lang="en-US" sz="1600" dirty="0" smtClean="0">
                <a:cs typeface="+mn-cs"/>
              </a:rPr>
              <a:t>() etc. methods.</a:t>
            </a:r>
          </a:p>
          <a:p>
            <a:pPr eaLnBrk="1" hangingPunct="1">
              <a:buFont typeface="Wingdings" charset="0"/>
              <a:buChar char="n"/>
              <a:defRPr/>
            </a:pPr>
            <a:r>
              <a:rPr lang="en-US" sz="1600" dirty="0" smtClean="0">
                <a:cs typeface="+mn-cs"/>
              </a:rPr>
              <a:t>Being a global object means that the Window object is at the top of the scope chain and that its properties and methods are effectively global variables and global functions.</a:t>
            </a:r>
          </a:p>
          <a:p>
            <a:pPr eaLnBrk="1" hangingPunct="1">
              <a:buFont typeface="Wingdings" charset="0"/>
              <a:buChar char="n"/>
              <a:defRPr/>
            </a:pPr>
            <a:r>
              <a:rPr lang="en-US" sz="1600" dirty="0" smtClean="0">
                <a:cs typeface="+mn-cs"/>
              </a:rPr>
              <a:t> The Window object has a property named window  that always refers to itself.</a:t>
            </a:r>
          </a:p>
          <a:p>
            <a:pPr eaLnBrk="1" hangingPunct="1">
              <a:buFont typeface="Wingdings" charset="0"/>
              <a:buChar char="n"/>
              <a:defRPr/>
            </a:pPr>
            <a:r>
              <a:rPr lang="en-US" sz="1600" dirty="0" smtClean="0">
                <a:cs typeface="+mn-cs"/>
              </a:rPr>
              <a:t> But it is not usually necessary to use window  if you just want to refer to access properties of the global window object.</a:t>
            </a:r>
          </a:p>
          <a:p>
            <a:pPr eaLnBrk="1" hangingPunct="1">
              <a:buFont typeface="Wingdings" charset="0"/>
              <a:buChar char="n"/>
              <a:defRPr/>
            </a:pPr>
            <a:endParaRPr lang="en-US" sz="1600" b="1" dirty="0" smtClean="0">
              <a:latin typeface="Courier New" charset="0"/>
              <a:cs typeface="+mn-cs"/>
            </a:endParaRPr>
          </a:p>
        </p:txBody>
      </p:sp>
      <p:sp>
        <p:nvSpPr>
          <p:cNvPr id="7065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06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06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9334F08-7D06-7743-940E-B15F0785DDE5}" type="slidenum">
              <a:rPr lang="en-US" altLang="en-US" sz="1400" smtClean="0">
                <a:solidFill>
                  <a:srgbClr val="898989"/>
                </a:solidFill>
                <a:latin typeface="Calibri" charset="0"/>
              </a:rPr>
              <a:pPr eaLnBrk="1" hangingPunct="1"/>
              <a:t>31</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Navigating and Opening Windows</a:t>
            </a:r>
            <a:endParaRPr lang="en-US" dirty="0" smtClean="0">
              <a:cs typeface="+mj-cs"/>
            </a:endParaRPr>
          </a:p>
        </p:txBody>
      </p:sp>
      <p:sp>
        <p:nvSpPr>
          <p:cNvPr id="17411" name="Rectangle 3"/>
          <p:cNvSpPr>
            <a:spLocks noGrp="1" noChangeArrowheads="1"/>
          </p:cNvSpPr>
          <p:nvPr>
            <p:ph idx="1"/>
          </p:nvPr>
        </p:nvSpPr>
        <p:spPr>
          <a:xfrm>
            <a:off x="498475" y="1295400"/>
            <a:ext cx="7556500" cy="4830763"/>
          </a:xfrm>
        </p:spPr>
        <p:txBody>
          <a:bodyPr/>
          <a:lstStyle/>
          <a:p>
            <a:pPr eaLnBrk="1" hangingPunct="1"/>
            <a:r>
              <a:rPr lang="en-US" altLang="en-US" sz="1600" dirty="0" smtClean="0">
                <a:ea typeface="ＭＳ Ｐゴシック" charset="-128"/>
              </a:rPr>
              <a:t>The </a:t>
            </a:r>
            <a:r>
              <a:rPr lang="en-US" altLang="en-US" sz="1600" dirty="0" err="1" smtClean="0">
                <a:ea typeface="ＭＳ Ｐゴシック" charset="-128"/>
              </a:rPr>
              <a:t>window.open</a:t>
            </a:r>
            <a:r>
              <a:rPr lang="en-US" altLang="en-US" sz="1600" dirty="0" smtClean="0">
                <a:ea typeface="ＭＳ Ｐゴシック" charset="-128"/>
              </a:rPr>
              <a:t>() method can be used both to navigate to a particular URL and to open a new browser window.</a:t>
            </a:r>
          </a:p>
          <a:p>
            <a:pPr lvl="1" eaLnBrk="1" hangingPunct="1"/>
            <a:r>
              <a:rPr lang="en-US" altLang="en-US" sz="1400" dirty="0" smtClean="0">
                <a:ea typeface="ＭＳ Ｐゴシック" charset="-128"/>
              </a:rPr>
              <a:t>This method accepts four arguments: the URL to load, the window target, a string of features, and a Boolean value indicating that the new page should take the place of the currently loaded page in the browser history.</a:t>
            </a:r>
          </a:p>
          <a:p>
            <a:pPr lvl="1" eaLnBrk="1" hangingPunct="1"/>
            <a:r>
              <a:rPr lang="en-US" altLang="en-US" sz="1400" dirty="0">
                <a:ea typeface="ＭＳ Ｐゴシック" charset="-128"/>
              </a:rPr>
              <a:t>If the second argument passed to </a:t>
            </a:r>
            <a:r>
              <a:rPr lang="en-US" altLang="en-US" sz="1400" dirty="0" err="1">
                <a:ea typeface="ＭＳ Ｐゴシック" charset="-128"/>
              </a:rPr>
              <a:t>window.open</a:t>
            </a:r>
            <a:r>
              <a:rPr lang="en-US" altLang="en-US" sz="1400" dirty="0">
                <a:ea typeface="ＭＳ Ｐゴシック" charset="-128"/>
              </a:rPr>
              <a:t>() is the name of a window or frame that already exists, then the URL is loaded into the window or frame with that name.</a:t>
            </a:r>
          </a:p>
          <a:p>
            <a:pPr lvl="2" eaLnBrk="1" hangingPunct="1"/>
            <a:r>
              <a:rPr lang="en-US" altLang="en-US" sz="1400" dirty="0">
                <a:ea typeface="ＭＳ Ｐゴシック" charset="-128"/>
              </a:rPr>
              <a:t>//same as &lt;a </a:t>
            </a:r>
            <a:r>
              <a:rPr lang="en-US" altLang="en-US" sz="1400" dirty="0" err="1">
                <a:ea typeface="ＭＳ Ｐゴシック" charset="-128"/>
              </a:rPr>
              <a:t>href</a:t>
            </a:r>
            <a:r>
              <a:rPr lang="en-US" altLang="en-US" sz="1400" dirty="0">
                <a:ea typeface="ＭＳ Ｐゴシック" charset="-128"/>
              </a:rPr>
              <a:t>=”http://</a:t>
            </a:r>
            <a:r>
              <a:rPr lang="en-US" altLang="en-US" sz="1400" dirty="0" err="1">
                <a:ea typeface="ＭＳ Ｐゴシック" charset="-128"/>
              </a:rPr>
              <a:t>www.wrox.com</a:t>
            </a:r>
            <a:r>
              <a:rPr lang="en-US" altLang="en-US" sz="1400" dirty="0">
                <a:ea typeface="ＭＳ Ｐゴシック" charset="-128"/>
              </a:rPr>
              <a:t>” target=”</a:t>
            </a:r>
            <a:r>
              <a:rPr lang="en-US" altLang="ja-JP" sz="1400" dirty="0" err="1">
                <a:ea typeface="ＭＳ Ｐゴシック" charset="-128"/>
              </a:rPr>
              <a:t>topFrame</a:t>
            </a:r>
            <a:r>
              <a:rPr lang="en-US" altLang="en-US" sz="1400" dirty="0">
                <a:ea typeface="ＭＳ Ｐゴシック" charset="-128"/>
              </a:rPr>
              <a:t>”</a:t>
            </a:r>
            <a:r>
              <a:rPr lang="en-US" altLang="ja-JP" sz="1400" dirty="0">
                <a:ea typeface="ＭＳ Ｐゴシック" charset="-128"/>
              </a:rPr>
              <a:t>&gt;&lt;/a&gt;</a:t>
            </a:r>
          </a:p>
          <a:p>
            <a:pPr lvl="2" eaLnBrk="1" hangingPunct="1"/>
            <a:r>
              <a:rPr lang="en-US" altLang="en-US" sz="1400" dirty="0" err="1">
                <a:ea typeface="ＭＳ Ｐゴシック" charset="-128"/>
              </a:rPr>
              <a:t>window.open</a:t>
            </a:r>
            <a:r>
              <a:rPr lang="en-US" altLang="en-US" sz="1400" dirty="0">
                <a:ea typeface="ＭＳ Ｐゴシック" charset="-128"/>
              </a:rPr>
              <a:t>(“http://</a:t>
            </a:r>
            <a:r>
              <a:rPr lang="en-US" altLang="en-US" sz="1400" dirty="0" err="1">
                <a:ea typeface="ＭＳ Ｐゴシック" charset="-128"/>
              </a:rPr>
              <a:t>www.wrox.com</a:t>
            </a:r>
            <a:r>
              <a:rPr lang="en-US" altLang="en-US" sz="1400" dirty="0">
                <a:ea typeface="ＭＳ Ｐゴシック" charset="-128"/>
              </a:rPr>
              <a:t>/”, “</a:t>
            </a:r>
            <a:r>
              <a:rPr lang="en-US" altLang="ja-JP" sz="1400" dirty="0" err="1">
                <a:ea typeface="ＭＳ Ｐゴシック" charset="-128"/>
              </a:rPr>
              <a:t>topFrame</a:t>
            </a:r>
            <a:r>
              <a:rPr lang="en-US" altLang="en-US" sz="1400" dirty="0" smtClean="0">
                <a:ea typeface="ＭＳ Ｐゴシック" charset="-128"/>
              </a:rPr>
              <a:t>”</a:t>
            </a:r>
            <a:r>
              <a:rPr lang="en-US" altLang="ja-JP" sz="1400" dirty="0" smtClean="0">
                <a:ea typeface="ＭＳ Ｐゴシック" charset="-128"/>
              </a:rPr>
              <a:t>);1</a:t>
            </a:r>
          </a:p>
          <a:p>
            <a:pPr lvl="2" eaLnBrk="1" hangingPunct="1"/>
            <a:r>
              <a:rPr lang="en-US" altLang="en-US" sz="1400" dirty="0" smtClean="0">
                <a:latin typeface="Arial" charset="0"/>
                <a:ea typeface="ＭＳ Ｐゴシック" charset="-128"/>
              </a:rPr>
              <a:t>When second argument doesn’t identify an existing window or frame, a new window or tab is created based on a string passed in as the third argument. If the third argument is missing, a new browser window (or tab, based on browser settings) is opened with all of the default browser window settings. (Toolbars, the location bar, and the status bar are all set based on the browser’s default settings.) The third argument is ignored when not opening a new window.</a:t>
            </a:r>
          </a:p>
          <a:p>
            <a:pPr lvl="2" eaLnBrk="1" hangingPunct="1"/>
            <a:r>
              <a:rPr lang="en-US" altLang="en-US" sz="1400" dirty="0">
                <a:latin typeface="Arial" charset="0"/>
                <a:ea typeface="ＭＳ Ｐゴシック" charset="-128"/>
              </a:rPr>
              <a:t>The third argument is a comma-delimited string of settings indicating display information for the new </a:t>
            </a:r>
            <a:r>
              <a:rPr lang="en-US" altLang="en-US" sz="1400" dirty="0" smtClean="0">
                <a:latin typeface="Arial" charset="0"/>
                <a:ea typeface="ＭＳ Ｐゴシック" charset="-128"/>
              </a:rPr>
              <a:t>window.</a:t>
            </a:r>
          </a:p>
          <a:p>
            <a:pPr lvl="3" eaLnBrk="1" hangingPunct="1"/>
            <a:r>
              <a:rPr lang="en-US" altLang="en-US" sz="1400" i="1" dirty="0" err="1" smtClean="0">
                <a:solidFill>
                  <a:srgbClr val="0070C0"/>
                </a:solidFill>
                <a:latin typeface="Arial" charset="0"/>
                <a:ea typeface="ＭＳ Ｐゴシック" charset="-128"/>
              </a:rPr>
              <a:t>window.open</a:t>
            </a:r>
            <a:r>
              <a:rPr lang="en-US" altLang="en-US" sz="1400" i="1" dirty="0">
                <a:solidFill>
                  <a:srgbClr val="0070C0"/>
                </a:solidFill>
                <a:latin typeface="Arial" charset="0"/>
                <a:ea typeface="ＭＳ Ｐゴシック" charset="-128"/>
              </a:rPr>
              <a:t>(“http://</a:t>
            </a:r>
            <a:r>
              <a:rPr lang="en-US" altLang="en-US" sz="1400" i="1" dirty="0" err="1">
                <a:solidFill>
                  <a:srgbClr val="0070C0"/>
                </a:solidFill>
                <a:latin typeface="Arial" charset="0"/>
                <a:ea typeface="ＭＳ Ｐゴシック" charset="-128"/>
              </a:rPr>
              <a:t>www.wrox.com</a:t>
            </a:r>
            <a:r>
              <a:rPr lang="en-US" altLang="en-US" sz="1400" i="1" dirty="0">
                <a:solidFill>
                  <a:srgbClr val="0070C0"/>
                </a:solidFill>
                <a:latin typeface="Arial" charset="0"/>
                <a:ea typeface="ＭＳ Ｐゴシック" charset="-128"/>
              </a:rPr>
              <a:t>/”,”</a:t>
            </a:r>
            <a:r>
              <a:rPr lang="en-US" altLang="ja-JP" sz="1400" i="1" dirty="0" err="1">
                <a:solidFill>
                  <a:srgbClr val="0070C0"/>
                </a:solidFill>
                <a:latin typeface="Arial" charset="0"/>
                <a:ea typeface="ＭＳ Ｐゴシック" charset="-128"/>
              </a:rPr>
              <a:t>wroxWindow</a:t>
            </a:r>
            <a:r>
              <a:rPr lang="en-US" altLang="en-US" sz="1400" i="1" dirty="0" smtClean="0">
                <a:solidFill>
                  <a:srgbClr val="0070C0"/>
                </a:solidFill>
                <a:latin typeface="Arial" charset="0"/>
                <a:ea typeface="ＭＳ Ｐゴシック" charset="-128"/>
              </a:rPr>
              <a:t>”</a:t>
            </a:r>
            <a:r>
              <a:rPr lang="en-US" altLang="ja-JP" sz="1400" i="1" dirty="0" smtClean="0">
                <a:solidFill>
                  <a:srgbClr val="0070C0"/>
                </a:solidFill>
                <a:latin typeface="Arial" charset="0"/>
                <a:ea typeface="ＭＳ Ｐゴシック" charset="-128"/>
              </a:rPr>
              <a:t>,</a:t>
            </a:r>
            <a:r>
              <a:rPr lang="en-US" altLang="en-US" sz="1400" i="1" dirty="0" smtClean="0">
                <a:solidFill>
                  <a:srgbClr val="0070C0"/>
                </a:solidFill>
                <a:latin typeface="Arial" charset="0"/>
                <a:ea typeface="ＭＳ Ｐゴシック" charset="-128"/>
              </a:rPr>
              <a:t>“</a:t>
            </a:r>
            <a:r>
              <a:rPr lang="en-US" altLang="ja-JP" sz="1400" i="1" dirty="0">
                <a:solidFill>
                  <a:srgbClr val="0070C0"/>
                </a:solidFill>
                <a:latin typeface="Arial" charset="0"/>
                <a:ea typeface="ＭＳ Ｐゴシック" charset="-128"/>
              </a:rPr>
              <a:t>height=400,width=400,top=10,left=10,resizable=yes</a:t>
            </a:r>
            <a:r>
              <a:rPr lang="en-US" altLang="en-US" sz="1400" i="1" dirty="0" smtClean="0">
                <a:solidFill>
                  <a:srgbClr val="0070C0"/>
                </a:solidFill>
                <a:latin typeface="Arial" charset="0"/>
                <a:ea typeface="ＭＳ Ｐゴシック" charset="-128"/>
              </a:rPr>
              <a:t>”</a:t>
            </a:r>
            <a:r>
              <a:rPr lang="en-US" altLang="ja-JP" sz="1400" i="1" dirty="0" smtClean="0">
                <a:solidFill>
                  <a:srgbClr val="0070C0"/>
                </a:solidFill>
                <a:latin typeface="Arial" charset="0"/>
                <a:ea typeface="ＭＳ Ｐゴシック" charset="-128"/>
              </a:rPr>
              <a:t>);2</a:t>
            </a:r>
            <a:endParaRPr lang="en-US" altLang="ja-JP" sz="1400" i="1" dirty="0">
              <a:solidFill>
                <a:srgbClr val="0070C0"/>
              </a:solidFill>
              <a:latin typeface="Arial" charset="0"/>
              <a:ea typeface="ＭＳ Ｐゴシック" charset="-128"/>
            </a:endParaRPr>
          </a:p>
          <a:p>
            <a:pPr lvl="2" eaLnBrk="1" hangingPunct="1"/>
            <a:endParaRPr lang="en-US" altLang="en-US" sz="1400" dirty="0" smtClean="0">
              <a:latin typeface="Arial" charset="0"/>
              <a:ea typeface="ＭＳ Ｐゴシック" charset="-128"/>
            </a:endParaRPr>
          </a:p>
          <a:p>
            <a:pPr lvl="2" eaLnBrk="1" hangingPunct="1"/>
            <a:endParaRPr lang="en-US" altLang="ja-JP" sz="1400" dirty="0">
              <a:ea typeface="ＭＳ Ｐゴシック" charset="-128"/>
            </a:endParaRPr>
          </a:p>
          <a:p>
            <a:pPr lvl="1" eaLnBrk="1" hangingPunct="1"/>
            <a:endParaRPr lang="en-US" altLang="en-US" sz="1400" dirty="0">
              <a:ea typeface="ＭＳ Ｐゴシック" charset="-128"/>
            </a:endParaRPr>
          </a:p>
        </p:txBody>
      </p:sp>
      <p:sp>
        <p:nvSpPr>
          <p:cNvPr id="7270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27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86A3918-D05E-3A42-A47C-CC7BFB3FF5C2}" type="slidenum">
              <a:rPr lang="en-US" altLang="en-US" sz="1400" smtClean="0">
                <a:solidFill>
                  <a:srgbClr val="898989"/>
                </a:solidFill>
                <a:latin typeface="Calibri" charset="0"/>
              </a:rPr>
              <a:pPr eaLnBrk="1" hangingPunct="1"/>
              <a:t>32</a:t>
            </a:fld>
            <a:endParaRPr lang="en-US" altLang="en-US" sz="1400">
              <a:solidFill>
                <a:srgbClr val="898989"/>
              </a:solidFill>
              <a:latin typeface="Calibri" charset="0"/>
            </a:endParaRPr>
          </a:p>
        </p:txBody>
      </p:sp>
      <p:graphicFrame>
        <p:nvGraphicFramePr>
          <p:cNvPr id="12" name="Object 2"/>
          <p:cNvGraphicFramePr>
            <a:graphicFrameLocks noChangeAspect="1"/>
          </p:cNvGraphicFramePr>
          <p:nvPr>
            <p:extLst>
              <p:ext uri="{D42A27DB-BD31-4B8C-83A1-F6EECF244321}">
                <p14:modId xmlns:p14="http://schemas.microsoft.com/office/powerpoint/2010/main" val="909206820"/>
              </p:ext>
            </p:extLst>
          </p:nvPr>
        </p:nvGraphicFramePr>
        <p:xfrm>
          <a:off x="3667125" y="5728230"/>
          <a:ext cx="584200" cy="558800"/>
        </p:xfrm>
        <a:graphic>
          <a:graphicData uri="http://schemas.openxmlformats.org/presentationml/2006/ole">
            <mc:AlternateContent xmlns:mc="http://schemas.openxmlformats.org/markup-compatibility/2006">
              <mc:Choice xmlns:v="urn:schemas-microsoft-com:vml" Requires="v">
                <p:oleObj spid="_x0000_s72724" name="Document" showAsIcon="1" r:id="rId5" imgW="584200" imgH="558800" progId="Word.Document.12">
                  <p:embed/>
                </p:oleObj>
              </mc:Choice>
              <mc:Fallback>
                <p:oleObj name="Document" showAsIcon="1" r:id="rId5" imgW="584200" imgH="558800" progId="Word.Documen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125" y="5728230"/>
                        <a:ext cx="584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dissolve">
                                      <p:cBhvr>
                                        <p:cTn id="17" dur="500"/>
                                        <p:tgtEl>
                                          <p:spTgt spid="1741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dissolve">
                                      <p:cBhvr>
                                        <p:cTn id="20" dur="500"/>
                                        <p:tgtEl>
                                          <p:spTgt spid="1741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7411">
                                            <p:txEl>
                                              <p:pRg st="5" end="5"/>
                                            </p:txEl>
                                          </p:spTgt>
                                        </p:tgtEl>
                                        <p:attrNameLst>
                                          <p:attrName>style.visibility</p:attrName>
                                        </p:attrNameLst>
                                      </p:cBhvr>
                                      <p:to>
                                        <p:strVal val="visible"/>
                                      </p:to>
                                    </p:set>
                                    <p:animEffect transition="in" filter="dissolve">
                                      <p:cBhvr>
                                        <p:cTn id="28" dur="500"/>
                                        <p:tgtEl>
                                          <p:spTgt spid="174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411">
                                            <p:txEl>
                                              <p:pRg st="6" end="6"/>
                                            </p:txEl>
                                          </p:spTgt>
                                        </p:tgtEl>
                                        <p:attrNameLst>
                                          <p:attrName>style.visibility</p:attrName>
                                        </p:attrNameLst>
                                      </p:cBhvr>
                                      <p:to>
                                        <p:strVal val="visible"/>
                                      </p:to>
                                    </p:set>
                                    <p:animEffect transition="in" filter="dissolve">
                                      <p:cBhvr>
                                        <p:cTn id="33" dur="500"/>
                                        <p:tgtEl>
                                          <p:spTgt spid="174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7411">
                                            <p:txEl>
                                              <p:pRg st="7" end="7"/>
                                            </p:txEl>
                                          </p:spTgt>
                                        </p:tgtEl>
                                        <p:attrNameLst>
                                          <p:attrName>style.visibility</p:attrName>
                                        </p:attrNameLst>
                                      </p:cBhvr>
                                      <p:to>
                                        <p:strVal val="visible"/>
                                      </p:to>
                                    </p:set>
                                    <p:animEffect transition="in" filter="dissolve">
                                      <p:cBhvr>
                                        <p:cTn id="38" dur="500"/>
                                        <p:tgtEl>
                                          <p:spTgt spid="1741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cs typeface="+mj-cs"/>
              </a:rPr>
              <a:t>Security Restrictions</a:t>
            </a:r>
            <a:endParaRPr lang="en-US" dirty="0" smtClean="0">
              <a:cs typeface="+mj-cs"/>
            </a:endParaRPr>
          </a:p>
        </p:txBody>
      </p:sp>
      <p:sp>
        <p:nvSpPr>
          <p:cNvPr id="3" name="Content Placeholder 2"/>
          <p:cNvSpPr>
            <a:spLocks noGrp="1"/>
          </p:cNvSpPr>
          <p:nvPr>
            <p:ph idx="1"/>
          </p:nvPr>
        </p:nvSpPr>
        <p:spPr>
          <a:xfrm>
            <a:off x="498475" y="1143000"/>
            <a:ext cx="7556500" cy="4983163"/>
          </a:xfrm>
        </p:spPr>
        <p:txBody>
          <a:bodyPr/>
          <a:lstStyle/>
          <a:p>
            <a:pPr eaLnBrk="1" hangingPunct="1">
              <a:lnSpc>
                <a:spcPct val="90000"/>
              </a:lnSpc>
            </a:pPr>
            <a:r>
              <a:rPr lang="en-US" altLang="en-US" sz="1400" b="1" smtClean="0">
                <a:ea typeface="ＭＳ Ｐゴシック" charset="-128"/>
              </a:rPr>
              <a:t>Pop-up windows went through a period of overuse by advertisers online.</a:t>
            </a:r>
          </a:p>
          <a:p>
            <a:pPr eaLnBrk="1" hangingPunct="1">
              <a:lnSpc>
                <a:spcPct val="90000"/>
              </a:lnSpc>
            </a:pPr>
            <a:r>
              <a:rPr lang="en-US" altLang="en-US" sz="1400" b="1" smtClean="0">
                <a:ea typeface="ＭＳ Ｐゴシック" charset="-128"/>
              </a:rPr>
              <a:t>Pop-ups were often disguised as system dialogs to get the user to click on an advertisement.</a:t>
            </a:r>
          </a:p>
          <a:p>
            <a:pPr eaLnBrk="1" hangingPunct="1">
              <a:lnSpc>
                <a:spcPct val="90000"/>
              </a:lnSpc>
            </a:pPr>
            <a:r>
              <a:rPr lang="en-US" altLang="en-US" sz="1400" b="1" smtClean="0">
                <a:ea typeface="ＭＳ Ｐゴシック" charset="-128"/>
              </a:rPr>
              <a:t>Since these pop-up web pages were styled to look like system dialogs, it was unclear to the user whether the dialog was legitimate.</a:t>
            </a:r>
          </a:p>
          <a:p>
            <a:pPr eaLnBrk="1" hangingPunct="1">
              <a:lnSpc>
                <a:spcPct val="90000"/>
              </a:lnSpc>
            </a:pPr>
            <a:r>
              <a:rPr lang="en-US" altLang="en-US" sz="1400" b="1" smtClean="0">
                <a:ea typeface="ＭＳ Ｐゴシック" charset="-128"/>
              </a:rPr>
              <a:t>To aid in this determination, browsers began putting limits on the configuration of pop-up windows.</a:t>
            </a:r>
          </a:p>
          <a:p>
            <a:pPr eaLnBrk="1" hangingPunct="1">
              <a:lnSpc>
                <a:spcPct val="90000"/>
              </a:lnSpc>
            </a:pPr>
            <a:r>
              <a:rPr lang="en-US" altLang="en-US" sz="1400" b="1" smtClean="0">
                <a:ea typeface="ＭＳ Ｐゴシック" charset="-128"/>
              </a:rPr>
              <a:t>Firefox 3 forces the location bar to always be displayed on pop-up windows. Opera opens pop-up windows only within its main browser window but doesn’t allow them to exist where they might be confused with system dialogs.</a:t>
            </a:r>
          </a:p>
          <a:p>
            <a:pPr eaLnBrk="1" hangingPunct="1">
              <a:lnSpc>
                <a:spcPct val="90000"/>
              </a:lnSpc>
            </a:pPr>
            <a:r>
              <a:rPr lang="en-US" altLang="en-US" sz="1400" b="1" smtClean="0">
                <a:ea typeface="ＭＳ Ｐゴシック" charset="-128"/>
              </a:rPr>
              <a:t>Additionally, browsers will allow the creation of pop-up windows only after a user action. A call to window.open() while a page is still being loaded, for instance, will not be executed and may cause an error to be displayed to the user. Pop-up windows may be opened based only on a click or a key press.</a:t>
            </a:r>
          </a:p>
          <a:p>
            <a:pPr eaLnBrk="1" hangingPunct="1">
              <a:lnSpc>
                <a:spcPct val="90000"/>
              </a:lnSpc>
            </a:pPr>
            <a:r>
              <a:rPr lang="en-US" altLang="en-US" sz="1400" b="1" smtClean="0">
                <a:ea typeface="ＭＳ Ｐゴシック" charset="-128"/>
              </a:rPr>
              <a:t>Chrome uses a different approach to handling pop-up windows that aren’t initiated by the user. Instead of blocking them, the browser displays only the title bar of the pop-up window and places it in the lower-right corner of the browser window.</a:t>
            </a:r>
            <a:endParaRPr lang="en-US" altLang="en-US" sz="1400" b="1">
              <a:ea typeface="ＭＳ Ｐゴシック" charset="-128"/>
            </a:endParaRPr>
          </a:p>
        </p:txBody>
      </p:sp>
      <p:sp>
        <p:nvSpPr>
          <p:cNvPr id="7577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57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57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BF34C3B9-0BDF-8749-BBC8-15E64692A342}" type="slidenum">
              <a:rPr lang="en-US" altLang="en-US" sz="1400" smtClean="0">
                <a:solidFill>
                  <a:srgbClr val="898989"/>
                </a:solidFill>
                <a:latin typeface="Calibri" charset="0"/>
              </a:rPr>
              <a:pPr eaLnBrk="1" hangingPunct="1"/>
              <a:t>33</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cs typeface="+mj-cs"/>
              </a:rPr>
              <a:t>Pop Up Blockers</a:t>
            </a:r>
            <a:endParaRPr lang="en-US" dirty="0" smtClean="0">
              <a:cs typeface="+mj-cs"/>
            </a:endParaRPr>
          </a:p>
        </p:txBody>
      </p:sp>
      <p:sp>
        <p:nvSpPr>
          <p:cNvPr id="3" name="Content Placeholder 2"/>
          <p:cNvSpPr>
            <a:spLocks noGrp="1"/>
          </p:cNvSpPr>
          <p:nvPr>
            <p:ph idx="1"/>
          </p:nvPr>
        </p:nvSpPr>
        <p:spPr>
          <a:xfrm>
            <a:off x="498475" y="1295400"/>
            <a:ext cx="7556500" cy="4830763"/>
          </a:xfrm>
        </p:spPr>
        <p:txBody>
          <a:bodyPr/>
          <a:lstStyle/>
          <a:p>
            <a:pPr eaLnBrk="1" hangingPunct="1"/>
            <a:r>
              <a:rPr lang="en-US" altLang="en-US" sz="1400" dirty="0" smtClean="0">
                <a:ea typeface="ＭＳ Ｐゴシック" charset="-128"/>
              </a:rPr>
              <a:t>Most browsers have pop-up–blocking software built in, and for those that don’t, utilities such as the Yahoo! Toolbar have built-in pop-up blockers.</a:t>
            </a:r>
          </a:p>
          <a:p>
            <a:pPr eaLnBrk="1" hangingPunct="1"/>
            <a:r>
              <a:rPr lang="en-US" altLang="en-US" sz="1400" b="1" dirty="0" smtClean="0">
                <a:ea typeface="ＭＳ Ｐゴシック" charset="-128"/>
              </a:rPr>
              <a:t>The result is that most unexpected pop-ups are blocked.</a:t>
            </a:r>
          </a:p>
          <a:p>
            <a:pPr eaLnBrk="1" hangingPunct="1"/>
            <a:r>
              <a:rPr lang="en-US" altLang="en-US" sz="1400" b="1" dirty="0" smtClean="0">
                <a:ea typeface="ＭＳ Ｐゴシック" charset="-128"/>
              </a:rPr>
              <a:t>When a pop-up is blocked, one of two things happens:</a:t>
            </a:r>
          </a:p>
          <a:p>
            <a:pPr eaLnBrk="1" hangingPunct="1"/>
            <a:r>
              <a:rPr lang="en-US" altLang="en-US" sz="1400" dirty="0" smtClean="0">
                <a:ea typeface="ＭＳ Ｐゴシック" charset="-128"/>
              </a:rPr>
              <a:t>If the browser’s built-in pop-up blocker stopped the pop-up, then </a:t>
            </a:r>
            <a:r>
              <a:rPr lang="en-US" altLang="en-US" sz="1400" dirty="0" err="1" smtClean="0">
                <a:ea typeface="ＭＳ Ｐゴシック" charset="-128"/>
              </a:rPr>
              <a:t>window.open</a:t>
            </a:r>
            <a:r>
              <a:rPr lang="en-US" altLang="en-US" sz="1400" dirty="0" smtClean="0">
                <a:ea typeface="ＭＳ Ｐゴシック" charset="-128"/>
              </a:rPr>
              <a:t>() will most likely return null. In that case, you can tell if a pop-up was blocked by checking the return value, as shown in the following example:</a:t>
            </a:r>
          </a:p>
          <a:p>
            <a:pPr marL="228600" lvl="1" indent="0" eaLnBrk="1" hangingPunct="1">
              <a:buFont typeface="Wingdings" charset="2"/>
              <a:buNone/>
            </a:pPr>
            <a:r>
              <a:rPr lang="en-US" altLang="en-US" sz="1400" dirty="0" err="1" smtClean="0">
                <a:ea typeface="ＭＳ Ｐゴシック" charset="-128"/>
              </a:rPr>
              <a:t>var</a:t>
            </a:r>
            <a:r>
              <a:rPr lang="en-US" altLang="en-US" sz="1400" dirty="0" smtClean="0">
                <a:ea typeface="ＭＳ Ｐゴシック" charset="-128"/>
              </a:rPr>
              <a:t> </a:t>
            </a:r>
            <a:r>
              <a:rPr lang="en-US" altLang="en-US" sz="1400" dirty="0" err="1" smtClean="0">
                <a:ea typeface="ＭＳ Ｐゴシック" charset="-128"/>
              </a:rPr>
              <a:t>wroxWin</a:t>
            </a:r>
            <a:r>
              <a:rPr lang="en-US" altLang="en-US" sz="1400" dirty="0" smtClean="0">
                <a:ea typeface="ＭＳ Ｐゴシック" charset="-128"/>
              </a:rPr>
              <a:t> = </a:t>
            </a:r>
            <a:r>
              <a:rPr lang="en-US" altLang="en-US" sz="1400" dirty="0" err="1" smtClean="0">
                <a:ea typeface="ＭＳ Ｐゴシック" charset="-128"/>
              </a:rPr>
              <a:t>window.open</a:t>
            </a:r>
            <a:r>
              <a:rPr lang="en-US" altLang="en-US" sz="1400" dirty="0" smtClean="0">
                <a:ea typeface="ＭＳ Ｐゴシック" charset="-128"/>
              </a:rPr>
              <a:t>(“http://</a:t>
            </a:r>
            <a:r>
              <a:rPr lang="en-US" altLang="en-US" sz="1400" dirty="0" err="1" smtClean="0">
                <a:ea typeface="ＭＳ Ｐゴシック" charset="-128"/>
              </a:rPr>
              <a:t>www.wrox.com</a:t>
            </a:r>
            <a:r>
              <a:rPr lang="en-US" altLang="en-US" sz="1400" dirty="0" smtClean="0">
                <a:ea typeface="ＭＳ Ｐゴシック" charset="-128"/>
              </a:rPr>
              <a:t>”, “_blank”);</a:t>
            </a:r>
          </a:p>
          <a:p>
            <a:pPr marL="228600" lvl="1" indent="0" eaLnBrk="1" hangingPunct="1">
              <a:buFont typeface="Wingdings" charset="2"/>
              <a:buNone/>
            </a:pPr>
            <a:r>
              <a:rPr lang="en-US" altLang="en-US" sz="1400" b="1" dirty="0" smtClean="0">
                <a:ea typeface="ＭＳ Ｐゴシック" charset="-128"/>
              </a:rPr>
              <a:t>if (</a:t>
            </a:r>
            <a:r>
              <a:rPr lang="en-US" altLang="en-US" sz="1400" b="1" dirty="0" err="1" smtClean="0">
                <a:ea typeface="ＭＳ Ｐゴシック" charset="-128"/>
              </a:rPr>
              <a:t>wroxWin</a:t>
            </a:r>
            <a:r>
              <a:rPr lang="en-US" altLang="en-US" sz="1400" b="1" dirty="0" smtClean="0">
                <a:ea typeface="ＭＳ Ｐゴシック" charset="-128"/>
              </a:rPr>
              <a:t> == null){</a:t>
            </a:r>
          </a:p>
          <a:p>
            <a:pPr marL="228600" lvl="1" indent="0" eaLnBrk="1" hangingPunct="1">
              <a:buFont typeface="Wingdings" charset="2"/>
              <a:buNone/>
            </a:pPr>
            <a:r>
              <a:rPr lang="en-US" altLang="en-US" sz="1400" b="1" dirty="0" smtClean="0">
                <a:ea typeface="ＭＳ Ｐゴシック" charset="-128"/>
              </a:rPr>
              <a:t>alert(”The popup was blocked!”);</a:t>
            </a:r>
          </a:p>
          <a:p>
            <a:pPr marL="228600" lvl="1" indent="0" eaLnBrk="1" hangingPunct="1">
              <a:buFont typeface="Wingdings" charset="2"/>
              <a:buNone/>
            </a:pPr>
            <a:r>
              <a:rPr lang="en-US" altLang="en-US" sz="1400" b="1" dirty="0" smtClean="0">
                <a:ea typeface="ＭＳ Ｐゴシック" charset="-128"/>
              </a:rPr>
              <a:t>}</a:t>
            </a:r>
          </a:p>
          <a:p>
            <a:pPr eaLnBrk="1" hangingPunct="1"/>
            <a:r>
              <a:rPr lang="en-US" altLang="en-US" sz="1400" dirty="0" smtClean="0">
                <a:ea typeface="ＭＳ Ｐゴシック" charset="-128"/>
              </a:rPr>
              <a:t>When a browser add-on or other program blocks a pop-up, </a:t>
            </a:r>
            <a:r>
              <a:rPr lang="en-US" altLang="en-US" sz="1400" dirty="0" err="1" smtClean="0">
                <a:ea typeface="ＭＳ Ｐゴシック" charset="-128"/>
              </a:rPr>
              <a:t>window.open</a:t>
            </a:r>
            <a:r>
              <a:rPr lang="en-US" altLang="en-US" sz="1400" dirty="0" smtClean="0">
                <a:ea typeface="ＭＳ Ｐゴシック" charset="-128"/>
              </a:rPr>
              <a:t>() typically throws an error.</a:t>
            </a:r>
            <a:endParaRPr lang="en-US" altLang="en-US" sz="1400" b="1" dirty="0">
              <a:ea typeface="ＭＳ Ｐゴシック" charset="-128"/>
            </a:endParaRPr>
          </a:p>
        </p:txBody>
      </p:sp>
      <p:sp>
        <p:nvSpPr>
          <p:cNvPr id="7680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68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68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796FF72C-D9C4-B24C-883E-ED4040B1C4F9}" type="slidenum">
              <a:rPr lang="en-US" altLang="en-US" sz="1400" smtClean="0">
                <a:solidFill>
                  <a:srgbClr val="898989"/>
                </a:solidFill>
                <a:latin typeface="Calibri" charset="0"/>
              </a:rPr>
              <a:pPr eaLnBrk="1" hangingPunct="1"/>
              <a:t>34</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cs typeface="+mj-cs"/>
              </a:rPr>
              <a:t>Intervals and Timeouts</a:t>
            </a:r>
            <a:endParaRPr lang="en-US" dirty="0" smtClean="0">
              <a:cs typeface="+mj-cs"/>
            </a:endParaRPr>
          </a:p>
        </p:txBody>
      </p:sp>
      <p:sp>
        <p:nvSpPr>
          <p:cNvPr id="3" name="Content Placeholder 2"/>
          <p:cNvSpPr>
            <a:spLocks noGrp="1"/>
          </p:cNvSpPr>
          <p:nvPr>
            <p:ph idx="1"/>
          </p:nvPr>
        </p:nvSpPr>
        <p:spPr>
          <a:xfrm>
            <a:off x="498475" y="1143000"/>
            <a:ext cx="7556500" cy="4983163"/>
          </a:xfrm>
        </p:spPr>
        <p:txBody>
          <a:bodyPr/>
          <a:lstStyle/>
          <a:p>
            <a:pPr eaLnBrk="1" hangingPunct="1"/>
            <a:r>
              <a:rPr lang="en-US" altLang="en-US" sz="1400" smtClean="0">
                <a:ea typeface="ＭＳ Ｐゴシック" charset="-128"/>
              </a:rPr>
              <a:t>JavaScript execution in a browser is single-threaded, but does allow for the scheduling of code to run at specific points in time through the use of timeouts and intervals.</a:t>
            </a:r>
          </a:p>
          <a:p>
            <a:pPr eaLnBrk="1" hangingPunct="1"/>
            <a:r>
              <a:rPr lang="en-US" altLang="en-US" sz="1400" smtClean="0">
                <a:ea typeface="ＭＳ Ｐゴシック" charset="-128"/>
              </a:rPr>
              <a:t>Timeouts execute some code after a specified amount of time, whereas intervals execute code repeatedly, waiting a specific amount of time in between each execution.</a:t>
            </a:r>
          </a:p>
          <a:p>
            <a:pPr eaLnBrk="1" hangingPunct="1"/>
            <a:r>
              <a:rPr lang="en-US" altLang="en-US" sz="1400" smtClean="0">
                <a:ea typeface="ＭＳ Ｐゴシック" charset="-128"/>
              </a:rPr>
              <a:t>Intervals work in the same way as timeouts except that they execute the code repeatedly at specific time intervals until the interval is canceled or the page is unloaded.</a:t>
            </a:r>
          </a:p>
          <a:p>
            <a:pPr eaLnBrk="1" hangingPunct="1"/>
            <a:r>
              <a:rPr lang="en-US" altLang="en-US" sz="1400" smtClean="0">
                <a:ea typeface="ＭＳ Ｐゴシック" charset="-128"/>
              </a:rPr>
              <a:t>. The difference between setTimeout and setInterval is that setTimeout performs an action only once once after the specified time period elapses, and setInterval keeps repeating the action. The actions started by setTimeout and setInterval can be stopped by using the methods clearTimeout and clearInterval respectively</a:t>
            </a:r>
          </a:p>
          <a:p>
            <a:pPr eaLnBrk="1" hangingPunct="1"/>
            <a:r>
              <a:rPr lang="en-US" altLang="en-US" sz="1400" smtClean="0">
                <a:ea typeface="ＭＳ Ｐゴシック" charset="-128"/>
              </a:rPr>
              <a:t>The setInterval() method lets you set up intervals, and it accepts the same arguments as setTimeout(): the code to execute (string or function) and the milliseconds to wait between executions.</a:t>
            </a:r>
          </a:p>
          <a:p>
            <a:pPr eaLnBrk="1" hangingPunct="1"/>
            <a:r>
              <a:rPr lang="en-US" altLang="en-US" sz="1400" b="1" smtClean="0">
                <a:ea typeface="ＭＳ Ｐゴシック" charset="-128"/>
              </a:rPr>
              <a:t>Both setInterval and setTimeOut mehtods return an interval ID which can be used to cancel the interval at some point in the future.</a:t>
            </a:r>
            <a:endParaRPr lang="en-US" altLang="en-US" sz="1400" b="1">
              <a:ea typeface="ＭＳ Ｐゴシック" charset="-128"/>
            </a:endParaRPr>
          </a:p>
        </p:txBody>
      </p:sp>
      <p:sp>
        <p:nvSpPr>
          <p:cNvPr id="7782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78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78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FE6C67C-628C-2B47-9F85-30D82F72BA72}" type="slidenum">
              <a:rPr lang="en-US" altLang="en-US" sz="1400" smtClean="0">
                <a:solidFill>
                  <a:srgbClr val="898989"/>
                </a:solidFill>
                <a:latin typeface="Calibri" charset="0"/>
              </a:rPr>
              <a:pPr eaLnBrk="1" hangingPunct="1"/>
              <a:t>35</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cs typeface="+mj-cs"/>
              </a:rPr>
              <a:t>System Dialogs</a:t>
            </a:r>
            <a:endParaRPr lang="en-US" dirty="0" smtClean="0">
              <a:cs typeface="+mj-cs"/>
            </a:endParaRPr>
          </a:p>
        </p:txBody>
      </p:sp>
      <p:sp>
        <p:nvSpPr>
          <p:cNvPr id="3" name="Content Placeholder 2"/>
          <p:cNvSpPr>
            <a:spLocks noGrp="1"/>
          </p:cNvSpPr>
          <p:nvPr>
            <p:ph idx="1"/>
          </p:nvPr>
        </p:nvSpPr>
        <p:spPr>
          <a:xfrm>
            <a:off x="498475" y="1295400"/>
            <a:ext cx="7556500" cy="4830763"/>
          </a:xfrm>
        </p:spPr>
        <p:txBody>
          <a:bodyPr/>
          <a:lstStyle/>
          <a:p>
            <a:pPr eaLnBrk="1" hangingPunct="1">
              <a:lnSpc>
                <a:spcPct val="90000"/>
              </a:lnSpc>
            </a:pPr>
            <a:r>
              <a:rPr lang="en-US" altLang="en-US" sz="1400" smtClean="0">
                <a:ea typeface="ＭＳ Ｐゴシック" charset="-128"/>
              </a:rPr>
              <a:t>The browser is capable of invoking system dialogs to display to the user through the alert(), confirm(), and prompt() methods.</a:t>
            </a:r>
          </a:p>
          <a:p>
            <a:pPr eaLnBrk="1" hangingPunct="1">
              <a:lnSpc>
                <a:spcPct val="90000"/>
              </a:lnSpc>
            </a:pPr>
            <a:r>
              <a:rPr lang="en-US" altLang="en-US" sz="1400" smtClean="0">
                <a:ea typeface="ＭＳ Ｐゴシック" charset="-128"/>
              </a:rPr>
              <a:t>These dialogs are not related to the web page being displayed in the browser and do not contain HTML. </a:t>
            </a:r>
          </a:p>
          <a:p>
            <a:pPr eaLnBrk="1" hangingPunct="1">
              <a:lnSpc>
                <a:spcPct val="90000"/>
              </a:lnSpc>
            </a:pPr>
            <a:r>
              <a:rPr lang="en-US" altLang="en-US" sz="1400" smtClean="0">
                <a:ea typeface="ＭＳ Ｐゴシック" charset="-128"/>
              </a:rPr>
              <a:t>Their appearance is determined by operating system and/ or browser settings rather than CSS.</a:t>
            </a:r>
          </a:p>
          <a:p>
            <a:pPr eaLnBrk="1" hangingPunct="1">
              <a:lnSpc>
                <a:spcPct val="90000"/>
              </a:lnSpc>
            </a:pPr>
            <a:r>
              <a:rPr lang="en-US" altLang="en-US" sz="1400" smtClean="0">
                <a:ea typeface="ＭＳ Ｐゴシック" charset="-128"/>
              </a:rPr>
              <a:t>Additionally, each of these dialogs is synchronous and modal, meaning code execution stops when a dialog is displayed, and resumes after it has been dismissed.</a:t>
            </a:r>
          </a:p>
          <a:p>
            <a:pPr eaLnBrk="1" hangingPunct="1">
              <a:lnSpc>
                <a:spcPct val="90000"/>
              </a:lnSpc>
            </a:pPr>
            <a:r>
              <a:rPr lang="en-US" altLang="en-US" sz="1400" smtClean="0">
                <a:ea typeface="ＭＳ Ｐゴシック" charset="-128"/>
              </a:rPr>
              <a:t>Alert dialogs are typically used when users must be made aware of something that they have no control over, such as an error. A user’s only choice is to dismiss the dialog after reading the message.</a:t>
            </a:r>
          </a:p>
          <a:p>
            <a:pPr eaLnBrk="1" hangingPunct="1">
              <a:lnSpc>
                <a:spcPct val="90000"/>
              </a:lnSpc>
            </a:pPr>
            <a:r>
              <a:rPr lang="en-US" altLang="en-US" sz="1400" smtClean="0">
                <a:ea typeface="ＭＳ Ｐゴシック" charset="-128"/>
              </a:rPr>
              <a:t>A confirm dialog looks similar to an alert dialog in that it displays a message to the user. The main difference between the two is the presence of a Cancel button along with the OK button, which allows the user to indicate if a given action should be taken.</a:t>
            </a:r>
          </a:p>
          <a:p>
            <a:pPr eaLnBrk="1" hangingPunct="1">
              <a:lnSpc>
                <a:spcPct val="90000"/>
              </a:lnSpc>
            </a:pPr>
            <a:r>
              <a:rPr lang="en-US" altLang="en-US" sz="1400" smtClean="0">
                <a:ea typeface="ＭＳ Ｐゴシック" charset="-128"/>
              </a:rPr>
              <a:t>The final type of dialog is displayed by calling prompt(), which prompts the user for input. Along with OK and Cancel buttons, this dialog has a text box where the user may enter some data.</a:t>
            </a:r>
            <a:endParaRPr lang="en-US" altLang="en-US" sz="1400" b="1">
              <a:ea typeface="ＭＳ Ｐゴシック" charset="-128"/>
            </a:endParaRPr>
          </a:p>
        </p:txBody>
      </p:sp>
      <p:sp>
        <p:nvSpPr>
          <p:cNvPr id="7885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88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88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E76F7465-04B1-844B-B023-59028C7770A6}" type="slidenum">
              <a:rPr lang="en-US" altLang="en-US" sz="1400" smtClean="0">
                <a:solidFill>
                  <a:srgbClr val="898989"/>
                </a:solidFill>
                <a:latin typeface="Calibri" charset="0"/>
              </a:rPr>
              <a:pPr eaLnBrk="1" hangingPunct="1"/>
              <a:t>36</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cs typeface="+mj-cs"/>
              </a:rPr>
              <a:t>THE LOCATION OBJECT</a:t>
            </a:r>
            <a:endParaRPr lang="en-US" dirty="0" smtClean="0">
              <a:cs typeface="+mj-cs"/>
            </a:endParaRPr>
          </a:p>
        </p:txBody>
      </p:sp>
      <p:sp>
        <p:nvSpPr>
          <p:cNvPr id="3" name="Content Placeholder 2"/>
          <p:cNvSpPr>
            <a:spLocks noGrp="1"/>
          </p:cNvSpPr>
          <p:nvPr>
            <p:ph idx="1"/>
          </p:nvPr>
        </p:nvSpPr>
        <p:spPr>
          <a:xfrm>
            <a:off x="498475" y="1219200"/>
            <a:ext cx="7556500" cy="4906963"/>
          </a:xfrm>
        </p:spPr>
        <p:txBody>
          <a:bodyPr/>
          <a:lstStyle/>
          <a:p>
            <a:pPr eaLnBrk="1" hangingPunct="1"/>
            <a:r>
              <a:rPr lang="en-US" altLang="en-US" sz="1400" dirty="0" smtClean="0">
                <a:ea typeface="ＭＳ Ｐゴシック" charset="-128"/>
              </a:rPr>
              <a:t>Provides information about the document that is currently loaded in the window, as well as general navigation functionality.</a:t>
            </a:r>
          </a:p>
          <a:p>
            <a:pPr eaLnBrk="1" hangingPunct="1"/>
            <a:r>
              <a:rPr lang="en-US" altLang="en-US" sz="1400" dirty="0" smtClean="0">
                <a:ea typeface="ＭＳ Ｐゴシック" charset="-128"/>
              </a:rPr>
              <a:t>The location object is unique in that it is a property of both window and document; both </a:t>
            </a:r>
            <a:r>
              <a:rPr lang="en-US" altLang="en-US" sz="1400" dirty="0" err="1" smtClean="0">
                <a:ea typeface="ＭＳ Ｐゴシック" charset="-128"/>
              </a:rPr>
              <a:t>window.location</a:t>
            </a:r>
            <a:r>
              <a:rPr lang="en-US" altLang="en-US" sz="1400" dirty="0" smtClean="0">
                <a:ea typeface="ＭＳ Ｐゴシック" charset="-128"/>
              </a:rPr>
              <a:t> and </a:t>
            </a:r>
            <a:r>
              <a:rPr lang="en-US" altLang="en-US" sz="1400" dirty="0" err="1" smtClean="0">
                <a:ea typeface="ＭＳ Ｐゴシック" charset="-128"/>
              </a:rPr>
              <a:t>document.location</a:t>
            </a:r>
            <a:r>
              <a:rPr lang="en-US" altLang="en-US" sz="1400" dirty="0" smtClean="0">
                <a:ea typeface="ＭＳ Ｐゴシック" charset="-128"/>
              </a:rPr>
              <a:t> point to the same object.</a:t>
            </a:r>
          </a:p>
          <a:p>
            <a:pPr eaLnBrk="1" hangingPunct="1"/>
            <a:r>
              <a:rPr lang="en-US" altLang="en-US" sz="1400" dirty="0" smtClean="0">
                <a:ea typeface="ＭＳ Ｐゴシック" charset="-128"/>
              </a:rPr>
              <a:t>It also parses the URL into discrete segments that can be accessed via a series of properties.</a:t>
            </a:r>
          </a:p>
          <a:p>
            <a:pPr eaLnBrk="1" hangingPunct="1"/>
            <a:endParaRPr lang="en-US" altLang="en-US" sz="1400" b="1" dirty="0" smtClean="0">
              <a:ea typeface="ＭＳ Ｐゴシック" charset="-128"/>
            </a:endParaRPr>
          </a:p>
          <a:p>
            <a:pPr eaLnBrk="1" hangingPunct="1"/>
            <a:endParaRPr lang="en-US" altLang="en-US" sz="1400" b="1" dirty="0" smtClean="0">
              <a:ea typeface="ＭＳ Ｐゴシック" charset="-128"/>
            </a:endParaRPr>
          </a:p>
          <a:p>
            <a:pPr eaLnBrk="1" hangingPunct="1"/>
            <a:r>
              <a:rPr lang="en-US" altLang="en-US" sz="1400" dirty="0" smtClean="0">
                <a:ea typeface="ＭＳ Ｐゴシック" charset="-128"/>
              </a:rPr>
              <a:t>Most of the information in location is easily accessible from these properties. The one part of the URL that isn’t provided is an easy-to-use query string.</a:t>
            </a:r>
          </a:p>
          <a:p>
            <a:pPr eaLnBrk="1" hangingPunct="1"/>
            <a:endParaRPr lang="en-US" altLang="en-US" sz="1400" dirty="0" smtClean="0">
              <a:ea typeface="ＭＳ Ｐゴシック" charset="-128"/>
            </a:endParaRPr>
          </a:p>
          <a:p>
            <a:pPr eaLnBrk="1" hangingPunct="1"/>
            <a:endParaRPr lang="en-US" altLang="en-US" sz="1400" b="1" dirty="0">
              <a:ea typeface="ＭＳ Ｐゴシック" charset="-128"/>
            </a:endParaRPr>
          </a:p>
        </p:txBody>
      </p:sp>
      <p:sp>
        <p:nvSpPr>
          <p:cNvPr id="7987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798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798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3CC2509-7DA7-794D-807F-E89FF2EED41A}" type="slidenum">
              <a:rPr lang="en-US" altLang="en-US" sz="1400" smtClean="0">
                <a:solidFill>
                  <a:srgbClr val="898989"/>
                </a:solidFill>
                <a:latin typeface="Calibri" charset="0"/>
              </a:rPr>
              <a:pPr eaLnBrk="1" hangingPunct="1"/>
              <a:t>37</a:t>
            </a:fld>
            <a:endParaRPr lang="en-US" altLang="en-US" sz="1400">
              <a:solidFill>
                <a:srgbClr val="898989"/>
              </a:solidFill>
              <a:latin typeface="Calibri" charset="0"/>
            </a:endParaRPr>
          </a:p>
        </p:txBody>
      </p:sp>
      <p:graphicFrame>
        <p:nvGraphicFramePr>
          <p:cNvPr id="79878" name="Object 7"/>
          <p:cNvGraphicFramePr>
            <a:graphicFrameLocks noChangeAspect="1"/>
          </p:cNvGraphicFramePr>
          <p:nvPr/>
        </p:nvGraphicFramePr>
        <p:xfrm>
          <a:off x="1828800" y="2971800"/>
          <a:ext cx="584200" cy="558800"/>
        </p:xfrm>
        <a:graphic>
          <a:graphicData uri="http://schemas.openxmlformats.org/presentationml/2006/ole">
            <mc:AlternateContent xmlns:mc="http://schemas.openxmlformats.org/markup-compatibility/2006">
              <mc:Choice xmlns:v="urn:schemas-microsoft-com:vml" Requires="v">
                <p:oleObj spid="_x0000_s79942" name="Document" showAsIcon="1" r:id="rId4" imgW="584200" imgH="558800" progId="Word.Document.12">
                  <p:embed/>
                </p:oleObj>
              </mc:Choice>
              <mc:Fallback>
                <p:oleObj name="Document" showAsIcon="1" r:id="rId4" imgW="584200" imgH="558800" progId="Word.Document.1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971800"/>
                        <a:ext cx="584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9878"/>
                                        </p:tgtEl>
                                        <p:attrNameLst>
                                          <p:attrName>style.visibility</p:attrName>
                                        </p:attrNameLst>
                                      </p:cBhvr>
                                      <p:to>
                                        <p:strVal val="visible"/>
                                      </p:to>
                                    </p:set>
                                    <p:animEffect transition="in" filter="dissolve">
                                      <p:cBhvr>
                                        <p:cTn id="22" dur="500"/>
                                        <p:tgtEl>
                                          <p:spTgt spid="798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Manipulating the Location</a:t>
            </a:r>
            <a:endParaRPr lang="en-US" dirty="0" smtClean="0">
              <a:cs typeface="+mj-cs"/>
            </a:endParaRPr>
          </a:p>
        </p:txBody>
      </p:sp>
      <p:sp>
        <p:nvSpPr>
          <p:cNvPr id="17411" name="Rectangle 3"/>
          <p:cNvSpPr>
            <a:spLocks noGrp="1" noChangeArrowheads="1"/>
          </p:cNvSpPr>
          <p:nvPr>
            <p:ph idx="1"/>
          </p:nvPr>
        </p:nvSpPr>
        <p:spPr>
          <a:xfrm>
            <a:off x="498475" y="1295400"/>
            <a:ext cx="7556500" cy="4830763"/>
          </a:xfrm>
        </p:spPr>
        <p:txBody>
          <a:bodyPr/>
          <a:lstStyle/>
          <a:p>
            <a:pPr eaLnBrk="1" hangingPunct="1">
              <a:lnSpc>
                <a:spcPct val="70000"/>
              </a:lnSpc>
            </a:pPr>
            <a:r>
              <a:rPr lang="en-US" altLang="en-US" sz="1600" b="1" dirty="0" smtClean="0">
                <a:ea typeface="ＭＳ Ｐゴシック" charset="-128"/>
              </a:rPr>
              <a:t>The browser location can be changed in a number of ways using the location object.</a:t>
            </a:r>
          </a:p>
          <a:p>
            <a:pPr marL="628650" lvl="1" indent="-400050" eaLnBrk="1" hangingPunct="1">
              <a:lnSpc>
                <a:spcPct val="70000"/>
              </a:lnSpc>
              <a:buFont typeface="+mj-lt"/>
              <a:buAutoNum type="romanUcPeriod"/>
            </a:pPr>
            <a:r>
              <a:rPr lang="en-US" altLang="en-US" sz="1400" b="1" dirty="0" smtClean="0">
                <a:latin typeface="Courier New" charset="0"/>
                <a:ea typeface="ＭＳ Ｐゴシック" charset="-128"/>
              </a:rPr>
              <a:t>Assign() method. //</a:t>
            </a:r>
            <a:r>
              <a:rPr lang="en-US" altLang="en-US" sz="1400" dirty="0" err="1" smtClean="0">
                <a:ea typeface="ＭＳ Ｐゴシック" charset="-128"/>
              </a:rPr>
              <a:t>location.assign</a:t>
            </a:r>
            <a:r>
              <a:rPr lang="en-US" altLang="en-US" sz="1400" dirty="0" smtClean="0">
                <a:ea typeface="ＭＳ Ｐゴシック" charset="-128"/>
              </a:rPr>
              <a:t>(“http://</a:t>
            </a:r>
            <a:r>
              <a:rPr lang="en-US" altLang="en-US" sz="1400" dirty="0" err="1" smtClean="0">
                <a:ea typeface="ＭＳ Ｐゴシック" charset="-128"/>
              </a:rPr>
              <a:t>www.gmail.com</a:t>
            </a:r>
            <a:r>
              <a:rPr lang="en-US" altLang="en-US" sz="1400" dirty="0" smtClean="0">
                <a:ea typeface="ＭＳ Ｐゴシック" charset="-128"/>
              </a:rPr>
              <a:t>”);</a:t>
            </a:r>
          </a:p>
          <a:p>
            <a:pPr marL="628650" lvl="1" indent="-400050" eaLnBrk="1" hangingPunct="1">
              <a:lnSpc>
                <a:spcPct val="70000"/>
              </a:lnSpc>
              <a:buFont typeface="+mj-lt"/>
              <a:buAutoNum type="romanUcPeriod"/>
            </a:pPr>
            <a:r>
              <a:rPr lang="en-US" altLang="en-US" sz="1600" dirty="0" err="1" smtClean="0">
                <a:ea typeface="ＭＳ Ｐゴシック" charset="-128"/>
              </a:rPr>
              <a:t>location.href</a:t>
            </a:r>
            <a:r>
              <a:rPr lang="en-US" altLang="en-US" sz="1600" dirty="0" smtClean="0">
                <a:ea typeface="ＭＳ Ｐゴシック" charset="-128"/>
              </a:rPr>
              <a:t> or </a:t>
            </a:r>
            <a:r>
              <a:rPr lang="en-US" altLang="en-US" sz="1600" dirty="0" err="1" smtClean="0">
                <a:ea typeface="ＭＳ Ｐゴシック" charset="-128"/>
              </a:rPr>
              <a:t>window.location</a:t>
            </a:r>
            <a:r>
              <a:rPr lang="en-US" altLang="en-US" sz="1600" dirty="0" smtClean="0">
                <a:ea typeface="ＭＳ Ｐゴシック" charset="-128"/>
              </a:rPr>
              <a:t> can be set to a URL </a:t>
            </a:r>
          </a:p>
          <a:p>
            <a:pPr marL="857250" lvl="2" indent="-400050" eaLnBrk="1" hangingPunct="1">
              <a:lnSpc>
                <a:spcPct val="70000"/>
              </a:lnSpc>
              <a:buFont typeface="+mj-lt"/>
              <a:buAutoNum type="romanUcPeriod"/>
            </a:pPr>
            <a:r>
              <a:rPr lang="en-US" altLang="en-US" sz="1600" dirty="0" err="1" smtClean="0">
                <a:ea typeface="ＭＳ Ｐゴシック" charset="-128"/>
              </a:rPr>
              <a:t>window.location</a:t>
            </a:r>
            <a:r>
              <a:rPr lang="en-US" altLang="en-US" sz="1600" dirty="0" smtClean="0">
                <a:ea typeface="ＭＳ Ｐゴシック" charset="-128"/>
              </a:rPr>
              <a:t> = </a:t>
            </a:r>
            <a:r>
              <a:rPr lang="en-US" altLang="en-US" sz="1600" dirty="0" smtClean="0">
                <a:ea typeface="ＭＳ Ｐゴシック" charset="-128"/>
                <a:hlinkClick r:id="rId3"/>
              </a:rPr>
              <a:t>http://www.wrox.com</a:t>
            </a:r>
            <a:r>
              <a:rPr lang="en-US" altLang="en-US" sz="1600" dirty="0" smtClean="0">
                <a:ea typeface="ＭＳ Ｐゴシック" charset="-128"/>
              </a:rPr>
              <a:t>; </a:t>
            </a:r>
          </a:p>
          <a:p>
            <a:pPr marL="857250" lvl="2" indent="-400050" eaLnBrk="1" hangingPunct="1">
              <a:lnSpc>
                <a:spcPct val="70000"/>
              </a:lnSpc>
              <a:buFont typeface="+mj-lt"/>
              <a:buAutoNum type="romanUcPeriod"/>
            </a:pPr>
            <a:r>
              <a:rPr lang="en-US" altLang="en-US" sz="1600" dirty="0" smtClean="0">
                <a:ea typeface="ＭＳ Ｐゴシック" charset="-128"/>
              </a:rPr>
              <a:t> </a:t>
            </a:r>
            <a:r>
              <a:rPr lang="en-US" altLang="en-US" sz="1600" dirty="0" err="1" smtClean="0">
                <a:ea typeface="ＭＳ Ｐゴシック" charset="-128"/>
              </a:rPr>
              <a:t>location.href</a:t>
            </a:r>
            <a:r>
              <a:rPr lang="en-US" altLang="en-US" sz="1600" dirty="0" smtClean="0">
                <a:ea typeface="ＭＳ Ｐゴシック" charset="-128"/>
              </a:rPr>
              <a:t> = “http: </a:t>
            </a:r>
            <a:r>
              <a:rPr lang="en-US" altLang="en-US" sz="1600" dirty="0" smtClean="0">
                <a:ea typeface="ＭＳ Ｐゴシック" charset="-128"/>
                <a:hlinkClick r:id="rId3"/>
              </a:rPr>
              <a:t>www.wrox.com</a:t>
            </a:r>
            <a:r>
              <a:rPr lang="en-US" altLang="en-US" sz="1600" dirty="0" smtClean="0">
                <a:ea typeface="ＭＳ Ｐゴシック" charset="-128"/>
              </a:rPr>
              <a:t>”;</a:t>
            </a:r>
          </a:p>
          <a:p>
            <a:pPr eaLnBrk="1" hangingPunct="1">
              <a:lnSpc>
                <a:spcPct val="70000"/>
              </a:lnSpc>
            </a:pPr>
            <a:r>
              <a:rPr lang="en-US" altLang="en-US" sz="1600" dirty="0" smtClean="0">
                <a:ea typeface="ＭＳ Ｐゴシック" charset="-128"/>
              </a:rPr>
              <a:t>When the URL is changed using one of the previously mentioned approaches, an entry is made in the browser’s history stack so the user may click the Back button to navigate to the previous page.</a:t>
            </a:r>
          </a:p>
          <a:p>
            <a:pPr eaLnBrk="1" hangingPunct="1">
              <a:lnSpc>
                <a:spcPct val="70000"/>
              </a:lnSpc>
            </a:pPr>
            <a:r>
              <a:rPr lang="en-US" altLang="en-US" sz="1600" dirty="0" smtClean="0">
                <a:ea typeface="ＭＳ Ｐゴシック" charset="-128"/>
              </a:rPr>
              <a:t>It is possible to disallow this behavior by using the replace() method. </a:t>
            </a:r>
          </a:p>
          <a:p>
            <a:pPr eaLnBrk="1" hangingPunct="1">
              <a:lnSpc>
                <a:spcPct val="70000"/>
              </a:lnSpc>
            </a:pPr>
            <a:r>
              <a:rPr lang="en-US" altLang="en-US" sz="1600" dirty="0" smtClean="0">
                <a:ea typeface="ＭＳ Ｐゴシック" charset="-128"/>
              </a:rPr>
              <a:t>This method accepts a single argument, the URL to navigate to, but does not make an entry in the history stack.</a:t>
            </a:r>
          </a:p>
          <a:p>
            <a:pPr eaLnBrk="1" hangingPunct="1">
              <a:lnSpc>
                <a:spcPct val="70000"/>
              </a:lnSpc>
            </a:pPr>
            <a:r>
              <a:rPr lang="en-US" altLang="en-US" sz="1600" dirty="0" smtClean="0">
                <a:ea typeface="ＭＳ Ｐゴシック" charset="-128"/>
              </a:rPr>
              <a:t>reload(), which reloads the currently displayed page. if specified an argument true it is forced to go to the server to reload itself.</a:t>
            </a:r>
            <a:endParaRPr lang="en-US" altLang="en-US" sz="1600" b="1" dirty="0">
              <a:latin typeface="Courier New" charset="0"/>
              <a:ea typeface="ＭＳ Ｐゴシック" charset="-128"/>
            </a:endParaRPr>
          </a:p>
        </p:txBody>
      </p:sp>
      <p:sp>
        <p:nvSpPr>
          <p:cNvPr id="8089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09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CEB99F6-4BDC-E94C-959B-189234A78971}" type="slidenum">
              <a:rPr lang="en-US" altLang="en-US" sz="1400" smtClean="0">
                <a:solidFill>
                  <a:srgbClr val="898989"/>
                </a:solidFill>
                <a:latin typeface="Calibri" charset="0"/>
              </a:rPr>
              <a:pPr eaLnBrk="1" hangingPunct="1"/>
              <a:t>38</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dissolve">
                                      <p:cBhvr>
                                        <p:cTn id="17" dur="500"/>
                                        <p:tgtEl>
                                          <p:spTgt spid="1741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7411">
                                            <p:txEl>
                                              <p:pRg st="3" end="3"/>
                                            </p:txEl>
                                          </p:spTgt>
                                        </p:tgtEl>
                                        <p:attrNameLst>
                                          <p:attrName>style.visibility</p:attrName>
                                        </p:attrNameLst>
                                      </p:cBhvr>
                                      <p:to>
                                        <p:strVal val="visible"/>
                                      </p:to>
                                    </p:set>
                                    <p:animEffect transition="in" filter="dissolve">
                                      <p:cBhvr>
                                        <p:cTn id="20" dur="500"/>
                                        <p:tgtEl>
                                          <p:spTgt spid="1741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7411">
                                            <p:txEl>
                                              <p:pRg st="5" end="5"/>
                                            </p:txEl>
                                          </p:spTgt>
                                        </p:tgtEl>
                                        <p:attrNameLst>
                                          <p:attrName>style.visibility</p:attrName>
                                        </p:attrNameLst>
                                      </p:cBhvr>
                                      <p:to>
                                        <p:strVal val="visible"/>
                                      </p:to>
                                    </p:set>
                                    <p:animEffect transition="in" filter="dissolve">
                                      <p:cBhvr>
                                        <p:cTn id="28" dur="500"/>
                                        <p:tgtEl>
                                          <p:spTgt spid="174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7411">
                                            <p:txEl>
                                              <p:pRg st="6" end="6"/>
                                            </p:txEl>
                                          </p:spTgt>
                                        </p:tgtEl>
                                        <p:attrNameLst>
                                          <p:attrName>style.visibility</p:attrName>
                                        </p:attrNameLst>
                                      </p:cBhvr>
                                      <p:to>
                                        <p:strVal val="visible"/>
                                      </p:to>
                                    </p:set>
                                    <p:animEffect transition="in" filter="dissolve">
                                      <p:cBhvr>
                                        <p:cTn id="33" dur="500"/>
                                        <p:tgtEl>
                                          <p:spTgt spid="174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7411">
                                            <p:txEl>
                                              <p:pRg st="7" end="7"/>
                                            </p:txEl>
                                          </p:spTgt>
                                        </p:tgtEl>
                                        <p:attrNameLst>
                                          <p:attrName>style.visibility</p:attrName>
                                        </p:attrNameLst>
                                      </p:cBhvr>
                                      <p:to>
                                        <p:strVal val="visible"/>
                                      </p:to>
                                    </p:set>
                                    <p:animEffect transition="in" filter="dissolve">
                                      <p:cBhvr>
                                        <p:cTn id="38" dur="500"/>
                                        <p:tgtEl>
                                          <p:spTgt spid="1741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Effect transition="in" filter="dissolve">
                                      <p:cBhvr>
                                        <p:cTn id="4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cs typeface="+mj-cs"/>
              </a:rPr>
              <a:t>The Navigator Object </a:t>
            </a:r>
            <a:r>
              <a:rPr lang="en-US" sz="800" dirty="0" smtClean="0">
                <a:cs typeface="+mj-cs"/>
              </a:rPr>
              <a:t>p</a:t>
            </a:r>
          </a:p>
        </p:txBody>
      </p:sp>
      <p:sp>
        <p:nvSpPr>
          <p:cNvPr id="17411" name="Rectangle 3"/>
          <p:cNvSpPr>
            <a:spLocks noGrp="1" noChangeArrowheads="1"/>
          </p:cNvSpPr>
          <p:nvPr>
            <p:ph idx="1"/>
          </p:nvPr>
        </p:nvSpPr>
        <p:spPr>
          <a:xfrm>
            <a:off x="498475" y="1371600"/>
            <a:ext cx="7556500" cy="4953000"/>
          </a:xfrm>
        </p:spPr>
        <p:txBody>
          <a:bodyPr/>
          <a:lstStyle/>
          <a:p>
            <a:pPr eaLnBrk="1" hangingPunct="1">
              <a:lnSpc>
                <a:spcPct val="80000"/>
              </a:lnSpc>
            </a:pPr>
            <a:r>
              <a:rPr lang="en-US" altLang="en-US" sz="1600" dirty="0" smtClean="0">
                <a:ea typeface="ＭＳ Ｐゴシック" charset="-128"/>
              </a:rPr>
              <a:t>Standard for browse identification on the client</a:t>
            </a:r>
          </a:p>
          <a:p>
            <a:pPr eaLnBrk="1" hangingPunct="1">
              <a:lnSpc>
                <a:spcPct val="80000"/>
              </a:lnSpc>
            </a:pPr>
            <a:r>
              <a:rPr lang="en-US" altLang="en-US" sz="1600" dirty="0" smtClean="0">
                <a:ea typeface="ＭＳ Ｐゴシック" charset="-128"/>
              </a:rPr>
              <a:t>Navigator object is common among all JavaScript-enabled web browsers.</a:t>
            </a:r>
          </a:p>
          <a:p>
            <a:pPr lvl="1" eaLnBrk="1" hangingPunct="1">
              <a:lnSpc>
                <a:spcPct val="80000"/>
              </a:lnSpc>
            </a:pPr>
            <a:r>
              <a:rPr lang="en-US" altLang="en-US" sz="1400" dirty="0" smtClean="0">
                <a:ea typeface="ＭＳ Ｐゴシック" charset="-128"/>
              </a:rPr>
              <a:t>In the past, the Navigator object was commonly used by scripts to determine if they were running in Internet Explorer or Netscape.</a:t>
            </a:r>
          </a:p>
          <a:p>
            <a:pPr eaLnBrk="1" hangingPunct="1">
              <a:lnSpc>
                <a:spcPct val="80000"/>
              </a:lnSpc>
            </a:pPr>
            <a:r>
              <a:rPr lang="en-US" altLang="en-US" sz="1600" dirty="0" smtClean="0">
                <a:ea typeface="ＭＳ Ｐゴシック" charset="-128"/>
              </a:rPr>
              <a:t> The “browser-sniffing” approach is problematic because it requires constant    tweaking as new browsers and new version of existing browsers are introduced.</a:t>
            </a:r>
          </a:p>
          <a:p>
            <a:pPr eaLnBrk="1" hangingPunct="1">
              <a:lnSpc>
                <a:spcPct val="80000"/>
              </a:lnSpc>
            </a:pPr>
            <a:r>
              <a:rPr lang="en-US" altLang="en-US" sz="1600" dirty="0" smtClean="0">
                <a:ea typeface="ＭＳ Ｐゴシック" charset="-128"/>
              </a:rPr>
              <a:t>The better approach is feature testing. </a:t>
            </a:r>
          </a:p>
          <a:p>
            <a:pPr eaLnBrk="1" hangingPunct="1">
              <a:lnSpc>
                <a:spcPct val="80000"/>
              </a:lnSpc>
            </a:pPr>
            <a:r>
              <a:rPr lang="en-US" altLang="en-US" sz="1600" dirty="0" smtClean="0">
                <a:ea typeface="ＭＳ Ｐゴシック" charset="-128"/>
              </a:rPr>
              <a:t> Browser sniffing is sometimes still valuable, however, such as when you need to work around a specific bug that exists in a specific version of a specific browser.</a:t>
            </a:r>
          </a:p>
          <a:p>
            <a:pPr eaLnBrk="1" hangingPunct="1">
              <a:lnSpc>
                <a:spcPct val="80000"/>
              </a:lnSpc>
            </a:pPr>
            <a:endParaRPr lang="en-US" altLang="en-US" sz="1600" dirty="0" smtClean="0">
              <a:ea typeface="ＭＳ Ｐゴシック" charset="-128"/>
            </a:endParaRPr>
          </a:p>
          <a:p>
            <a:pPr eaLnBrk="1" hangingPunct="1">
              <a:lnSpc>
                <a:spcPct val="80000"/>
              </a:lnSpc>
            </a:pPr>
            <a:endParaRPr lang="en-US" altLang="en-US" sz="1600" dirty="0" smtClean="0">
              <a:ea typeface="ＭＳ Ｐゴシック" charset="-128"/>
            </a:endParaRPr>
          </a:p>
          <a:p>
            <a:pPr eaLnBrk="1" hangingPunct="1">
              <a:lnSpc>
                <a:spcPct val="80000"/>
              </a:lnSpc>
            </a:pPr>
            <a:endParaRPr lang="en-US" altLang="en-US" sz="1600" b="1" dirty="0">
              <a:latin typeface="Courier New" charset="0"/>
              <a:ea typeface="ＭＳ Ｐゴシック" charset="-128"/>
            </a:endParaRPr>
          </a:p>
        </p:txBody>
      </p:sp>
      <p:sp>
        <p:nvSpPr>
          <p:cNvPr id="8192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19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19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9BE0B064-F142-B842-9678-06BA48BAFFA9}" type="slidenum">
              <a:rPr lang="en-US" altLang="en-US" sz="1400" smtClean="0">
                <a:solidFill>
                  <a:srgbClr val="898989"/>
                </a:solidFill>
                <a:latin typeface="Calibri" charset="0"/>
              </a:rPr>
              <a:pPr eaLnBrk="1" hangingPunct="1"/>
              <a:t>39</a:t>
            </a:fld>
            <a:endParaRPr lang="en-US" altLang="en-US" sz="1400">
              <a:solidFill>
                <a:srgbClr val="898989"/>
              </a:solidFill>
              <a:latin typeface="Calibri" charset="0"/>
            </a:endParaRPr>
          </a:p>
        </p:txBody>
      </p:sp>
      <p:graphicFrame>
        <p:nvGraphicFramePr>
          <p:cNvPr id="81926" name="Object 2"/>
          <p:cNvGraphicFramePr>
            <a:graphicFrameLocks noChangeAspect="1"/>
          </p:cNvGraphicFramePr>
          <p:nvPr>
            <p:extLst>
              <p:ext uri="{D42A27DB-BD31-4B8C-83A1-F6EECF244321}">
                <p14:modId xmlns:p14="http://schemas.microsoft.com/office/powerpoint/2010/main" val="271718508"/>
              </p:ext>
            </p:extLst>
          </p:nvPr>
        </p:nvGraphicFramePr>
        <p:xfrm>
          <a:off x="2286000" y="4800600"/>
          <a:ext cx="1143000" cy="762000"/>
        </p:xfrm>
        <a:graphic>
          <a:graphicData uri="http://schemas.openxmlformats.org/presentationml/2006/ole">
            <mc:AlternateContent xmlns:mc="http://schemas.openxmlformats.org/markup-compatibility/2006">
              <mc:Choice xmlns:v="urn:schemas-microsoft-com:vml" Requires="v">
                <p:oleObj spid="_x0000_s81990" name="Document" showAsIcon="1" r:id="rId5" imgW="584200" imgH="558800" progId="Word.Document.12">
                  <p:embed/>
                </p:oleObj>
              </mc:Choice>
              <mc:Fallback>
                <p:oleObj name="Document" showAsIcon="1" r:id="rId5" imgW="584200" imgH="558800" progId="Word.Document.1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00600"/>
                        <a:ext cx="1143000" cy="7620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checkerboard(across)">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dissolve">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dissolve">
                                      <p:cBhvr>
                                        <p:cTn id="22" dur="500"/>
                                        <p:tgtEl>
                                          <p:spTgt spid="17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dissolve">
                                      <p:cBhvr>
                                        <p:cTn id="27" dur="500"/>
                                        <p:tgtEl>
                                          <p:spTgt spid="17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dissolve">
                                      <p:cBhvr>
                                        <p:cTn id="32" dur="500"/>
                                        <p:tgtEl>
                                          <p:spTgt spid="17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1926"/>
                                        </p:tgtEl>
                                        <p:attrNameLst>
                                          <p:attrName>style.visibility</p:attrName>
                                        </p:attrNameLst>
                                      </p:cBhvr>
                                      <p:to>
                                        <p:strVal val="visible"/>
                                      </p:to>
                                    </p:set>
                                    <p:animEffect transition="in" filter="dissolve">
                                      <p:cBhvr>
                                        <p:cTn id="3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98475" y="484188"/>
            <a:ext cx="7556500" cy="651363"/>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sz="3200" smtClean="0">
                <a:cs typeface="+mj-cs"/>
              </a:rPr>
              <a:t>Property look Up Chain</a:t>
            </a:r>
            <a:r>
              <a:rPr lang="en-US"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dirty="0"/>
          </a:p>
        </p:txBody>
      </p:sp>
      <p:sp>
        <p:nvSpPr>
          <p:cNvPr id="27650" name="Content Placeholder 13"/>
          <p:cNvSpPr>
            <a:spLocks noGrp="1"/>
          </p:cNvSpPr>
          <p:nvPr>
            <p:ph idx="1"/>
          </p:nvPr>
        </p:nvSpPr>
        <p:spPr>
          <a:xfrm>
            <a:off x="498475" y="1371600"/>
            <a:ext cx="7556500" cy="47545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2765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2765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JavaScript and AJAX- Comprehensive</a:t>
            </a:r>
            <a:endParaRPr lang="en-US" altLang="en-US" sz="1100">
              <a:solidFill>
                <a:srgbClr val="898989"/>
              </a:solidFill>
              <a:latin typeface="Calibri" charset="0"/>
            </a:endParaRPr>
          </a:p>
        </p:txBody>
      </p:sp>
      <p:sp>
        <p:nvSpPr>
          <p:cNvPr id="2765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D20D1C87-2D4F-0B4A-B2A6-DBFB6D1173BD}" type="slidenum">
              <a:rPr lang="en-US" altLang="en-US" sz="1400" smtClean="0">
                <a:solidFill>
                  <a:srgbClr val="898989"/>
                </a:solidFill>
                <a:latin typeface="Calibri" charset="0"/>
              </a:rPr>
              <a:pPr eaLnBrk="1" hangingPunct="1"/>
              <a:t>4</a:t>
            </a:fld>
            <a:endParaRPr lang="en-US" altLang="en-US" sz="1400">
              <a:solidFill>
                <a:srgbClr val="898989"/>
              </a:solidFill>
              <a:latin typeface="Calibri" charset="0"/>
            </a:endParaRPr>
          </a:p>
        </p:txBody>
      </p:sp>
      <p:sp>
        <p:nvSpPr>
          <p:cNvPr id="5" name="Rounded Rectangle 4"/>
          <p:cNvSpPr/>
          <p:nvPr/>
        </p:nvSpPr>
        <p:spPr>
          <a:xfrm>
            <a:off x="5883809" y="4402012"/>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sp>
        <p:nvSpPr>
          <p:cNvPr id="6" name="Rounded Rectangle 5"/>
          <p:cNvSpPr/>
          <p:nvPr/>
        </p:nvSpPr>
        <p:spPr>
          <a:xfrm>
            <a:off x="5872089" y="2533353"/>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Date</a:t>
            </a:r>
            <a:endParaRPr lang="en-US" dirty="0">
              <a:latin typeface="Consolas" pitchFamily="49" charset="0"/>
            </a:endParaRPr>
          </a:p>
        </p:txBody>
      </p:sp>
      <p:sp>
        <p:nvSpPr>
          <p:cNvPr id="8" name="Rounded Rectangle 7"/>
          <p:cNvSpPr/>
          <p:nvPr/>
        </p:nvSpPr>
        <p:spPr>
          <a:xfrm>
            <a:off x="5867400" y="685800"/>
            <a:ext cx="1948375" cy="1413803"/>
          </a:xfrm>
          <a:prstGeom prst="roundRect">
            <a:avLst/>
          </a:prstGeom>
          <a:solidFill>
            <a:srgbClr val="D60000"/>
          </a:solidFill>
          <a:effectLst>
            <a:outerShdw blurRad="50800" dist="38100" dir="16200000" rotWithShape="0">
              <a:prstClr val="black">
                <a:alpha val="40000"/>
              </a:prstClr>
            </a:outerShdw>
          </a:effectLst>
          <a:scene3d>
            <a:camera prst="obliqueBottomLeft"/>
            <a:lightRig rig="twoPt" dir="tl">
              <a:rot lat="0" lon="0" rev="4500000"/>
            </a:lightRig>
          </a:scene3d>
          <a:sp3d>
            <a:bevelT w="63500" h="50800" prst="relaxedInset"/>
          </a:sp3d>
        </p:spPr>
        <p:style>
          <a:lnRef idx="0">
            <a:schemeClr val="accent3"/>
          </a:lnRef>
          <a:fillRef idx="3">
            <a:schemeClr val="accent3"/>
          </a:fillRef>
          <a:effectRef idx="3">
            <a:schemeClr val="accent3"/>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en-US" dirty="0" smtClean="0">
                <a:latin typeface="Consolas" pitchFamily="49" charset="0"/>
              </a:rPr>
              <a:t>instance</a:t>
            </a:r>
            <a:endParaRPr lang="en-US" dirty="0">
              <a:latin typeface="Consolas" pitchFamily="49" charset="0"/>
            </a:endParaRPr>
          </a:p>
        </p:txBody>
      </p:sp>
      <p:pic>
        <p:nvPicPr>
          <p:cNvPr id="27657" name="Picture 8"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4876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rot="16200000" flipH="1">
            <a:off x="6643688" y="2347912"/>
            <a:ext cx="433388" cy="47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6200000" flipH="1">
            <a:off x="6635750" y="4184650"/>
            <a:ext cx="455613" cy="1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33400" y="2133600"/>
            <a:ext cx="4860925" cy="228600"/>
          </a:xfrm>
          <a:prstGeom prst="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7" name="L-Shape 6"/>
          <p:cNvSpPr/>
          <p:nvPr/>
        </p:nvSpPr>
        <p:spPr>
          <a:xfrm rot="18875478">
            <a:off x="5444457" y="762325"/>
            <a:ext cx="568740" cy="334169"/>
          </a:xfrm>
          <a:prstGeom prst="corner">
            <a:avLst/>
          </a:prstGeom>
          <a:solidFill>
            <a:srgbClr val="85C661"/>
          </a:solidFill>
          <a:scene3d>
            <a:camera prst="orthographicFront"/>
            <a:lightRig rig="threePt" dir="t"/>
          </a:scene3d>
          <a:sp3d>
            <a:bevelT prst="relaxedInset"/>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Navigator Object</a:t>
            </a:r>
            <a:endParaRPr lang="en-US" dirty="0" smtClean="0">
              <a:cs typeface="+mj-cs"/>
            </a:endParaRPr>
          </a:p>
        </p:txBody>
      </p:sp>
      <p:sp>
        <p:nvSpPr>
          <p:cNvPr id="82946" name="Rectangle 3"/>
          <p:cNvSpPr>
            <a:spLocks noGrp="1" noChangeArrowheads="1"/>
          </p:cNvSpPr>
          <p:nvPr>
            <p:ph idx="1"/>
          </p:nvPr>
        </p:nvSpPr>
        <p:spPr>
          <a:xfrm>
            <a:off x="498474" y="1371600"/>
            <a:ext cx="8112125" cy="4754563"/>
          </a:xfrm>
        </p:spPr>
        <p:txBody>
          <a:bodyPr/>
          <a:lstStyle/>
          <a:p>
            <a:pPr eaLnBrk="1" hangingPunct="1"/>
            <a:r>
              <a:rPr lang="en-US" altLang="en-US" sz="1600" dirty="0" smtClean="0">
                <a:latin typeface="Arial" charset="0"/>
                <a:ea typeface="ＭＳ Ｐゴシック" charset="-128"/>
              </a:rPr>
              <a:t>About Browser : For Browser Sniffing : </a:t>
            </a:r>
          </a:p>
          <a:p>
            <a:pPr eaLnBrk="1" hangingPunct="1"/>
            <a:r>
              <a:rPr lang="en-US" altLang="en-US" sz="1600" dirty="0" err="1" smtClean="0">
                <a:latin typeface="Arial" charset="0"/>
                <a:ea typeface="ＭＳ Ｐゴシック" charset="-128"/>
              </a:rPr>
              <a:t>appName</a:t>
            </a:r>
            <a:r>
              <a:rPr lang="en-US" altLang="en-US" sz="1600" dirty="0" smtClean="0">
                <a:latin typeface="Arial" charset="0"/>
                <a:ea typeface="ＭＳ Ｐゴシック" charset="-128"/>
              </a:rPr>
              <a:t>: </a:t>
            </a:r>
          </a:p>
          <a:p>
            <a:pPr lvl="3" eaLnBrk="1" hangingPunct="1"/>
            <a:r>
              <a:rPr lang="en-US" altLang="en-US" sz="1400" dirty="0" smtClean="0">
                <a:latin typeface="Arial" charset="0"/>
                <a:ea typeface="ＭＳ Ｐゴシック" charset="-128"/>
              </a:rPr>
              <a:t>The full name of the web browser. In IE, this is “Microsoft Internet Explorer”. In Firefox, this property is “Netscape”. For compatibility with existing browser sniffing code, other browsers often report the name “Netscape” as well.</a:t>
            </a:r>
          </a:p>
          <a:p>
            <a:pPr eaLnBrk="1" hangingPunct="1"/>
            <a:r>
              <a:rPr lang="en-US" altLang="en-US" sz="1600" dirty="0" err="1" smtClean="0">
                <a:latin typeface="Arial" charset="0"/>
                <a:ea typeface="ＭＳ Ｐゴシック" charset="-128"/>
              </a:rPr>
              <a:t>appVersion</a:t>
            </a:r>
            <a:r>
              <a:rPr lang="en-US" altLang="en-US" sz="1600" dirty="0" smtClean="0">
                <a:latin typeface="Arial" charset="0"/>
                <a:ea typeface="ＭＳ Ｐゴシック" charset="-128"/>
              </a:rPr>
              <a:t> :</a:t>
            </a:r>
          </a:p>
          <a:p>
            <a:pPr lvl="2" eaLnBrk="1" hangingPunct="1"/>
            <a:r>
              <a:rPr lang="en-US" altLang="en-US" sz="1400" dirty="0" smtClean="0">
                <a:latin typeface="Arial" charset="0"/>
                <a:ea typeface="ＭＳ Ｐゴシック" charset="-128"/>
              </a:rPr>
              <a:t>This property typically begins with a number and follows that with a detailed string that contains browser vendor and version information. 1</a:t>
            </a:r>
          </a:p>
          <a:p>
            <a:pPr eaLnBrk="1" hangingPunct="1">
              <a:lnSpc>
                <a:spcPct val="80000"/>
              </a:lnSpc>
            </a:pPr>
            <a:r>
              <a:rPr lang="en-US" altLang="en-US" sz="1600" dirty="0" err="1" smtClean="0">
                <a:latin typeface="Arial" charset="0"/>
                <a:ea typeface="ＭＳ Ｐゴシック" charset="-128"/>
              </a:rPr>
              <a:t>userAgent</a:t>
            </a:r>
            <a:r>
              <a:rPr lang="en-US" altLang="en-US" sz="1600" dirty="0" smtClean="0">
                <a:latin typeface="Arial" charset="0"/>
                <a:ea typeface="ＭＳ Ｐゴシック" charset="-128"/>
              </a:rPr>
              <a:t> : </a:t>
            </a:r>
          </a:p>
          <a:p>
            <a:pPr lvl="2" eaLnBrk="1" hangingPunct="1">
              <a:lnSpc>
                <a:spcPct val="80000"/>
              </a:lnSpc>
            </a:pPr>
            <a:r>
              <a:rPr lang="en-US" altLang="en-US" sz="1400" dirty="0" smtClean="0">
                <a:latin typeface="Arial" charset="0"/>
                <a:ea typeface="ＭＳ Ｐゴシック" charset="-128"/>
              </a:rPr>
              <a:t>The string that the browser sends in its USER-AGENT HTTP header. 2</a:t>
            </a:r>
          </a:p>
          <a:p>
            <a:pPr eaLnBrk="1" hangingPunct="1">
              <a:lnSpc>
                <a:spcPct val="80000"/>
              </a:lnSpc>
            </a:pPr>
            <a:r>
              <a:rPr lang="en-US" altLang="en-US" sz="1600" dirty="0">
                <a:latin typeface="Arial" charset="0"/>
                <a:ea typeface="ＭＳ Ｐゴシック" charset="-128"/>
              </a:rPr>
              <a:t>platform</a:t>
            </a:r>
            <a:r>
              <a:rPr lang="en-US" altLang="en-US" dirty="0" smtClean="0">
                <a:latin typeface="Arial" charset="0"/>
                <a:ea typeface="ＭＳ Ｐゴシック" charset="-128"/>
              </a:rPr>
              <a:t> : </a:t>
            </a:r>
            <a:endParaRPr lang="en-US" altLang="en-US" dirty="0">
              <a:latin typeface="Arial" charset="0"/>
              <a:ea typeface="ＭＳ Ｐゴシック" charset="-128"/>
            </a:endParaRPr>
          </a:p>
          <a:p>
            <a:pPr lvl="2" eaLnBrk="1" hangingPunct="1">
              <a:lnSpc>
                <a:spcPct val="80000"/>
              </a:lnSpc>
            </a:pPr>
            <a:r>
              <a:rPr lang="en-US" altLang="en-US" sz="1400" dirty="0" smtClean="0">
                <a:latin typeface="Arial" charset="0"/>
                <a:ea typeface="ＭＳ Ｐゴシック" charset="-128"/>
              </a:rPr>
              <a:t>A string that identifies the operating system (and possibly the hardware) on which the browser is running.</a:t>
            </a:r>
          </a:p>
          <a:p>
            <a:pPr lvl="2" eaLnBrk="1" hangingPunct="1"/>
            <a:endParaRPr lang="en-US" altLang="en-US" sz="1400" dirty="0" smtClean="0">
              <a:latin typeface="Arial" charset="0"/>
              <a:ea typeface="ＭＳ Ｐゴシック" charset="-128"/>
            </a:endParaRPr>
          </a:p>
          <a:p>
            <a:pPr eaLnBrk="1" hangingPunct="1"/>
            <a:endParaRPr lang="en-US" altLang="en-US" sz="1600" b="1" dirty="0" smtClean="0">
              <a:latin typeface="Courier New" charset="0"/>
              <a:ea typeface="ＭＳ Ｐゴシック" charset="-128"/>
            </a:endParaRPr>
          </a:p>
          <a:p>
            <a:pPr eaLnBrk="1" hangingPunct="1"/>
            <a:endParaRPr lang="en-US" altLang="en-US" sz="1600" b="1" dirty="0">
              <a:latin typeface="Courier New" charset="0"/>
              <a:ea typeface="ＭＳ Ｐゴシック" charset="-128"/>
            </a:endParaRPr>
          </a:p>
        </p:txBody>
      </p:sp>
      <p:sp>
        <p:nvSpPr>
          <p:cNvPr id="8294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29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29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018975C-B292-234D-8C91-88CC48440435}" type="slidenum">
              <a:rPr lang="en-US" altLang="en-US" sz="1400" smtClean="0">
                <a:solidFill>
                  <a:srgbClr val="898989"/>
                </a:solidFill>
                <a:latin typeface="Calibri" charset="0"/>
              </a:rPr>
              <a:pPr eaLnBrk="1" hangingPunct="1"/>
              <a:t>40</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blinds(horizontal)">
                                      <p:cBhvr>
                                        <p:cTn id="7" dur="500"/>
                                        <p:tgtEl>
                                          <p:spTgt spid="82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2946">
                                            <p:txEl>
                                              <p:pRg st="1" end="1"/>
                                            </p:txEl>
                                          </p:spTgt>
                                        </p:tgtEl>
                                        <p:attrNameLst>
                                          <p:attrName>style.visibility</p:attrName>
                                        </p:attrNameLst>
                                      </p:cBhvr>
                                      <p:to>
                                        <p:strVal val="visible"/>
                                      </p:to>
                                    </p:set>
                                    <p:animEffect transition="in" filter="dissolve">
                                      <p:cBhvr>
                                        <p:cTn id="12" dur="500"/>
                                        <p:tgtEl>
                                          <p:spTgt spid="8294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2946">
                                            <p:txEl>
                                              <p:pRg st="2" end="2"/>
                                            </p:txEl>
                                          </p:spTgt>
                                        </p:tgtEl>
                                        <p:attrNameLst>
                                          <p:attrName>style.visibility</p:attrName>
                                        </p:attrNameLst>
                                      </p:cBhvr>
                                      <p:to>
                                        <p:strVal val="visible"/>
                                      </p:to>
                                    </p:set>
                                    <p:animEffect transition="in" filter="dissolve">
                                      <p:cBhvr>
                                        <p:cTn id="15" dur="500"/>
                                        <p:tgtEl>
                                          <p:spTgt spid="8294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2946">
                                            <p:txEl>
                                              <p:pRg st="3" end="3"/>
                                            </p:txEl>
                                          </p:spTgt>
                                        </p:tgtEl>
                                        <p:attrNameLst>
                                          <p:attrName>style.visibility</p:attrName>
                                        </p:attrNameLst>
                                      </p:cBhvr>
                                      <p:to>
                                        <p:strVal val="visible"/>
                                      </p:to>
                                    </p:set>
                                    <p:animEffect transition="in" filter="dissolve">
                                      <p:cBhvr>
                                        <p:cTn id="20" dur="500"/>
                                        <p:tgtEl>
                                          <p:spTgt spid="82946">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2946">
                                            <p:txEl>
                                              <p:pRg st="4" end="4"/>
                                            </p:txEl>
                                          </p:spTgt>
                                        </p:tgtEl>
                                        <p:attrNameLst>
                                          <p:attrName>style.visibility</p:attrName>
                                        </p:attrNameLst>
                                      </p:cBhvr>
                                      <p:to>
                                        <p:strVal val="visible"/>
                                      </p:to>
                                    </p:set>
                                    <p:animEffect transition="in" filter="dissolve">
                                      <p:cBhvr>
                                        <p:cTn id="23" dur="500"/>
                                        <p:tgtEl>
                                          <p:spTgt spid="8294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2946">
                                            <p:txEl>
                                              <p:pRg st="5" end="5"/>
                                            </p:txEl>
                                          </p:spTgt>
                                        </p:tgtEl>
                                        <p:attrNameLst>
                                          <p:attrName>style.visibility</p:attrName>
                                        </p:attrNameLst>
                                      </p:cBhvr>
                                      <p:to>
                                        <p:strVal val="visible"/>
                                      </p:to>
                                    </p:set>
                                    <p:animEffect transition="in" filter="dissolve">
                                      <p:cBhvr>
                                        <p:cTn id="28" dur="500"/>
                                        <p:tgtEl>
                                          <p:spTgt spid="82946">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82946">
                                            <p:txEl>
                                              <p:pRg st="6" end="6"/>
                                            </p:txEl>
                                          </p:spTgt>
                                        </p:tgtEl>
                                        <p:attrNameLst>
                                          <p:attrName>style.visibility</p:attrName>
                                        </p:attrNameLst>
                                      </p:cBhvr>
                                      <p:to>
                                        <p:strVal val="visible"/>
                                      </p:to>
                                    </p:set>
                                    <p:animEffect transition="in" filter="dissolve">
                                      <p:cBhvr>
                                        <p:cTn id="31" dur="500"/>
                                        <p:tgtEl>
                                          <p:spTgt spid="8294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2946">
                                            <p:txEl>
                                              <p:pRg st="7" end="7"/>
                                            </p:txEl>
                                          </p:spTgt>
                                        </p:tgtEl>
                                        <p:attrNameLst>
                                          <p:attrName>style.visibility</p:attrName>
                                        </p:attrNameLst>
                                      </p:cBhvr>
                                      <p:to>
                                        <p:strVal val="visible"/>
                                      </p:to>
                                    </p:set>
                                    <p:animEffect transition="in" filter="dissolve">
                                      <p:cBhvr>
                                        <p:cTn id="36" dur="500"/>
                                        <p:tgtEl>
                                          <p:spTgt spid="82946">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2946">
                                            <p:txEl>
                                              <p:pRg st="8" end="8"/>
                                            </p:txEl>
                                          </p:spTgt>
                                        </p:tgtEl>
                                        <p:attrNameLst>
                                          <p:attrName>style.visibility</p:attrName>
                                        </p:attrNameLst>
                                      </p:cBhvr>
                                      <p:to>
                                        <p:strVal val="visible"/>
                                      </p:to>
                                    </p:set>
                                    <p:animEffect transition="in" filter="dissolve">
                                      <p:cBhvr>
                                        <p:cTn id="39" dur="500"/>
                                        <p:tgtEl>
                                          <p:spTgt spid="829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Navigator Object</a:t>
            </a:r>
            <a:endParaRPr lang="en-US" dirty="0" smtClean="0">
              <a:cs typeface="+mj-cs"/>
            </a:endParaRPr>
          </a:p>
        </p:txBody>
      </p:sp>
      <p:sp>
        <p:nvSpPr>
          <p:cNvPr id="17411" name="Rectangle 3"/>
          <p:cNvSpPr>
            <a:spLocks noGrp="1" noChangeArrowheads="1"/>
          </p:cNvSpPr>
          <p:nvPr>
            <p:ph idx="1"/>
          </p:nvPr>
        </p:nvSpPr>
        <p:spPr>
          <a:xfrm>
            <a:off x="498475" y="1295400"/>
            <a:ext cx="7556500" cy="4830763"/>
          </a:xfrm>
        </p:spPr>
        <p:txBody>
          <a:bodyPr/>
          <a:lstStyle/>
          <a:p>
            <a:pPr eaLnBrk="1" hangingPunct="1">
              <a:lnSpc>
                <a:spcPct val="80000"/>
              </a:lnSpc>
            </a:pPr>
            <a:r>
              <a:rPr lang="en-US" altLang="en-US" sz="1600" dirty="0" err="1" smtClean="0">
                <a:latin typeface="Arial" charset="0"/>
                <a:ea typeface="ＭＳ Ｐゴシック" charset="-128"/>
              </a:rPr>
              <a:t>onLine</a:t>
            </a:r>
            <a:endParaRPr lang="en-US" altLang="en-US" sz="1600" dirty="0" smtClean="0">
              <a:latin typeface="Arial" charset="0"/>
              <a:ea typeface="ＭＳ Ｐゴシック" charset="-128"/>
            </a:endParaRPr>
          </a:p>
          <a:p>
            <a:pPr lvl="2" eaLnBrk="1" hangingPunct="1">
              <a:lnSpc>
                <a:spcPct val="80000"/>
              </a:lnSpc>
            </a:pPr>
            <a:r>
              <a:rPr lang="en-US" altLang="en-US" sz="1400" dirty="0" smtClean="0">
                <a:latin typeface="Arial" charset="0"/>
                <a:ea typeface="ＭＳ Ｐゴシック" charset="-128"/>
              </a:rPr>
              <a:t>The </a:t>
            </a:r>
            <a:r>
              <a:rPr lang="en-US" altLang="en-US" sz="1400" dirty="0" err="1">
                <a:latin typeface="Arial" charset="0"/>
                <a:ea typeface="ＭＳ Ｐゴシック" charset="-128"/>
              </a:rPr>
              <a:t>navigator.onLine</a:t>
            </a:r>
            <a:r>
              <a:rPr lang="en-US" altLang="en-US" sz="1400" dirty="0">
                <a:latin typeface="Arial" charset="0"/>
                <a:ea typeface="ＭＳ Ｐゴシック" charset="-128"/>
              </a:rPr>
              <a:t> property (if it exists) specifies whether the browser is currently connected to the network. Applications may want to save state locally while they are offline.</a:t>
            </a:r>
          </a:p>
          <a:p>
            <a:pPr eaLnBrk="1" hangingPunct="1">
              <a:lnSpc>
                <a:spcPct val="80000"/>
              </a:lnSpc>
            </a:pPr>
            <a:r>
              <a:rPr lang="en-US" altLang="en-US" sz="1600" dirty="0" smtClean="0">
                <a:latin typeface="Arial" charset="0"/>
                <a:ea typeface="ＭＳ Ｐゴシック" charset="-128"/>
              </a:rPr>
              <a:t>Geolocation</a:t>
            </a:r>
          </a:p>
          <a:p>
            <a:pPr lvl="2" eaLnBrk="1" hangingPunct="1">
              <a:lnSpc>
                <a:spcPct val="80000"/>
              </a:lnSpc>
            </a:pPr>
            <a:r>
              <a:rPr lang="en-US" altLang="en-US" sz="1400" dirty="0" smtClean="0">
                <a:latin typeface="Arial" charset="0"/>
                <a:ea typeface="ＭＳ Ｐゴシック" charset="-128"/>
              </a:rPr>
              <a:t>A Geolocation object that defines an API for determining the user’s geographical location. </a:t>
            </a:r>
          </a:p>
          <a:p>
            <a:pPr eaLnBrk="1" hangingPunct="1">
              <a:lnSpc>
                <a:spcPct val="80000"/>
              </a:lnSpc>
            </a:pPr>
            <a:r>
              <a:rPr lang="en-US" altLang="en-US" sz="1600" dirty="0" err="1" smtClean="0">
                <a:latin typeface="Arial" charset="0"/>
                <a:ea typeface="ＭＳ Ｐゴシック" charset="-128"/>
              </a:rPr>
              <a:t>javaEnabled</a:t>
            </a:r>
            <a:r>
              <a:rPr lang="en-US" altLang="en-US" sz="1600" dirty="0" smtClean="0">
                <a:latin typeface="Arial" charset="0"/>
                <a:ea typeface="ＭＳ Ｐゴシック" charset="-128"/>
              </a:rPr>
              <a:t>()</a:t>
            </a:r>
          </a:p>
          <a:p>
            <a:pPr lvl="2" eaLnBrk="1" hangingPunct="1">
              <a:lnSpc>
                <a:spcPct val="80000"/>
              </a:lnSpc>
            </a:pPr>
            <a:r>
              <a:rPr lang="en-US" altLang="en-US" sz="1400" dirty="0" smtClean="0">
                <a:latin typeface="Arial" charset="0"/>
                <a:ea typeface="ＭＳ Ｐゴシック" charset="-128"/>
              </a:rPr>
              <a:t>A nonstandard method that should return true if the browser can run Java  applets.</a:t>
            </a:r>
          </a:p>
          <a:p>
            <a:pPr eaLnBrk="1" hangingPunct="1">
              <a:lnSpc>
                <a:spcPct val="80000"/>
              </a:lnSpc>
            </a:pPr>
            <a:r>
              <a:rPr lang="en-US" altLang="en-US" sz="1600" dirty="0" err="1" smtClean="0">
                <a:latin typeface="Arial" charset="0"/>
                <a:ea typeface="ＭＳ Ｐゴシック" charset="-128"/>
              </a:rPr>
              <a:t>cookiesEnabled</a:t>
            </a:r>
            <a:r>
              <a:rPr lang="en-US" altLang="en-US" sz="1600" dirty="0" smtClean="0">
                <a:latin typeface="Arial" charset="0"/>
                <a:ea typeface="ＭＳ Ｐゴシック" charset="-128"/>
              </a:rPr>
              <a:t>()</a:t>
            </a:r>
          </a:p>
          <a:p>
            <a:pPr lvl="2" eaLnBrk="1" hangingPunct="1">
              <a:lnSpc>
                <a:spcPct val="80000"/>
              </a:lnSpc>
            </a:pPr>
            <a:r>
              <a:rPr lang="en-US" altLang="en-US" sz="1400" dirty="0" smtClean="0">
                <a:latin typeface="Arial" charset="0"/>
                <a:ea typeface="ＭＳ Ｐゴシック" charset="-128"/>
              </a:rPr>
              <a:t>A </a:t>
            </a:r>
            <a:r>
              <a:rPr lang="en-US" altLang="en-US" sz="1400" dirty="0">
                <a:latin typeface="Arial" charset="0"/>
                <a:ea typeface="ＭＳ Ｐゴシック" charset="-128"/>
              </a:rPr>
              <a:t>nonstandard method that should return true if the browser can store persistent cookies. May not return the correct value if cookies are configured on a site-by-site basis.</a:t>
            </a:r>
          </a:p>
        </p:txBody>
      </p:sp>
      <p:sp>
        <p:nvSpPr>
          <p:cNvPr id="8499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49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49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9CBF56D9-F7D2-4743-BF2A-19871A93F965}" type="slidenum">
              <a:rPr lang="en-US" altLang="en-US" sz="1400" smtClean="0">
                <a:solidFill>
                  <a:srgbClr val="898989"/>
                </a:solidFill>
                <a:latin typeface="Calibri" charset="0"/>
              </a:rPr>
              <a:pPr eaLnBrk="1" hangingPunct="1"/>
              <a:t>41</a:t>
            </a:fld>
            <a:endParaRPr lang="en-US" altLang="en-US" sz="140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dissolv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dissolve">
                                      <p:cBhvr>
                                        <p:cTn id="15" dur="500"/>
                                        <p:tgtEl>
                                          <p:spTgt spid="1741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dissolve">
                                      <p:cBhvr>
                                        <p:cTn id="18" dur="500"/>
                                        <p:tgtEl>
                                          <p:spTgt spid="174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dissolve">
                                      <p:cBhvr>
                                        <p:cTn id="26" dur="500"/>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dissolve">
                                      <p:cBhvr>
                                        <p:cTn id="31" dur="500"/>
                                        <p:tgtEl>
                                          <p:spTgt spid="17411">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7411">
                                            <p:txEl>
                                              <p:pRg st="7" end="7"/>
                                            </p:txEl>
                                          </p:spTgt>
                                        </p:tgtEl>
                                        <p:attrNameLst>
                                          <p:attrName>style.visibility</p:attrName>
                                        </p:attrNameLst>
                                      </p:cBhvr>
                                      <p:to>
                                        <p:strVal val="visible"/>
                                      </p:to>
                                    </p:set>
                                    <p:animEffect transition="in" filter="dissolve">
                                      <p:cBhvr>
                                        <p:cTn id="34"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Detecting Plug-ins</a:t>
            </a:r>
            <a:endParaRPr lang="en-US" dirty="0" smtClean="0">
              <a:cs typeface="+mj-cs"/>
            </a:endParaRPr>
          </a:p>
        </p:txBody>
      </p:sp>
      <p:sp>
        <p:nvSpPr>
          <p:cNvPr id="17411" name="Rectangle 3"/>
          <p:cNvSpPr>
            <a:spLocks noGrp="1" noChangeArrowheads="1"/>
          </p:cNvSpPr>
          <p:nvPr>
            <p:ph idx="1"/>
          </p:nvPr>
        </p:nvSpPr>
        <p:spPr>
          <a:xfrm>
            <a:off x="498475" y="1295400"/>
            <a:ext cx="7556500" cy="4144963"/>
          </a:xfrm>
        </p:spPr>
        <p:txBody>
          <a:bodyPr/>
          <a:lstStyle/>
          <a:p>
            <a:pPr eaLnBrk="1" hangingPunct="1"/>
            <a:r>
              <a:rPr lang="en-US" altLang="en-US" sz="1600" smtClean="0">
                <a:ea typeface="ＭＳ Ｐゴシック" charset="-128"/>
              </a:rPr>
              <a:t>One of the most common detection procedures is to determine whether the browser has a particular plug-in installed.</a:t>
            </a:r>
          </a:p>
          <a:p>
            <a:pPr eaLnBrk="1" hangingPunct="1"/>
            <a:r>
              <a:rPr lang="en-US" altLang="en-US" sz="1600" smtClean="0">
                <a:ea typeface="ＭＳ Ｐゴシック" charset="-128"/>
              </a:rPr>
              <a:t>For browsers other than Internet Explorer, this can be determined using the plugins array. Each item in the array contains the following properties:</a:t>
            </a:r>
          </a:p>
          <a:p>
            <a:pPr eaLnBrk="1" hangingPunct="1"/>
            <a:r>
              <a:rPr lang="en-US" altLang="en-US" sz="1600" smtClean="0">
                <a:ea typeface="ＭＳ Ｐゴシック" charset="-128"/>
              </a:rPr>
              <a:t>name — The name of the plug-in</a:t>
            </a:r>
          </a:p>
          <a:p>
            <a:pPr eaLnBrk="1" hangingPunct="1"/>
            <a:r>
              <a:rPr lang="en-US" altLang="en-US" sz="1600" smtClean="0">
                <a:ea typeface="ＭＳ Ｐゴシック" charset="-128"/>
              </a:rPr>
              <a:t>description — The description of the plug-in</a:t>
            </a:r>
          </a:p>
          <a:p>
            <a:pPr eaLnBrk="1" hangingPunct="1"/>
            <a:r>
              <a:rPr lang="en-US" altLang="en-US" sz="1600" smtClean="0">
                <a:ea typeface="ＭＳ Ｐゴシック" charset="-128"/>
              </a:rPr>
              <a:t>filename — The filename for the plug-in</a:t>
            </a:r>
          </a:p>
          <a:p>
            <a:pPr eaLnBrk="1" hangingPunct="1"/>
            <a:r>
              <a:rPr lang="en-US" altLang="en-US" sz="1600" smtClean="0">
                <a:ea typeface="ＭＳ Ｐゴシック" charset="-128"/>
              </a:rPr>
              <a:t>length — The number of MIME types handled by this plug-in.</a:t>
            </a:r>
          </a:p>
          <a:p>
            <a:pPr eaLnBrk="1" hangingPunct="1"/>
            <a:r>
              <a:rPr lang="en-US" altLang="en-US" sz="1600" smtClean="0">
                <a:ea typeface="ＭＳ Ｐゴシック" charset="-128"/>
              </a:rPr>
              <a:t>Typically, the name contains all of the information that’s necessary to identify a plug-in, though this is not an exact science.</a:t>
            </a:r>
          </a:p>
          <a:p>
            <a:pPr eaLnBrk="1" hangingPunct="1"/>
            <a:endParaRPr lang="en-US" altLang="en-US" sz="1600" smtClean="0">
              <a:ea typeface="ＭＳ Ｐゴシック" charset="-128"/>
            </a:endParaRPr>
          </a:p>
          <a:p>
            <a:pPr eaLnBrk="1" hangingPunct="1"/>
            <a:endParaRPr lang="en-US" altLang="en-US" sz="1600">
              <a:ea typeface="ＭＳ Ｐゴシック" charset="-128"/>
            </a:endParaRPr>
          </a:p>
        </p:txBody>
      </p:sp>
      <p:sp>
        <p:nvSpPr>
          <p:cNvPr id="8601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60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60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2431732B-487D-A64A-BC65-CAF9575D1B6D}" type="slidenum">
              <a:rPr lang="en-US" altLang="en-US" sz="1400" smtClean="0">
                <a:solidFill>
                  <a:srgbClr val="898989"/>
                </a:solidFill>
                <a:latin typeface="Calibri" charset="0"/>
              </a:rPr>
              <a:pPr eaLnBrk="1" hangingPunct="1"/>
              <a:t>42</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SCREEN OBJECT</a:t>
            </a:r>
            <a:endParaRPr lang="en-US" dirty="0" smtClean="0">
              <a:cs typeface="+mj-cs"/>
            </a:endParaRPr>
          </a:p>
        </p:txBody>
      </p:sp>
      <p:sp>
        <p:nvSpPr>
          <p:cNvPr id="17411" name="Rectangle 3"/>
          <p:cNvSpPr>
            <a:spLocks noGrp="1" noChangeArrowheads="1"/>
          </p:cNvSpPr>
          <p:nvPr>
            <p:ph idx="1"/>
          </p:nvPr>
        </p:nvSpPr>
        <p:spPr>
          <a:xfrm>
            <a:off x="498475" y="1371600"/>
            <a:ext cx="7556500" cy="4754563"/>
          </a:xfrm>
        </p:spPr>
        <p:txBody>
          <a:bodyPr/>
          <a:lstStyle/>
          <a:p>
            <a:pPr eaLnBrk="1" hangingPunct="1">
              <a:lnSpc>
                <a:spcPct val="80000"/>
              </a:lnSpc>
            </a:pPr>
            <a:r>
              <a:rPr lang="en-US" altLang="en-US" sz="1600" dirty="0">
                <a:latin typeface="Arial" charset="0"/>
                <a:ea typeface="ＭＳ Ｐゴシック" charset="-128"/>
              </a:rPr>
              <a:t>The screen object (also a property of window) is one of the few JavaScript objects that have little to no programmatic use; it is used purely as an indication of client capabilities.</a:t>
            </a:r>
          </a:p>
          <a:p>
            <a:pPr eaLnBrk="1" hangingPunct="1">
              <a:lnSpc>
                <a:spcPct val="80000"/>
              </a:lnSpc>
            </a:pPr>
            <a:r>
              <a:rPr lang="en-US" altLang="en-US" sz="1600" dirty="0">
                <a:latin typeface="Arial" charset="0"/>
                <a:ea typeface="ＭＳ Ｐゴシック" charset="-128"/>
              </a:rPr>
              <a:t>The screen  property of a Window object refers to a Screen object that provides information about the size of the user’s display and the number of colors available on it. The width  and height  properties specify the size of the display in pixels. The </a:t>
            </a:r>
            <a:r>
              <a:rPr lang="en-US" altLang="en-US" sz="1600" dirty="0" err="1">
                <a:latin typeface="Arial" charset="0"/>
                <a:ea typeface="ＭＳ Ｐゴシック" charset="-128"/>
              </a:rPr>
              <a:t>availWidth</a:t>
            </a:r>
            <a:r>
              <a:rPr lang="en-US" altLang="en-US" sz="1600" dirty="0">
                <a:latin typeface="Arial" charset="0"/>
                <a:ea typeface="ＭＳ Ｐゴシック" charset="-128"/>
              </a:rPr>
              <a:t>  and </a:t>
            </a:r>
            <a:r>
              <a:rPr lang="en-US" altLang="en-US" sz="1600" dirty="0" err="1">
                <a:latin typeface="Arial" charset="0"/>
                <a:ea typeface="ＭＳ Ｐゴシック" charset="-128"/>
              </a:rPr>
              <a:t>availHeight</a:t>
            </a:r>
            <a:r>
              <a:rPr lang="en-US" altLang="en-US" sz="1600" dirty="0">
                <a:latin typeface="Arial" charset="0"/>
                <a:ea typeface="ＭＳ Ｐゴシック" charset="-128"/>
              </a:rPr>
              <a:t>  properties specify the display size that is actually available; they exclude the space required by features such as a desktop taskbar. The </a:t>
            </a:r>
            <a:r>
              <a:rPr lang="en-US" altLang="en-US" sz="1600" dirty="0" err="1">
                <a:latin typeface="Arial" charset="0"/>
                <a:ea typeface="ＭＳ Ｐゴシック" charset="-128"/>
              </a:rPr>
              <a:t>colorDepth</a:t>
            </a:r>
            <a:r>
              <a:rPr lang="en-US" altLang="en-US" sz="1600" dirty="0">
                <a:latin typeface="Arial" charset="0"/>
                <a:ea typeface="ＭＳ Ｐゴシック" charset="-128"/>
              </a:rPr>
              <a:t>  property specifies the bits-per-pixel value of the screen. Typical values are 16, 24, and 32.</a:t>
            </a:r>
          </a:p>
          <a:p>
            <a:pPr eaLnBrk="1" hangingPunct="1">
              <a:lnSpc>
                <a:spcPct val="80000"/>
              </a:lnSpc>
            </a:pPr>
            <a:r>
              <a:rPr lang="en-US" altLang="en-US" sz="1600" dirty="0">
                <a:latin typeface="Arial" charset="0"/>
                <a:ea typeface="ＭＳ Ｐゴシック" charset="-128"/>
              </a:rPr>
              <a:t>The </a:t>
            </a:r>
            <a:r>
              <a:rPr lang="en-US" altLang="en-US" sz="1600" dirty="0" err="1">
                <a:latin typeface="Arial" charset="0"/>
                <a:ea typeface="ＭＳ Ｐゴシック" charset="-128"/>
              </a:rPr>
              <a:t>window.screen</a:t>
            </a:r>
            <a:r>
              <a:rPr lang="en-US" altLang="en-US" sz="1600" dirty="0">
                <a:latin typeface="Arial" charset="0"/>
                <a:ea typeface="ＭＳ Ｐゴシック" charset="-128"/>
              </a:rPr>
              <a:t>  property and the Screen object to which it refers are both nonstandard but widely implemented. You might use the Screen object to determine whether your web app is running in a small form factor device such as a netbook computer. If screen space is limited, you might choose to use smaller fonts and images, for example.</a:t>
            </a:r>
          </a:p>
        </p:txBody>
      </p:sp>
      <p:sp>
        <p:nvSpPr>
          <p:cNvPr id="8704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70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70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0AC42C7B-088D-4A48-954F-8506050B7804}" type="slidenum">
              <a:rPr lang="en-US" altLang="en-US" sz="1400" smtClean="0">
                <a:solidFill>
                  <a:srgbClr val="898989"/>
                </a:solidFill>
                <a:latin typeface="Calibri" charset="0"/>
              </a:rPr>
              <a:pPr eaLnBrk="1" hangingPunct="1"/>
              <a:t>43</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HISTORY OBJECT</a:t>
            </a:r>
            <a:endParaRPr lang="en-US" dirty="0" smtClean="0">
              <a:cs typeface="+mj-cs"/>
            </a:endParaRPr>
          </a:p>
        </p:txBody>
      </p:sp>
      <p:sp>
        <p:nvSpPr>
          <p:cNvPr id="17411" name="Rectangle 3"/>
          <p:cNvSpPr>
            <a:spLocks noGrp="1" noChangeArrowheads="1"/>
          </p:cNvSpPr>
          <p:nvPr>
            <p:ph idx="1"/>
          </p:nvPr>
        </p:nvSpPr>
        <p:spPr>
          <a:xfrm>
            <a:off x="498475" y="1295400"/>
            <a:ext cx="7556500" cy="4830763"/>
          </a:xfrm>
        </p:spPr>
        <p:txBody>
          <a:bodyPr/>
          <a:lstStyle/>
          <a:p>
            <a:pPr eaLnBrk="1" hangingPunct="1">
              <a:lnSpc>
                <a:spcPct val="90000"/>
              </a:lnSpc>
            </a:pPr>
            <a:r>
              <a:rPr lang="en-US" altLang="en-US" sz="1600" smtClean="0">
                <a:ea typeface="ＭＳ Ｐゴシック" charset="-128"/>
              </a:rPr>
              <a:t>The history object represents the user’s navigation history since the given window was first used. Because history is a property of window, each browser window, tab, and frame has its own history object relating specifically to that window object.</a:t>
            </a:r>
          </a:p>
          <a:p>
            <a:pPr eaLnBrk="1" hangingPunct="1">
              <a:lnSpc>
                <a:spcPct val="90000"/>
              </a:lnSpc>
            </a:pPr>
            <a:r>
              <a:rPr lang="en-US" altLang="en-US" sz="1600" smtClean="0">
                <a:ea typeface="ＭＳ Ｐゴシック" charset="-128"/>
              </a:rPr>
              <a:t>For security reasons, it’s not possible to determine the URLs that the user has visited.</a:t>
            </a:r>
          </a:p>
          <a:p>
            <a:pPr eaLnBrk="1" hangingPunct="1">
              <a:lnSpc>
                <a:spcPct val="90000"/>
              </a:lnSpc>
            </a:pPr>
            <a:r>
              <a:rPr lang="en-US" altLang="en-US" sz="1600" smtClean="0">
                <a:ea typeface="ＭＳ Ｐゴシック" charset="-128"/>
              </a:rPr>
              <a:t>It is possible, however, to navigate backwards and forwards through the list of places the user has been without knowing the exact URL.</a:t>
            </a:r>
          </a:p>
          <a:p>
            <a:pPr eaLnBrk="1" hangingPunct="1">
              <a:lnSpc>
                <a:spcPct val="90000"/>
              </a:lnSpc>
            </a:pPr>
            <a:r>
              <a:rPr lang="en-US" altLang="en-US" sz="1600" smtClean="0">
                <a:ea typeface="ＭＳ Ｐゴシック" charset="-128"/>
              </a:rPr>
              <a:t>The go() method navigates through the user’s history in either direction, backward or forward. This method accepts a single argument, which is an integer representing the number of pages to go backward or forward. A negative number moves backward in history (similar to clicking the browser’s Back button), and a positive number moves forward (similar to clicking the browser’s Forward button).</a:t>
            </a:r>
          </a:p>
          <a:p>
            <a:pPr eaLnBrk="1" hangingPunct="1">
              <a:lnSpc>
                <a:spcPct val="90000"/>
              </a:lnSpc>
            </a:pPr>
            <a:r>
              <a:rPr lang="en-US" altLang="en-US" sz="1600" smtClean="0">
                <a:ea typeface="ＭＳ Ｐゴシック" charset="-128"/>
              </a:rPr>
              <a:t>The go() method argument can also be a string, in which case the browser navigates to the first location in history that contains the given string.</a:t>
            </a:r>
          </a:p>
          <a:p>
            <a:pPr eaLnBrk="1" hangingPunct="1"/>
            <a:endParaRPr lang="en-US" altLang="en-US" sz="1600" b="1">
              <a:ea typeface="ＭＳ Ｐゴシック" charset="-128"/>
            </a:endParaRPr>
          </a:p>
        </p:txBody>
      </p:sp>
      <p:sp>
        <p:nvSpPr>
          <p:cNvPr id="8806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80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80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1DA29593-1C1A-CC44-9B1F-732A09DE7B52}" type="slidenum">
              <a:rPr lang="en-US" altLang="en-US" sz="1400" smtClean="0">
                <a:solidFill>
                  <a:srgbClr val="898989"/>
                </a:solidFill>
                <a:latin typeface="Calibri" charset="0"/>
              </a:rPr>
              <a:pPr eaLnBrk="1" hangingPunct="1"/>
              <a:t>44</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HISTORY OBJECT</a:t>
            </a:r>
            <a:endParaRPr lang="en-US" dirty="0" smtClean="0">
              <a:cs typeface="+mj-cs"/>
            </a:endParaRPr>
          </a:p>
        </p:txBody>
      </p:sp>
      <p:sp>
        <p:nvSpPr>
          <p:cNvPr id="89090" name="Rectangle 3"/>
          <p:cNvSpPr>
            <a:spLocks noGrp="1" noChangeArrowheads="1"/>
          </p:cNvSpPr>
          <p:nvPr>
            <p:ph idx="1"/>
          </p:nvPr>
        </p:nvSpPr>
        <p:spPr>
          <a:xfrm>
            <a:off x="498475" y="1295400"/>
            <a:ext cx="7556500" cy="4830763"/>
          </a:xfrm>
        </p:spPr>
        <p:txBody>
          <a:bodyPr/>
          <a:lstStyle/>
          <a:p>
            <a:pPr eaLnBrk="1" hangingPunct="1"/>
            <a:r>
              <a:rPr lang="en-US" altLang="en-US" sz="1600" smtClean="0">
                <a:latin typeface="Arial" charset="0"/>
                <a:ea typeface="ＭＳ Ｐゴシック" charset="-128"/>
              </a:rPr>
              <a:t>Two shortcut methods, back() and forward(), may be used in place of go(). As you might expect, these mimic the browser Back and Forward buttons as follows:</a:t>
            </a:r>
          </a:p>
          <a:p>
            <a:pPr marL="228600" lvl="1" indent="0" eaLnBrk="1" hangingPunct="1">
              <a:buFont typeface="Wingdings" charset="2"/>
              <a:buNone/>
            </a:pPr>
            <a:r>
              <a:rPr lang="en-US" altLang="en-US" sz="1400" smtClean="0">
                <a:latin typeface="Arial" charset="0"/>
                <a:ea typeface="ＭＳ Ｐゴシック" charset="-128"/>
              </a:rPr>
              <a:t>//go back one page</a:t>
            </a:r>
          </a:p>
          <a:p>
            <a:pPr marL="228600" lvl="1" indent="0" eaLnBrk="1" hangingPunct="1">
              <a:buFont typeface="Wingdings" charset="2"/>
              <a:buNone/>
            </a:pPr>
            <a:r>
              <a:rPr lang="en-US" altLang="en-US" sz="1400" smtClean="0">
                <a:latin typeface="Arial" charset="0"/>
                <a:ea typeface="ＭＳ Ｐゴシック" charset="-128"/>
              </a:rPr>
              <a:t>history.back();</a:t>
            </a:r>
          </a:p>
          <a:p>
            <a:pPr marL="228600" lvl="1" indent="0" eaLnBrk="1" hangingPunct="1">
              <a:buFont typeface="Wingdings" charset="2"/>
              <a:buNone/>
            </a:pPr>
            <a:r>
              <a:rPr lang="en-US" altLang="en-US" sz="1400" smtClean="0">
                <a:latin typeface="Arial" charset="0"/>
                <a:ea typeface="ＭＳ Ｐゴシック" charset="-128"/>
              </a:rPr>
              <a:t>//go forward one page</a:t>
            </a:r>
          </a:p>
          <a:p>
            <a:pPr marL="228600" lvl="1" indent="0" eaLnBrk="1" hangingPunct="1">
              <a:buFont typeface="Wingdings" charset="2"/>
              <a:buNone/>
            </a:pPr>
            <a:r>
              <a:rPr lang="en-US" altLang="en-US" sz="1400" smtClean="0">
                <a:latin typeface="Arial" charset="0"/>
                <a:ea typeface="ＭＳ Ｐゴシック" charset="-128"/>
              </a:rPr>
              <a:t>history.forward();</a:t>
            </a:r>
          </a:p>
          <a:p>
            <a:pPr eaLnBrk="1" hangingPunct="1"/>
            <a:r>
              <a:rPr lang="en-US" altLang="en-US" sz="1600" smtClean="0">
                <a:latin typeface="Arial" charset="0"/>
                <a:ea typeface="ＭＳ Ｐゴシック" charset="-128"/>
              </a:rPr>
              <a:t>The history object also has a property, length, which indicates how many items are in the history stack. This property reflects all items in the history stack, both those going backward and those going forward. For the fi rst page loaded into a window, tab, or frame, history.length is equal to 0. By testing for this value as shown here, it’s possible to determine if the user’s start point was your page:</a:t>
            </a:r>
          </a:p>
          <a:p>
            <a:pPr marL="228600" lvl="1" indent="0" eaLnBrk="1" hangingPunct="1">
              <a:buFont typeface="Wingdings" charset="2"/>
              <a:buNone/>
            </a:pPr>
            <a:r>
              <a:rPr lang="en-US" altLang="en-US" sz="1400" smtClean="0">
                <a:latin typeface="Arial" charset="0"/>
                <a:ea typeface="ＭＳ Ｐゴシック" charset="-128"/>
              </a:rPr>
              <a:t>if (history.length == 0){</a:t>
            </a:r>
          </a:p>
          <a:p>
            <a:pPr marL="228600" lvl="1" indent="0" eaLnBrk="1" hangingPunct="1">
              <a:buFont typeface="Wingdings" charset="2"/>
              <a:buNone/>
            </a:pPr>
            <a:r>
              <a:rPr lang="en-US" altLang="en-US" sz="1400" smtClean="0">
                <a:latin typeface="Arial" charset="0"/>
                <a:ea typeface="ＭＳ Ｐゴシック" charset="-128"/>
              </a:rPr>
              <a:t>	//this is the first page in the user’s window</a:t>
            </a:r>
          </a:p>
          <a:p>
            <a:pPr marL="228600" lvl="1" indent="0" eaLnBrk="1" hangingPunct="1">
              <a:buFont typeface="Wingdings" charset="2"/>
              <a:buNone/>
            </a:pPr>
            <a:r>
              <a:rPr lang="en-US" altLang="en-US" sz="1400" smtClean="0">
                <a:latin typeface="Arial" charset="0"/>
                <a:ea typeface="ＭＳ Ｐゴシック" charset="-128"/>
              </a:rPr>
              <a:t>}</a:t>
            </a:r>
            <a:endParaRPr lang="en-US" altLang="en-US" sz="1400">
              <a:latin typeface="Arial" charset="0"/>
              <a:ea typeface="ＭＳ Ｐゴシック" charset="-128"/>
            </a:endParaRPr>
          </a:p>
        </p:txBody>
      </p:sp>
      <p:sp>
        <p:nvSpPr>
          <p:cNvPr id="8909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890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890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6CA06F31-FB5F-254A-8516-B9AED5671EFC}" type="slidenum">
              <a:rPr lang="en-US" altLang="en-US" sz="1400" smtClean="0">
                <a:solidFill>
                  <a:srgbClr val="898989"/>
                </a:solidFill>
                <a:latin typeface="Calibri" charset="0"/>
              </a:rPr>
              <a:pPr eaLnBrk="1" hangingPunct="1"/>
              <a:t>45</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THE HISTORY OBJECT</a:t>
            </a:r>
            <a:endParaRPr lang="en-US" dirty="0" smtClean="0">
              <a:cs typeface="+mj-cs"/>
            </a:endParaRPr>
          </a:p>
        </p:txBody>
      </p:sp>
      <p:sp>
        <p:nvSpPr>
          <p:cNvPr id="17411" name="Rectangle 3"/>
          <p:cNvSpPr>
            <a:spLocks noGrp="1" noChangeArrowheads="1"/>
          </p:cNvSpPr>
          <p:nvPr>
            <p:ph idx="1"/>
          </p:nvPr>
        </p:nvSpPr>
        <p:spPr>
          <a:xfrm>
            <a:off x="498475" y="1295400"/>
            <a:ext cx="7556500" cy="4830763"/>
          </a:xfrm>
        </p:spPr>
        <p:txBody>
          <a:bodyPr/>
          <a:lstStyle/>
          <a:p>
            <a:pPr eaLnBrk="1" hangingPunct="1"/>
            <a:r>
              <a:rPr lang="en-US" altLang="en-US" sz="1600" smtClean="0">
                <a:ea typeface="ＭＳ Ｐゴシック" charset="-128"/>
              </a:rPr>
              <a:t>Though not used very often, the history object typically is used to create custom Back and Forward buttons and to determine if the page is the first in the user’s history. HTML5 further augments the history object.</a:t>
            </a:r>
            <a:endParaRPr lang="en-US" altLang="en-US" sz="1600" b="1">
              <a:ea typeface="ＭＳ Ｐゴシック" charset="-128"/>
            </a:endParaRPr>
          </a:p>
        </p:txBody>
      </p:sp>
      <p:sp>
        <p:nvSpPr>
          <p:cNvPr id="9011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901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901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4CA5AB0D-3C68-3E4D-9E50-E505541A7C81}" type="slidenum">
              <a:rPr lang="en-US" altLang="en-US" sz="1400" smtClean="0">
                <a:solidFill>
                  <a:srgbClr val="898989"/>
                </a:solidFill>
                <a:latin typeface="Calibri" charset="0"/>
              </a:rPr>
              <a:pPr eaLnBrk="1" hangingPunct="1"/>
              <a:t>46</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8475" y="484188"/>
            <a:ext cx="7556500" cy="658812"/>
          </a:xfrm>
        </p:spPr>
        <p:txBody>
          <a:bodyPr/>
          <a:lstStyle/>
          <a:p>
            <a:pPr eaLnBrk="1" hangingPunct="1">
              <a:defRPr/>
            </a:pPr>
            <a:r>
              <a:rPr lang="en-US" smtClean="0">
                <a:cs typeface="+mj-cs"/>
              </a:rPr>
              <a:t>Summary</a:t>
            </a:r>
            <a:endParaRPr lang="en-US" dirty="0" smtClean="0">
              <a:cs typeface="+mj-cs"/>
            </a:endParaRPr>
          </a:p>
        </p:txBody>
      </p:sp>
      <p:sp>
        <p:nvSpPr>
          <p:cNvPr id="17411" name="Rectangle 3"/>
          <p:cNvSpPr>
            <a:spLocks noGrp="1" noChangeArrowheads="1"/>
          </p:cNvSpPr>
          <p:nvPr>
            <p:ph idx="1"/>
          </p:nvPr>
        </p:nvSpPr>
        <p:spPr>
          <a:xfrm>
            <a:off x="498475" y="1066800"/>
            <a:ext cx="7556500" cy="5059363"/>
          </a:xfrm>
        </p:spPr>
        <p:txBody>
          <a:bodyPr/>
          <a:lstStyle/>
          <a:p>
            <a:pPr eaLnBrk="1" hangingPunct="1">
              <a:lnSpc>
                <a:spcPct val="90000"/>
              </a:lnSpc>
            </a:pPr>
            <a:r>
              <a:rPr lang="en-US" altLang="en-US" sz="1600" smtClean="0">
                <a:ea typeface="ＭＳ Ｐゴシック" charset="-128"/>
              </a:rPr>
              <a:t>The Browser Object Model (BOM) is based on the window object, which represents the browser window and the viewable page area. The window object doubles as the ECMAScript Global object, so all global variables and functions become properties on it, and all native constructors and functions exist on it initially. This chapter discussed the following elements of the BOM:</a:t>
            </a:r>
          </a:p>
          <a:p>
            <a:pPr eaLnBrk="1" hangingPunct="1">
              <a:lnSpc>
                <a:spcPct val="90000"/>
              </a:lnSpc>
            </a:pPr>
            <a:r>
              <a:rPr lang="en-US" altLang="en-US" sz="1600" smtClean="0">
                <a:ea typeface="ＭＳ Ｐゴシック" charset="-128"/>
              </a:rPr>
              <a:t>When frames are used, each frame has its own window object and its own copies of all native constructors and functions. Each frame is stored in the frames collection, indexed both by position and by name.</a:t>
            </a:r>
          </a:p>
          <a:p>
            <a:pPr eaLnBrk="1" hangingPunct="1">
              <a:lnSpc>
                <a:spcPct val="90000"/>
              </a:lnSpc>
            </a:pPr>
            <a:r>
              <a:rPr lang="en-US" altLang="en-US" sz="1600" smtClean="0">
                <a:ea typeface="ＭＳ Ｐゴシック" charset="-128"/>
              </a:rPr>
              <a:t>To reference other frames, including parent frames, there are several window pointers.</a:t>
            </a:r>
          </a:p>
          <a:p>
            <a:pPr eaLnBrk="1" hangingPunct="1">
              <a:lnSpc>
                <a:spcPct val="90000"/>
              </a:lnSpc>
            </a:pPr>
            <a:r>
              <a:rPr lang="en-US" altLang="en-US" sz="1600" smtClean="0">
                <a:ea typeface="ＭＳ Ｐゴシック" charset="-128"/>
              </a:rPr>
              <a:t>The top object always points to the outermost frame, which represents the entire browser window.</a:t>
            </a:r>
          </a:p>
          <a:p>
            <a:pPr eaLnBrk="1" hangingPunct="1">
              <a:lnSpc>
                <a:spcPct val="90000"/>
              </a:lnSpc>
            </a:pPr>
            <a:r>
              <a:rPr lang="en-US" altLang="en-US" sz="1600" smtClean="0">
                <a:ea typeface="ＭＳ Ｐゴシック" charset="-128"/>
              </a:rPr>
              <a:t>The parent object represents the containing frame, and self points back to window.</a:t>
            </a:r>
          </a:p>
          <a:p>
            <a:pPr eaLnBrk="1" hangingPunct="1">
              <a:lnSpc>
                <a:spcPct val="90000"/>
              </a:lnSpc>
            </a:pPr>
            <a:endParaRPr lang="en-US" altLang="en-US" sz="1600" b="1">
              <a:ea typeface="ＭＳ Ｐゴシック" charset="-128"/>
            </a:endParaRPr>
          </a:p>
        </p:txBody>
      </p:sp>
      <p:sp>
        <p:nvSpPr>
          <p:cNvPr id="9113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911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911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A17F875C-CB1F-3A4A-BE60-976012EFC851}" type="slidenum">
              <a:rPr lang="en-US" altLang="en-US" sz="1400" smtClean="0">
                <a:solidFill>
                  <a:srgbClr val="898989"/>
                </a:solidFill>
                <a:latin typeface="Calibri" charset="0"/>
              </a:rPr>
              <a:pPr eaLnBrk="1" hangingPunct="1"/>
              <a:t>47</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cs typeface="+mj-cs"/>
              </a:rPr>
              <a:t>Summary</a:t>
            </a:r>
            <a:endParaRPr lang="en-US" dirty="0" smtClean="0">
              <a:cs typeface="+mj-cs"/>
            </a:endParaRPr>
          </a:p>
        </p:txBody>
      </p:sp>
      <p:sp>
        <p:nvSpPr>
          <p:cNvPr id="92162" name="Rectangle 3"/>
          <p:cNvSpPr>
            <a:spLocks noGrp="1" noChangeArrowheads="1"/>
          </p:cNvSpPr>
          <p:nvPr>
            <p:ph idx="1"/>
          </p:nvPr>
        </p:nvSpPr>
        <p:spPr>
          <a:xfrm>
            <a:off x="498475" y="1219200"/>
            <a:ext cx="7556500" cy="4906963"/>
          </a:xfrm>
        </p:spPr>
        <p:txBody>
          <a:bodyPr/>
          <a:lstStyle/>
          <a:p>
            <a:pPr eaLnBrk="1" hangingPunct="1"/>
            <a:r>
              <a:rPr lang="en-US" altLang="en-US" sz="1600" smtClean="0">
                <a:latin typeface="Arial" charset="0"/>
                <a:ea typeface="ＭＳ Ｐゴシック" charset="-128"/>
              </a:rPr>
              <a:t>The location object allows programmatic access to the browser’s navigation system. By setting properties, it’s possible to change the browser’s URL piece by piece or altogether.</a:t>
            </a:r>
          </a:p>
          <a:p>
            <a:pPr eaLnBrk="1" hangingPunct="1"/>
            <a:r>
              <a:rPr lang="en-US" altLang="en-US" sz="1600" smtClean="0">
                <a:latin typeface="Arial" charset="0"/>
                <a:ea typeface="ＭＳ Ｐゴシック" charset="-128"/>
              </a:rPr>
              <a:t>The replace() method allows for navigating to a new URL and replacing the currently displayed page in the browser’s history.</a:t>
            </a:r>
          </a:p>
          <a:p>
            <a:pPr eaLnBrk="1" hangingPunct="1"/>
            <a:r>
              <a:rPr lang="en-US" altLang="en-US" sz="1600" smtClean="0">
                <a:latin typeface="Arial" charset="0"/>
                <a:ea typeface="ＭＳ Ｐゴシック" charset="-128"/>
              </a:rPr>
              <a:t>The navigator object provides information about the browser. The type of information provided depends largely on the browser being used, though some common properties, such as userAgent, are available in all browsers.</a:t>
            </a:r>
          </a:p>
          <a:p>
            <a:pPr eaLnBrk="1" hangingPunct="1"/>
            <a:r>
              <a:rPr lang="en-US" altLang="en-US" sz="1600" smtClean="0">
                <a:latin typeface="Arial" charset="0"/>
                <a:ea typeface="ＭＳ Ｐゴシック" charset="-128"/>
              </a:rPr>
              <a:t>Two other objects available in the BOM perform very limited functions. The screen object provides information about the client display. This information is typically used in metrics gathering for websites. The history object offers a limited peek into the browser’s history stack, allowing developers to determine how many sites are in the history stack and giving them the ability to go back or forward to any page in the history.</a:t>
            </a:r>
            <a:endParaRPr lang="en-US" altLang="en-US" sz="1600" b="1">
              <a:latin typeface="Arial" charset="0"/>
              <a:ea typeface="ＭＳ Ｐゴシック" charset="-128"/>
            </a:endParaRPr>
          </a:p>
        </p:txBody>
      </p:sp>
      <p:sp>
        <p:nvSpPr>
          <p:cNvPr id="9216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921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921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26C83E51-DE99-FF43-B4CC-D3B98AED4B0E}" type="slidenum">
              <a:rPr lang="en-US" altLang="en-US" sz="1400" smtClean="0">
                <a:solidFill>
                  <a:srgbClr val="898989"/>
                </a:solidFill>
                <a:latin typeface="Calibri" charset="0"/>
              </a:rPr>
              <a:pPr eaLnBrk="1" hangingPunct="1"/>
              <a:t>48</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defRPr/>
            </a:pPr>
            <a:r>
              <a:rPr lang="en-US" sz="3200" smtClean="0">
                <a:cs typeface="+mj-cs"/>
              </a:rPr>
              <a:t>Property look Up Chain</a:t>
            </a:r>
            <a:r>
              <a:rPr lang="en-US"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dirty="0"/>
          </a:p>
        </p:txBody>
      </p:sp>
      <p:sp>
        <p:nvSpPr>
          <p:cNvPr id="29698" name="Content Placeholder 15"/>
          <p:cNvSpPr>
            <a:spLocks noGrp="1"/>
          </p:cNvSpPr>
          <p:nvPr>
            <p:ph idx="1"/>
          </p:nvPr>
        </p:nvSpPr>
        <p:spPr>
          <a:xfrm>
            <a:off x="498475" y="1295400"/>
            <a:ext cx="7556500" cy="48307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29699"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2970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JavaScript and AJAX- Comprehensive</a:t>
            </a:r>
            <a:endParaRPr lang="en-US" altLang="en-US" sz="1100">
              <a:solidFill>
                <a:srgbClr val="898989"/>
              </a:solidFill>
              <a:latin typeface="Calibri" charset="0"/>
            </a:endParaRPr>
          </a:p>
        </p:txBody>
      </p:sp>
      <p:sp>
        <p:nvSpPr>
          <p:cNvPr id="297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EA6288D1-E082-5345-84DD-9BC9D16C3D48}" type="slidenum">
              <a:rPr lang="en-US" altLang="en-US" sz="1400" smtClean="0">
                <a:solidFill>
                  <a:srgbClr val="898989"/>
                </a:solidFill>
                <a:latin typeface="Calibri" charset="0"/>
              </a:rPr>
              <a:pPr eaLnBrk="1" hangingPunct="1"/>
              <a:t>5</a:t>
            </a:fld>
            <a:endParaRPr lang="en-US" altLang="en-US" sz="1400">
              <a:solidFill>
                <a:srgbClr val="898989"/>
              </a:solidFill>
              <a:latin typeface="Calibri" charset="0"/>
            </a:endParaRPr>
          </a:p>
        </p:txBody>
      </p:sp>
      <p:sp>
        <p:nvSpPr>
          <p:cNvPr id="5" name="Rounded Rectangle 4"/>
          <p:cNvSpPr/>
          <p:nvPr/>
        </p:nvSpPr>
        <p:spPr>
          <a:xfrm>
            <a:off x="5883809" y="4402012"/>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sp>
        <p:nvSpPr>
          <p:cNvPr id="6" name="Rounded Rectangle 5"/>
          <p:cNvSpPr/>
          <p:nvPr/>
        </p:nvSpPr>
        <p:spPr>
          <a:xfrm>
            <a:off x="5872089" y="2533353"/>
            <a:ext cx="1948375" cy="1413803"/>
          </a:xfrm>
          <a:prstGeom prst="roundRect">
            <a:avLst/>
          </a:prstGeom>
          <a:solidFill>
            <a:srgbClr val="D60000"/>
          </a:solidFill>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Date</a:t>
            </a:r>
            <a:endParaRPr lang="en-US" dirty="0">
              <a:latin typeface="Consolas" pitchFamily="49" charset="0"/>
            </a:endParaRPr>
          </a:p>
        </p:txBody>
      </p:sp>
      <p:sp>
        <p:nvSpPr>
          <p:cNvPr id="8" name="Rounded Rectangle 7"/>
          <p:cNvSpPr/>
          <p:nvPr/>
        </p:nvSpPr>
        <p:spPr>
          <a:xfrm>
            <a:off x="5867400" y="685800"/>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latin typeface="Consolas" pitchFamily="49" charset="0"/>
              </a:rPr>
              <a:t>instance</a:t>
            </a:r>
          </a:p>
        </p:txBody>
      </p:sp>
      <p:pic>
        <p:nvPicPr>
          <p:cNvPr id="29705" name="Picture 8"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4876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rot="16200000" flipH="1">
            <a:off x="6643688" y="2347912"/>
            <a:ext cx="433388" cy="47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6200000" flipH="1">
            <a:off x="6635750" y="4184650"/>
            <a:ext cx="455613" cy="1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457200" y="2438400"/>
            <a:ext cx="4860925" cy="228600"/>
          </a:xfrm>
          <a:prstGeom prst="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7" name="L-Shape 6"/>
          <p:cNvSpPr/>
          <p:nvPr/>
        </p:nvSpPr>
        <p:spPr>
          <a:xfrm rot="18875478">
            <a:off x="5520656" y="2591125"/>
            <a:ext cx="568740" cy="334169"/>
          </a:xfrm>
          <a:prstGeom prst="corner">
            <a:avLst/>
          </a:prstGeom>
          <a:solidFill>
            <a:srgbClr val="85C661"/>
          </a:solidFill>
          <a:scene3d>
            <a:camera prst="orthographicFront"/>
            <a:lightRig rig="threePt" dir="t"/>
          </a:scene3d>
          <a:sp3d>
            <a:bevelT prst="relaxedInset"/>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4" name="Cross 13"/>
          <p:cNvSpPr/>
          <p:nvPr/>
        </p:nvSpPr>
        <p:spPr>
          <a:xfrm rot="18900000">
            <a:off x="5604412" y="714912"/>
            <a:ext cx="576776" cy="576776"/>
          </a:xfrm>
          <a:prstGeom prst="plus">
            <a:avLst>
              <a:gd name="adj" fmla="val 35976"/>
            </a:avLst>
          </a:prstGeom>
          <a:solidFill>
            <a:srgbClr val="D60000"/>
          </a:solidFill>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1745" name="Title 12"/>
          <p:cNvSpPr>
            <a:spLocks noGrp="1"/>
          </p:cNvSpPr>
          <p:nvPr>
            <p:ph type="title"/>
          </p:nvPr>
        </p:nvSpPr>
        <p:spPr/>
        <p:txBody>
          <a:bodyPr/>
          <a:lstStyle/>
          <a:p>
            <a:pPr eaLnBrk="1" hangingPunct="1"/>
            <a:r>
              <a:rPr lang="en-US" altLang="en-US" sz="3200" smtClean="0">
                <a:ea typeface="ＭＳ Ｐゴシック" charset="-128"/>
              </a:rPr>
              <a:t>Property look Up Chain</a:t>
            </a:r>
            <a:r>
              <a:rPr lang="en-US" altLang="en-US" smtClean="0">
                <a:ea typeface="ＭＳ Ｐゴシック" charset="-128"/>
              </a:rPr>
              <a:t/>
            </a:r>
            <a:br>
              <a:rPr lang="en-US" altLang="en-US" smtClean="0">
                <a:ea typeface="ＭＳ Ｐゴシック" charset="-128"/>
              </a:rPr>
            </a:br>
            <a:endParaRPr lang="en-US" altLang="en-US">
              <a:ea typeface="ＭＳ Ｐゴシック" charset="-128"/>
            </a:endParaRPr>
          </a:p>
        </p:txBody>
      </p:sp>
      <p:sp>
        <p:nvSpPr>
          <p:cNvPr id="31746" name="Content Placeholder 16"/>
          <p:cNvSpPr>
            <a:spLocks noGrp="1"/>
          </p:cNvSpPr>
          <p:nvPr>
            <p:ph idx="1"/>
          </p:nvPr>
        </p:nvSpPr>
        <p:spPr>
          <a:xfrm>
            <a:off x="498475" y="1143000"/>
            <a:ext cx="7556500" cy="4983163"/>
          </a:xfrm>
        </p:spPr>
        <p:txBody>
          <a:bodyPr/>
          <a:lstStyle/>
          <a:p>
            <a:pPr marL="0" indent="0" eaLnBrk="1" hangingPunct="1">
              <a:buFont typeface="Wingdings" charset="2"/>
              <a:buNone/>
            </a:pPr>
            <a:r>
              <a:rPr lang="en-US" altLang="en-US" smtClean="0">
                <a:ea typeface="ＭＳ Ｐゴシック" charset="-128"/>
              </a:rPr>
              <a:t> </a:t>
            </a:r>
            <a:endParaRPr lang="en-US" altLang="en-US">
              <a:ea typeface="ＭＳ Ｐゴシック" charset="-128"/>
            </a:endParaRPr>
          </a:p>
        </p:txBody>
      </p:sp>
      <p:sp>
        <p:nvSpPr>
          <p:cNvPr id="31747"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1748"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JavaScript and AJAX- Comprehensive</a:t>
            </a:r>
            <a:endParaRPr lang="en-US" altLang="en-US" sz="1100">
              <a:solidFill>
                <a:srgbClr val="898989"/>
              </a:solidFill>
              <a:latin typeface="Calibri" charset="0"/>
            </a:endParaRPr>
          </a:p>
        </p:txBody>
      </p:sp>
      <p:sp>
        <p:nvSpPr>
          <p:cNvPr id="3174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6D5D6A6F-4748-954B-9207-725725599AC0}" type="slidenum">
              <a:rPr lang="en-US" altLang="en-US" sz="1400" smtClean="0">
                <a:solidFill>
                  <a:srgbClr val="898989"/>
                </a:solidFill>
                <a:latin typeface="Calibri" charset="0"/>
              </a:rPr>
              <a:pPr eaLnBrk="1" hangingPunct="1"/>
              <a:t>6</a:t>
            </a:fld>
            <a:endParaRPr lang="en-US" altLang="en-US" sz="1400">
              <a:solidFill>
                <a:srgbClr val="898989"/>
              </a:solidFill>
              <a:latin typeface="Calibri" charset="0"/>
            </a:endParaRPr>
          </a:p>
        </p:txBody>
      </p:sp>
      <p:sp>
        <p:nvSpPr>
          <p:cNvPr id="5" name="Rounded Rectangle 4"/>
          <p:cNvSpPr/>
          <p:nvPr/>
        </p:nvSpPr>
        <p:spPr>
          <a:xfrm>
            <a:off x="5883809" y="4402012"/>
            <a:ext cx="1948375" cy="1413803"/>
          </a:xfrm>
          <a:prstGeom prst="roundRect">
            <a:avLst/>
          </a:prstGeom>
          <a:solidFill>
            <a:srgbClr val="D60000"/>
          </a:solidFill>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r>
              <a:rPr lang="en-US" dirty="0" smtClean="0">
                <a:latin typeface="Consolas" pitchFamily="49" charset="0"/>
              </a:rPr>
              <a:t>Object</a:t>
            </a:r>
            <a:endParaRPr lang="en-US" dirty="0">
              <a:latin typeface="Consolas" pitchFamily="49" charset="0"/>
            </a:endParaRPr>
          </a:p>
        </p:txBody>
      </p:sp>
      <p:sp>
        <p:nvSpPr>
          <p:cNvPr id="6" name="Rounded Rectangle 5"/>
          <p:cNvSpPr/>
          <p:nvPr/>
        </p:nvSpPr>
        <p:spPr>
          <a:xfrm>
            <a:off x="5872089" y="2533353"/>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latin typeface="Consolas" pitchFamily="49" charset="0"/>
              </a:rPr>
              <a:t>Date</a:t>
            </a:r>
          </a:p>
        </p:txBody>
      </p:sp>
      <p:sp>
        <p:nvSpPr>
          <p:cNvPr id="8" name="Rounded Rectangle 7"/>
          <p:cNvSpPr/>
          <p:nvPr/>
        </p:nvSpPr>
        <p:spPr>
          <a:xfrm>
            <a:off x="5867400" y="685800"/>
            <a:ext cx="1948375" cy="1413803"/>
          </a:xfrm>
          <a:prstGeom prst="roundRect">
            <a:avLst/>
          </a:prstGeom>
          <a:effectLst>
            <a:outerShdw blurRad="50800" dist="38100" dir="16200000" rotWithShape="0">
              <a:prstClr val="black">
                <a:alpha val="40000"/>
              </a:prstClr>
            </a:outerShdw>
          </a:effectLst>
          <a:scene3d>
            <a:camera prst="obliqueBottomLef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latin typeface="Consolas" pitchFamily="49" charset="0"/>
              </a:rPr>
              <a:t>instance</a:t>
            </a:r>
          </a:p>
        </p:txBody>
      </p:sp>
      <p:pic>
        <p:nvPicPr>
          <p:cNvPr id="31753" name="Picture 8" descr="groundh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4876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rot="16200000" flipH="1">
            <a:off x="6643688" y="2347912"/>
            <a:ext cx="433388" cy="47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16200000" flipH="1">
            <a:off x="6635750" y="4184650"/>
            <a:ext cx="455613" cy="1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457200" y="2667000"/>
            <a:ext cx="4860925" cy="228600"/>
          </a:xfrm>
          <a:prstGeom prst="rect">
            <a:avLst/>
          </a:prstGeom>
          <a:solidFill>
            <a:srgbClr val="FCB117">
              <a:alpha val="40000"/>
            </a:srgbClr>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7" name="L-Shape 6"/>
          <p:cNvSpPr/>
          <p:nvPr/>
        </p:nvSpPr>
        <p:spPr>
          <a:xfrm rot="18875478">
            <a:off x="5520657" y="4419926"/>
            <a:ext cx="568740" cy="334169"/>
          </a:xfrm>
          <a:prstGeom prst="corner">
            <a:avLst/>
          </a:prstGeom>
          <a:solidFill>
            <a:srgbClr val="85C661"/>
          </a:solidFill>
          <a:scene3d>
            <a:camera prst="orthographicFront"/>
            <a:lightRig rig="threePt" dir="t"/>
          </a:scene3d>
          <a:sp3d>
            <a:bevelT prst="relaxedInset"/>
          </a:sp3d>
        </p:spPr>
        <p:style>
          <a:lnRef idx="1">
            <a:schemeClr val="accent5"/>
          </a:lnRef>
          <a:fillRef idx="3">
            <a:schemeClr val="accent5"/>
          </a:fillRef>
          <a:effectRef idx="2">
            <a:schemeClr val="accent5"/>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4" name="Cross 13"/>
          <p:cNvSpPr/>
          <p:nvPr/>
        </p:nvSpPr>
        <p:spPr>
          <a:xfrm rot="18900000">
            <a:off x="5604412" y="714912"/>
            <a:ext cx="576776" cy="576776"/>
          </a:xfrm>
          <a:prstGeom prst="plus">
            <a:avLst>
              <a:gd name="adj" fmla="val 35976"/>
            </a:avLst>
          </a:prstGeom>
          <a:solidFill>
            <a:srgbClr val="D60000"/>
          </a:solidFill>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6" name="Cross 15"/>
          <p:cNvSpPr/>
          <p:nvPr/>
        </p:nvSpPr>
        <p:spPr>
          <a:xfrm rot="18900000">
            <a:off x="5605854" y="2405455"/>
            <a:ext cx="576776" cy="576776"/>
          </a:xfrm>
          <a:prstGeom prst="plus">
            <a:avLst>
              <a:gd name="adj" fmla="val 35976"/>
            </a:avLst>
          </a:prstGeom>
          <a:solidFill>
            <a:srgbClr val="D60000"/>
          </a:solidFill>
          <a:scene3d>
            <a:camera prst="orthographicFront"/>
            <a:lightRig rig="threePt" dir="t"/>
          </a:scene3d>
          <a:sp3d>
            <a:bevelT prst="relaxedInset"/>
          </a:sp3d>
        </p:spPr>
        <p:style>
          <a:lnRef idx="1">
            <a:schemeClr val="accent2"/>
          </a:lnRef>
          <a:fillRef idx="3">
            <a:schemeClr val="accent2"/>
          </a:fillRef>
          <a:effectRef idx="2">
            <a:schemeClr val="accent2"/>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498475" y="484188"/>
            <a:ext cx="7556500" cy="658812"/>
          </a:xfrm>
        </p:spPr>
        <p:txBody>
          <a:bodyPr/>
          <a:lstStyle/>
          <a:p>
            <a:pPr eaLnBrk="1" hangingPunct="1">
              <a:defRPr/>
            </a:pPr>
            <a:r>
              <a:rPr lang="en-US" smtClean="0">
                <a:cs typeface="+mj-cs"/>
              </a:rPr>
              <a:t>Property look Up Chain With prototypes</a:t>
            </a:r>
            <a:endParaRPr lang="en-US" dirty="0" smtClean="0">
              <a:cs typeface="+mj-cs"/>
            </a:endParaRPr>
          </a:p>
        </p:txBody>
      </p:sp>
      <p:sp>
        <p:nvSpPr>
          <p:cNvPr id="11267" name="Rectangle 3"/>
          <p:cNvSpPr>
            <a:spLocks noGrp="1" noChangeArrowheads="1"/>
          </p:cNvSpPr>
          <p:nvPr>
            <p:ph idx="1"/>
          </p:nvPr>
        </p:nvSpPr>
        <p:spPr>
          <a:xfrm>
            <a:off x="498475" y="1600200"/>
            <a:ext cx="7556500" cy="4525963"/>
          </a:xfrm>
        </p:spPr>
        <p:txBody>
          <a:bodyPr/>
          <a:lstStyle/>
          <a:p>
            <a:pPr eaLnBrk="1" hangingPunct="1"/>
            <a:endParaRPr lang="en-US" altLang="en-US" sz="1400" b="1" smtClean="0">
              <a:ea typeface="ＭＳ Ｐゴシック" charset="-128"/>
            </a:endParaRPr>
          </a:p>
          <a:p>
            <a:pPr eaLnBrk="1" hangingPunct="1"/>
            <a:endParaRPr lang="en-US" altLang="en-US" sz="1400" b="1" smtClean="0">
              <a:ea typeface="ＭＳ Ｐゴシック" charset="-128"/>
            </a:endParaRPr>
          </a:p>
          <a:p>
            <a:pPr eaLnBrk="1" hangingPunct="1"/>
            <a:endParaRPr lang="en-US" altLang="en-US" sz="1400" b="1" smtClean="0">
              <a:ea typeface="ＭＳ Ｐゴシック" charset="-128"/>
            </a:endParaRPr>
          </a:p>
          <a:p>
            <a:pPr eaLnBrk="1" hangingPunct="1">
              <a:buFontTx/>
              <a:buNone/>
            </a:pPr>
            <a:endParaRPr lang="en-US" altLang="en-US" sz="1400" b="1" smtClean="0">
              <a:ea typeface="ＭＳ Ｐゴシック" charset="-128"/>
            </a:endParaRPr>
          </a:p>
          <a:p>
            <a:pPr eaLnBrk="1" hangingPunct="1"/>
            <a:r>
              <a:rPr lang="en-US" altLang="en-US" sz="1400" b="1" smtClean="0">
                <a:ea typeface="ＭＳ Ｐゴシック" charset="-128"/>
              </a:rPr>
              <a:t>In this illustration, an object A contains a number of properties. One of the properties is the hidden __proto__ property, which points to another object, B. B's __proto__ property points to C. This chain ends with the Object object, which is the highest-level parent, and every object inherits from it.</a:t>
            </a:r>
          </a:p>
          <a:p>
            <a:pPr eaLnBrk="1" hangingPunct="1"/>
            <a:r>
              <a:rPr lang="en-US" altLang="en-US" sz="1400" b="1" smtClean="0">
                <a:ea typeface="ＭＳ Ｐゴシック" charset="-128"/>
              </a:rPr>
              <a:t>This is all good to know, but how does it help us? The practical side is that when object A lacks a property but B has it, A can still access this property as its own. The same applies if B also doesn't have the required property, but C does. This is how inheritance takes place: an object can access any property found somewhere up the inheritance chain.</a:t>
            </a:r>
          </a:p>
          <a:p>
            <a:pPr eaLnBrk="1" hangingPunct="1"/>
            <a:endParaRPr lang="en-US" altLang="en-US" sz="1400" b="1">
              <a:ea typeface="ＭＳ Ｐゴシック" charset="-128"/>
            </a:endParaRPr>
          </a:p>
        </p:txBody>
      </p:sp>
      <p:sp>
        <p:nvSpPr>
          <p:cNvPr id="33795"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E170655A-C30B-6148-9F0C-8ED301F702BC}" type="slidenum">
              <a:rPr lang="en-US" altLang="en-US" sz="1400" smtClean="0">
                <a:solidFill>
                  <a:srgbClr val="898989"/>
                </a:solidFill>
                <a:latin typeface="Calibri" charset="0"/>
              </a:rPr>
              <a:pPr eaLnBrk="1" hangingPunct="1"/>
              <a:t>7</a:t>
            </a:fld>
            <a:endParaRPr lang="en-US" altLang="en-US" sz="1400">
              <a:solidFill>
                <a:srgbClr val="898989"/>
              </a:solidFill>
              <a:latin typeface="Calibri" charset="0"/>
            </a:endParaRPr>
          </a:p>
        </p:txBody>
      </p:sp>
      <p:sp>
        <p:nvSpPr>
          <p:cNvPr id="7" name="Rectangle 6"/>
          <p:cNvSpPr/>
          <p:nvPr/>
        </p:nvSpPr>
        <p:spPr bwMode="auto">
          <a:xfrm>
            <a:off x="4876800" y="1676400"/>
            <a:ext cx="914400" cy="447675"/>
          </a:xfrm>
          <a:prstGeom prst="rect">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a:lstStyle/>
          <a:p>
            <a:pPr>
              <a:defRPr/>
            </a:pPr>
            <a:r>
              <a:rPr lang="en-US" sz="1200" dirty="0" err="1"/>
              <a:t>C_proto</a:t>
            </a:r>
            <a:r>
              <a:rPr lang="en-US" sz="1200" dirty="0"/>
              <a:t>_</a:t>
            </a:r>
          </a:p>
        </p:txBody>
      </p:sp>
      <p:sp>
        <p:nvSpPr>
          <p:cNvPr id="2" name="Rectangle 1"/>
          <p:cNvSpPr/>
          <p:nvPr/>
        </p:nvSpPr>
        <p:spPr bwMode="auto">
          <a:xfrm>
            <a:off x="4343400" y="2209800"/>
            <a:ext cx="838200" cy="457200"/>
          </a:xfrm>
          <a:prstGeom prst="rect">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a:lstStyle/>
          <a:p>
            <a:pPr>
              <a:defRPr/>
            </a:pPr>
            <a:r>
              <a:rPr lang="en-US" sz="1200" dirty="0" err="1"/>
              <a:t>B_proto</a:t>
            </a:r>
            <a:r>
              <a:rPr lang="en-US" sz="1200" dirty="0"/>
              <a:t>_</a:t>
            </a:r>
          </a:p>
        </p:txBody>
      </p:sp>
      <p:sp>
        <p:nvSpPr>
          <p:cNvPr id="9" name="Rectangle 8"/>
          <p:cNvSpPr/>
          <p:nvPr/>
        </p:nvSpPr>
        <p:spPr bwMode="auto">
          <a:xfrm>
            <a:off x="3429000" y="2819400"/>
            <a:ext cx="822325" cy="457200"/>
          </a:xfrm>
          <a:prstGeom prst="rect">
            <a:avLst/>
          </a:prstGeom>
          <a:ln>
            <a:headEnd type="none" w="med" len="med"/>
            <a:tailEnd type="none" w="med" len="med"/>
          </a:ln>
          <a:extLst/>
        </p:spPr>
        <p:style>
          <a:lnRef idx="3">
            <a:schemeClr val="lt1"/>
          </a:lnRef>
          <a:fillRef idx="1">
            <a:schemeClr val="accent6"/>
          </a:fillRef>
          <a:effectRef idx="1">
            <a:schemeClr val="accent6"/>
          </a:effectRef>
          <a:fontRef idx="minor">
            <a:schemeClr val="lt1"/>
          </a:fontRef>
        </p:style>
        <p:txBody>
          <a:bodyPr/>
          <a:lstStyle/>
          <a:p>
            <a:pPr>
              <a:defRPr/>
            </a:pPr>
            <a:r>
              <a:rPr lang="en-US" sz="1200" dirty="0" err="1"/>
              <a:t>A_proto</a:t>
            </a:r>
            <a:r>
              <a:rPr lang="en-US" sz="1200" dirty="0"/>
              <a:t>_</a:t>
            </a:r>
          </a:p>
        </p:txBody>
      </p:sp>
      <p:cxnSp>
        <p:nvCxnSpPr>
          <p:cNvPr id="10" name="Elbow Connector 9"/>
          <p:cNvCxnSpPr>
            <a:endCxn id="2" idx="2"/>
          </p:cNvCxnSpPr>
          <p:nvPr/>
        </p:nvCxnSpPr>
        <p:spPr bwMode="auto">
          <a:xfrm flipV="1">
            <a:off x="4191000" y="2667000"/>
            <a:ext cx="571500" cy="381000"/>
          </a:xfrm>
          <a:prstGeom prst="bent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Elbow Connector 13"/>
          <p:cNvCxnSpPr/>
          <p:nvPr/>
        </p:nvCxnSpPr>
        <p:spPr bwMode="auto">
          <a:xfrm rot="5400000" flipH="1" flipV="1">
            <a:off x="4648200" y="2514600"/>
            <a:ext cx="304800" cy="304800"/>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Elbow Connector 18"/>
          <p:cNvCxnSpPr/>
          <p:nvPr/>
        </p:nvCxnSpPr>
        <p:spPr bwMode="auto">
          <a:xfrm flipV="1">
            <a:off x="5181600" y="2133600"/>
            <a:ext cx="914400" cy="223838"/>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Prototype Chaining Example </a:t>
            </a:r>
            <a:endParaRPr lang="en-US" dirty="0" smtClean="0">
              <a:cs typeface="+mj-cs"/>
            </a:endParaRPr>
          </a:p>
        </p:txBody>
      </p:sp>
      <p:sp>
        <p:nvSpPr>
          <p:cNvPr id="11267" name="Rectangle 3"/>
          <p:cNvSpPr>
            <a:spLocks noGrp="1" noChangeArrowheads="1"/>
          </p:cNvSpPr>
          <p:nvPr>
            <p:ph idx="1"/>
          </p:nvPr>
        </p:nvSpPr>
        <p:spPr>
          <a:xfrm>
            <a:off x="498475" y="1219200"/>
            <a:ext cx="7556500" cy="4906963"/>
          </a:xfrm>
        </p:spPr>
        <p:txBody>
          <a:bodyPr/>
          <a:lstStyle/>
          <a:p>
            <a:pPr eaLnBrk="1" hangingPunct="1">
              <a:buFont typeface="Wingdings" charset="0"/>
              <a:buChar char="n"/>
              <a:defRPr/>
            </a:pPr>
            <a:r>
              <a:rPr lang="en-US" sz="1400" b="1" smtClean="0">
                <a:cs typeface="+mn-cs"/>
              </a:rPr>
              <a:t>Prototype chaining is the default way to implement inheritance, and is described in the ECMAScript standard. In order to implement our hierarchy, let's define three constructor functions.</a:t>
            </a:r>
          </a:p>
          <a:p>
            <a:pPr marL="228600" lvl="1" indent="0" eaLnBrk="1" hangingPunct="1">
              <a:buFont typeface="Wingdings" charset="0"/>
              <a:buNone/>
              <a:defRPr/>
            </a:pPr>
            <a:r>
              <a:rPr lang="en-US" sz="1000" b="1" smtClean="0"/>
              <a:t>function Shape(){ </a:t>
            </a:r>
          </a:p>
          <a:p>
            <a:pPr marL="228600" lvl="1" indent="0" eaLnBrk="1" hangingPunct="1">
              <a:buFont typeface="Wingdings" charset="0"/>
              <a:buNone/>
              <a:defRPr/>
            </a:pPr>
            <a:r>
              <a:rPr lang="en-US" sz="1000" b="1" smtClean="0"/>
              <a:t>	this.name = 'shape'; </a:t>
            </a:r>
          </a:p>
          <a:p>
            <a:pPr marL="228600" lvl="1" indent="0" eaLnBrk="1" hangingPunct="1">
              <a:buFont typeface="Wingdings" charset="0"/>
              <a:buNone/>
              <a:defRPr/>
            </a:pPr>
            <a:r>
              <a:rPr lang="en-US" sz="1000" b="1" smtClean="0"/>
              <a:t>	this.toString = function() {return this.name;};</a:t>
            </a:r>
          </a:p>
          <a:p>
            <a:pPr marL="228600" lvl="1" indent="0" eaLnBrk="1" hangingPunct="1">
              <a:buFont typeface="Wingdings" charset="0"/>
              <a:buNone/>
              <a:defRPr/>
            </a:pPr>
            <a:r>
              <a:rPr lang="en-US" sz="1000" b="1" smtClean="0"/>
              <a:t>}</a:t>
            </a:r>
            <a:endParaRPr lang="en-US" sz="1400" b="1" smtClean="0"/>
          </a:p>
          <a:p>
            <a:pPr marL="228600" lvl="1" indent="0" eaLnBrk="1" hangingPunct="1">
              <a:buFont typeface="Wingdings" charset="0"/>
              <a:buNone/>
              <a:defRPr/>
            </a:pPr>
            <a:r>
              <a:rPr lang="en-US" sz="1000" b="1" smtClean="0"/>
              <a:t>function TwoDShape(){ </a:t>
            </a:r>
          </a:p>
          <a:p>
            <a:pPr marL="228600" lvl="1" indent="0" eaLnBrk="1" hangingPunct="1">
              <a:buFont typeface="Wingdings" charset="0"/>
              <a:buNone/>
              <a:defRPr/>
            </a:pPr>
            <a:r>
              <a:rPr lang="en-US" sz="1000" b="1" smtClean="0"/>
              <a:t>	this.name = '2D shape';</a:t>
            </a:r>
          </a:p>
          <a:p>
            <a:pPr marL="228600" lvl="1" indent="0" eaLnBrk="1" hangingPunct="1">
              <a:buFont typeface="Wingdings" charset="0"/>
              <a:buNone/>
              <a:defRPr/>
            </a:pPr>
            <a:r>
              <a:rPr lang="en-US" sz="1000" b="1" smtClean="0"/>
              <a:t>	}</a:t>
            </a:r>
          </a:p>
          <a:p>
            <a:pPr marL="228600" lvl="1" indent="0" eaLnBrk="1" hangingPunct="1">
              <a:buFont typeface="Wingdings" charset="0"/>
              <a:buNone/>
              <a:defRPr/>
            </a:pPr>
            <a:r>
              <a:rPr lang="en-US" sz="1000" b="1" smtClean="0"/>
              <a:t>function Triangle(side, height) { </a:t>
            </a:r>
          </a:p>
          <a:p>
            <a:pPr marL="228600" lvl="1" indent="0" eaLnBrk="1" hangingPunct="1">
              <a:buFont typeface="Wingdings" charset="0"/>
              <a:buNone/>
              <a:defRPr/>
            </a:pPr>
            <a:r>
              <a:rPr lang="en-US" sz="1000" b="1" smtClean="0"/>
              <a:t>	this.name = 'Triangle'; </a:t>
            </a:r>
          </a:p>
          <a:p>
            <a:pPr marL="228600" lvl="1" indent="0" eaLnBrk="1" hangingPunct="1">
              <a:buFont typeface="Wingdings" charset="0"/>
              <a:buNone/>
              <a:defRPr/>
            </a:pPr>
            <a:r>
              <a:rPr lang="en-US" sz="1000" b="1" smtClean="0"/>
              <a:t>	this.side = side; </a:t>
            </a:r>
          </a:p>
          <a:p>
            <a:pPr marL="228600" lvl="1" indent="0" eaLnBrk="1" hangingPunct="1">
              <a:buFont typeface="Wingdings" charset="0"/>
              <a:buNone/>
              <a:defRPr/>
            </a:pPr>
            <a:r>
              <a:rPr lang="en-US" sz="1000" b="1" smtClean="0"/>
              <a:t>	this.height = height; </a:t>
            </a:r>
          </a:p>
          <a:p>
            <a:pPr marL="228600" lvl="1" indent="0" eaLnBrk="1" hangingPunct="1">
              <a:buFont typeface="Wingdings" charset="0"/>
              <a:buNone/>
              <a:defRPr/>
            </a:pPr>
            <a:r>
              <a:rPr lang="en-US" sz="1000" b="1" smtClean="0"/>
              <a:t>	this.getArea = function(){return this.side * this.height / 2;};</a:t>
            </a:r>
          </a:p>
          <a:p>
            <a:pPr marL="228600" lvl="1" indent="0" eaLnBrk="1" hangingPunct="1">
              <a:buFont typeface="Wingdings" charset="0"/>
              <a:buNone/>
              <a:defRPr/>
            </a:pPr>
            <a:r>
              <a:rPr lang="en-US" sz="1000" b="1" smtClean="0"/>
              <a:t>	}</a:t>
            </a:r>
          </a:p>
          <a:p>
            <a:pPr marL="228600" lvl="1" indent="0" eaLnBrk="1" hangingPunct="1">
              <a:buFont typeface="Wingdings" charset="0"/>
              <a:buNone/>
              <a:defRPr/>
            </a:pPr>
            <a:r>
              <a:rPr lang="en-US" sz="1050" b="1" smtClean="0"/>
              <a:t>TwoDShape.prototype = new Shape(); // It actual</a:t>
            </a:r>
          </a:p>
          <a:p>
            <a:pPr marL="228600" lvl="1" indent="0" eaLnBrk="1" hangingPunct="1">
              <a:buFont typeface="Wingdings" charset="0"/>
              <a:buNone/>
              <a:defRPr/>
            </a:pPr>
            <a:r>
              <a:rPr lang="en-US" sz="1050" b="1" smtClean="0"/>
              <a:t>Triangle.prototype = new TwoDShape();</a:t>
            </a:r>
          </a:p>
          <a:p>
            <a:pPr marL="228600" lvl="1" indent="0" eaLnBrk="1" hangingPunct="1">
              <a:buFont typeface="Wingdings" charset="0"/>
              <a:buNone/>
              <a:defRPr/>
            </a:pPr>
            <a:r>
              <a:rPr lang="en-US" sz="1050" b="1" smtClean="0"/>
              <a:t>var trianagle1 = new Triangle();</a:t>
            </a:r>
          </a:p>
          <a:p>
            <a:pPr marL="228600" lvl="1" indent="0" eaLnBrk="1" hangingPunct="1">
              <a:buFont typeface="Wingdings" charset="0"/>
              <a:buNone/>
              <a:defRPr/>
            </a:pPr>
            <a:r>
              <a:rPr lang="en-US" sz="1050" b="1" smtClean="0"/>
              <a:t>trianagle1.toString();</a:t>
            </a:r>
            <a:endParaRPr lang="en-US" sz="1050" b="1" dirty="0" smtClean="0"/>
          </a:p>
        </p:txBody>
      </p:sp>
      <p:sp>
        <p:nvSpPr>
          <p:cNvPr id="3481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06013F54-8BDB-B74D-AB96-FBDA8E582407}" type="slidenum">
              <a:rPr lang="en-US" altLang="en-US" sz="1400" smtClean="0">
                <a:solidFill>
                  <a:srgbClr val="898989"/>
                </a:solidFill>
                <a:latin typeface="Calibri" charset="0"/>
              </a:rPr>
              <a:pPr eaLnBrk="1" hangingPunct="1"/>
              <a:t>8</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cs typeface="+mj-cs"/>
              </a:rPr>
              <a:t>Prototype Chaining Example </a:t>
            </a:r>
            <a:endParaRPr lang="en-US" dirty="0" smtClean="0">
              <a:cs typeface="+mj-cs"/>
            </a:endParaRPr>
          </a:p>
        </p:txBody>
      </p:sp>
      <p:sp>
        <p:nvSpPr>
          <p:cNvPr id="11267" name="Rectangle 3"/>
          <p:cNvSpPr>
            <a:spLocks noGrp="1" noChangeArrowheads="1"/>
          </p:cNvSpPr>
          <p:nvPr>
            <p:ph idx="1"/>
          </p:nvPr>
        </p:nvSpPr>
        <p:spPr>
          <a:xfrm>
            <a:off x="498475" y="1219200"/>
            <a:ext cx="7556500" cy="5029200"/>
          </a:xfrm>
        </p:spPr>
        <p:txBody>
          <a:bodyPr/>
          <a:lstStyle/>
          <a:p>
            <a:pPr eaLnBrk="1" hangingPunct="1"/>
            <a:r>
              <a:rPr lang="en-US" altLang="en-US" sz="1400" b="1" smtClean="0">
                <a:ea typeface="ＭＳ Ｐゴシック" charset="-128"/>
              </a:rPr>
              <a:t>What is happening here? You take the object contained in the prototype property of TwoDShape and instead of augmenting it with individual properties, you completely overwrite it with another object, created by invoking the Shape() constructor with new. The same for Triangle: its prototype is replaced with an object created by new TwoDShape(). The important thing to note, especially if you are already familiar with a language such as Java, C++, or PHP, is that JavaScript works with objects, not classes. You need to create an instance using the new Shape() constructor and after that you can inherit its properties; you don't inherit from Shape() directly. Additionally, after inheriting, you can modify Shape(), overwrite it or even delete it, and this will have no effect on TwoDShape, because all you needed was one instance to inherit from.</a:t>
            </a:r>
          </a:p>
          <a:p>
            <a:pPr eaLnBrk="1" hangingPunct="1"/>
            <a:r>
              <a:rPr lang="en-US" altLang="en-US" sz="1400" b="1" smtClean="0">
                <a:ea typeface="ＭＳ Ｐゴシック" charset="-128"/>
              </a:rPr>
              <a:t>Lets see what happens now:</a:t>
            </a:r>
          </a:p>
          <a:p>
            <a:pPr eaLnBrk="1" hangingPunct="1"/>
            <a:r>
              <a:rPr lang="en-US" altLang="en-US" sz="1000" smtClean="0">
                <a:ea typeface="ＭＳ Ｐゴシック" charset="-128"/>
              </a:rPr>
              <a:t>var my = new Triangle(5, 10);</a:t>
            </a:r>
          </a:p>
          <a:p>
            <a:pPr eaLnBrk="1" hangingPunct="1"/>
            <a:r>
              <a:rPr lang="en-US" altLang="en-US" sz="1000" smtClean="0">
                <a:ea typeface="ＭＳ Ｐゴシック" charset="-128"/>
              </a:rPr>
              <a:t>my.getArea();  //25</a:t>
            </a:r>
          </a:p>
          <a:p>
            <a:pPr eaLnBrk="1" hangingPunct="1"/>
            <a:r>
              <a:rPr lang="en-US" altLang="en-US" sz="1000" smtClean="0">
                <a:ea typeface="ＭＳ Ｐゴシック" charset="-128"/>
              </a:rPr>
              <a:t>my.toString();  //25</a:t>
            </a:r>
          </a:p>
          <a:p>
            <a:pPr eaLnBrk="1" hangingPunct="1"/>
            <a:r>
              <a:rPr lang="en-US" altLang="en-US" sz="1400" b="1" smtClean="0">
                <a:ea typeface="ＭＳ Ｐゴシック" charset="-128"/>
              </a:rPr>
              <a:t>Although the </a:t>
            </a:r>
            <a:r>
              <a:rPr lang="en-US" altLang="en-US" sz="1400" b="1" i="1" smtClean="0">
                <a:ea typeface="ＭＳ Ｐゴシック" charset="-128"/>
              </a:rPr>
              <a:t>my</a:t>
            </a:r>
            <a:r>
              <a:rPr lang="en-US" altLang="en-US" sz="1400" b="1" smtClean="0">
                <a:ea typeface="ＭＳ Ｐゴシック" charset="-128"/>
              </a:rPr>
              <a:t> object doesn't have its own toString() method, it inherited one and can call it. Note how the inherited method toString() binds the this object to </a:t>
            </a:r>
            <a:r>
              <a:rPr lang="en-US" altLang="en-US" sz="1400" b="1" i="1" smtClean="0">
                <a:ea typeface="ＭＳ Ｐゴシック" charset="-128"/>
              </a:rPr>
              <a:t>my</a:t>
            </a:r>
            <a:r>
              <a:rPr lang="en-US" altLang="en-US" sz="1400" b="1" smtClean="0">
                <a:ea typeface="ＭＳ Ｐゴシック" charset="-128"/>
              </a:rPr>
              <a:t>.</a:t>
            </a:r>
            <a:endParaRPr lang="en-US" altLang="en-US" sz="1400" b="1">
              <a:ea typeface="ＭＳ Ｐゴシック" charset="-128"/>
            </a:endParaRPr>
          </a:p>
        </p:txBody>
      </p:sp>
      <p:sp>
        <p:nvSpPr>
          <p:cNvPr id="35843"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200" smtClean="0">
                <a:solidFill>
                  <a:srgbClr val="898989"/>
                </a:solidFill>
                <a:latin typeface="Calibri" charset="0"/>
              </a:rPr>
              <a:t>Tutorial 5 </a:t>
            </a:r>
            <a:endParaRPr lang="en-US" altLang="en-US" sz="1100">
              <a:solidFill>
                <a:srgbClr val="898989"/>
              </a:solidFill>
              <a:latin typeface="Calibri" charset="0"/>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r>
              <a:rPr lang="en-US" altLang="en-US" sz="1100" smtClean="0">
                <a:solidFill>
                  <a:srgbClr val="898989"/>
                </a:solidFill>
                <a:latin typeface="Calibri" charset="0"/>
              </a:rPr>
              <a:t>1500 JavaScript and AJAX- Comprehensive</a:t>
            </a:r>
            <a:endParaRPr lang="en-US" altLang="en-US" sz="1100">
              <a:solidFill>
                <a:srgbClr val="898989"/>
              </a:solidFill>
              <a:latin typeface="Calibri" charset="0"/>
            </a:endParaRP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742950" indent="-285750" eaLnBrk="0" hangingPunct="0">
              <a:defRPr sz="2400" b="1">
                <a:solidFill>
                  <a:schemeClr val="tx1"/>
                </a:solidFill>
                <a:latin typeface="Times New Roman" charset="0"/>
                <a:ea typeface="ＭＳ Ｐゴシック" charset="-128"/>
              </a:defRPr>
            </a:lvl2pPr>
            <a:lvl3pPr marL="1143000" indent="-228600" eaLnBrk="0" hangingPunct="0">
              <a:defRPr sz="2400" b="1">
                <a:solidFill>
                  <a:schemeClr val="tx1"/>
                </a:solidFill>
                <a:latin typeface="Times New Roman" charset="0"/>
                <a:ea typeface="ＭＳ Ｐゴシック" charset="-128"/>
              </a:defRPr>
            </a:lvl3pPr>
            <a:lvl4pPr marL="1600200" indent="-228600" eaLnBrk="0" hangingPunct="0">
              <a:defRPr sz="2400" b="1">
                <a:solidFill>
                  <a:schemeClr val="tx1"/>
                </a:solidFill>
                <a:latin typeface="Times New Roman" charset="0"/>
                <a:ea typeface="ＭＳ Ｐゴシック" charset="-128"/>
              </a:defRPr>
            </a:lvl4pPr>
            <a:lvl5pPr marL="2057400" indent="-228600" eaLnBrk="0" hangingPunct="0">
              <a:defRPr sz="2400" b="1">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fld id="{3A34286A-BC23-C045-99A2-FFB3DB2A2FB4}" type="slidenum">
              <a:rPr lang="en-US" altLang="en-US" sz="1400" smtClean="0">
                <a:solidFill>
                  <a:srgbClr val="898989"/>
                </a:solidFill>
                <a:latin typeface="Calibri" charset="0"/>
              </a:rPr>
              <a:pPr eaLnBrk="1" hangingPunct="1"/>
              <a:t>9</a:t>
            </a:fld>
            <a:endParaRPr lang="en-US" altLang="en-US" sz="140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mprovedJS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_Tutorial_05_BOM" id="{7D9261A7-ECCD-5A4C-8DCC-D8ACF95B7652}" vid="{62A1AEF3-4F98-DA49-9FD2-A3567E64783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PPT_Tutorial_05_BOM</Template>
  <TotalTime>0</TotalTime>
  <Words>5667</Words>
  <Application>Microsoft Macintosh PowerPoint</Application>
  <PresentationFormat>On-screen Show (4:3)</PresentationFormat>
  <Paragraphs>562</Paragraphs>
  <Slides>48</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ＭＳ Ｐゴシック</vt:lpstr>
      <vt:lpstr>Arial</vt:lpstr>
      <vt:lpstr>Calibri</vt:lpstr>
      <vt:lpstr>Consolas</vt:lpstr>
      <vt:lpstr>Courier New</vt:lpstr>
      <vt:lpstr>Rockwell</vt:lpstr>
      <vt:lpstr>Times New Roman</vt:lpstr>
      <vt:lpstr>Wingdings</vt:lpstr>
      <vt:lpstr>ImprovedJSTheme</vt:lpstr>
      <vt:lpstr>Document</vt:lpstr>
      <vt:lpstr>Inheritance</vt:lpstr>
      <vt:lpstr>Achieving Inheritance in Java Script</vt:lpstr>
      <vt:lpstr>Property lookup </vt:lpstr>
      <vt:lpstr>Property look Up Chain </vt:lpstr>
      <vt:lpstr>Property look Up Chain </vt:lpstr>
      <vt:lpstr>Property look Up Chain </vt:lpstr>
      <vt:lpstr>Property look Up Chain With prototypes</vt:lpstr>
      <vt:lpstr>Prototype Chaining Example </vt:lpstr>
      <vt:lpstr>Prototype Chaining Example </vt:lpstr>
      <vt:lpstr>Prototype Chaining Example </vt:lpstr>
      <vt:lpstr>Anatomy of a prototype</vt:lpstr>
      <vt:lpstr>Anatomy of a prototype</vt:lpstr>
      <vt:lpstr>Anatomy of a prototype</vt:lpstr>
      <vt:lpstr>Anatomy of Prototype</vt:lpstr>
      <vt:lpstr>Anatomy of Prototype</vt:lpstr>
      <vt:lpstr>Anatomy of Prototype</vt:lpstr>
      <vt:lpstr>Anatomy of Prototype</vt:lpstr>
      <vt:lpstr>Anatomy of Prototype</vt:lpstr>
      <vt:lpstr>Working with Inherited Behavior</vt:lpstr>
      <vt:lpstr>Working with Inherited Behavior</vt:lpstr>
      <vt:lpstr>Working with Inherited Behavior</vt:lpstr>
      <vt:lpstr>Prototypes do good things…</vt:lpstr>
      <vt:lpstr>Encourage Modularity and Reusability</vt:lpstr>
      <vt:lpstr>Keep Code to Minimum.</vt:lpstr>
      <vt:lpstr>JavaScript in Web Browsers</vt:lpstr>
      <vt:lpstr>The Browser Object Model</vt:lpstr>
      <vt:lpstr>Objectives</vt:lpstr>
      <vt:lpstr>Introduction</vt:lpstr>
      <vt:lpstr>Browser Object Model</vt:lpstr>
      <vt:lpstr>Global Scope</vt:lpstr>
      <vt:lpstr>THE WINDOW OBJECT As Global Scope</vt:lpstr>
      <vt:lpstr>Navigating and Opening Windows</vt:lpstr>
      <vt:lpstr>Security Restrictions</vt:lpstr>
      <vt:lpstr>Pop Up Blockers</vt:lpstr>
      <vt:lpstr>Intervals and Timeouts</vt:lpstr>
      <vt:lpstr>System Dialogs</vt:lpstr>
      <vt:lpstr>THE LOCATION OBJECT</vt:lpstr>
      <vt:lpstr>Manipulating the Location</vt:lpstr>
      <vt:lpstr>The Navigator Object p</vt:lpstr>
      <vt:lpstr>The Navigator Object</vt:lpstr>
      <vt:lpstr>The Navigator Object</vt:lpstr>
      <vt:lpstr>Detecting Plug-ins</vt:lpstr>
      <vt:lpstr>THE SCREEN OBJECT</vt:lpstr>
      <vt:lpstr>THE HISTORY OBJECT</vt:lpstr>
      <vt:lpstr>THE HISTORY OBJECT</vt:lpstr>
      <vt:lpstr>THE HISTORY OBJECT</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Vivek Sharma</dc:creator>
  <cp:lastModifiedBy>Vivek Sharma</cp:lastModifiedBy>
  <cp:revision>1</cp:revision>
  <dcterms:created xsi:type="dcterms:W3CDTF">2017-05-24T02:07:06Z</dcterms:created>
  <dcterms:modified xsi:type="dcterms:W3CDTF">2017-05-24T02:07:21Z</dcterms:modified>
</cp:coreProperties>
</file>