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282" r:id="rId10"/>
    <p:sldId id="283" r:id="rId11"/>
    <p:sldId id="317" r:id="rId12"/>
    <p:sldId id="284" r:id="rId13"/>
    <p:sldId id="286" r:id="rId14"/>
    <p:sldId id="287" r:id="rId15"/>
    <p:sldId id="288" r:id="rId16"/>
    <p:sldId id="289" r:id="rId17"/>
    <p:sldId id="291" r:id="rId18"/>
    <p:sldId id="281" r:id="rId19"/>
    <p:sldId id="293" r:id="rId20"/>
    <p:sldId id="294" r:id="rId21"/>
    <p:sldId id="292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8" r:id="rId34"/>
    <p:sldId id="309" r:id="rId35"/>
    <p:sldId id="310" r:id="rId36"/>
    <p:sldId id="312" r:id="rId37"/>
    <p:sldId id="311" r:id="rId38"/>
    <p:sldId id="315" r:id="rId39"/>
    <p:sldId id="316" r:id="rId40"/>
    <p:sldId id="318" r:id="rId41"/>
    <p:sldId id="319" r:id="rId42"/>
    <p:sldId id="320" r:id="rId43"/>
    <p:sldId id="321" r:id="rId44"/>
    <p:sldId id="264" r:id="rId45"/>
    <p:sldId id="265" r:id="rId46"/>
    <p:sldId id="267" r:id="rId47"/>
    <p:sldId id="307" r:id="rId48"/>
    <p:sldId id="272" r:id="rId49"/>
    <p:sldId id="322" r:id="rId50"/>
    <p:sldId id="271" r:id="rId51"/>
    <p:sldId id="273" r:id="rId52"/>
    <p:sldId id="275" r:id="rId53"/>
    <p:sldId id="274" r:id="rId54"/>
    <p:sldId id="276" r:id="rId55"/>
    <p:sldId id="277" r:id="rId56"/>
    <p:sldId id="278" r:id="rId57"/>
    <p:sldId id="279" r:id="rId58"/>
    <p:sldId id="28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5747CD-C3F3-AE45-9410-16A5D8C78FC4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Angular Architecture" id="{CCA8BB6D-6BBB-D94B-8EE8-BA8B199708E1}">
          <p14:sldIdLst>
            <p14:sldId id="263"/>
            <p14:sldId id="306"/>
            <p14:sldId id="282"/>
            <p14:sldId id="283"/>
            <p14:sldId id="317"/>
            <p14:sldId id="284"/>
            <p14:sldId id="286"/>
            <p14:sldId id="287"/>
            <p14:sldId id="288"/>
            <p14:sldId id="289"/>
            <p14:sldId id="291"/>
            <p14:sldId id="281"/>
            <p14:sldId id="293"/>
            <p14:sldId id="294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12"/>
            <p14:sldId id="311"/>
            <p14:sldId id="315"/>
            <p14:sldId id="316"/>
            <p14:sldId id="318"/>
            <p14:sldId id="319"/>
            <p14:sldId id="320"/>
            <p14:sldId id="321"/>
            <p14:sldId id="264"/>
            <p14:sldId id="265"/>
            <p14:sldId id="267"/>
            <p14:sldId id="307"/>
          </p14:sldIdLst>
        </p14:section>
        <p14:section name="Working with Components" id="{629A2FE9-1B6B-3945-B862-4B2C4EDF06DC}">
          <p14:sldIdLst>
            <p14:sldId id="272"/>
            <p14:sldId id="322"/>
            <p14:sldId id="271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8A"/>
    <a:srgbClr val="F26100"/>
    <a:srgbClr val="F20000"/>
    <a:srgbClr val="E77ECD"/>
    <a:srgbClr val="1DD7DD"/>
    <a:srgbClr val="FFB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47947"/>
  </p:normalViewPr>
  <p:slideViewPr>
    <p:cSldViewPr snapToGrid="0" snapToObjects="1">
      <p:cViewPr varScale="1">
        <p:scale>
          <a:sx n="53" d="100"/>
          <a:sy n="53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C9C25-4D23-4342-BCBD-BFBCA94967B5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820DFE-903D-9940-8679-46A9BDD46DF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Introducing Typescript</a:t>
          </a:r>
          <a:endParaRPr lang="en-US" dirty="0"/>
        </a:p>
      </dgm:t>
    </dgm:pt>
    <dgm:pt modelId="{11F4B7B3-8456-F94D-9C53-2C7B1ED43F40}" type="parTrans" cxnId="{4FA9322B-9CAE-EB4A-90AD-1A91CAC2C910}">
      <dgm:prSet/>
      <dgm:spPr/>
      <dgm:t>
        <a:bodyPr/>
        <a:lstStyle/>
        <a:p>
          <a:endParaRPr lang="en-US"/>
        </a:p>
      </dgm:t>
    </dgm:pt>
    <dgm:pt modelId="{49EDB82E-CDA8-F742-9DF3-E7542CE7825F}" type="sibTrans" cxnId="{4FA9322B-9CAE-EB4A-90AD-1A91CAC2C910}">
      <dgm:prSet/>
      <dgm:spPr/>
      <dgm:t>
        <a:bodyPr/>
        <a:lstStyle/>
        <a:p>
          <a:endParaRPr lang="en-US"/>
        </a:p>
      </dgm:t>
    </dgm:pt>
    <dgm:pt modelId="{F3AB3E50-0E8D-1E4C-8937-84218999639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Typescript Concepts.</a:t>
          </a:r>
          <a:endParaRPr lang="en-US" dirty="0"/>
        </a:p>
      </dgm:t>
    </dgm:pt>
    <dgm:pt modelId="{82152645-71C7-174D-A00B-D825DC92D1A3}" type="parTrans" cxnId="{D355DCBA-1201-E24C-A138-4AC1B7B3A169}">
      <dgm:prSet/>
      <dgm:spPr/>
      <dgm:t>
        <a:bodyPr/>
        <a:lstStyle/>
        <a:p>
          <a:endParaRPr lang="en-US"/>
        </a:p>
      </dgm:t>
    </dgm:pt>
    <dgm:pt modelId="{A265E404-C078-B24A-A3AA-B9D79F6BEE70}" type="sibTrans" cxnId="{D355DCBA-1201-E24C-A138-4AC1B7B3A169}">
      <dgm:prSet/>
      <dgm:spPr/>
      <dgm:t>
        <a:bodyPr/>
        <a:lstStyle/>
        <a:p>
          <a:endParaRPr lang="en-US"/>
        </a:p>
      </dgm:t>
    </dgm:pt>
    <dgm:pt modelId="{9EBB3E60-08CE-F04F-B9DB-2C87A1E5771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Components</a:t>
          </a:r>
          <a:endParaRPr lang="en-US" dirty="0"/>
        </a:p>
      </dgm:t>
    </dgm:pt>
    <dgm:pt modelId="{4DFAE7F6-0DC7-2E4F-8A1C-463730D032DF}" type="parTrans" cxnId="{5B5F053D-3E99-3048-B617-33419F8DBBA9}">
      <dgm:prSet/>
      <dgm:spPr/>
      <dgm:t>
        <a:bodyPr/>
        <a:lstStyle/>
        <a:p>
          <a:endParaRPr lang="en-US"/>
        </a:p>
      </dgm:t>
    </dgm:pt>
    <dgm:pt modelId="{DBDFB804-2825-2345-A852-A58011A71112}" type="sibTrans" cxnId="{5B5F053D-3E99-3048-B617-33419F8DBBA9}">
      <dgm:prSet/>
      <dgm:spPr/>
      <dgm:t>
        <a:bodyPr/>
        <a:lstStyle/>
        <a:p>
          <a:endParaRPr lang="en-US"/>
        </a:p>
      </dgm:t>
    </dgm:pt>
    <dgm:pt modelId="{10D8A113-20BC-E74B-8931-115940E9458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Services.</a:t>
          </a:r>
          <a:endParaRPr lang="en-US" dirty="0"/>
        </a:p>
      </dgm:t>
    </dgm:pt>
    <dgm:pt modelId="{8CD67157-7042-2446-AE27-D31BA1E8D0B1}" type="parTrans" cxnId="{F43301B2-668F-9847-8D30-D23369B432B8}">
      <dgm:prSet/>
      <dgm:spPr/>
      <dgm:t>
        <a:bodyPr/>
        <a:lstStyle/>
        <a:p>
          <a:endParaRPr lang="en-US"/>
        </a:p>
      </dgm:t>
    </dgm:pt>
    <dgm:pt modelId="{2B2E13EE-548E-2C42-A4DC-39C9216CC05B}" type="sibTrans" cxnId="{F43301B2-668F-9847-8D30-D23369B432B8}">
      <dgm:prSet/>
      <dgm:spPr/>
      <dgm:t>
        <a:bodyPr/>
        <a:lstStyle/>
        <a:p>
          <a:endParaRPr lang="en-US"/>
        </a:p>
      </dgm:t>
    </dgm:pt>
    <dgm:pt modelId="{AE882987-4193-4F4C-9DCB-8A0582A86BB2}">
      <dgm:prSet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Modules.</a:t>
          </a:r>
          <a:endParaRPr lang="en-US" dirty="0"/>
        </a:p>
      </dgm:t>
    </dgm:pt>
    <dgm:pt modelId="{F827F15A-EBF5-DF46-9EA9-E5EEFD5C24CF}" type="parTrans" cxnId="{736170B7-CA34-6B46-85AB-31893796040F}">
      <dgm:prSet/>
      <dgm:spPr/>
      <dgm:t>
        <a:bodyPr/>
        <a:lstStyle/>
        <a:p>
          <a:endParaRPr lang="en-US"/>
        </a:p>
      </dgm:t>
    </dgm:pt>
    <dgm:pt modelId="{3AE779F6-C79B-6B49-BB0D-B26EBA4E08ED}" type="sibTrans" cxnId="{736170B7-CA34-6B46-85AB-31893796040F}">
      <dgm:prSet/>
      <dgm:spPr/>
      <dgm:t>
        <a:bodyPr/>
        <a:lstStyle/>
        <a:p>
          <a:endParaRPr lang="en-US"/>
        </a:p>
      </dgm:t>
    </dgm:pt>
    <dgm:pt modelId="{90805585-4FBB-1345-BEFB-B75A87D9683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Routing.</a:t>
          </a:r>
          <a:endParaRPr lang="en-US" dirty="0"/>
        </a:p>
      </dgm:t>
    </dgm:pt>
    <dgm:pt modelId="{790FE265-B333-C048-BA64-DE0AEF801CC3}" type="sibTrans" cxnId="{050B19F9-E3D0-7C46-ABD9-B74BCA59FC13}">
      <dgm:prSet/>
      <dgm:spPr/>
      <dgm:t>
        <a:bodyPr/>
        <a:lstStyle/>
        <a:p>
          <a:endParaRPr lang="en-US"/>
        </a:p>
      </dgm:t>
    </dgm:pt>
    <dgm:pt modelId="{A6234E97-74DC-B24B-8DB9-2100156CB66F}" type="parTrans" cxnId="{050B19F9-E3D0-7C46-ABD9-B74BCA59FC13}">
      <dgm:prSet/>
      <dgm:spPr/>
      <dgm:t>
        <a:bodyPr/>
        <a:lstStyle/>
        <a:p>
          <a:endParaRPr lang="en-US"/>
        </a:p>
      </dgm:t>
    </dgm:pt>
    <dgm:pt modelId="{4D17399C-574B-504F-AA01-BABC574E6E68}">
      <dgm:prSet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Styling </a:t>
          </a:r>
          <a:endParaRPr lang="en-US" dirty="0"/>
        </a:p>
      </dgm:t>
    </dgm:pt>
    <dgm:pt modelId="{C2D4369E-ED69-6E41-89F7-D2C34D49E3B9}" type="parTrans" cxnId="{D8B52D28-CC7E-BE41-A47E-A90EC0A87AB9}">
      <dgm:prSet/>
      <dgm:spPr/>
      <dgm:t>
        <a:bodyPr/>
        <a:lstStyle/>
        <a:p>
          <a:endParaRPr lang="en-US"/>
        </a:p>
      </dgm:t>
    </dgm:pt>
    <dgm:pt modelId="{654A208F-68B4-9848-8CAF-AF6B580A0853}" type="sibTrans" cxnId="{D8B52D28-CC7E-BE41-A47E-A90EC0A87AB9}">
      <dgm:prSet/>
      <dgm:spPr/>
      <dgm:t>
        <a:bodyPr/>
        <a:lstStyle/>
        <a:p>
          <a:endParaRPr lang="en-US"/>
        </a:p>
      </dgm:t>
    </dgm:pt>
    <dgm:pt modelId="{B9B5DBA0-11AB-4845-A4C4-1F848D37D7A7}">
      <dgm:prSet/>
      <dgm:spPr>
        <a:solidFill>
          <a:srgbClr val="FFC000"/>
        </a:solidFill>
      </dgm:spPr>
      <dgm:t>
        <a:bodyPr/>
        <a:lstStyle/>
        <a:p>
          <a:r>
            <a:rPr lang="en-US" dirty="0" smtClean="0"/>
            <a:t>Angular Directives and Pipes</a:t>
          </a:r>
          <a:endParaRPr lang="en-US" dirty="0"/>
        </a:p>
      </dgm:t>
    </dgm:pt>
    <dgm:pt modelId="{1E735C20-152E-3341-95BF-8359074E6C30}" type="parTrans" cxnId="{DB302122-C154-514A-9FE9-0130CB99090D}">
      <dgm:prSet/>
      <dgm:spPr/>
      <dgm:t>
        <a:bodyPr/>
        <a:lstStyle/>
        <a:p>
          <a:endParaRPr lang="en-US"/>
        </a:p>
      </dgm:t>
    </dgm:pt>
    <dgm:pt modelId="{C7DA05E4-3156-8E47-A206-91776AF22E15}" type="sibTrans" cxnId="{DB302122-C154-514A-9FE9-0130CB99090D}">
      <dgm:prSet/>
      <dgm:spPr/>
      <dgm:t>
        <a:bodyPr/>
        <a:lstStyle/>
        <a:p>
          <a:endParaRPr lang="en-US"/>
        </a:p>
      </dgm:t>
    </dgm:pt>
    <dgm:pt modelId="{FD611B65-96C3-3A4F-A2AC-5FD99A95BEBC}" type="pres">
      <dgm:prSet presAssocID="{6D1C9C25-4D23-4342-BCBD-BFBCA94967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EB67BC-7AE3-564C-9DF1-483DCAAE39B6}" type="pres">
      <dgm:prSet presAssocID="{49820DFE-903D-9940-8679-46A9BDD46DF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15890-193D-9C48-AFBE-4D6BE20CB909}" type="pres">
      <dgm:prSet presAssocID="{49EDB82E-CDA8-F742-9DF3-E7542CE7825F}" presName="sibTrans" presStyleLbl="sibTrans2D1" presStyleIdx="0" presStyleCnt="7"/>
      <dgm:spPr/>
      <dgm:t>
        <a:bodyPr/>
        <a:lstStyle/>
        <a:p>
          <a:endParaRPr lang="en-US"/>
        </a:p>
      </dgm:t>
    </dgm:pt>
    <dgm:pt modelId="{919A5F3F-30B9-BE41-BBB1-110CAEF3FBF2}" type="pres">
      <dgm:prSet presAssocID="{49EDB82E-CDA8-F742-9DF3-E7542CE7825F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E47E4040-846E-4845-A9A4-E1E223D39909}" type="pres">
      <dgm:prSet presAssocID="{F3AB3E50-0E8D-1E4C-8937-84218999639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8CC04-838C-E148-B94F-B2CBB4B30B15}" type="pres">
      <dgm:prSet presAssocID="{A265E404-C078-B24A-A3AA-B9D79F6BEE7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AEC9EB17-3983-6744-A003-42BAFACC72D2}" type="pres">
      <dgm:prSet presAssocID="{A265E404-C078-B24A-A3AA-B9D79F6BEE70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07C624F9-7FCC-1F4D-A22A-F0D0CAFAB507}" type="pres">
      <dgm:prSet presAssocID="{9EBB3E60-08CE-F04F-B9DB-2C87A1E5771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11AE6-0882-F94A-A071-27F275C27779}" type="pres">
      <dgm:prSet presAssocID="{DBDFB804-2825-2345-A852-A58011A71112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96414BD-FDB6-AA4E-814B-8902CECC70FB}" type="pres">
      <dgm:prSet presAssocID="{DBDFB804-2825-2345-A852-A58011A71112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74FF09A3-7DC3-BA49-83A4-5D832DBDB723}" type="pres">
      <dgm:prSet presAssocID="{90805585-4FBB-1345-BEFB-B75A87D9683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A8911-73C3-0F4B-8C42-074820390688}" type="pres">
      <dgm:prSet presAssocID="{790FE265-B333-C048-BA64-DE0AEF801CC3}" presName="sibTrans" presStyleLbl="sibTrans2D1" presStyleIdx="3" presStyleCnt="7"/>
      <dgm:spPr/>
      <dgm:t>
        <a:bodyPr/>
        <a:lstStyle/>
        <a:p>
          <a:endParaRPr lang="en-US"/>
        </a:p>
      </dgm:t>
    </dgm:pt>
    <dgm:pt modelId="{9E605E5E-A398-D840-8B11-EFF73F88EF44}" type="pres">
      <dgm:prSet presAssocID="{790FE265-B333-C048-BA64-DE0AEF801CC3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9CDAA836-55FC-DD4E-8DC2-530C823238D4}" type="pres">
      <dgm:prSet presAssocID="{10D8A113-20BC-E74B-8931-115940E9458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9898D-2C4F-A44D-9004-139DD1087164}" type="pres">
      <dgm:prSet presAssocID="{2B2E13EE-548E-2C42-A4DC-39C9216CC05B}" presName="sibTrans" presStyleLbl="sibTrans2D1" presStyleIdx="4" presStyleCnt="7"/>
      <dgm:spPr/>
      <dgm:t>
        <a:bodyPr/>
        <a:lstStyle/>
        <a:p>
          <a:endParaRPr lang="en-US"/>
        </a:p>
      </dgm:t>
    </dgm:pt>
    <dgm:pt modelId="{9E3C7DD1-2168-9F4D-8ED2-66410C1A4168}" type="pres">
      <dgm:prSet presAssocID="{2B2E13EE-548E-2C42-A4DC-39C9216CC05B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03637C3-5BC2-B146-AC57-3C11E67D6454}" type="pres">
      <dgm:prSet presAssocID="{AE882987-4193-4F4C-9DCB-8A0582A86BB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7FA52-A96C-6A4C-A9CE-786D824AC89F}" type="pres">
      <dgm:prSet presAssocID="{3AE779F6-C79B-6B49-BB0D-B26EBA4E08ED}" presName="sibTrans" presStyleLbl="sibTrans2D1" presStyleIdx="5" presStyleCnt="7"/>
      <dgm:spPr/>
      <dgm:t>
        <a:bodyPr/>
        <a:lstStyle/>
        <a:p>
          <a:endParaRPr lang="en-US"/>
        </a:p>
      </dgm:t>
    </dgm:pt>
    <dgm:pt modelId="{FF34738F-456F-CB4E-B4B1-65873340C5D7}" type="pres">
      <dgm:prSet presAssocID="{3AE779F6-C79B-6B49-BB0D-B26EBA4E08ED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D690732-CA60-0B45-9565-1329A90FC3BD}" type="pres">
      <dgm:prSet presAssocID="{4D17399C-574B-504F-AA01-BABC574E6E6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6D782-DF89-CC4C-8B16-9B34AED23897}" type="pres">
      <dgm:prSet presAssocID="{654A208F-68B4-9848-8CAF-AF6B580A0853}" presName="sibTrans" presStyleLbl="sibTrans2D1" presStyleIdx="6" presStyleCnt="7"/>
      <dgm:spPr/>
      <dgm:t>
        <a:bodyPr/>
        <a:lstStyle/>
        <a:p>
          <a:endParaRPr lang="en-US"/>
        </a:p>
      </dgm:t>
    </dgm:pt>
    <dgm:pt modelId="{AAEF0BE0-0D30-7943-ADCE-E69796DE5486}" type="pres">
      <dgm:prSet presAssocID="{654A208F-68B4-9848-8CAF-AF6B580A0853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7DE75975-A135-FD4D-8D1E-929E1DB618E8}" type="pres">
      <dgm:prSet presAssocID="{B9B5DBA0-11AB-4845-A4C4-1F848D37D7A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9FF5F-9153-714E-8E8D-085685CB3210}" type="presOf" srcId="{49EDB82E-CDA8-F742-9DF3-E7542CE7825F}" destId="{21015890-193D-9C48-AFBE-4D6BE20CB909}" srcOrd="0" destOrd="0" presId="urn:microsoft.com/office/officeart/2005/8/layout/process5"/>
    <dgm:cxn modelId="{709C6114-2AA8-5F4F-82E6-9E26599ED4DA}" type="presOf" srcId="{90805585-4FBB-1345-BEFB-B75A87D9683B}" destId="{74FF09A3-7DC3-BA49-83A4-5D832DBDB723}" srcOrd="0" destOrd="0" presId="urn:microsoft.com/office/officeart/2005/8/layout/process5"/>
    <dgm:cxn modelId="{A15B7B5A-A378-0C48-BA7F-A6C5AB6C4AD3}" type="presOf" srcId="{3AE779F6-C79B-6B49-BB0D-B26EBA4E08ED}" destId="{FF34738F-456F-CB4E-B4B1-65873340C5D7}" srcOrd="1" destOrd="0" presId="urn:microsoft.com/office/officeart/2005/8/layout/process5"/>
    <dgm:cxn modelId="{050B19F9-E3D0-7C46-ABD9-B74BCA59FC13}" srcId="{6D1C9C25-4D23-4342-BCBD-BFBCA94967B5}" destId="{90805585-4FBB-1345-BEFB-B75A87D9683B}" srcOrd="3" destOrd="0" parTransId="{A6234E97-74DC-B24B-8DB9-2100156CB66F}" sibTransId="{790FE265-B333-C048-BA64-DE0AEF801CC3}"/>
    <dgm:cxn modelId="{5B5F053D-3E99-3048-B617-33419F8DBBA9}" srcId="{6D1C9C25-4D23-4342-BCBD-BFBCA94967B5}" destId="{9EBB3E60-08CE-F04F-B9DB-2C87A1E57718}" srcOrd="2" destOrd="0" parTransId="{4DFAE7F6-0DC7-2E4F-8A1C-463730D032DF}" sibTransId="{DBDFB804-2825-2345-A852-A58011A71112}"/>
    <dgm:cxn modelId="{79EFD869-2EE2-B74A-A1B6-2A5C2249487A}" type="presOf" srcId="{DBDFB804-2825-2345-A852-A58011A71112}" destId="{DB211AE6-0882-F94A-A071-27F275C27779}" srcOrd="0" destOrd="0" presId="urn:microsoft.com/office/officeart/2005/8/layout/process5"/>
    <dgm:cxn modelId="{DD9C3FD5-AD4B-C340-AC17-BE7AC911F26A}" type="presOf" srcId="{B9B5DBA0-11AB-4845-A4C4-1F848D37D7A7}" destId="{7DE75975-A135-FD4D-8D1E-929E1DB618E8}" srcOrd="0" destOrd="0" presId="urn:microsoft.com/office/officeart/2005/8/layout/process5"/>
    <dgm:cxn modelId="{080AAD72-3657-3A43-BF2F-4920999CD69F}" type="presOf" srcId="{2B2E13EE-548E-2C42-A4DC-39C9216CC05B}" destId="{1EB9898D-2C4F-A44D-9004-139DD1087164}" srcOrd="0" destOrd="0" presId="urn:microsoft.com/office/officeart/2005/8/layout/process5"/>
    <dgm:cxn modelId="{CA7398F2-6CDA-A74D-9023-8BEAA7314139}" type="presOf" srcId="{A265E404-C078-B24A-A3AA-B9D79F6BEE70}" destId="{AEC9EB17-3983-6744-A003-42BAFACC72D2}" srcOrd="1" destOrd="0" presId="urn:microsoft.com/office/officeart/2005/8/layout/process5"/>
    <dgm:cxn modelId="{9C325C08-F66B-2042-8DA9-FD593F5BF1B0}" type="presOf" srcId="{9EBB3E60-08CE-F04F-B9DB-2C87A1E57718}" destId="{07C624F9-7FCC-1F4D-A22A-F0D0CAFAB507}" srcOrd="0" destOrd="0" presId="urn:microsoft.com/office/officeart/2005/8/layout/process5"/>
    <dgm:cxn modelId="{DB302122-C154-514A-9FE9-0130CB99090D}" srcId="{6D1C9C25-4D23-4342-BCBD-BFBCA94967B5}" destId="{B9B5DBA0-11AB-4845-A4C4-1F848D37D7A7}" srcOrd="7" destOrd="0" parTransId="{1E735C20-152E-3341-95BF-8359074E6C30}" sibTransId="{C7DA05E4-3156-8E47-A206-91776AF22E15}"/>
    <dgm:cxn modelId="{2C3D3158-2908-4F45-A799-1B5AFEFA73BF}" type="presOf" srcId="{10D8A113-20BC-E74B-8931-115940E9458B}" destId="{9CDAA836-55FC-DD4E-8DC2-530C823238D4}" srcOrd="0" destOrd="0" presId="urn:microsoft.com/office/officeart/2005/8/layout/process5"/>
    <dgm:cxn modelId="{736170B7-CA34-6B46-85AB-31893796040F}" srcId="{6D1C9C25-4D23-4342-BCBD-BFBCA94967B5}" destId="{AE882987-4193-4F4C-9DCB-8A0582A86BB2}" srcOrd="5" destOrd="0" parTransId="{F827F15A-EBF5-DF46-9EA9-E5EEFD5C24CF}" sibTransId="{3AE779F6-C79B-6B49-BB0D-B26EBA4E08ED}"/>
    <dgm:cxn modelId="{5B61F220-9FB2-074F-B1BD-D47D3C4C28B9}" type="presOf" srcId="{49820DFE-903D-9940-8679-46A9BDD46DF3}" destId="{80EB67BC-7AE3-564C-9DF1-483DCAAE39B6}" srcOrd="0" destOrd="0" presId="urn:microsoft.com/office/officeart/2005/8/layout/process5"/>
    <dgm:cxn modelId="{9EC9E939-611C-7142-9BCF-D0D2AA24EFA7}" type="presOf" srcId="{654A208F-68B4-9848-8CAF-AF6B580A0853}" destId="{AAEF0BE0-0D30-7943-ADCE-E69796DE5486}" srcOrd="1" destOrd="0" presId="urn:microsoft.com/office/officeart/2005/8/layout/process5"/>
    <dgm:cxn modelId="{4FA9322B-9CAE-EB4A-90AD-1A91CAC2C910}" srcId="{6D1C9C25-4D23-4342-BCBD-BFBCA94967B5}" destId="{49820DFE-903D-9940-8679-46A9BDD46DF3}" srcOrd="0" destOrd="0" parTransId="{11F4B7B3-8456-F94D-9C53-2C7B1ED43F40}" sibTransId="{49EDB82E-CDA8-F742-9DF3-E7542CE7825F}"/>
    <dgm:cxn modelId="{4C6F9E4F-79E4-DC4A-962B-9A606FF18E89}" type="presOf" srcId="{F3AB3E50-0E8D-1E4C-8937-84218999639C}" destId="{E47E4040-846E-4845-A9A4-E1E223D39909}" srcOrd="0" destOrd="0" presId="urn:microsoft.com/office/officeart/2005/8/layout/process5"/>
    <dgm:cxn modelId="{F43301B2-668F-9847-8D30-D23369B432B8}" srcId="{6D1C9C25-4D23-4342-BCBD-BFBCA94967B5}" destId="{10D8A113-20BC-E74B-8931-115940E9458B}" srcOrd="4" destOrd="0" parTransId="{8CD67157-7042-2446-AE27-D31BA1E8D0B1}" sibTransId="{2B2E13EE-548E-2C42-A4DC-39C9216CC05B}"/>
    <dgm:cxn modelId="{19EE5D39-7382-1E4B-96FD-959C04CF977C}" type="presOf" srcId="{790FE265-B333-C048-BA64-DE0AEF801CC3}" destId="{9E605E5E-A398-D840-8B11-EFF73F88EF44}" srcOrd="1" destOrd="0" presId="urn:microsoft.com/office/officeart/2005/8/layout/process5"/>
    <dgm:cxn modelId="{A1777981-CDE2-7D43-9388-5A894BE83F81}" type="presOf" srcId="{4D17399C-574B-504F-AA01-BABC574E6E68}" destId="{4D690732-CA60-0B45-9565-1329A90FC3BD}" srcOrd="0" destOrd="0" presId="urn:microsoft.com/office/officeart/2005/8/layout/process5"/>
    <dgm:cxn modelId="{1AA2D7F0-B372-864A-9E12-72B486F3CB09}" type="presOf" srcId="{A265E404-C078-B24A-A3AA-B9D79F6BEE70}" destId="{DEF8CC04-838C-E148-B94F-B2CBB4B30B15}" srcOrd="0" destOrd="0" presId="urn:microsoft.com/office/officeart/2005/8/layout/process5"/>
    <dgm:cxn modelId="{0051D8FB-0A38-9A48-832F-2AADAF7FF4BA}" type="presOf" srcId="{3AE779F6-C79B-6B49-BB0D-B26EBA4E08ED}" destId="{F107FA52-A96C-6A4C-A9CE-786D824AC89F}" srcOrd="0" destOrd="0" presId="urn:microsoft.com/office/officeart/2005/8/layout/process5"/>
    <dgm:cxn modelId="{D355DCBA-1201-E24C-A138-4AC1B7B3A169}" srcId="{6D1C9C25-4D23-4342-BCBD-BFBCA94967B5}" destId="{F3AB3E50-0E8D-1E4C-8937-84218999639C}" srcOrd="1" destOrd="0" parTransId="{82152645-71C7-174D-A00B-D825DC92D1A3}" sibTransId="{A265E404-C078-B24A-A3AA-B9D79F6BEE70}"/>
    <dgm:cxn modelId="{AD72EAD3-C2A1-A14E-8ECC-FC201439F086}" type="presOf" srcId="{2B2E13EE-548E-2C42-A4DC-39C9216CC05B}" destId="{9E3C7DD1-2168-9F4D-8ED2-66410C1A4168}" srcOrd="1" destOrd="0" presId="urn:microsoft.com/office/officeart/2005/8/layout/process5"/>
    <dgm:cxn modelId="{77E7E47E-819A-3C4B-866A-57C89CB97CAD}" type="presOf" srcId="{654A208F-68B4-9848-8CAF-AF6B580A0853}" destId="{0746D782-DF89-CC4C-8B16-9B34AED23897}" srcOrd="0" destOrd="0" presId="urn:microsoft.com/office/officeart/2005/8/layout/process5"/>
    <dgm:cxn modelId="{5E8CA8A9-30AD-6F43-BEB0-4943ABD724F3}" type="presOf" srcId="{AE882987-4193-4F4C-9DCB-8A0582A86BB2}" destId="{603637C3-5BC2-B146-AC57-3C11E67D6454}" srcOrd="0" destOrd="0" presId="urn:microsoft.com/office/officeart/2005/8/layout/process5"/>
    <dgm:cxn modelId="{72ECE931-908B-0046-B0CB-F1691F7AEEB0}" type="presOf" srcId="{790FE265-B333-C048-BA64-DE0AEF801CC3}" destId="{282A8911-73C3-0F4B-8C42-074820390688}" srcOrd="0" destOrd="0" presId="urn:microsoft.com/office/officeart/2005/8/layout/process5"/>
    <dgm:cxn modelId="{8C379238-2456-644C-9831-9792DDE48691}" type="presOf" srcId="{6D1C9C25-4D23-4342-BCBD-BFBCA94967B5}" destId="{FD611B65-96C3-3A4F-A2AC-5FD99A95BEBC}" srcOrd="0" destOrd="0" presId="urn:microsoft.com/office/officeart/2005/8/layout/process5"/>
    <dgm:cxn modelId="{665F5813-B7F3-7D43-A4C6-0CBD509D524F}" type="presOf" srcId="{DBDFB804-2825-2345-A852-A58011A71112}" destId="{796414BD-FDB6-AA4E-814B-8902CECC70FB}" srcOrd="1" destOrd="0" presId="urn:microsoft.com/office/officeart/2005/8/layout/process5"/>
    <dgm:cxn modelId="{D8B52D28-CC7E-BE41-A47E-A90EC0A87AB9}" srcId="{6D1C9C25-4D23-4342-BCBD-BFBCA94967B5}" destId="{4D17399C-574B-504F-AA01-BABC574E6E68}" srcOrd="6" destOrd="0" parTransId="{C2D4369E-ED69-6E41-89F7-D2C34D49E3B9}" sibTransId="{654A208F-68B4-9848-8CAF-AF6B580A0853}"/>
    <dgm:cxn modelId="{9D03A079-6D5C-3D45-833B-1274D54DB977}" type="presOf" srcId="{49EDB82E-CDA8-F742-9DF3-E7542CE7825F}" destId="{919A5F3F-30B9-BE41-BBB1-110CAEF3FBF2}" srcOrd="1" destOrd="0" presId="urn:microsoft.com/office/officeart/2005/8/layout/process5"/>
    <dgm:cxn modelId="{0E4F954F-CC85-5C44-A957-FC3245704DE0}" type="presParOf" srcId="{FD611B65-96C3-3A4F-A2AC-5FD99A95BEBC}" destId="{80EB67BC-7AE3-564C-9DF1-483DCAAE39B6}" srcOrd="0" destOrd="0" presId="urn:microsoft.com/office/officeart/2005/8/layout/process5"/>
    <dgm:cxn modelId="{1E837A56-095F-904F-9A09-EEBFF28BB366}" type="presParOf" srcId="{FD611B65-96C3-3A4F-A2AC-5FD99A95BEBC}" destId="{21015890-193D-9C48-AFBE-4D6BE20CB909}" srcOrd="1" destOrd="0" presId="urn:microsoft.com/office/officeart/2005/8/layout/process5"/>
    <dgm:cxn modelId="{478E081F-0CC1-E145-B84D-3BCC12D02E83}" type="presParOf" srcId="{21015890-193D-9C48-AFBE-4D6BE20CB909}" destId="{919A5F3F-30B9-BE41-BBB1-110CAEF3FBF2}" srcOrd="0" destOrd="0" presId="urn:microsoft.com/office/officeart/2005/8/layout/process5"/>
    <dgm:cxn modelId="{11288682-4FF3-C94A-B24B-106EC3BF5D99}" type="presParOf" srcId="{FD611B65-96C3-3A4F-A2AC-5FD99A95BEBC}" destId="{E47E4040-846E-4845-A9A4-E1E223D39909}" srcOrd="2" destOrd="0" presId="urn:microsoft.com/office/officeart/2005/8/layout/process5"/>
    <dgm:cxn modelId="{AAB5753B-DC1B-E04E-A2A8-F1BD41F85E1B}" type="presParOf" srcId="{FD611B65-96C3-3A4F-A2AC-5FD99A95BEBC}" destId="{DEF8CC04-838C-E148-B94F-B2CBB4B30B15}" srcOrd="3" destOrd="0" presId="urn:microsoft.com/office/officeart/2005/8/layout/process5"/>
    <dgm:cxn modelId="{B6C47213-9B05-394F-ABE0-55B85F7C730D}" type="presParOf" srcId="{DEF8CC04-838C-E148-B94F-B2CBB4B30B15}" destId="{AEC9EB17-3983-6744-A003-42BAFACC72D2}" srcOrd="0" destOrd="0" presId="urn:microsoft.com/office/officeart/2005/8/layout/process5"/>
    <dgm:cxn modelId="{4574498A-F29E-4C4C-AD49-520D96BCB0D6}" type="presParOf" srcId="{FD611B65-96C3-3A4F-A2AC-5FD99A95BEBC}" destId="{07C624F9-7FCC-1F4D-A22A-F0D0CAFAB507}" srcOrd="4" destOrd="0" presId="urn:microsoft.com/office/officeart/2005/8/layout/process5"/>
    <dgm:cxn modelId="{3363A9AF-D4A0-9241-AD25-E86B014B5621}" type="presParOf" srcId="{FD611B65-96C3-3A4F-A2AC-5FD99A95BEBC}" destId="{DB211AE6-0882-F94A-A071-27F275C27779}" srcOrd="5" destOrd="0" presId="urn:microsoft.com/office/officeart/2005/8/layout/process5"/>
    <dgm:cxn modelId="{C31787AE-5585-0845-A499-FD26EA91828C}" type="presParOf" srcId="{DB211AE6-0882-F94A-A071-27F275C27779}" destId="{796414BD-FDB6-AA4E-814B-8902CECC70FB}" srcOrd="0" destOrd="0" presId="urn:microsoft.com/office/officeart/2005/8/layout/process5"/>
    <dgm:cxn modelId="{C8087B9F-84AC-2946-B0CC-95C745AF2768}" type="presParOf" srcId="{FD611B65-96C3-3A4F-A2AC-5FD99A95BEBC}" destId="{74FF09A3-7DC3-BA49-83A4-5D832DBDB723}" srcOrd="6" destOrd="0" presId="urn:microsoft.com/office/officeart/2005/8/layout/process5"/>
    <dgm:cxn modelId="{DDC381EF-EE53-2543-80A2-DBBDFF7AD00C}" type="presParOf" srcId="{FD611B65-96C3-3A4F-A2AC-5FD99A95BEBC}" destId="{282A8911-73C3-0F4B-8C42-074820390688}" srcOrd="7" destOrd="0" presId="urn:microsoft.com/office/officeart/2005/8/layout/process5"/>
    <dgm:cxn modelId="{AD9FC7A6-0733-B048-BE11-8EA189CDE496}" type="presParOf" srcId="{282A8911-73C3-0F4B-8C42-074820390688}" destId="{9E605E5E-A398-D840-8B11-EFF73F88EF44}" srcOrd="0" destOrd="0" presId="urn:microsoft.com/office/officeart/2005/8/layout/process5"/>
    <dgm:cxn modelId="{A5A31C1A-14F6-244D-BA35-6FB7A25A25CD}" type="presParOf" srcId="{FD611B65-96C3-3A4F-A2AC-5FD99A95BEBC}" destId="{9CDAA836-55FC-DD4E-8DC2-530C823238D4}" srcOrd="8" destOrd="0" presId="urn:microsoft.com/office/officeart/2005/8/layout/process5"/>
    <dgm:cxn modelId="{8F61A6CD-783E-B640-98F0-CA95F7F3F1CB}" type="presParOf" srcId="{FD611B65-96C3-3A4F-A2AC-5FD99A95BEBC}" destId="{1EB9898D-2C4F-A44D-9004-139DD1087164}" srcOrd="9" destOrd="0" presId="urn:microsoft.com/office/officeart/2005/8/layout/process5"/>
    <dgm:cxn modelId="{BFDC58B5-106D-F840-A8C3-6F05FE8CDABA}" type="presParOf" srcId="{1EB9898D-2C4F-A44D-9004-139DD1087164}" destId="{9E3C7DD1-2168-9F4D-8ED2-66410C1A4168}" srcOrd="0" destOrd="0" presId="urn:microsoft.com/office/officeart/2005/8/layout/process5"/>
    <dgm:cxn modelId="{F15CC58B-79B6-FE46-A306-4446ACD2F32D}" type="presParOf" srcId="{FD611B65-96C3-3A4F-A2AC-5FD99A95BEBC}" destId="{603637C3-5BC2-B146-AC57-3C11E67D6454}" srcOrd="10" destOrd="0" presId="urn:microsoft.com/office/officeart/2005/8/layout/process5"/>
    <dgm:cxn modelId="{D9971F7A-C379-1846-8B94-FE2955AC0E68}" type="presParOf" srcId="{FD611B65-96C3-3A4F-A2AC-5FD99A95BEBC}" destId="{F107FA52-A96C-6A4C-A9CE-786D824AC89F}" srcOrd="11" destOrd="0" presId="urn:microsoft.com/office/officeart/2005/8/layout/process5"/>
    <dgm:cxn modelId="{5342A9FB-7EDD-E942-8F1F-8DD3079E6CC3}" type="presParOf" srcId="{F107FA52-A96C-6A4C-A9CE-786D824AC89F}" destId="{FF34738F-456F-CB4E-B4B1-65873340C5D7}" srcOrd="0" destOrd="0" presId="urn:microsoft.com/office/officeart/2005/8/layout/process5"/>
    <dgm:cxn modelId="{A97A9131-F773-8849-B482-A2254AFD0CF8}" type="presParOf" srcId="{FD611B65-96C3-3A4F-A2AC-5FD99A95BEBC}" destId="{4D690732-CA60-0B45-9565-1329A90FC3BD}" srcOrd="12" destOrd="0" presId="urn:microsoft.com/office/officeart/2005/8/layout/process5"/>
    <dgm:cxn modelId="{C2820FA8-5BC0-5D40-90D0-A0B215F59A0C}" type="presParOf" srcId="{FD611B65-96C3-3A4F-A2AC-5FD99A95BEBC}" destId="{0746D782-DF89-CC4C-8B16-9B34AED23897}" srcOrd="13" destOrd="0" presId="urn:microsoft.com/office/officeart/2005/8/layout/process5"/>
    <dgm:cxn modelId="{BA9F0466-58E1-6E4C-AD72-0CB8593CCFCA}" type="presParOf" srcId="{0746D782-DF89-CC4C-8B16-9B34AED23897}" destId="{AAEF0BE0-0D30-7943-ADCE-E69796DE5486}" srcOrd="0" destOrd="0" presId="urn:microsoft.com/office/officeart/2005/8/layout/process5"/>
    <dgm:cxn modelId="{4A293D91-158C-9140-9E8E-13ED37D569FB}" type="presParOf" srcId="{FD611B65-96C3-3A4F-A2AC-5FD99A95BEBC}" destId="{7DE75975-A135-FD4D-8D1E-929E1DB618E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B67BC-7AE3-564C-9DF1-483DCAAE39B6}">
      <dsp:nvSpPr>
        <dsp:cNvPr id="0" name=""/>
        <dsp:cNvSpPr/>
      </dsp:nvSpPr>
      <dsp:spPr>
        <a:xfrm>
          <a:off x="4413" y="620666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Introducing Typescript</a:t>
          </a:r>
          <a:endParaRPr lang="en-US" sz="2300" kern="1200" dirty="0"/>
        </a:p>
      </dsp:txBody>
      <dsp:txXfrm>
        <a:off x="38327" y="654580"/>
        <a:ext cx="1862034" cy="1090089"/>
      </dsp:txXfrm>
    </dsp:sp>
    <dsp:sp modelId="{21015890-193D-9C48-AFBE-4D6BE20CB909}">
      <dsp:nvSpPr>
        <dsp:cNvPr id="0" name=""/>
        <dsp:cNvSpPr/>
      </dsp:nvSpPr>
      <dsp:spPr>
        <a:xfrm>
          <a:off x="2104104" y="960322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104104" y="1056043"/>
        <a:ext cx="286391" cy="287163"/>
      </dsp:txXfrm>
    </dsp:sp>
    <dsp:sp modelId="{E47E4040-846E-4845-A9A4-E1E223D39909}">
      <dsp:nvSpPr>
        <dsp:cNvPr id="0" name=""/>
        <dsp:cNvSpPr/>
      </dsp:nvSpPr>
      <dsp:spPr>
        <a:xfrm>
          <a:off x="2706221" y="620666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Typescript Concepts.</a:t>
          </a:r>
          <a:endParaRPr lang="en-US" sz="2300" kern="1200" dirty="0"/>
        </a:p>
      </dsp:txBody>
      <dsp:txXfrm>
        <a:off x="2740135" y="654580"/>
        <a:ext cx="1862034" cy="1090089"/>
      </dsp:txXfrm>
    </dsp:sp>
    <dsp:sp modelId="{DEF8CC04-838C-E148-B94F-B2CBB4B30B15}">
      <dsp:nvSpPr>
        <dsp:cNvPr id="0" name=""/>
        <dsp:cNvSpPr/>
      </dsp:nvSpPr>
      <dsp:spPr>
        <a:xfrm>
          <a:off x="4805911" y="960322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805911" y="1056043"/>
        <a:ext cx="286391" cy="287163"/>
      </dsp:txXfrm>
    </dsp:sp>
    <dsp:sp modelId="{07C624F9-7FCC-1F4D-A22A-F0D0CAFAB507}">
      <dsp:nvSpPr>
        <dsp:cNvPr id="0" name=""/>
        <dsp:cNvSpPr/>
      </dsp:nvSpPr>
      <dsp:spPr>
        <a:xfrm>
          <a:off x="5408028" y="620666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Components</a:t>
          </a:r>
          <a:endParaRPr lang="en-US" sz="2300" kern="1200" dirty="0"/>
        </a:p>
      </dsp:txBody>
      <dsp:txXfrm>
        <a:off x="5441942" y="654580"/>
        <a:ext cx="1862034" cy="1090089"/>
      </dsp:txXfrm>
    </dsp:sp>
    <dsp:sp modelId="{DB211AE6-0882-F94A-A071-27F275C27779}">
      <dsp:nvSpPr>
        <dsp:cNvPr id="0" name=""/>
        <dsp:cNvSpPr/>
      </dsp:nvSpPr>
      <dsp:spPr>
        <a:xfrm>
          <a:off x="7507718" y="960322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507718" y="1056043"/>
        <a:ext cx="286391" cy="287163"/>
      </dsp:txXfrm>
    </dsp:sp>
    <dsp:sp modelId="{74FF09A3-7DC3-BA49-83A4-5D832DBDB723}">
      <dsp:nvSpPr>
        <dsp:cNvPr id="0" name=""/>
        <dsp:cNvSpPr/>
      </dsp:nvSpPr>
      <dsp:spPr>
        <a:xfrm>
          <a:off x="8109835" y="620666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Routing.</a:t>
          </a:r>
          <a:endParaRPr lang="en-US" sz="2300" kern="1200" dirty="0"/>
        </a:p>
      </dsp:txBody>
      <dsp:txXfrm>
        <a:off x="8143749" y="654580"/>
        <a:ext cx="1862034" cy="1090089"/>
      </dsp:txXfrm>
    </dsp:sp>
    <dsp:sp modelId="{282A8911-73C3-0F4B-8C42-074820390688}">
      <dsp:nvSpPr>
        <dsp:cNvPr id="0" name=""/>
        <dsp:cNvSpPr/>
      </dsp:nvSpPr>
      <dsp:spPr>
        <a:xfrm rot="5400000">
          <a:off x="8870201" y="1913674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8931185" y="1948412"/>
        <a:ext cx="287163" cy="286391"/>
      </dsp:txXfrm>
    </dsp:sp>
    <dsp:sp modelId="{9CDAA836-55FC-DD4E-8DC2-530C823238D4}">
      <dsp:nvSpPr>
        <dsp:cNvPr id="0" name=""/>
        <dsp:cNvSpPr/>
      </dsp:nvSpPr>
      <dsp:spPr>
        <a:xfrm>
          <a:off x="8109835" y="2550528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Services.</a:t>
          </a:r>
          <a:endParaRPr lang="en-US" sz="2300" kern="1200" dirty="0"/>
        </a:p>
      </dsp:txBody>
      <dsp:txXfrm>
        <a:off x="8143749" y="2584442"/>
        <a:ext cx="1862034" cy="1090089"/>
      </dsp:txXfrm>
    </dsp:sp>
    <dsp:sp modelId="{1EB9898D-2C4F-A44D-9004-139DD1087164}">
      <dsp:nvSpPr>
        <dsp:cNvPr id="0" name=""/>
        <dsp:cNvSpPr/>
      </dsp:nvSpPr>
      <dsp:spPr>
        <a:xfrm rot="10800000">
          <a:off x="7530877" y="2890184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7653616" y="2985905"/>
        <a:ext cx="286391" cy="287163"/>
      </dsp:txXfrm>
    </dsp:sp>
    <dsp:sp modelId="{603637C3-5BC2-B146-AC57-3C11E67D6454}">
      <dsp:nvSpPr>
        <dsp:cNvPr id="0" name=""/>
        <dsp:cNvSpPr/>
      </dsp:nvSpPr>
      <dsp:spPr>
        <a:xfrm>
          <a:off x="5408028" y="2550528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Modules.</a:t>
          </a:r>
          <a:endParaRPr lang="en-US" sz="2300" kern="1200" dirty="0"/>
        </a:p>
      </dsp:txBody>
      <dsp:txXfrm>
        <a:off x="5441942" y="2584442"/>
        <a:ext cx="1862034" cy="1090089"/>
      </dsp:txXfrm>
    </dsp:sp>
    <dsp:sp modelId="{F107FA52-A96C-6A4C-A9CE-786D824AC89F}">
      <dsp:nvSpPr>
        <dsp:cNvPr id="0" name=""/>
        <dsp:cNvSpPr/>
      </dsp:nvSpPr>
      <dsp:spPr>
        <a:xfrm rot="10800000">
          <a:off x="4829069" y="2890184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951808" y="2985905"/>
        <a:ext cx="286391" cy="287163"/>
      </dsp:txXfrm>
    </dsp:sp>
    <dsp:sp modelId="{4D690732-CA60-0B45-9565-1329A90FC3BD}">
      <dsp:nvSpPr>
        <dsp:cNvPr id="0" name=""/>
        <dsp:cNvSpPr/>
      </dsp:nvSpPr>
      <dsp:spPr>
        <a:xfrm>
          <a:off x="2706221" y="2550528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Styling </a:t>
          </a:r>
          <a:endParaRPr lang="en-US" sz="2300" kern="1200" dirty="0"/>
        </a:p>
      </dsp:txBody>
      <dsp:txXfrm>
        <a:off x="2740135" y="2584442"/>
        <a:ext cx="1862034" cy="1090089"/>
      </dsp:txXfrm>
    </dsp:sp>
    <dsp:sp modelId="{0746D782-DF89-CC4C-8B16-9B34AED23897}">
      <dsp:nvSpPr>
        <dsp:cNvPr id="0" name=""/>
        <dsp:cNvSpPr/>
      </dsp:nvSpPr>
      <dsp:spPr>
        <a:xfrm rot="10800000">
          <a:off x="2127262" y="2890184"/>
          <a:ext cx="409130" cy="4786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250001" y="2985905"/>
        <a:ext cx="286391" cy="287163"/>
      </dsp:txXfrm>
    </dsp:sp>
    <dsp:sp modelId="{7DE75975-A135-FD4D-8D1E-929E1DB618E8}">
      <dsp:nvSpPr>
        <dsp:cNvPr id="0" name=""/>
        <dsp:cNvSpPr/>
      </dsp:nvSpPr>
      <dsp:spPr>
        <a:xfrm>
          <a:off x="4413" y="2550528"/>
          <a:ext cx="1929862" cy="1157917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Angular Directives and Pipes</a:t>
          </a:r>
          <a:endParaRPr lang="en-US" sz="2300" kern="1200" dirty="0"/>
        </a:p>
      </dsp:txBody>
      <dsp:txXfrm>
        <a:off x="38327" y="2584442"/>
        <a:ext cx="1862034" cy="109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7359C-37AC-0149-A681-5244208E94F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A75D-26EF-ED46-A711-229DFCD9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5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4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4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7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7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endParaRPr lang="en-US" baseline="0" dirty="0" smtClean="0"/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9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5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6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5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6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59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8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3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8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1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9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6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80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2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99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2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3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710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7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3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9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8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7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04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1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51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01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0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4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have  a</a:t>
            </a:r>
            <a:r>
              <a:rPr lang="en-US" baseline="0" dirty="0" smtClean="0"/>
              <a:t> brad new project with out components which took us very little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962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mr-IN" dirty="0" smtClean="0"/>
              <a:t>’</a:t>
            </a:r>
            <a:r>
              <a:rPr lang="en-US" dirty="0" smtClean="0"/>
              <a:t>s</a:t>
            </a:r>
            <a:r>
              <a:rPr lang="en-US" baseline="0" dirty="0" smtClean="0"/>
              <a:t> now circle back to our newly created components.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Slide Please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0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7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6A75D-26EF-ED46-A711-229DFCD9E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B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B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BD3D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0200" y="964692"/>
            <a:ext cx="9524482" cy="677841"/>
          </a:xfrm>
          <a:prstGeom prst="rect">
            <a:avLst/>
          </a:prstGeom>
          <a:solidFill>
            <a:srgbClr val="FFBD3D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etbrains.com/webstorm/download/#section=mac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section cover: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Angular.</a:t>
            </a:r>
          </a:p>
          <a:p>
            <a:r>
              <a:rPr lang="en-US" dirty="0" smtClean="0"/>
              <a:t>What do we have here?</a:t>
            </a:r>
          </a:p>
          <a:p>
            <a:r>
              <a:rPr lang="en-US" dirty="0" smtClean="0"/>
              <a:t>Angular Architecture.</a:t>
            </a:r>
          </a:p>
          <a:p>
            <a:r>
              <a:rPr lang="en-US" dirty="0" smtClean="0"/>
              <a:t>Application Scaffolding.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42983" y="658142"/>
            <a:ext cx="1848756" cy="12043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94227" y="2971799"/>
            <a:ext cx="1268690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Component       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149679" y="4586513"/>
            <a:ext cx="1268690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Component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2696935" y="4920343"/>
            <a:ext cx="1268690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Component    </a:t>
            </a:r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447221" y="1153886"/>
            <a:ext cx="1268690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Component  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2687" y="348343"/>
            <a:ext cx="16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Boot Strap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>
            <a:stCxn id="2" idx="2"/>
            <a:endCxn id="13" idx="6"/>
          </p:cNvCxnSpPr>
          <p:nvPr/>
        </p:nvCxnSpPr>
        <p:spPr>
          <a:xfrm flipH="1">
            <a:off x="1715911" y="1260305"/>
            <a:ext cx="1127072" cy="5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4"/>
            <a:endCxn id="9" idx="1"/>
          </p:cNvCxnSpPr>
          <p:nvPr/>
        </p:nvCxnSpPr>
        <p:spPr>
          <a:xfrm>
            <a:off x="1081566" y="2402114"/>
            <a:ext cx="98456" cy="7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 flipH="1">
            <a:off x="616856" y="4037228"/>
            <a:ext cx="563166" cy="69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4"/>
            <a:endCxn id="12" idx="1"/>
          </p:cNvCxnSpPr>
          <p:nvPr/>
        </p:nvCxnSpPr>
        <p:spPr>
          <a:xfrm>
            <a:off x="1628572" y="4220027"/>
            <a:ext cx="1254158" cy="88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691739" y="1084243"/>
            <a:ext cx="2205772" cy="4750498"/>
            <a:chOff x="4654855" y="1238354"/>
            <a:chExt cx="3198238" cy="4750498"/>
          </a:xfrm>
        </p:grpSpPr>
        <p:sp>
          <p:nvSpPr>
            <p:cNvPr id="14" name="Oval 13"/>
            <p:cNvSpPr/>
            <p:nvPr/>
          </p:nvSpPr>
          <p:spPr>
            <a:xfrm>
              <a:off x="6004337" y="3157884"/>
              <a:ext cx="1848756" cy="124822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Component</a:t>
              </a:r>
              <a:endParaRPr lang="en-US" sz="11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440441" y="1238354"/>
              <a:ext cx="1848756" cy="124822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Component</a:t>
              </a:r>
              <a:endParaRPr lang="en-US" sz="11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34527" y="4740624"/>
              <a:ext cx="1848756" cy="124822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Component</a:t>
              </a:r>
              <a:endParaRPr lang="en-US" sz="1100" dirty="0"/>
            </a:p>
          </p:txBody>
        </p:sp>
        <p:cxnSp>
          <p:nvCxnSpPr>
            <p:cNvPr id="21" name="Straight Arrow Connector 20"/>
            <p:cNvCxnSpPr>
              <a:endCxn id="15" idx="2"/>
            </p:cNvCxnSpPr>
            <p:nvPr/>
          </p:nvCxnSpPr>
          <p:spPr>
            <a:xfrm>
              <a:off x="4654855" y="1573996"/>
              <a:ext cx="785586" cy="288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5" idx="4"/>
            </p:cNvCxnSpPr>
            <p:nvPr/>
          </p:nvCxnSpPr>
          <p:spPr>
            <a:xfrm>
              <a:off x="6364819" y="2486582"/>
              <a:ext cx="532452" cy="72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6662489" y="4418710"/>
              <a:ext cx="266226" cy="309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407" y="423639"/>
            <a:ext cx="4904525" cy="212764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676444" y="1084244"/>
            <a:ext cx="3984978" cy="335642"/>
          </a:xfrm>
          <a:prstGeom prst="rect">
            <a:avLst/>
          </a:prstGeom>
          <a:solidFill>
            <a:srgbClr val="1DD7DD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76444" y="1482124"/>
            <a:ext cx="3984978" cy="335642"/>
          </a:xfrm>
          <a:prstGeom prst="rect">
            <a:avLst/>
          </a:prstGeom>
          <a:solidFill>
            <a:srgbClr val="1DD7DD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22 -0.00255 L -0.06784 0.0650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3" grpId="0" animBg="1"/>
      <p:bldP spid="17" grpId="0"/>
      <p:bldP spid="20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44486"/>
            <a:ext cx="8991601" cy="2416628"/>
          </a:xfrm>
        </p:spPr>
      </p:pic>
      <p:sp>
        <p:nvSpPr>
          <p:cNvPr id="7" name="TextBox 6"/>
          <p:cNvSpPr txBox="1"/>
          <p:nvPr/>
        </p:nvSpPr>
        <p:spPr>
          <a:xfrm>
            <a:off x="1676399" y="4812696"/>
            <a:ext cx="8991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 create a component, declare a class and attach the @Component annotation to </a:t>
            </a:r>
            <a:r>
              <a:rPr lang="en-US" dirty="0" smtClean="0">
                <a:solidFill>
                  <a:schemeClr val="bg1"/>
                </a:solidFill>
              </a:rPr>
              <a:t>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Each @Component annotation must define 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selector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template</a:t>
            </a:r>
            <a:r>
              <a:rPr lang="en-US" dirty="0">
                <a:solidFill>
                  <a:schemeClr val="bg1"/>
                </a:solidFill>
              </a:rPr>
              <a:t> (or 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) properties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2" y="519289"/>
            <a:ext cx="9313335" cy="57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"/>
            <a:ext cx="12192000" cy="6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"/>
            <a:ext cx="12192000" cy="6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9"/>
            <a:ext cx="12199946" cy="68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/>
          <a:stretch/>
        </p:blipFill>
        <p:spPr>
          <a:xfrm>
            <a:off x="4097868" y="304800"/>
            <a:ext cx="7461952" cy="62272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6976" y="1320800"/>
            <a:ext cx="3285067" cy="30705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Class </a:t>
            </a:r>
            <a:r>
              <a:rPr lang="en-US" dirty="0" err="1" smtClean="0"/>
              <a:t>MediaItem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357" y="1778000"/>
            <a:ext cx="3635022" cy="30705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ViewRating</a:t>
            </a:r>
            <a:r>
              <a:rPr lang="en-US" dirty="0" smtClean="0"/>
              <a:t> Component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222043" y="5177056"/>
            <a:ext cx="6261606" cy="513249"/>
            <a:chOff x="4752622" y="5255373"/>
            <a:chExt cx="5731027" cy="513249"/>
          </a:xfrm>
        </p:grpSpPr>
        <p:sp>
          <p:nvSpPr>
            <p:cNvPr id="5" name="Rectangle 4"/>
            <p:cNvSpPr/>
            <p:nvPr/>
          </p:nvSpPr>
          <p:spPr>
            <a:xfrm>
              <a:off x="4752622" y="5407378"/>
              <a:ext cx="4583289" cy="361244"/>
            </a:xfrm>
            <a:prstGeom prst="rect">
              <a:avLst/>
            </a:prstGeom>
            <a:solidFill>
              <a:srgbClr val="00B0F0">
                <a:alpha val="1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Arrow 5"/>
            <p:cNvSpPr/>
            <p:nvPr/>
          </p:nvSpPr>
          <p:spPr>
            <a:xfrm>
              <a:off x="9516530" y="5255373"/>
              <a:ext cx="967119" cy="513249"/>
            </a:xfrm>
            <a:prstGeom prst="leftArrow">
              <a:avLst>
                <a:gd name="adj1" fmla="val 36803"/>
                <a:gd name="adj2" fmla="val 5000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85333" y="2810933"/>
            <a:ext cx="2664178" cy="51929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elector : ‘view-rating’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and 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136" y="2133600"/>
            <a:ext cx="7729728" cy="360642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charset="2"/>
              <a:buChar char="v"/>
            </a:pPr>
            <a:r>
              <a:rPr lang="en-US" sz="4000" dirty="0" smtClean="0"/>
              <a:t>Structural</a:t>
            </a:r>
          </a:p>
          <a:p>
            <a:pPr>
              <a:buFont typeface="Wingdings" charset="2"/>
              <a:buChar char="v"/>
            </a:pPr>
            <a:r>
              <a:rPr lang="en-US" sz="4000" dirty="0" smtClean="0"/>
              <a:t>Attribute.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845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472722"/>
            <a:ext cx="11620499" cy="2413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636888" y="4763905"/>
            <a:ext cx="9208912" cy="1535293"/>
            <a:chOff x="1117599" y="4730039"/>
            <a:chExt cx="9208912" cy="1535293"/>
          </a:xfrm>
        </p:grpSpPr>
        <p:sp>
          <p:nvSpPr>
            <p:cNvPr id="4" name="Oval 3"/>
            <p:cNvSpPr/>
            <p:nvPr/>
          </p:nvSpPr>
          <p:spPr>
            <a:xfrm>
              <a:off x="1117599" y="4730043"/>
              <a:ext cx="1919111" cy="153528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Media Item</a:t>
              </a: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977466" y="4730040"/>
              <a:ext cx="1919111" cy="153528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Media Item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47532" y="4730040"/>
              <a:ext cx="1919111" cy="153528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Media Item</a:t>
              </a: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407400" y="4730039"/>
              <a:ext cx="1919111" cy="153528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Media Item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6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was it developed for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5" y="412045"/>
            <a:ext cx="8140700" cy="208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5" y="3786011"/>
            <a:ext cx="5239456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817761"/>
            <a:ext cx="5102577" cy="176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288" y="2955762"/>
            <a:ext cx="155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ngIf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8271" y="2955762"/>
            <a:ext cx="1557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ngFor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2946590"/>
            <a:ext cx="3375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</a:rPr>
              <a:t>routerLinks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PIPE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78311" y="2720623"/>
            <a:ext cx="327378" cy="27544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1551" y="2967335"/>
            <a:ext cx="842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&lt;h1&gt; 50 First Dates &lt;h1&gt;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7032" y="2967335"/>
            <a:ext cx="85979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&lt;h1&gt; {{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movie.title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}} &lt;h1&gt;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58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6152444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52445" y="0"/>
            <a:ext cx="6039555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b="13313"/>
          <a:stretch/>
        </p:blipFill>
        <p:spPr>
          <a:xfrm>
            <a:off x="1117599" y="2514600"/>
            <a:ext cx="3965223" cy="1222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2" y="378179"/>
            <a:ext cx="54737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2" y="3649137"/>
            <a:ext cx="54737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2" y="2013658"/>
            <a:ext cx="54737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72" y="5284616"/>
            <a:ext cx="5473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1847312" y="711200"/>
            <a:ext cx="9306109" cy="540737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  <a:buFont typeface="Wingdings" charset="2"/>
              <a:buChar char="v"/>
            </a:pPr>
            <a:r>
              <a:rPr lang="en-US" sz="4000" dirty="0" smtClean="0"/>
              <a:t>Expression and Statements</a:t>
            </a:r>
          </a:p>
          <a:p>
            <a:pPr>
              <a:lnSpc>
                <a:spcPct val="300000"/>
              </a:lnSpc>
              <a:buFont typeface="Wingdings" charset="2"/>
              <a:buChar char="v"/>
            </a:pPr>
            <a:r>
              <a:rPr lang="en-US" sz="4000" dirty="0" smtClean="0"/>
              <a:t>Value Binding </a:t>
            </a:r>
          </a:p>
          <a:p>
            <a:pPr>
              <a:lnSpc>
                <a:spcPct val="300000"/>
              </a:lnSpc>
              <a:buFont typeface="Wingdings" charset="2"/>
              <a:buChar char="v"/>
            </a:pPr>
            <a:r>
              <a:rPr lang="en-US" sz="4000" dirty="0" smtClean="0"/>
              <a:t>Event Binding</a:t>
            </a:r>
          </a:p>
          <a:p>
            <a:pPr>
              <a:lnSpc>
                <a:spcPct val="300000"/>
              </a:lnSpc>
              <a:buFont typeface="Wingdings" charset="2"/>
              <a:buChar char="v"/>
            </a:pPr>
            <a:r>
              <a:rPr lang="en-US" sz="4000" dirty="0" err="1" smtClean="0"/>
              <a:t>Expresion</a:t>
            </a:r>
            <a:r>
              <a:rPr lang="en-US" sz="4000" dirty="0" smtClean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7156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" y="3239911"/>
            <a:ext cx="12191998" cy="36180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" y="0"/>
            <a:ext cx="12192000" cy="32399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15356"/>
            <a:ext cx="10442222" cy="2409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543300"/>
            <a:ext cx="10442221" cy="28194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2784254">
            <a:off x="6141156" y="3054096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784254">
            <a:off x="8054623" y="3470642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5350933" y="4679781"/>
            <a:ext cx="6016978" cy="648575"/>
          </a:xfrm>
          <a:prstGeom prst="frame">
            <a:avLst>
              <a:gd name="adj1" fmla="val 1076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7241" y="962161"/>
            <a:ext cx="275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6121 Hyde Park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 rot="2437070">
            <a:off x="9916153" y="2243447"/>
            <a:ext cx="659854" cy="48463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5815" y="1908232"/>
            <a:ext cx="275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6121 Hyde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3" grpId="0" animBg="1"/>
      <p:bldP spid="14" grpId="0" animBg="1"/>
      <p:bldP spid="15" grpId="0"/>
      <p:bldP spid="16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02844" y="2252133"/>
            <a:ext cx="5599289" cy="34656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Address Manager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72089" y="2912533"/>
            <a:ext cx="430106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Address Validate()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2088" y="4236155"/>
            <a:ext cx="430106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GetZipCode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4621" y="609600"/>
            <a:ext cx="3815645" cy="7337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Validate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9554" y="609600"/>
            <a:ext cx="3815645" cy="7337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GetZipCode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23737 -0.3349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7 -0.02639 L 0.14896 -0.5317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711" y="1964267"/>
            <a:ext cx="2980267" cy="28109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 need a </a:t>
            </a:r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8755" y="1975556"/>
            <a:ext cx="2980267" cy="28109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 need Http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40800" y="1964267"/>
            <a:ext cx="2980267" cy="28109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 need Router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is Google’s massively popular MVX Framework.</a:t>
            </a:r>
          </a:p>
          <a:p>
            <a:r>
              <a:rPr lang="en-US" dirty="0" smtClean="0"/>
              <a:t>Written in and enables to write the code in Typescript.</a:t>
            </a:r>
          </a:p>
          <a:p>
            <a:r>
              <a:rPr lang="en-US" dirty="0" smtClean="0"/>
              <a:t>Helps us extend the vocabulary of the HTML.</a:t>
            </a:r>
          </a:p>
          <a:p>
            <a:r>
              <a:rPr lang="en-US" dirty="0" smtClean="0"/>
              <a:t>Comes as a single stop shop having the tools to develop complicated browser as well as the mobile apps.</a:t>
            </a:r>
          </a:p>
          <a:p>
            <a:r>
              <a:rPr lang="en-US" dirty="0" smtClean="0"/>
              <a:t>Not a strict MVC framework but is component based.</a:t>
            </a:r>
          </a:p>
          <a:p>
            <a:r>
              <a:rPr lang="en-US" dirty="0" smtClean="0"/>
              <a:t>Modular</a:t>
            </a:r>
          </a:p>
          <a:p>
            <a:r>
              <a:rPr lang="en-US" dirty="0" smtClean="0"/>
              <a:t>A complete UI framework and not a library like React.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0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77" y="650522"/>
            <a:ext cx="89027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77" y="2568302"/>
            <a:ext cx="9018412" cy="1370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77" y="4421011"/>
            <a:ext cx="901841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402" y="1983288"/>
            <a:ext cx="7729728" cy="4203023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sz="2400" dirty="0" smtClean="0"/>
              <a:t>Singleton Objects.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Wired through the DI.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Scoped across the application.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Lazily instantiated.*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Have a lot of inbuilt services and custom service can easily be developed.*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Use “provider” metadata to introduce services. *</a:t>
            </a:r>
          </a:p>
          <a:p>
            <a:pPr>
              <a:buFont typeface="Wingdings" charset="2"/>
              <a:buChar char="v"/>
            </a:pPr>
            <a:r>
              <a:rPr lang="en-US" sz="2400" dirty="0" smtClean="0"/>
              <a:t>DI FW injects the services when needed.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04266" y="1591733"/>
            <a:ext cx="3318933" cy="3048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53466" y="1591733"/>
            <a:ext cx="3318933" cy="3048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73600" y="2438400"/>
            <a:ext cx="2878667" cy="5870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addDevice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3600" y="3285067"/>
            <a:ext cx="2878667" cy="5870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removeDevice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6756" y="3646310"/>
            <a:ext cx="7586132" cy="26303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DeviceComponent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755" y="1332089"/>
            <a:ext cx="7586133" cy="1693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r>
              <a:rPr lang="en-US" sz="3600" dirty="0" smtClean="0"/>
              <a:t>lass  </a:t>
            </a:r>
            <a:r>
              <a:rPr lang="en-US" sz="3600" dirty="0" err="1" smtClean="0"/>
              <a:t>DeviceService</a:t>
            </a:r>
            <a:r>
              <a:rPr lang="en-US" sz="3600" dirty="0" smtClean="0"/>
              <a:t>{</a:t>
            </a:r>
          </a:p>
          <a:p>
            <a:pPr algn="ctr"/>
            <a:r>
              <a:rPr lang="en-US" sz="2800" dirty="0" err="1" smtClean="0"/>
              <a:t>getDeviceByID</a:t>
            </a:r>
            <a:r>
              <a:rPr lang="en-US" sz="2800" dirty="0" smtClean="0"/>
              <a:t>(id){}</a:t>
            </a:r>
            <a:endParaRPr lang="en-US" sz="2800" dirty="0"/>
          </a:p>
          <a:p>
            <a:pPr algn="ctr"/>
            <a:r>
              <a:rPr lang="en-US" sz="3600" dirty="0" smtClean="0"/>
              <a:t>}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89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00195 0.4115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5" grpId="0" animBg="1"/>
      <p:bldP spid="5" grpId="1" animBg="1"/>
      <p:bldP spid="3" grpId="0" animBg="1"/>
      <p:bldP spid="3" grpId="1" animBg="1"/>
      <p:bldP spid="4" grpId="0" animBg="1"/>
      <p:bldP spid="4" grpId="1" animBg="1"/>
      <p:bldP spid="7" grpId="0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710" y="3262488"/>
            <a:ext cx="2833511" cy="2144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140177" y="2178756"/>
            <a:ext cx="2562579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5998" y="3262488"/>
            <a:ext cx="2833511" cy="2144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61465" y="2178756"/>
            <a:ext cx="2562579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7286" y="3262488"/>
            <a:ext cx="2833511" cy="21448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782753" y="2178756"/>
            <a:ext cx="2562579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7" y="245534"/>
            <a:ext cx="2032000" cy="12671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140175" y="3979332"/>
            <a:ext cx="2562579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61465" y="3979332"/>
            <a:ext cx="2562579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782753" y="3979332"/>
            <a:ext cx="2562579" cy="711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3600" dirty="0" smtClean="0"/>
              <a:t>In Memory</a:t>
            </a:r>
          </a:p>
          <a:p>
            <a:pPr>
              <a:buFont typeface="Wingdings" charset="2"/>
              <a:buChar char="v"/>
            </a:pPr>
            <a:r>
              <a:rPr lang="en-US" sz="3600" dirty="0" smtClean="0"/>
              <a:t>Browser Local Storage.</a:t>
            </a:r>
          </a:p>
          <a:p>
            <a:pPr>
              <a:buFont typeface="Wingdings" charset="2"/>
              <a:buChar char="v"/>
            </a:pPr>
            <a:r>
              <a:rPr lang="en-US" sz="3600" dirty="0" smtClean="0"/>
              <a:t>Server Side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0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47365" y="2427194"/>
            <a:ext cx="2958353" cy="21111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In-Memory Data Store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2892" y="1900518"/>
            <a:ext cx="2958353" cy="1582270"/>
          </a:xfrm>
          <a:prstGeom prst="roundRect">
            <a:avLst/>
          </a:prstGeom>
          <a:solidFill>
            <a:srgbClr val="F26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r>
              <a:rPr lang="en-US" dirty="0" smtClean="0"/>
              <a:t>add(device)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49786" y="3908613"/>
            <a:ext cx="2958353" cy="1429869"/>
          </a:xfrm>
          <a:prstGeom prst="roundRect">
            <a:avLst/>
          </a:prstGeom>
          <a:solidFill>
            <a:srgbClr val="F26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/>
              <a:t>g</a:t>
            </a:r>
            <a:r>
              <a:rPr lang="en-US" dirty="0" smtClean="0"/>
              <a:t>et()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17659" y="2810436"/>
            <a:ext cx="1546412" cy="524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82153" y="3646395"/>
            <a:ext cx="1546412" cy="524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16172 4.07407E-6 C -0.23411 4.07407E-6 -0.32317 0.03263 -0.32317 0.05949 L -0.32317 0.11898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3332 0.1458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47365" y="2427194"/>
            <a:ext cx="2958353" cy="21111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</a:t>
            </a:r>
            <a:r>
              <a:rPr lang="en-US" smtClean="0"/>
              <a:t>Store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81837" y="3072654"/>
            <a:ext cx="2433917" cy="13581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Local Storage Service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22892" y="1900518"/>
            <a:ext cx="2958353" cy="1582270"/>
          </a:xfrm>
          <a:prstGeom prst="roundRect">
            <a:avLst/>
          </a:prstGeom>
          <a:solidFill>
            <a:srgbClr val="F26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r>
              <a:rPr lang="en-US" dirty="0" smtClean="0"/>
              <a:t>add(device)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49786" y="3908613"/>
            <a:ext cx="2958353" cy="1429869"/>
          </a:xfrm>
          <a:prstGeom prst="roundRect">
            <a:avLst/>
          </a:prstGeom>
          <a:solidFill>
            <a:srgbClr val="F26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/>
              <a:t>g</a:t>
            </a:r>
            <a:r>
              <a:rPr lang="en-US" dirty="0" smtClean="0"/>
              <a:t>et()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17659" y="2810436"/>
            <a:ext cx="1546412" cy="524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82153" y="3646395"/>
            <a:ext cx="1546412" cy="524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16172 4.07407E-6 C -0.23411 4.07407E-6 -0.32317 0.03263 -0.32317 0.05949 L -0.32317 0.1189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0.3332 0.1458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47365" y="1775013"/>
            <a:ext cx="2958353" cy="38996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</a:t>
            </a:r>
            <a:r>
              <a:rPr lang="en-US" smtClean="0"/>
              <a:t>Store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57183" y="2501154"/>
            <a:ext cx="2714063" cy="28373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Http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2892" y="1900518"/>
            <a:ext cx="2958353" cy="1582270"/>
          </a:xfrm>
          <a:prstGeom prst="roundRect">
            <a:avLst/>
          </a:prstGeom>
          <a:solidFill>
            <a:srgbClr val="F26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 </a:t>
            </a:r>
          </a:p>
          <a:p>
            <a:pPr algn="ctr"/>
            <a:r>
              <a:rPr lang="en-US" dirty="0" smtClean="0"/>
              <a:t>add(device)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22892" y="3908613"/>
            <a:ext cx="2958353" cy="1429869"/>
          </a:xfrm>
          <a:prstGeom prst="roundRect">
            <a:avLst/>
          </a:prstGeom>
          <a:solidFill>
            <a:srgbClr val="F26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Component</a:t>
            </a:r>
          </a:p>
          <a:p>
            <a:pPr algn="ctr"/>
            <a:r>
              <a:rPr lang="en-US" dirty="0"/>
              <a:t>g</a:t>
            </a:r>
            <a:r>
              <a:rPr lang="en-US" dirty="0" smtClean="0"/>
              <a:t>et()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17659" y="2810436"/>
            <a:ext cx="1546412" cy="524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52482" y="4117042"/>
            <a:ext cx="1519518" cy="524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16306" y="3213847"/>
            <a:ext cx="1120588" cy="5670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XHR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87050" y="3213847"/>
            <a:ext cx="1120588" cy="5670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1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16028 -7.40741E-7 C -0.23216 -7.40741E-7 -0.32031 0.05301 -0.32031 0.09676 L -0.32031 0.19352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16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152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0.29818 0.0835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9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5" grpId="1" animBg="1"/>
      <p:bldP spid="5" grpId="2" animBg="1"/>
      <p:bldP spid="8" grpId="0" animBg="1"/>
      <p:bldP spid="8" grpId="1" animBg="1"/>
      <p:bldP spid="8" grpId="2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Course Overview : ANGULAR Part [UI]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033929"/>
              </p:ext>
            </p:extLst>
          </p:nvPr>
        </p:nvGraphicFramePr>
        <p:xfrm>
          <a:off x="1214438" y="2085975"/>
          <a:ext cx="10044112" cy="4329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83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2662518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2518" y="1"/>
            <a:ext cx="9529482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z="4000" dirty="0" smtClean="0"/>
              <a:t>John Doe</a:t>
            </a:r>
          </a:p>
          <a:p>
            <a:endParaRPr lang="en-US" sz="4000" dirty="0"/>
          </a:p>
          <a:p>
            <a:r>
              <a:rPr lang="en-US" sz="4000" dirty="0" smtClean="0"/>
              <a:t>	6121 Promenade Avenue</a:t>
            </a:r>
          </a:p>
          <a:p>
            <a:r>
              <a:rPr lang="en-US" sz="4000" dirty="0"/>
              <a:t>	</a:t>
            </a:r>
            <a:r>
              <a:rPr lang="en-US" sz="4000" dirty="0" err="1" smtClean="0"/>
              <a:t>Anytown</a:t>
            </a:r>
            <a:r>
              <a:rPr lang="en-US" sz="4000" dirty="0" smtClean="0"/>
              <a:t>, CA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95020</a:t>
            </a:r>
          </a:p>
          <a:p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147918" y="1640541"/>
            <a:ext cx="2178423" cy="5916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7918" y="2837330"/>
            <a:ext cx="2178423" cy="5916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82235" y="4814045"/>
            <a:ext cx="2178423" cy="5916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Orders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67483" y="4814045"/>
            <a:ext cx="2178423" cy="5916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Router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2877670"/>
            <a:ext cx="1882588" cy="1264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Route Configuration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57917" y="2877670"/>
            <a:ext cx="1882588" cy="1264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Links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167717" y="2877669"/>
            <a:ext cx="1882588" cy="1264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 Outlets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619564" y="2877669"/>
            <a:ext cx="1882588" cy="12640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Router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" y="2781300"/>
            <a:ext cx="10717307" cy="1282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76" y="3073406"/>
            <a:ext cx="2756648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" y="419100"/>
            <a:ext cx="10959354" cy="59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92642"/>
          </a:xfrm>
        </p:spPr>
        <p:txBody>
          <a:bodyPr>
            <a:normAutofit/>
          </a:bodyPr>
          <a:lstStyle/>
          <a:p>
            <a:r>
              <a:rPr lang="en-US" dirty="0" smtClean="0"/>
              <a:t>Modules internally comprises of :</a:t>
            </a:r>
          </a:p>
          <a:p>
            <a:pPr lvl="1"/>
            <a:r>
              <a:rPr lang="en-US" dirty="0" smtClean="0"/>
              <a:t>Components:</a:t>
            </a:r>
          </a:p>
          <a:p>
            <a:pPr lvl="2"/>
            <a:r>
              <a:rPr lang="en-US" dirty="0" smtClean="0"/>
              <a:t>The UI is created in the Angular are the </a:t>
            </a:r>
            <a:r>
              <a:rPr lang="en-US" dirty="0" err="1" smtClean="0"/>
              <a:t>angularized</a:t>
            </a:r>
            <a:r>
              <a:rPr lang="en-US" dirty="0" smtClean="0"/>
              <a:t> HTML templates.</a:t>
            </a:r>
          </a:p>
          <a:p>
            <a:pPr lvl="2"/>
            <a:r>
              <a:rPr lang="en-US" dirty="0" smtClean="0"/>
              <a:t>Backed by Components.</a:t>
            </a:r>
          </a:p>
          <a:p>
            <a:pPr lvl="1"/>
            <a:r>
              <a:rPr lang="en-US" dirty="0" smtClean="0"/>
              <a:t>Services :</a:t>
            </a:r>
          </a:p>
          <a:p>
            <a:pPr lvl="2"/>
            <a:r>
              <a:rPr lang="en-US" dirty="0" smtClean="0"/>
              <a:t>Any additional logic is encapsulated by services.</a:t>
            </a:r>
          </a:p>
        </p:txBody>
      </p:sp>
    </p:spTree>
    <p:extLst>
      <p:ext uri="{BB962C8B-B14F-4D97-AF65-F5344CB8AC3E}">
        <p14:creationId xmlns:p14="http://schemas.microsoft.com/office/powerpoint/2010/main" val="4598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5" y="2638045"/>
            <a:ext cx="7729729" cy="3101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134" y="6150429"/>
            <a:ext cx="772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platformBrowserDynamic</a:t>
            </a:r>
            <a:r>
              <a:rPr lang="en-US" dirty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bootstrapModule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AppModule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5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496" y="2856554"/>
            <a:ext cx="9524482" cy="677841"/>
          </a:xfrm>
        </p:spPr>
        <p:txBody>
          <a:bodyPr>
            <a:normAutofit fontScale="90000"/>
          </a:bodyPr>
          <a:lstStyle/>
          <a:p>
            <a:r>
              <a:rPr lang="en-US" smtClean="0"/>
              <a:t>Closer Look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6980" y="299540"/>
            <a:ext cx="2688840" cy="12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Supporting the View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2306" y="283774"/>
            <a:ext cx="2876383" cy="12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accessed from a rest API.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65175" y="307425"/>
            <a:ext cx="2948150" cy="12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3421" y="1710556"/>
            <a:ext cx="3862551" cy="486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 Applications ‘s </a:t>
            </a:r>
            <a:r>
              <a:rPr lang="en-US" sz="2400" b="1" dirty="0" smtClean="0">
                <a:solidFill>
                  <a:schemeClr val="tx1"/>
                </a:solidFill>
              </a:rPr>
              <a:t>View</a:t>
            </a:r>
            <a:r>
              <a:rPr lang="en-US" sz="2400" dirty="0" smtClean="0">
                <a:solidFill>
                  <a:schemeClr val="tx1"/>
                </a:solidFill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HTML rendered in the browser where the User Interacts.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Templates are HTML </a:t>
            </a:r>
            <a:r>
              <a:rPr lang="en-US" sz="2400" dirty="0" err="1" smtClean="0">
                <a:solidFill>
                  <a:schemeClr val="tx1"/>
                </a:solidFill>
              </a:rPr>
              <a:t>angularified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to allow DOM transformation which can be achieved using the following two approaches: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Directives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3421" y="291655"/>
            <a:ext cx="2727434" cy="12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Application’s View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3629" y="1710556"/>
            <a:ext cx="5155324" cy="215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Directives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art of component Metadata.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Tells DOM how to to transform.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For us (Developers) : Classes with a @Directive decorator.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Are inserted into HTML as tags.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Can apply logic : Conditional and Iteration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3628" y="4051737"/>
            <a:ext cx="5155325" cy="252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Components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Extended from the Directive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Declare properties which can be bound to the HTML templates.*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Binding is achieved through the double mustaches. “{{}}”.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“selector” is the metadata that identifies the component on the HTML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06610" y="1761792"/>
            <a:ext cx="2506715" cy="150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Data Binding: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One Way.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Two way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06610" y="3480232"/>
            <a:ext cx="2506715" cy="3093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Metadata*: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Properties of a class Decorator.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Decorator: Function that modifies the JS classes.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main building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0458" y="2278741"/>
            <a:ext cx="9644224" cy="3526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 smtClean="0"/>
              <a:t>Decorator</a:t>
            </a:r>
          </a:p>
          <a:p>
            <a:r>
              <a:rPr lang="en-US" sz="4000" dirty="0" smtClean="0"/>
              <a:t>Expression that evaluates to a function allowing annotation of classes at design time.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1480458" y="2278741"/>
            <a:ext cx="9644224" cy="35269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/>
              <a:t>@Component()</a:t>
            </a:r>
            <a:endParaRPr lang="en-US" sz="4000" dirty="0"/>
          </a:p>
        </p:txBody>
      </p:sp>
      <p:sp>
        <p:nvSpPr>
          <p:cNvPr id="6" name="Up Arrow 5"/>
          <p:cNvSpPr/>
          <p:nvPr/>
        </p:nvSpPr>
        <p:spPr>
          <a:xfrm>
            <a:off x="4284306" y="3447141"/>
            <a:ext cx="362857" cy="11901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9584" y="4790496"/>
            <a:ext cx="237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Decorator Indicator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7451011" y="3447141"/>
            <a:ext cx="362857" cy="11901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6288" y="4790496"/>
            <a:ext cx="237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Decorator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 rot="16200000">
            <a:off x="9255188" y="2135103"/>
            <a:ext cx="422989" cy="11901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73457" y="3122014"/>
            <a:ext cx="264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Arguments Goes Here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1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/>
              <a:t>W</a:t>
            </a:r>
            <a:r>
              <a:rPr lang="en-US" dirty="0" err="1" smtClean="0"/>
              <a:t>ebstorm</a:t>
            </a:r>
            <a:r>
              <a:rPr lang="en-US" dirty="0" smtClean="0"/>
              <a:t> from  : </a:t>
            </a:r>
          </a:p>
          <a:p>
            <a:pPr lvl="2"/>
            <a:r>
              <a:rPr lang="en-US" dirty="0">
                <a:hlinkClick r:id="rId3"/>
              </a:rPr>
              <a:t>https://www.jetbrains.com/webstorm/download/#</a:t>
            </a:r>
            <a:r>
              <a:rPr lang="en-US" dirty="0" smtClean="0">
                <a:hlinkClick r:id="rId3"/>
              </a:rPr>
              <a:t>section=mac</a:t>
            </a:r>
            <a:r>
              <a:rPr lang="en-US" dirty="0" smtClean="0"/>
              <a:t>	</a:t>
            </a:r>
          </a:p>
          <a:p>
            <a:r>
              <a:rPr lang="en-US" dirty="0" smtClean="0"/>
              <a:t>Angular CLI tool.</a:t>
            </a:r>
          </a:p>
          <a:p>
            <a:pPr lvl="1"/>
            <a:r>
              <a:rPr lang="en-US" dirty="0" smtClean="0"/>
              <a:t>Scaffolds a base project for us.</a:t>
            </a:r>
          </a:p>
          <a:p>
            <a:pPr lvl="1"/>
            <a:r>
              <a:rPr lang="en-US" dirty="0" smtClean="0"/>
              <a:t>Install using the following command in your terminal:</a:t>
            </a:r>
          </a:p>
          <a:p>
            <a:pPr lvl="2"/>
            <a:r>
              <a:rPr lang="en-US" b="1" dirty="0" err="1"/>
              <a:t>n</a:t>
            </a:r>
            <a:r>
              <a:rPr lang="en-US" b="1" dirty="0" err="1" smtClean="0"/>
              <a:t>pm</a:t>
            </a:r>
            <a:r>
              <a:rPr lang="en-US" b="1" dirty="0" smtClean="0"/>
              <a:t> install </a:t>
            </a:r>
            <a:r>
              <a:rPr lang="mr-IN" b="1" dirty="0" smtClean="0"/>
              <a:t>–</a:t>
            </a:r>
            <a:r>
              <a:rPr lang="en-US" b="1" dirty="0" smtClean="0"/>
              <a:t>g </a:t>
            </a:r>
            <a:r>
              <a:rPr lang="en-US" b="1" dirty="0" err="1" smtClean="0"/>
              <a:t>angualr</a:t>
            </a:r>
            <a:r>
              <a:rPr lang="en-US" b="1" dirty="0" smtClean="0"/>
              <a:t>-cli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954924"/>
            <a:ext cx="7729728" cy="4603531"/>
          </a:xfrm>
        </p:spPr>
        <p:txBody>
          <a:bodyPr>
            <a:normAutofit/>
          </a:bodyPr>
          <a:lstStyle/>
          <a:p>
            <a:r>
              <a:rPr lang="en-US" dirty="0" smtClean="0"/>
              <a:t>Binds data and logic to its templates. *</a:t>
            </a:r>
          </a:p>
          <a:p>
            <a:r>
              <a:rPr lang="en-US" dirty="0"/>
              <a:t>An Angular application can be viewed as big old component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representing a component would have @component annotation prior to class declaration which converts the class to a component.</a:t>
            </a:r>
          </a:p>
          <a:p>
            <a:r>
              <a:rPr lang="en-US" dirty="0" smtClean="0"/>
              <a:t>@component {</a:t>
            </a:r>
          </a:p>
          <a:p>
            <a:pPr marL="685800" lvl="3" indent="0">
              <a:buNone/>
            </a:pPr>
            <a:r>
              <a:rPr lang="en-US" dirty="0" err="1" smtClean="0"/>
              <a:t>ModuleId</a:t>
            </a:r>
            <a:endParaRPr lang="en-US" dirty="0" smtClean="0"/>
          </a:p>
          <a:p>
            <a:pPr marL="685800" lvl="3" indent="0">
              <a:buNone/>
            </a:pPr>
            <a:r>
              <a:rPr lang="en-US" dirty="0" smtClean="0"/>
              <a:t>Selector</a:t>
            </a:r>
          </a:p>
          <a:p>
            <a:pPr marL="685800" lvl="3" indent="0">
              <a:buNone/>
            </a:pPr>
            <a:r>
              <a:rPr lang="en-US" dirty="0" err="1" smtClean="0"/>
              <a:t>tempalteURL</a:t>
            </a:r>
            <a:endParaRPr lang="en-US" dirty="0" smtClean="0"/>
          </a:p>
          <a:p>
            <a:pPr marL="685800" lvl="3" indent="0">
              <a:buNone/>
            </a:pPr>
            <a:r>
              <a:rPr lang="en-US" dirty="0" err="1" smtClean="0"/>
              <a:t>StyleURL</a:t>
            </a:r>
            <a:endParaRPr lang="en-US" dirty="0" smtClean="0"/>
          </a:p>
          <a:p>
            <a:pPr marL="685800" lvl="3" indent="0">
              <a:buNone/>
            </a:pPr>
            <a:r>
              <a:rPr lang="en-US" dirty="0" smtClean="0"/>
              <a:t>Providers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2648607" y="3752192"/>
            <a:ext cx="2207172" cy="2254469"/>
          </a:xfrm>
          <a:prstGeom prst="frame">
            <a:avLst>
              <a:gd name="adj1" fmla="val 32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91807" y="3752192"/>
            <a:ext cx="2285999" cy="1355836"/>
          </a:xfrm>
          <a:prstGeom prst="wedgeRectCallout">
            <a:avLst>
              <a:gd name="adj1" fmla="val -74281"/>
              <a:gd name="adj2" fmla="val 243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choreograph the  component’s unique behavior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a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76098"/>
            <a:ext cx="9524482" cy="4130564"/>
          </a:xfrm>
        </p:spPr>
        <p:txBody>
          <a:bodyPr/>
          <a:lstStyle/>
          <a:p>
            <a:r>
              <a:rPr lang="en-US" b="1" dirty="0" smtClean="0"/>
              <a:t>A class file.</a:t>
            </a:r>
          </a:p>
          <a:p>
            <a:pPr marL="457200" lvl="2" indent="0">
              <a:buNone/>
            </a:pPr>
            <a:r>
              <a:rPr lang="en-US" dirty="0" smtClean="0"/>
              <a:t>@component {</a:t>
            </a:r>
          </a:p>
          <a:p>
            <a:pPr marL="457200" lvl="2" indent="0">
              <a:buNone/>
            </a:pPr>
            <a:r>
              <a:rPr lang="en-US" dirty="0" err="1" smtClean="0"/>
              <a:t>moduleID</a:t>
            </a:r>
            <a:r>
              <a:rPr lang="en-US" dirty="0" smtClean="0"/>
              <a:t>,</a:t>
            </a:r>
          </a:p>
          <a:p>
            <a:pPr marL="457200" lvl="2" indent="0">
              <a:buNone/>
            </a:pPr>
            <a:r>
              <a:rPr lang="en-US" dirty="0" smtClean="0"/>
              <a:t>selector</a:t>
            </a:r>
            <a:endParaRPr lang="en-US" dirty="0"/>
          </a:p>
          <a:p>
            <a:pPr marL="457200" lvl="2" indent="0">
              <a:buNone/>
            </a:pPr>
            <a:r>
              <a:rPr lang="en-US" dirty="0" smtClean="0"/>
              <a:t>}</a:t>
            </a:r>
          </a:p>
          <a:p>
            <a:pPr marL="457200" lvl="2" indent="0">
              <a:buNone/>
            </a:pPr>
            <a:endParaRPr lang="en-US" dirty="0"/>
          </a:p>
          <a:p>
            <a:pPr marL="228600" lvl="2"/>
            <a:r>
              <a:rPr lang="en-US" sz="1800" b="1" dirty="0"/>
              <a:t>A </a:t>
            </a:r>
            <a:r>
              <a:rPr lang="en-US" sz="1800" b="1" dirty="0" smtClean="0"/>
              <a:t>template File</a:t>
            </a:r>
          </a:p>
          <a:p>
            <a:pPr marL="457200" lvl="3"/>
            <a:r>
              <a:rPr lang="en-US" sz="1800" b="1" dirty="0" smtClean="0"/>
              <a:t>&lt;h1&gt; </a:t>
            </a:r>
          </a:p>
          <a:p>
            <a:pPr marL="685800" lvl="4"/>
            <a:r>
              <a:rPr lang="en-US" sz="1800" b="1" dirty="0" smtClean="0"/>
              <a:t>{{title}}</a:t>
            </a:r>
          </a:p>
          <a:p>
            <a:pPr marL="685800" lvl="4"/>
            <a:r>
              <a:rPr lang="en-US" sz="1800" b="1" dirty="0" smtClean="0"/>
              <a:t>&lt;/h1&gt;</a:t>
            </a:r>
            <a:endParaRPr lang="en-US" sz="1800" b="1" dirty="0"/>
          </a:p>
          <a:p>
            <a:pPr marL="457200" lvl="2" indent="0">
              <a:buNone/>
            </a:pPr>
            <a:endParaRPr lang="en-US" dirty="0"/>
          </a:p>
          <a:p>
            <a:pPr marL="457200" lvl="2" indent="0">
              <a:buNone/>
            </a:pPr>
            <a:endParaRPr lang="en-US" dirty="0" smtClean="0"/>
          </a:p>
          <a:p>
            <a:pPr marL="457200" lvl="2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82" y="1876098"/>
            <a:ext cx="5321300" cy="452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create some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angualr</a:t>
            </a:r>
            <a:r>
              <a:rPr lang="en-US" dirty="0" smtClean="0"/>
              <a:t> CLI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create some components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terminal in the app directory.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components</a:t>
            </a:r>
          </a:p>
          <a:p>
            <a:r>
              <a:rPr lang="en-US" dirty="0"/>
              <a:t>cd components</a:t>
            </a:r>
            <a:r>
              <a:rPr lang="en-US" dirty="0" smtClean="0"/>
              <a:t>/</a:t>
            </a:r>
          </a:p>
          <a:p>
            <a:r>
              <a:rPr lang="en-US" dirty="0"/>
              <a:t>ng g component </a:t>
            </a:r>
            <a:r>
              <a:rPr lang="en-US" dirty="0" smtClean="0"/>
              <a:t>movies-list</a:t>
            </a:r>
          </a:p>
          <a:p>
            <a:r>
              <a:rPr lang="en-US" dirty="0"/>
              <a:t>ng g component </a:t>
            </a:r>
            <a:r>
              <a:rPr lang="en-US" dirty="0" smtClean="0"/>
              <a:t>characters-list</a:t>
            </a:r>
          </a:p>
          <a:p>
            <a:r>
              <a:rPr lang="en-US" dirty="0" smtClean="0"/>
              <a:t>Circle back to the project structure to observe that we have corresponding directories for our newly created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those components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Nest the controller in a parent child relationship to compose an Angular App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05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2" y="252249"/>
            <a:ext cx="4412593" cy="3689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9655" y="378372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Each component has the four </a:t>
            </a:r>
            <a:r>
              <a:rPr lang="en-US" dirty="0" err="1" smtClean="0">
                <a:solidFill>
                  <a:schemeClr val="bg1"/>
                </a:solidFill>
              </a:rPr>
              <a:t>leemnts</a:t>
            </a:r>
            <a:r>
              <a:rPr lang="en-US" dirty="0" smtClean="0">
                <a:solidFill>
                  <a:schemeClr val="bg1"/>
                </a:solidFill>
              </a:rPr>
              <a:t> out of which three we are concerned about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TS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File *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Another thing to note is that when we create the components using the Angular CLI tool it also update the root component.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2" y="4067501"/>
            <a:ext cx="11507076" cy="244365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04041" y="5754414"/>
            <a:ext cx="3326525" cy="583324"/>
          </a:xfrm>
          <a:prstGeom prst="frame">
            <a:avLst>
              <a:gd name="adj1" fmla="val 43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83476" y="4067500"/>
            <a:ext cx="11041117" cy="630623"/>
          </a:xfrm>
          <a:prstGeom prst="frame">
            <a:avLst>
              <a:gd name="adj1" fmla="val 43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6" y="299326"/>
            <a:ext cx="5358962" cy="280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6" y="3324333"/>
            <a:ext cx="5358962" cy="3123763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394138" y="788276"/>
            <a:ext cx="4572000" cy="23648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394138" y="3910176"/>
            <a:ext cx="4572000" cy="23648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11483"/>
            <a:ext cx="6477000" cy="24257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5753100" y="3324333"/>
            <a:ext cx="6071038" cy="585844"/>
          </a:xfrm>
          <a:prstGeom prst="frame">
            <a:avLst>
              <a:gd name="adj1" fmla="val 73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Process Revisited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wake of the current inclusions.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289034"/>
            <a:ext cx="4398580" cy="74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510424"/>
            <a:ext cx="7330966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2235200"/>
            <a:ext cx="10200289" cy="237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4919511"/>
            <a:ext cx="38354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5409556"/>
            <a:ext cx="5565228" cy="12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Closure Look at </a:t>
            </a:r>
            <a:r>
              <a:rPr lang="en-US" smtClean="0"/>
              <a:t>the Structure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621924"/>
            <a:ext cx="9524482" cy="3536361"/>
          </a:xfrm>
        </p:spPr>
      </p:pic>
    </p:spTree>
    <p:extLst>
      <p:ext uri="{BB962C8B-B14F-4D97-AF65-F5344CB8AC3E}">
        <p14:creationId xmlns:p14="http://schemas.microsoft.com/office/powerpoint/2010/main" val="10286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a an application in Angular Structured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0566" y="425669"/>
            <a:ext cx="3184634" cy="33265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9752" y="914400"/>
            <a:ext cx="2806262" cy="1355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Class{}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9752" y="2656488"/>
            <a:ext cx="2806262" cy="740980"/>
          </a:xfrm>
          <a:prstGeom prst="rect">
            <a:avLst/>
          </a:prstGeom>
          <a:solidFill>
            <a:srgbClr val="E77E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&lt;/&gt;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97314" y="1813032"/>
            <a:ext cx="3184634" cy="1466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8966" y="4314495"/>
            <a:ext cx="6463862" cy="20547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16624" y="4822715"/>
            <a:ext cx="2690647" cy="14661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9649" y="4815567"/>
            <a:ext cx="2850930" cy="146619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3345" y="1119351"/>
            <a:ext cx="2406869" cy="2238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6473" y="1592317"/>
            <a:ext cx="1975945" cy="1466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{}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Metadata{}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70579" y="2285999"/>
            <a:ext cx="2806262" cy="740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214108" flipV="1">
            <a:off x="2534136" y="2201426"/>
            <a:ext cx="1914558" cy="609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 flipV="1">
            <a:off x="7126012" y="1977774"/>
            <a:ext cx="1653959" cy="121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Dependency Injection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7737222" flipV="1">
            <a:off x="4284790" y="3925804"/>
            <a:ext cx="1668323" cy="65086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539266" flipV="1">
            <a:off x="5642667" y="3874465"/>
            <a:ext cx="1865303" cy="65086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42983" y="658142"/>
            <a:ext cx="1848756" cy="12043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4227" y="2971799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9679" y="4586513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96935" y="4920343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7221" y="1153886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04337" y="3157884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40441" y="1238354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34527" y="4740624"/>
            <a:ext cx="1848756" cy="12482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Component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52687" y="348343"/>
            <a:ext cx="16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Boot Strap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>
            <a:stCxn id="2" idx="2"/>
            <a:endCxn id="13" idx="6"/>
          </p:cNvCxnSpPr>
          <p:nvPr/>
        </p:nvCxnSpPr>
        <p:spPr>
          <a:xfrm flipH="1">
            <a:off x="2295977" y="1260305"/>
            <a:ext cx="547006" cy="5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2"/>
          </p:cNvCxnSpPr>
          <p:nvPr/>
        </p:nvCxnSpPr>
        <p:spPr>
          <a:xfrm>
            <a:off x="4654855" y="1573996"/>
            <a:ext cx="785586" cy="28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4"/>
            <a:endCxn id="9" idx="1"/>
          </p:cNvCxnSpPr>
          <p:nvPr/>
        </p:nvCxnSpPr>
        <p:spPr>
          <a:xfrm flipH="1">
            <a:off x="1264971" y="2402114"/>
            <a:ext cx="106628" cy="7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</p:cNvCxnSpPr>
          <p:nvPr/>
        </p:nvCxnSpPr>
        <p:spPr>
          <a:xfrm>
            <a:off x="6364819" y="2486582"/>
            <a:ext cx="532452" cy="7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 flipH="1">
            <a:off x="616855" y="4037228"/>
            <a:ext cx="648116" cy="69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4"/>
            <a:endCxn id="12" idx="1"/>
          </p:cNvCxnSpPr>
          <p:nvPr/>
        </p:nvCxnSpPr>
        <p:spPr>
          <a:xfrm>
            <a:off x="1918605" y="4220027"/>
            <a:ext cx="1049074" cy="88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662489" y="4418710"/>
            <a:ext cx="266226" cy="3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122208" y="1778000"/>
            <a:ext cx="45049" cy="51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35579" y="4487008"/>
            <a:ext cx="149465" cy="3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545691" y="3286232"/>
            <a:ext cx="367332" cy="24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231" y="423639"/>
            <a:ext cx="4610701" cy="2127649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7676444" y="1084244"/>
            <a:ext cx="3984978" cy="335642"/>
          </a:xfrm>
          <a:prstGeom prst="rect">
            <a:avLst/>
          </a:prstGeom>
          <a:solidFill>
            <a:srgbClr val="1DD7DD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76444" y="1501278"/>
            <a:ext cx="3984978" cy="335642"/>
          </a:xfrm>
          <a:prstGeom prst="rect">
            <a:avLst/>
          </a:prstGeom>
          <a:solidFill>
            <a:srgbClr val="1DD7DD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20704 0.146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52" y="747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341 0.02106 " pathEditMode="relative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11341 0.021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7" grpId="0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21871</TotalTime>
  <Words>959</Words>
  <Application>Microsoft Macintosh PowerPoint</Application>
  <PresentationFormat>Widescreen</PresentationFormat>
  <Paragraphs>351</Paragraphs>
  <Slides>58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Calibri</vt:lpstr>
      <vt:lpstr>Gill Sans MT</vt:lpstr>
      <vt:lpstr>Mangal</vt:lpstr>
      <vt:lpstr>Wingdings</vt:lpstr>
      <vt:lpstr>Arial</vt:lpstr>
      <vt:lpstr>Parcel</vt:lpstr>
      <vt:lpstr>What does the section cover: </vt:lpstr>
      <vt:lpstr>What is Angular </vt:lpstr>
      <vt:lpstr>Angular</vt:lpstr>
      <vt:lpstr>Course Overview : ANGULAR Part [UI]</vt:lpstr>
      <vt:lpstr>Our Dev Environment</vt:lpstr>
      <vt:lpstr>Closure Look at the Structure</vt:lpstr>
      <vt:lpstr>Angular Architecture</vt:lpstr>
      <vt:lpstr>PowerPoint Presentation</vt:lpstr>
      <vt:lpstr>PowerPoint Presentation</vt:lpstr>
      <vt:lpstr>PowerPoint Presentation</vt:lpstr>
      <vt:lpstr>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Directives and pipes</vt:lpstr>
      <vt:lpstr>Angular directives</vt:lpstr>
      <vt:lpstr>PowerPoint Presentation</vt:lpstr>
      <vt:lpstr>PowerPoint Presentation</vt:lpstr>
      <vt:lpstr>Angular PIPE</vt:lpstr>
      <vt:lpstr>Data Binding</vt:lpstr>
      <vt:lpstr>PowerPoint Presentation</vt:lpstr>
      <vt:lpstr>PowerPoint Presentation</vt:lpstr>
      <vt:lpstr>PowerPoint Presentation</vt:lpstr>
      <vt:lpstr>PowerPoint Presentation</vt:lpstr>
      <vt:lpstr>Dependency injection</vt:lpstr>
      <vt:lpstr>PowerPoint Presentation</vt:lpstr>
      <vt:lpstr>PowerPoint Presentation</vt:lpstr>
      <vt:lpstr>PowerPoint Presentation</vt:lpstr>
      <vt:lpstr>Services Etc.</vt:lpstr>
      <vt:lpstr>services</vt:lpstr>
      <vt:lpstr>PowerPoint Presentation</vt:lpstr>
      <vt:lpstr>PowerPoint Presentation</vt:lpstr>
      <vt:lpstr>Data persistence</vt:lpstr>
      <vt:lpstr>Data Repositories</vt:lpstr>
      <vt:lpstr>PowerPoint Presentation</vt:lpstr>
      <vt:lpstr>PowerPoint Presentation</vt:lpstr>
      <vt:lpstr>PowerPoint Presentation</vt:lpstr>
      <vt:lpstr>Routing</vt:lpstr>
      <vt:lpstr>PowerPoint Presentation</vt:lpstr>
      <vt:lpstr>Angular Router </vt:lpstr>
      <vt:lpstr>Angular Router </vt:lpstr>
      <vt:lpstr>Modules</vt:lpstr>
      <vt:lpstr>Modules</vt:lpstr>
      <vt:lpstr>Closer Look</vt:lpstr>
      <vt:lpstr>PowerPoint Presentation</vt:lpstr>
      <vt:lpstr>Working with components</vt:lpstr>
      <vt:lpstr>decorators</vt:lpstr>
      <vt:lpstr>High level view</vt:lpstr>
      <vt:lpstr>What does it mean to a developer</vt:lpstr>
      <vt:lpstr>Lets create some components</vt:lpstr>
      <vt:lpstr>Lets create some components now</vt:lpstr>
      <vt:lpstr>Lets Make those components WORK</vt:lpstr>
      <vt:lpstr>PowerPoint Presentation</vt:lpstr>
      <vt:lpstr>PowerPoint Presentation</vt:lpstr>
      <vt:lpstr>Bootstrap Process Revisited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Typescript</dc:title>
  <dc:creator>Vivek Sharma</dc:creator>
  <cp:lastModifiedBy>Vivek Sharma</cp:lastModifiedBy>
  <cp:revision>327</cp:revision>
  <dcterms:created xsi:type="dcterms:W3CDTF">2017-06-01T06:32:24Z</dcterms:created>
  <dcterms:modified xsi:type="dcterms:W3CDTF">2018-01-23T05:05:46Z</dcterms:modified>
</cp:coreProperties>
</file>