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96" y="2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1FFDC32-3027-4F8A-ACCA-BC691EB2823C}" type="slidenum">
              <a:rPr lang="es-ES" sz="1400" b="0" strike="noStrike" spc="-1">
                <a:latin typeface="Times New Roman"/>
              </a:rPr>
              <a:t>‹#›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413402E-BE2F-4E77-B085-0CEB80797221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526F11C-7364-4318-AE16-FC04F6DB97FE}" type="slidenum">
              <a:rPr lang="es-ES" sz="1200" b="0" strike="noStrike" spc="-1">
                <a:latin typeface="Times New Roman"/>
              </a:rPr>
              <a:t>10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EDDB50F-1A73-4FF2-B67A-85ABEEBA22B7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9C8A458-7DAD-4E10-A134-6F582A497506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B883684-F20B-4E8C-B5B4-FA6BCC2A8AA0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EE19AD6-CDEA-4F94-A21F-64825D491A8A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2290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EE19AD6-CDEA-4F94-A21F-64825D491A8A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C2F625-2F02-4AA2-B992-057D0F957DD5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EE19AD6-CDEA-4F94-A21F-64825D491A8A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6895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EE19AD6-CDEA-4F94-A21F-64825D491A8A}" type="slidenum">
              <a:rPr lang="es-ES" sz="1200" b="0" strike="noStrike" spc="-1">
                <a:latin typeface="Times New Roman"/>
              </a:rPr>
              <a:t>9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169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2032632/ch04.html#idm4502218975837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edium.com/analytics-vidhya/understanding-logistic-regression-b3c672deac04" TargetMode="External"/><Relationship Id="rId4" Type="http://schemas.openxmlformats.org/officeDocument/2006/relationships/hyperlink" Target="https://www.cienciadedatos.net/documentos/py17-regresion-logistica-python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owardsdatascience.com/gradient-descent-demystified-bc30b26e432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472400" y="2766240"/>
            <a:ext cx="92462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Machine Learning – Regresión logística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731967" y="404779"/>
            <a:ext cx="36608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800" b="0" strike="noStrike" spc="-1" dirty="0">
                <a:solidFill>
                  <a:srgbClr val="FF0000"/>
                </a:solidFill>
                <a:latin typeface="Calibri Light"/>
              </a:rPr>
              <a:t>Bibliografía</a:t>
            </a:r>
            <a:endParaRPr lang="es-ES" sz="4800" b="0" strike="noStrike" spc="-1" dirty="0">
              <a:latin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21631C-2471-41FE-B7C3-0FFF9185B14C}"/>
              </a:ext>
            </a:extLst>
          </p:cNvPr>
          <p:cNvSpPr txBox="1"/>
          <p:nvPr/>
        </p:nvSpPr>
        <p:spPr>
          <a:xfrm>
            <a:off x="967666" y="2254928"/>
            <a:ext cx="98275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hlinkClick r:id="rId3"/>
              </a:rPr>
              <a:t>https://learning.oreilly.com/library/view/hands-on-machine-learning/9781492032632/ch04.html#idm45022189758376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  <a:hlinkClick r:id="rId4"/>
              </a:rPr>
              <a:t>https://www.cienciadedatos.net/documentos/py17-regresion-logistica-python.html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  <a:hlinkClick r:id="rId5"/>
              </a:rPr>
              <a:t>https://medium.com/analytics-vidhya/understanding-logistic-regression-b3c672deac04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Algoritmo de clasificación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065600" y="2223000"/>
            <a:ext cx="3701880" cy="305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Aprendizaje supervisado:</a:t>
            </a:r>
            <a:endParaRPr lang="es-ES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Regresión</a:t>
            </a:r>
            <a:endParaRPr lang="es-ES" sz="20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Clasificación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Aprendizaje no supervisado:</a:t>
            </a:r>
            <a:endParaRPr lang="es-ES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Clusterización</a:t>
            </a:r>
            <a:endParaRPr lang="es-ES" sz="20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Reducción de dimensionalidad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Aprendizaje por refuerzo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400" b="0" strike="noStrike" spc="-1">
              <a:latin typeface="Arial"/>
            </a:endParaRPr>
          </a:p>
        </p:txBody>
      </p:sp>
      <p:pic>
        <p:nvPicPr>
          <p:cNvPr id="48" name="Picture 2" descr="Machine Learning Algorithm - Backbone of emerging technologies"/>
          <p:cNvPicPr/>
          <p:nvPr/>
        </p:nvPicPr>
        <p:blipFill>
          <a:blip r:embed="rId3"/>
          <a:stretch/>
        </p:blipFill>
        <p:spPr>
          <a:xfrm>
            <a:off x="5799240" y="1805040"/>
            <a:ext cx="5447880" cy="3895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logística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838080" y="1545435"/>
            <a:ext cx="5163225" cy="49475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Que no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te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confunda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el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nombre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!  Es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clasificación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.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Es un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tipo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análisis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regresión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utilizado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para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predecir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el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resultado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de una variable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categórica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(y)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en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función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de las variables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independientes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(x).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Util para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modelar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la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probabilidad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de un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evento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ocurriendo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como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función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otros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factores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n-US" sz="1800" b="0" strike="noStrike" spc="-1" dirty="0">
              <a:solidFill>
                <a:srgbClr val="FFFFFF"/>
              </a:solidFill>
              <a:latin typeface="Calibri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 dirty="0">
                <a:solidFill>
                  <a:srgbClr val="FFFFFF"/>
                </a:solidFill>
                <a:latin typeface="Calibri"/>
              </a:rPr>
              <a:t>Se usa principalmente en clasificación binaria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800" b="0" strike="noStrike" spc="-1" dirty="0">
              <a:solidFill>
                <a:srgbClr val="FFFFFF"/>
              </a:solidFill>
              <a:latin typeface="Calibri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 dirty="0">
                <a:solidFill>
                  <a:srgbClr val="FFFFFF"/>
                </a:solidFill>
                <a:latin typeface="Calibri"/>
              </a:rPr>
              <a:t>Devuelve las probabilidades de pertenencia a la clase 1</a:t>
            </a:r>
            <a:endParaRPr lang="es-ES" sz="1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800" b="0" strike="noStrike" spc="-1" dirty="0">
              <a:latin typeface="Arial"/>
            </a:endParaRPr>
          </a:p>
        </p:txBody>
      </p:sp>
      <p:pic>
        <p:nvPicPr>
          <p:cNvPr id="51" name="Picture 2" descr="Regresión Logística para Clasificación - IArtificial.net"/>
          <p:cNvPicPr/>
          <p:nvPr/>
        </p:nvPicPr>
        <p:blipFill>
          <a:blip r:embed="rId3"/>
          <a:stretch/>
        </p:blipFill>
        <p:spPr>
          <a:xfrm>
            <a:off x="6492240" y="1733400"/>
            <a:ext cx="5090760" cy="339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logística vs Regresión lineal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53" name="Picture 4" descr="Introduction to Logistic Regression | by Ayush Pant | Towards Data Science"/>
          <p:cNvPicPr/>
          <p:nvPr/>
        </p:nvPicPr>
        <p:blipFill>
          <a:blip r:embed="rId3"/>
          <a:stretch/>
        </p:blipFill>
        <p:spPr>
          <a:xfrm>
            <a:off x="1772448" y="1689840"/>
            <a:ext cx="8348096" cy="3458489"/>
          </a:xfrm>
          <a:prstGeom prst="rect">
            <a:avLst/>
          </a:prstGeom>
          <a:ln w="0"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F3620A6-402C-4CBA-AC15-D364428F785A}"/>
              </a:ext>
            </a:extLst>
          </p:cNvPr>
          <p:cNvSpPr txBox="1"/>
          <p:nvPr/>
        </p:nvSpPr>
        <p:spPr>
          <a:xfrm>
            <a:off x="2432482" y="5495278"/>
            <a:ext cx="2494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Las predicciones no estarían en el rango [0, 1]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2240C8E-3764-45BC-9114-2A66B6E8B451}"/>
              </a:ext>
            </a:extLst>
          </p:cNvPr>
          <p:cNvSpPr txBox="1"/>
          <p:nvPr/>
        </p:nvSpPr>
        <p:spPr>
          <a:xfrm>
            <a:off x="6977849" y="5495277"/>
            <a:ext cx="2494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Función sigmoide para acotar el resultado en [0, 1]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logística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838080" y="2006280"/>
            <a:ext cx="5355000" cy="448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</a:rPr>
              <a:t>Su fórmula se obtiene a partir de la función sigmoide. Esta función tiene un valor de entrada y la operación que realiza ofrece un valor comprendido entre [0,1]. 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</a:rPr>
              <a:t>En la resolución de problemas de clasificación, este valor de entrada es toda la ecuación de la regresión lineal. 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Como hacíamos con la regresión lineal, la regresión logística trata de ajustar los valores para “a” y “b”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56" name="Imagen 55"/>
          <p:cNvPicPr/>
          <p:nvPr/>
        </p:nvPicPr>
        <p:blipFill>
          <a:blip r:embed="rId3"/>
          <a:stretch/>
        </p:blipFill>
        <p:spPr>
          <a:xfrm>
            <a:off x="7020000" y="2430360"/>
            <a:ext cx="4320000" cy="23115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9979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Formulación</a:t>
            </a: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 </a:t>
            </a: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matemática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838080" y="1535764"/>
            <a:ext cx="4559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1. Partimos de la función sigmoide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AE2C5A5-18B8-40D2-95F4-F91739271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0" y="1961965"/>
            <a:ext cx="1869609" cy="504680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54955C56-5D5B-4C9F-B8DB-7C2C9831BB16}"/>
              </a:ext>
            </a:extLst>
          </p:cNvPr>
          <p:cNvSpPr/>
          <p:nvPr/>
        </p:nvSpPr>
        <p:spPr>
          <a:xfrm>
            <a:off x="838080" y="2866351"/>
            <a:ext cx="4559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2. Calculamos la probabilidad de que y = 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DAADC4-83F8-4C1F-8095-1D9403B41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490" y="3304898"/>
            <a:ext cx="2486069" cy="194679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877DC6D-8485-463F-8EB8-F6997AED7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490" y="5496213"/>
            <a:ext cx="2842797" cy="563550"/>
          </a:xfrm>
          <a:prstGeom prst="rect">
            <a:avLst/>
          </a:prstGeom>
        </p:spPr>
      </p:pic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8589F16F-937F-4897-BFA0-CCFEF687C58D}"/>
              </a:ext>
            </a:extLst>
          </p:cNvPr>
          <p:cNvSpPr/>
          <p:nvPr/>
        </p:nvSpPr>
        <p:spPr>
          <a:xfrm>
            <a:off x="3116062" y="5033631"/>
            <a:ext cx="230820" cy="462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73EC788E-2214-4A4D-84A6-D9DE6768A280}"/>
              </a:ext>
            </a:extLst>
          </p:cNvPr>
          <p:cNvSpPr/>
          <p:nvPr/>
        </p:nvSpPr>
        <p:spPr>
          <a:xfrm>
            <a:off x="6351114" y="1535764"/>
            <a:ext cx="4754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3. Tenemos los coeficientes en los exponentes, por lo que no resulta un modelo lineal. Calculamos la probabilidad de que y = 0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558C1D2-1578-49E4-ACB4-E65B1D578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210" y="2219808"/>
            <a:ext cx="4916750" cy="528551"/>
          </a:xfrm>
          <a:prstGeom prst="rect">
            <a:avLst/>
          </a:prstGeom>
        </p:spPr>
      </p:pic>
      <p:sp>
        <p:nvSpPr>
          <p:cNvPr id="16" name="CustomShape 2">
            <a:extLst>
              <a:ext uri="{FF2B5EF4-FFF2-40B4-BE49-F238E27FC236}">
                <a16:creationId xmlns:a16="http://schemas.microsoft.com/office/drawing/2014/main" id="{96BB780E-9069-4ED9-AE17-0FA68E2C280C}"/>
              </a:ext>
            </a:extLst>
          </p:cNvPr>
          <p:cNvSpPr/>
          <p:nvPr/>
        </p:nvSpPr>
        <p:spPr>
          <a:xfrm>
            <a:off x="6351113" y="2961349"/>
            <a:ext cx="4754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Dividimos ambas probabilidades y aplicamos </a:t>
            </a:r>
            <a:r>
              <a:rPr lang="es-ES" sz="1400" dirty="0" err="1">
                <a:solidFill>
                  <a:schemeClr val="bg1"/>
                </a:solidFill>
              </a:rPr>
              <a:t>ln</a:t>
            </a:r>
            <a:endParaRPr lang="es-ES" sz="1400" dirty="0">
              <a:solidFill>
                <a:schemeClr val="bg1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2D253A5-E767-48A3-9C0D-1FB002AF2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6210" y="3358178"/>
            <a:ext cx="3663880" cy="62099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EF3E23F-5906-449F-8E03-6CC76AE77C3E}"/>
              </a:ext>
            </a:extLst>
          </p:cNvPr>
          <p:cNvSpPr txBox="1"/>
          <p:nvPr/>
        </p:nvSpPr>
        <p:spPr>
          <a:xfrm>
            <a:off x="6406138" y="4432574"/>
            <a:ext cx="49167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4. Ya tenemos una ecuación lineal. </a:t>
            </a:r>
          </a:p>
          <a:p>
            <a:r>
              <a:rPr lang="es-ES" sz="1400" dirty="0">
                <a:solidFill>
                  <a:schemeClr val="bg1"/>
                </a:solidFill>
              </a:rPr>
              <a:t>El término de la izquierda se conoce como log </a:t>
            </a:r>
            <a:r>
              <a:rPr lang="es-ES" sz="1400" dirty="0" err="1">
                <a:solidFill>
                  <a:schemeClr val="bg1"/>
                </a:solidFill>
              </a:rPr>
              <a:t>of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odds</a:t>
            </a:r>
            <a:endParaRPr lang="es-ES" sz="1400" dirty="0">
              <a:solidFill>
                <a:schemeClr val="bg1"/>
              </a:solidFill>
            </a:endParaRPr>
          </a:p>
          <a:p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De tal manera que cuando tengamos una respuesta, obtendremos la probabilidad de pertenencia a la clase 1:</a:t>
            </a:r>
          </a:p>
          <a:p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p(y = 0) = 1 - p(y =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/>
      <p:bldP spid="16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Gradient Descent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60" name="Imagen 59"/>
          <p:cNvPicPr/>
          <p:nvPr/>
        </p:nvPicPr>
        <p:blipFill>
          <a:blip r:embed="rId3"/>
          <a:stretch/>
        </p:blipFill>
        <p:spPr>
          <a:xfrm>
            <a:off x="2708820" y="3429000"/>
            <a:ext cx="6462000" cy="2159640"/>
          </a:xfrm>
          <a:prstGeom prst="rect">
            <a:avLst/>
          </a:prstGeom>
          <a:ln w="0">
            <a:noFill/>
          </a:ln>
        </p:spPr>
      </p:pic>
      <p:sp>
        <p:nvSpPr>
          <p:cNvPr id="61" name="CustomShape 2"/>
          <p:cNvSpPr/>
          <p:nvPr/>
        </p:nvSpPr>
        <p:spPr>
          <a:xfrm>
            <a:off x="1080000" y="1800000"/>
            <a:ext cx="9719640" cy="136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Al igual que en Regresión Lineal, la Regresión Logística tiene su función de coste, que hay que minimizar para obtener los pesos (w) de la regresión que minimizan los errores.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¿Cómo solventamos esto? → De nuevo, </a:t>
            </a:r>
            <a:r>
              <a:rPr lang="es-ES" sz="1800" b="1" strike="noStrike" spc="-1">
                <a:solidFill>
                  <a:schemeClr val="bg1"/>
                </a:solidFill>
                <a:latin typeface="Arial"/>
              </a:rPr>
              <a:t>Gradient Descent</a:t>
            </a: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D00A96A-AF4C-4D13-A2D2-76135CB6716E}"/>
              </a:ext>
            </a:extLst>
          </p:cNvPr>
          <p:cNvSpPr txBox="1"/>
          <p:nvPr/>
        </p:nvSpPr>
        <p:spPr>
          <a:xfrm>
            <a:off x="1079999" y="5930283"/>
            <a:ext cx="646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hlinkClick r:id="rId4"/>
              </a:rPr>
              <a:t>Gradient</a:t>
            </a:r>
            <a:r>
              <a:rPr lang="es-ES" dirty="0">
                <a:solidFill>
                  <a:schemeClr val="bg1"/>
                </a:solidFill>
                <a:hlinkClick r:id="rId4"/>
              </a:rPr>
              <a:t> </a:t>
            </a:r>
            <a:r>
              <a:rPr lang="es-ES" dirty="0" err="1">
                <a:solidFill>
                  <a:schemeClr val="bg1"/>
                </a:solidFill>
                <a:hlinkClick r:id="rId4"/>
              </a:rPr>
              <a:t>Descent</a:t>
            </a:r>
            <a:r>
              <a:rPr lang="es-ES" dirty="0">
                <a:solidFill>
                  <a:schemeClr val="bg1"/>
                </a:solidFill>
                <a:hlinkClick r:id="rId4"/>
              </a:rPr>
              <a:t> para </a:t>
            </a:r>
            <a:r>
              <a:rPr lang="es-ES" dirty="0" err="1">
                <a:solidFill>
                  <a:schemeClr val="bg1"/>
                </a:solidFill>
                <a:hlinkClick r:id="rId4"/>
              </a:rPr>
              <a:t>Logistic</a:t>
            </a:r>
            <a:r>
              <a:rPr lang="es-ES" dirty="0">
                <a:solidFill>
                  <a:schemeClr val="bg1"/>
                </a:solidFill>
                <a:hlinkClick r:id="rId4"/>
              </a:rPr>
              <a:t> </a:t>
            </a:r>
            <a:r>
              <a:rPr lang="es-ES" dirty="0" err="1">
                <a:solidFill>
                  <a:schemeClr val="bg1"/>
                </a:solidFill>
                <a:hlinkClick r:id="rId4"/>
              </a:rPr>
              <a:t>Regression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Condiciones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50A8182-9249-4B22-A6AC-A0402BAA1B82}"/>
              </a:ext>
            </a:extLst>
          </p:cNvPr>
          <p:cNvSpPr txBox="1"/>
          <p:nvPr/>
        </p:nvSpPr>
        <p:spPr>
          <a:xfrm>
            <a:off x="914399" y="1571348"/>
            <a:ext cx="10093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bg1"/>
                </a:solidFill>
              </a:rPr>
              <a:t>No colinealidad</a:t>
            </a:r>
          </a:p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bg1"/>
                </a:solidFill>
              </a:rPr>
              <a:t>Independencia de las observaciones (aplica principalmente en Time Series)</a:t>
            </a:r>
          </a:p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bg1"/>
                </a:solidFill>
              </a:rPr>
              <a:t>Grandes muestras funcionan siempre mejor</a:t>
            </a:r>
          </a:p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bg1"/>
                </a:solidFill>
              </a:rPr>
              <a:t>Ausencia de </a:t>
            </a:r>
            <a:r>
              <a:rPr lang="es-ES" sz="1600" dirty="0" err="1">
                <a:solidFill>
                  <a:schemeClr val="bg1"/>
                </a:solidFill>
              </a:rPr>
              <a:t>outliers</a:t>
            </a:r>
            <a:endParaRPr lang="es-ES" sz="16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bg1"/>
                </a:solidFill>
              </a:rPr>
              <a:t>La relación entre variable respuesta y variables independientes no tiene por qué ser lineal</a:t>
            </a:r>
          </a:p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bg1"/>
                </a:solidFill>
              </a:rPr>
              <a:t>Los errores no tienen por qué distribuirse normalmente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2D01BF10-6A56-477B-95A6-51190957BF38}"/>
              </a:ext>
            </a:extLst>
          </p:cNvPr>
          <p:cNvSpPr/>
          <p:nvPr/>
        </p:nvSpPr>
        <p:spPr>
          <a:xfrm>
            <a:off x="914399" y="3429000"/>
            <a:ext cx="10514880" cy="9183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Coeficientes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23BCBF5-731C-400B-B29A-D408872E6727}"/>
              </a:ext>
            </a:extLst>
          </p:cNvPr>
          <p:cNvSpPr txBox="1"/>
          <p:nvPr/>
        </p:nvSpPr>
        <p:spPr>
          <a:xfrm>
            <a:off x="914399" y="4178641"/>
            <a:ext cx="1009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bg1"/>
                </a:solidFill>
              </a:rPr>
              <a:t>Ahora las betas las interpreto como cuánto aumenta el </a:t>
            </a:r>
            <a:r>
              <a:rPr lang="es-ES" sz="1600" i="1" dirty="0">
                <a:solidFill>
                  <a:schemeClr val="bg1"/>
                </a:solidFill>
              </a:rPr>
              <a:t>log </a:t>
            </a:r>
            <a:r>
              <a:rPr lang="es-ES" sz="1600" i="1" dirty="0" err="1">
                <a:solidFill>
                  <a:schemeClr val="bg1"/>
                </a:solidFill>
              </a:rPr>
              <a:t>odds</a:t>
            </a:r>
            <a:r>
              <a:rPr lang="es-ES" sz="1600" i="1" dirty="0">
                <a:solidFill>
                  <a:schemeClr val="bg1"/>
                </a:solidFill>
              </a:rPr>
              <a:t> </a:t>
            </a:r>
            <a:r>
              <a:rPr lang="es-ES" sz="1600" dirty="0">
                <a:solidFill>
                  <a:schemeClr val="bg1"/>
                </a:solidFill>
              </a:rPr>
              <a:t>cuanto aumenta en una unidad el regresor. No muy intuitivo…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BF1EEA-07B7-4665-85F2-3818D8153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364" y="5040945"/>
            <a:ext cx="3289269" cy="58781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8AF1CF9-D01F-4947-BD73-2B60E7903188}"/>
              </a:ext>
            </a:extLst>
          </p:cNvPr>
          <p:cNvSpPr txBox="1"/>
          <p:nvPr/>
        </p:nvSpPr>
        <p:spPr>
          <a:xfrm>
            <a:off x="914399" y="5794088"/>
            <a:ext cx="1009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bg1"/>
                </a:solidFill>
              </a:rPr>
              <a:t>Si lo que queremos es obtener el </a:t>
            </a:r>
            <a:r>
              <a:rPr lang="es-ES" sz="1600" dirty="0" err="1">
                <a:solidFill>
                  <a:schemeClr val="bg1"/>
                </a:solidFill>
              </a:rPr>
              <a:t>feature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importance</a:t>
            </a:r>
            <a:r>
              <a:rPr lang="es-ES" sz="1600" dirty="0">
                <a:solidFill>
                  <a:schemeClr val="bg1"/>
                </a:solidFill>
              </a:rPr>
              <a:t>, nos sirve la técnica empleada en regresión lineal: estandarizamos las </a:t>
            </a:r>
            <a:r>
              <a:rPr lang="es-ES" sz="1600" dirty="0" err="1">
                <a:solidFill>
                  <a:schemeClr val="bg1"/>
                </a:solidFill>
              </a:rPr>
              <a:t>features</a:t>
            </a:r>
            <a:r>
              <a:rPr lang="es-ES" sz="1600" dirty="0">
                <a:solidFill>
                  <a:schemeClr val="bg1"/>
                </a:solidFill>
              </a:rPr>
              <a:t> y después </a:t>
            </a:r>
            <a:r>
              <a:rPr lang="es-ES" sz="1600" dirty="0" err="1">
                <a:solidFill>
                  <a:schemeClr val="bg1"/>
                </a:solidFill>
              </a:rPr>
              <a:t>realizmaos</a:t>
            </a:r>
            <a:r>
              <a:rPr lang="es-ES" sz="1600" dirty="0">
                <a:solidFill>
                  <a:schemeClr val="bg1"/>
                </a:solidFill>
              </a:rPr>
              <a:t> un ranking de las betas.</a:t>
            </a:r>
          </a:p>
        </p:txBody>
      </p:sp>
    </p:spTree>
    <p:extLst>
      <p:ext uri="{BB962C8B-B14F-4D97-AF65-F5344CB8AC3E}">
        <p14:creationId xmlns:p14="http://schemas.microsoft.com/office/powerpoint/2010/main" val="159876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¿</a:t>
            </a: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Qué</a:t>
            </a: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 </a:t>
            </a: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pasa</a:t>
            </a: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 </a:t>
            </a: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si</a:t>
            </a: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 </a:t>
            </a: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tenemos</a:t>
            </a: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 </a:t>
            </a: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multiclase</a:t>
            </a: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50A8182-9249-4B22-A6AC-A0402BAA1B82}"/>
              </a:ext>
            </a:extLst>
          </p:cNvPr>
          <p:cNvSpPr txBox="1"/>
          <p:nvPr/>
        </p:nvSpPr>
        <p:spPr>
          <a:xfrm>
            <a:off x="914399" y="1571348"/>
            <a:ext cx="100939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</a:rPr>
              <a:t>Se utiliza la estrategia </a:t>
            </a:r>
            <a:r>
              <a:rPr lang="es-ES" sz="1600" dirty="0" err="1">
                <a:solidFill>
                  <a:schemeClr val="bg1"/>
                </a:solidFill>
              </a:rPr>
              <a:t>OvA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s-ES" sz="1600" dirty="0" err="1">
                <a:solidFill>
                  <a:schemeClr val="bg1"/>
                </a:solidFill>
                <a:sym typeface="Wingdings" panose="05000000000000000000" pitchFamily="2" charset="2"/>
              </a:rPr>
              <a:t>One</a:t>
            </a:r>
            <a:r>
              <a:rPr lang="es-ES" sz="1600" dirty="0">
                <a:solidFill>
                  <a:schemeClr val="bg1"/>
                </a:solidFill>
                <a:sym typeface="Wingdings" panose="05000000000000000000" pitchFamily="2" charset="2"/>
              </a:rPr>
              <a:t> vs </a:t>
            </a:r>
            <a:r>
              <a:rPr lang="es-ES" sz="1600" dirty="0" err="1">
                <a:solidFill>
                  <a:schemeClr val="bg1"/>
                </a:solidFill>
                <a:sym typeface="Wingdings" panose="05000000000000000000" pitchFamily="2" charset="2"/>
              </a:rPr>
              <a:t>Rest</a:t>
            </a:r>
            <a:endParaRPr lang="es-ES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s-ES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sym typeface="Wingdings" panose="05000000000000000000" pitchFamily="2" charset="2"/>
              </a:rPr>
              <a:t>Si hay N clases, montaremos N modelos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sym typeface="Wingdings" panose="05000000000000000000" pitchFamily="2" charset="2"/>
              </a:rPr>
              <a:t>Cada uno de estos modelos me dará la probabilidad de pertenencia a cada clase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sym typeface="Wingdings" panose="05000000000000000000" pitchFamily="2" charset="2"/>
              </a:rPr>
              <a:t>La clase ganadora de la predicción será la que tenga una mayor probabilidad</a:t>
            </a:r>
          </a:p>
          <a:p>
            <a:endParaRPr lang="es-ES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s-ES" sz="1600" dirty="0">
                <a:solidFill>
                  <a:schemeClr val="bg1"/>
                </a:solidFill>
                <a:sym typeface="Wingdings" panose="05000000000000000000" pitchFamily="2" charset="2"/>
              </a:rPr>
              <a:t>Por ejemplo, si tenemos un clasificador de tipos de vino (blanco, tinto, rosado), tendremos tres modelos: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sym typeface="Wingdings" panose="05000000000000000000" pitchFamily="2" charset="2"/>
              </a:rPr>
              <a:t>Tinto vs [blanco, rosado]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sym typeface="Wingdings" panose="05000000000000000000" pitchFamily="2" charset="2"/>
              </a:rPr>
              <a:t>Blanco vs [tinto, rosado]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sym typeface="Wingdings" panose="05000000000000000000" pitchFamily="2" charset="2"/>
              </a:rPr>
              <a:t>Rosado vs [tinto, blanco]</a:t>
            </a:r>
          </a:p>
          <a:p>
            <a:endParaRPr lang="es-ES" sz="1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Multi-class Classification — One-vs-All &amp;amp; One-vs-One | by Amey Band |  Towards Data Science">
            <a:extLst>
              <a:ext uri="{FF2B5EF4-FFF2-40B4-BE49-F238E27FC236}">
                <a16:creationId xmlns:a16="http://schemas.microsoft.com/office/drawing/2014/main" id="{7F66599B-A60B-4C27-8132-10C2B614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859" y="4141097"/>
            <a:ext cx="3828695" cy="205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26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2375</TotalTime>
  <Words>605</Words>
  <Application>Microsoft Office PowerPoint</Application>
  <PresentationFormat>Widescreen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Gabriel VT</dc:creator>
  <dc:description/>
  <cp:lastModifiedBy>Hegoi Garita</cp:lastModifiedBy>
  <cp:revision>50</cp:revision>
  <dcterms:created xsi:type="dcterms:W3CDTF">2020-05-12T19:48:30Z</dcterms:created>
  <dcterms:modified xsi:type="dcterms:W3CDTF">2025-04-11T01:06:24Z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