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6" r:id="rId9"/>
    <p:sldId id="261" r:id="rId10"/>
    <p:sldId id="265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75" autoAdjust="0"/>
  </p:normalViewPr>
  <p:slideViewPr>
    <p:cSldViewPr snapToGrid="0">
      <p:cViewPr varScale="1">
        <p:scale>
          <a:sx n="52" d="100"/>
          <a:sy n="52" d="100"/>
        </p:scale>
        <p:origin x="64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04406-A71B-4230-8291-01E5F10B7DD2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B731-8FB8-4CA2-B323-8C3F59AA39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0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29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27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9D98-DD8E-E1D1-1F01-0AB0E3AD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D3F22-AB01-B262-CB26-6ECA49CA4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AF26C-046C-78E4-4AE6-840191B01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5D144-E313-01F8-AA32-78856CF26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44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Meisten Probleme und Ängste sind technischer Natur. Wenn diese Probleme gelöst sind, wird es die wenigsten Benutzer kümmern oder interessieren.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14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BF37-820B-E2BA-F48A-5D3DD48D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9D52C-B625-65AD-6E53-E61B13363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C2AC3-3B01-DBD7-D131-3FD348B05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Meisten Probleme und Ängste sind technischer Natur. Wenn diese Probleme gelöst sind, wird es die wenigsten Benutzer kümmern oder interessieren.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0EE5-7A46-4FE9-65CD-70DAEA9F1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924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beabsichtigte Wahlverhalten sollte so genauer werden, da alle Umfrageteilnehmer bereits ein E-Voting System benutzt haben.</a:t>
            </a:r>
          </a:p>
          <a:p>
            <a:endParaRPr lang="de-DE" dirty="0"/>
          </a:p>
          <a:p>
            <a:r>
              <a:rPr lang="de-DE" dirty="0"/>
              <a:t>Prototypen sollen funktionale Mehrwerte für den Nutzer bieten</a:t>
            </a:r>
          </a:p>
          <a:p>
            <a:pPr lvl="1"/>
            <a:r>
              <a:rPr lang="de-DE" i="1" dirty="0"/>
              <a:t>Qualität (Nützlichkeit + Benutzerfreundlichkeit) / Informationen / Komfort / Import / Nachvollziehbarkeit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20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EA18-5B5F-EA93-95E8-45F7A744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8EF49-DFB3-6F98-BD03-6B701099D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C3012-097A-FB7A-D41D-7977136CF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beabsichtigte Wahlverhalten sollte so genauer werden, da alle Umfrageteilnehmer bereits ein E-Voting System benutzt haben.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85047-F7B9-B2D8-24C3-312AE3154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B731-8FB8-4CA2-B323-8C3F59AA396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35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0065-0823-A65E-834E-B9686F48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CE749-57CA-80A4-3B6A-549EA045A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4419-7CFC-3F31-71CF-F1820134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C79DF-C8E1-84ED-608F-5F9F70DA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956D-EFE3-1BAE-640F-5F22F347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28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BAD5-3E09-A3CE-4872-5EEAD37C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E3C1D-07FE-817B-55C4-F9E04575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B31B-FEBB-D969-74DC-AC61B496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E6F2-615C-9968-1473-A320E122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6C344-D2E0-42CE-CB6F-CC13CE8F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7C2AA-F868-260E-ED2A-D9218551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32EF7-B30E-04CE-7DDE-8D6A9CAE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A1F3-4A5E-2AA7-FCC2-E7A8CD23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9981-BCB3-1948-688F-03D8D42F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BAC9-BD2D-21F8-6657-4B3F327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87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1076-6E3E-6ACC-9529-CE528E14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5045-B005-EB3E-8918-E4DE29FA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F8AE-F269-CC2A-CE2E-38FD2325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38E7-C9A8-54ED-BA34-49ABB4BC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10DB-B17E-BD61-4B11-131D1708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49F3-1D83-5831-E697-5CD8E8A2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50CC-9135-2F59-4F45-26FF62CE1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071E-D872-05E5-1466-61CD830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FD4A-5716-CE6A-3103-D2678147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20E0-0B39-3E5F-0520-A67C2A80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8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381D-10A3-BED3-2AEB-A0986B0C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CBA4-043E-D49F-683A-81887284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2F3B-CC43-C081-BA7A-01814F56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1FC1D-CA28-1A98-7125-A2C4AFB1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37EA-B49D-468B-95E8-01F4C71E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639D5-7DC9-4A0C-CC3C-9EABDAEF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C4CC-1874-6470-7160-1C289765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8C641-5318-0C57-2B34-452EBF6C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AADB1-2652-E058-797B-5EC10C9B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42EC3-693A-2D25-9025-C860A6BC7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E6886-119A-2863-78D6-5D3F1AF20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2D4D7-6800-03E6-F028-4F0D2188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6B31E-F9EC-1F2E-E4D2-541CF2FB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12B17-0C82-2FB9-1471-D8E1C6A1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01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3A91-689F-D862-E900-B6FF266C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E2630-12A2-FAAE-C874-76A168A7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54308-F83F-E633-61F4-5FF267B1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DCB84-29AC-D35C-3878-95C20CB4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4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B130-51E5-5280-AABB-A649F428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B04AC-2B7B-391F-74F9-88FF549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FF2BD-82E1-A8A8-845A-8A5BC15B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86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27A9-397E-C639-6B4B-0AEA7602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7608-1E45-BB55-DCDB-CF2E2C52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695D-760A-36D5-F13F-4A345FD7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49EC6-62B5-D912-8F36-3F763B7C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7FE5-CB04-9A28-C256-367D779C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3C229-5560-E6F1-EAA6-C443EC2A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D88E-D431-096B-C3DB-C3BB18C8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2D25A-A526-A54F-1902-49301E48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A519-872D-ACBD-1062-E3C10EAF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D1735-2D5D-C048-7BFA-6777C19E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CD24E-1FCD-C40A-CD6A-D1CB20C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A56A9-5CC0-CE57-569C-D66B14F2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29F9E-86FA-1AB0-CA74-7AEE4317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5CED-5547-35ED-4160-9D34D088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8463-CD5C-3420-CB7D-ED1ADB706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25A5D-5ABB-4DC8-A470-7F5CC2C4EFCB}" type="datetimeFigureOut">
              <a:rPr lang="de-DE" smtClean="0"/>
              <a:t>03.03.2025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FB8D-9DF0-2FB7-DBD0-B058A72FB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E6F8-35E0-26B0-4D79-1FD8D800D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C51D6-949F-40DB-9D03-3E74E706D0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2FFA-97C2-C4D1-9115-7FDB5918B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Zusammenhang zwischen </a:t>
            </a:r>
            <a:br>
              <a:rPr lang="de-CH" dirty="0"/>
            </a:br>
            <a:r>
              <a:rPr lang="de-CH" dirty="0"/>
              <a:t>E-Voting und Wahlverhalten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251EE-7CCE-0CF6-F818-D29367B47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Bachelor-Thesis Marco Meier FS25</a:t>
            </a:r>
          </a:p>
        </p:txBody>
      </p:sp>
    </p:spTree>
    <p:extLst>
      <p:ext uri="{BB962C8B-B14F-4D97-AF65-F5344CB8AC3E}">
        <p14:creationId xmlns:p14="http://schemas.microsoft.com/office/powerpoint/2010/main" val="152335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47BB-2486-6840-E990-795182C9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7113-6400-3D47-1335-8CC8DAD1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Prototypen </a:t>
            </a:r>
            <a:r>
              <a:rPr lang="de-DE" i="1" dirty="0"/>
              <a:t>(Mockups)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F41523-0CEA-3720-0F19-6A8F8285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6" y="1409009"/>
            <a:ext cx="9435548" cy="53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5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D1CF-CD32-8822-1F93-8FE3E9E6F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460A-DA16-F5C7-E93F-A7CA48C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4FFB-9CA2-9053-0FE8-63CF7691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Fertigstellung der Mockups</a:t>
            </a:r>
          </a:p>
          <a:p>
            <a:r>
              <a:rPr lang="de-DE" dirty="0"/>
              <a:t>Fertigstellung Umfrage</a:t>
            </a:r>
          </a:p>
          <a:p>
            <a:r>
              <a:rPr lang="de-DE" dirty="0"/>
              <a:t>Theoretische Grundlagen ausformulieren</a:t>
            </a:r>
          </a:p>
        </p:txBody>
      </p:sp>
    </p:spTree>
    <p:extLst>
      <p:ext uri="{BB962C8B-B14F-4D97-AF65-F5344CB8AC3E}">
        <p14:creationId xmlns:p14="http://schemas.microsoft.com/office/powerpoint/2010/main" val="334184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C30D-BF96-C6E0-6A0C-3A628CF5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3DA-067A-754D-6D9B-A91BD0CA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252F-D7A9-1541-56F9-74CB6671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</a:t>
            </a:r>
          </a:p>
          <a:p>
            <a:pPr lvl="1"/>
            <a:r>
              <a:rPr lang="de-DE" dirty="0"/>
              <a:t>Einschätzen wie lange man für Aufgaben hat</a:t>
            </a:r>
          </a:p>
          <a:p>
            <a:pPr lvl="1"/>
            <a:r>
              <a:rPr lang="de-DE" dirty="0"/>
              <a:t>Reines Bauchgefühl</a:t>
            </a:r>
          </a:p>
        </p:txBody>
      </p:sp>
    </p:spTree>
    <p:extLst>
      <p:ext uri="{BB962C8B-B14F-4D97-AF65-F5344CB8AC3E}">
        <p14:creationId xmlns:p14="http://schemas.microsoft.com/office/powerpoint/2010/main" val="402328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6CFB-9B85-8D3E-7A8D-99688BB0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7356-F705-8258-A2C2-F8E77742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&amp; Diskussion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188E-460C-5267-3091-895E34DE2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0" dirty="0">
                <a:effectLst/>
                <a:latin typeface="Consolas" panose="020B0609020204030204" pitchFamily="49" charset="0"/>
              </a:rPr>
              <a:t>Wie stellt ihr eure Fragen für ein Interview/Umfrage zusammen?</a:t>
            </a:r>
          </a:p>
          <a:p>
            <a:pPr lvl="1"/>
            <a:r>
              <a:rPr lang="de-CH" dirty="0">
                <a:latin typeface="Aptos (Body)"/>
              </a:rPr>
              <a:t>Standardisierte Umfrageelemente</a:t>
            </a:r>
          </a:p>
          <a:p>
            <a:pPr lvl="1"/>
            <a:r>
              <a:rPr lang="de-CH" dirty="0">
                <a:latin typeface="Aptos (Body)"/>
              </a:rPr>
              <a:t>Anpassung auf den eigenen Kontext</a:t>
            </a:r>
          </a:p>
          <a:p>
            <a:r>
              <a:rPr lang="de-CH" b="0" dirty="0">
                <a:effectLst/>
                <a:latin typeface="Consolas" panose="020B0609020204030204" pitchFamily="49" charset="0"/>
              </a:rPr>
              <a:t>Wie geht ihr damit um wenn ihr widersprüchliche Forschungsergebnisse findet?</a:t>
            </a:r>
          </a:p>
        </p:txBody>
      </p:sp>
    </p:spTree>
    <p:extLst>
      <p:ext uri="{BB962C8B-B14F-4D97-AF65-F5344CB8AC3E}">
        <p14:creationId xmlns:p14="http://schemas.microsoft.com/office/powerpoint/2010/main" val="62769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6181-0B96-38F8-D814-2A71DD92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A898-7E89-DC04-6820-311292A5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Digitalisierung und generative KI als globale Megatrends</a:t>
            </a:r>
          </a:p>
          <a:p>
            <a:r>
              <a:rPr lang="de-DE" dirty="0"/>
              <a:t>Alltag findet online statt</a:t>
            </a:r>
          </a:p>
          <a:p>
            <a:pPr lvl="1"/>
            <a:r>
              <a:rPr lang="de-DE" i="1" dirty="0"/>
              <a:t>Einkaufen / Sozialer Austausch / Bankgeschäfte / News / Bildung</a:t>
            </a:r>
          </a:p>
          <a:p>
            <a:r>
              <a:rPr lang="de-DE" dirty="0"/>
              <a:t>Staatliche Institutionen versuchen Schritt zu halten</a:t>
            </a:r>
          </a:p>
          <a:p>
            <a:pPr lvl="1"/>
            <a:r>
              <a:rPr lang="de-DE" i="1" dirty="0"/>
              <a:t>Stichwort E-Government (Big Data, KI, Digitalisierung)</a:t>
            </a:r>
          </a:p>
          <a:p>
            <a:r>
              <a:rPr lang="de-DE" dirty="0"/>
              <a:t>Wie digital ist unsere Demokratie?</a:t>
            </a:r>
          </a:p>
          <a:p>
            <a:r>
              <a:rPr lang="de-DE" dirty="0"/>
              <a:t> Wählen als Teilbereich</a:t>
            </a:r>
          </a:p>
          <a:p>
            <a:pPr lvl="1"/>
            <a:r>
              <a:rPr lang="de-DE" i="1" dirty="0"/>
              <a:t>Stichwort E-Voting</a:t>
            </a:r>
          </a:p>
        </p:txBody>
      </p:sp>
    </p:spTree>
    <p:extLst>
      <p:ext uri="{BB962C8B-B14F-4D97-AF65-F5344CB8AC3E}">
        <p14:creationId xmlns:p14="http://schemas.microsoft.com/office/powerpoint/2010/main" val="16321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78DCD-989F-A54A-EE02-5CE16218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767C-8262-C138-9BF2-8C430073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830E-96EC-CBD3-7A1D-8268B65E1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digital ist unsere Demokratie?</a:t>
            </a:r>
          </a:p>
          <a:p>
            <a:pPr lvl="1"/>
            <a:r>
              <a:rPr lang="de-DE" i="1" dirty="0"/>
              <a:t>Teilaspekte sind bereits stark digitalisiert (z.B. Meinungsbildung, E-</a:t>
            </a:r>
            <a:r>
              <a:rPr lang="de-DE" i="1" dirty="0" err="1"/>
              <a:t>Collecting</a:t>
            </a:r>
            <a:r>
              <a:rPr lang="de-DE" i="1" dirty="0"/>
              <a:t>)</a:t>
            </a:r>
          </a:p>
          <a:p>
            <a:pPr lvl="1"/>
            <a:r>
              <a:rPr lang="de-DE" i="1" dirty="0"/>
              <a:t>Wahl- und Abstimmungsakt weiterhin analog (Stift und Papier)</a:t>
            </a:r>
          </a:p>
          <a:p>
            <a:r>
              <a:rPr lang="de-DE" dirty="0"/>
              <a:t>Gute Rahmenbedingungen in der Schweiz</a:t>
            </a:r>
          </a:p>
          <a:p>
            <a:pPr lvl="1"/>
            <a:r>
              <a:rPr lang="de-DE" i="1" dirty="0"/>
              <a:t>Gesetzliche Grundlagen seit 2004</a:t>
            </a:r>
          </a:p>
          <a:p>
            <a:pPr lvl="1"/>
            <a:r>
              <a:rPr lang="de-DE" i="1" dirty="0"/>
              <a:t>verschiedene Pilotversuche in den letzten 20 Jahren (Zürich, Genf, Luzern, Post)</a:t>
            </a:r>
          </a:p>
        </p:txBody>
      </p:sp>
    </p:spTree>
    <p:extLst>
      <p:ext uri="{BB962C8B-B14F-4D97-AF65-F5344CB8AC3E}">
        <p14:creationId xmlns:p14="http://schemas.microsoft.com/office/powerpoint/2010/main" val="194476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EB2BB-098A-7F20-606C-E317B4685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903-8A8E-0E46-13D0-09805DC1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202C-0942-7AE8-B1F4-2607803D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Schweizer Bevölkerung befürwortet/fordert E-Voting</a:t>
            </a:r>
          </a:p>
          <a:p>
            <a:r>
              <a:rPr lang="de-DE" dirty="0"/>
              <a:t>E-Voting birgt Hoffnungen und Ängste</a:t>
            </a:r>
          </a:p>
          <a:p>
            <a:pPr lvl="1"/>
            <a:r>
              <a:rPr lang="de-DE" b="1" i="1" dirty="0"/>
              <a:t>Erhöhte Wahlbeteiligung</a:t>
            </a:r>
            <a:r>
              <a:rPr lang="de-DE" i="1" dirty="0"/>
              <a:t>, Kostensenkungen, Effizienzgewinne, Nachvollziehbarkeit, Inklusion</a:t>
            </a:r>
          </a:p>
          <a:p>
            <a:pPr lvl="1"/>
            <a:r>
              <a:rPr lang="de-DE" i="1" dirty="0"/>
              <a:t>Manipulation, Sicherheitsrisiken, Verfügbarkeit Banalisierung des Wahlaktes</a:t>
            </a:r>
          </a:p>
        </p:txBody>
      </p:sp>
    </p:spTree>
    <p:extLst>
      <p:ext uri="{BB962C8B-B14F-4D97-AF65-F5344CB8AC3E}">
        <p14:creationId xmlns:p14="http://schemas.microsoft.com/office/powerpoint/2010/main" val="32433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A325A-735D-5072-5589-5F8845B0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75D3-A4F3-5B08-56AA-D344C78A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09C6-7779-5C78-73EB-2A33C49D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Sinkende Beteiligung in westl. Demokratien</a:t>
            </a:r>
          </a:p>
          <a:p>
            <a:r>
              <a:rPr lang="de-DE" dirty="0"/>
              <a:t>Forschung liefert gemischte Ergebnisse bzgl. Wahlbeteiligung</a:t>
            </a:r>
          </a:p>
          <a:p>
            <a:pPr lvl="1"/>
            <a:r>
              <a:rPr lang="de-DE" i="1" dirty="0"/>
              <a:t>Kein Effekt, stabilisierende Wirkung, leicht positiver Effekt</a:t>
            </a:r>
          </a:p>
          <a:p>
            <a:pPr lvl="1"/>
            <a:r>
              <a:rPr lang="de-DE" i="1" dirty="0"/>
              <a:t>Nächste Politgeneration (Digital Natives)</a:t>
            </a:r>
          </a:p>
          <a:p>
            <a:r>
              <a:rPr lang="de-DE" dirty="0"/>
              <a:t>Forschung konzertiert sich auf Hoffnungen, Ängste und Gesetzte</a:t>
            </a:r>
          </a:p>
        </p:txBody>
      </p:sp>
    </p:spTree>
    <p:extLst>
      <p:ext uri="{BB962C8B-B14F-4D97-AF65-F5344CB8AC3E}">
        <p14:creationId xmlns:p14="http://schemas.microsoft.com/office/powerpoint/2010/main" val="358857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70A5-0326-9B70-4910-76AD4102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2943-C073-2B5A-FF50-F39F2651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545C-45E7-52FF-262A-4F20FF1A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Aussagen zu vorhergesagter Wahlbeteiligung sind schwierig</a:t>
            </a:r>
          </a:p>
          <a:p>
            <a:pPr lvl="1"/>
            <a:r>
              <a:rPr lang="de-DE" i="1" dirty="0"/>
              <a:t>2% der Stimmbevölkerung hatte Zugang, 1% haben es tatsächlich benutzt</a:t>
            </a:r>
          </a:p>
          <a:p>
            <a:r>
              <a:rPr lang="de-DE" dirty="0"/>
              <a:t>Bisherige Pilotversuche boten wenig funktionale Mehrwerte für Benutzer</a:t>
            </a:r>
          </a:p>
          <a:p>
            <a:pPr lvl="1"/>
            <a:r>
              <a:rPr lang="de-DE" i="1" dirty="0"/>
              <a:t>E-Voting System oftmals komplexer als briefliche Wahl</a:t>
            </a:r>
          </a:p>
          <a:p>
            <a:pPr lvl="1"/>
            <a:r>
              <a:rPr lang="de-DE" i="1" dirty="0"/>
              <a:t>Digitisieren vs. Digitalisieren</a:t>
            </a:r>
          </a:p>
          <a:p>
            <a:pPr lvl="1"/>
            <a:r>
              <a:rPr lang="de-DE" i="1" dirty="0"/>
              <a:t>fehlende Nutzerzentrierung</a:t>
            </a:r>
          </a:p>
          <a:p>
            <a:r>
              <a:rPr lang="de-DE" b="1" dirty="0"/>
              <a:t>Führt ein nutzerzentrierter Ansatz zum Erfolg?</a:t>
            </a:r>
          </a:p>
        </p:txBody>
      </p:sp>
    </p:spTree>
    <p:extLst>
      <p:ext uri="{BB962C8B-B14F-4D97-AF65-F5344CB8AC3E}">
        <p14:creationId xmlns:p14="http://schemas.microsoft.com/office/powerpoint/2010/main" val="215716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D48D6-2B18-A41A-0D2B-32A778C52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4CA0-8BDF-2E73-3001-B35C6F4A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EAB4-4783-03FC-E9F9-65DD695F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Erstellung von zwei Prototypen für ein E-Voting System</a:t>
            </a:r>
            <a:endParaRPr lang="de-DE" i="1" dirty="0"/>
          </a:p>
          <a:p>
            <a:pPr lvl="1"/>
            <a:r>
              <a:rPr lang="de-DE" i="1" dirty="0"/>
              <a:t>Zwei Mockups (Benutzeroberflächen-Prototypen)</a:t>
            </a:r>
          </a:p>
          <a:p>
            <a:pPr lvl="1"/>
            <a:r>
              <a:rPr lang="de-DE" i="1" dirty="0"/>
              <a:t>Variante A: Digitaler Wahlprozess</a:t>
            </a:r>
          </a:p>
          <a:p>
            <a:pPr lvl="1"/>
            <a:r>
              <a:rPr lang="de-DE" i="1" dirty="0"/>
              <a:t>Variante B: Digitaler Wahlprozess + KI-Chatbot</a:t>
            </a:r>
          </a:p>
          <a:p>
            <a:pPr lvl="1"/>
            <a:r>
              <a:rPr lang="de-DE" i="1" dirty="0"/>
              <a:t>Umsetzung innerhalb einer App „</a:t>
            </a:r>
            <a:r>
              <a:rPr lang="de-DE" i="1" dirty="0" err="1"/>
              <a:t>SwissVote</a:t>
            </a:r>
            <a:r>
              <a:rPr lang="de-DE" i="1" dirty="0"/>
              <a:t>“</a:t>
            </a:r>
          </a:p>
          <a:p>
            <a:r>
              <a:rPr lang="de-DE" dirty="0"/>
              <a:t>Rahmenbedingungen</a:t>
            </a:r>
          </a:p>
          <a:p>
            <a:pPr lvl="1"/>
            <a:r>
              <a:rPr lang="de-DE" i="1" dirty="0"/>
              <a:t>Ausblenden der Probleme und Ängste</a:t>
            </a:r>
          </a:p>
          <a:p>
            <a:pPr lvl="1"/>
            <a:r>
              <a:rPr lang="de-DE" i="1" dirty="0"/>
              <a:t>Robustes und sicheres System</a:t>
            </a:r>
          </a:p>
        </p:txBody>
      </p:sp>
    </p:spTree>
    <p:extLst>
      <p:ext uri="{BB962C8B-B14F-4D97-AF65-F5344CB8AC3E}">
        <p14:creationId xmlns:p14="http://schemas.microsoft.com/office/powerpoint/2010/main" val="8623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20B0-CD97-18A2-3196-CF6E5495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787-A739-F7A5-7F18-2B85531E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D839-93A7-52F6-B2C3-E7350E4B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0" i="1" dirty="0">
                <a:effectLst/>
                <a:latin typeface="Consolas" panose="020B0609020204030204" pitchFamily="49" charset="0"/>
              </a:rPr>
              <a:t>«Wie beeinflusst die Einführung von E-Voting das Wahlverhalten?»</a:t>
            </a:r>
          </a:p>
          <a:p>
            <a:pPr marL="0" indent="0">
              <a:buNone/>
            </a:pPr>
            <a:endParaRPr lang="de-CH" b="0" i="1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CH" i="1" dirty="0">
                <a:latin typeface="Consolas" panose="020B0609020204030204" pitchFamily="49" charset="0"/>
              </a:rPr>
              <a:t>H1: «</a:t>
            </a:r>
            <a:r>
              <a:rPr lang="de-CH" b="0" i="1" dirty="0">
                <a:effectLst/>
                <a:latin typeface="Consolas" panose="020B0609020204030204" pitchFamily="49" charset="0"/>
              </a:rPr>
              <a:t>Die Einführung eines digitalisierten Wahlprozesses führt zu einer höheren Wahlbeteiligung.</a:t>
            </a:r>
            <a:r>
              <a:rPr lang="de-CH" i="1" dirty="0">
                <a:latin typeface="Consolas" panose="020B0609020204030204" pitchFamily="49" charset="0"/>
              </a:rPr>
              <a:t>»</a:t>
            </a:r>
          </a:p>
          <a:p>
            <a:pPr marL="457200" lvl="1" indent="0">
              <a:buNone/>
            </a:pPr>
            <a:endParaRPr lang="de-CH" i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CH" b="0" i="1" dirty="0">
                <a:effectLst/>
                <a:latin typeface="Consolas" panose="020B0609020204030204" pitchFamily="49" charset="0"/>
              </a:rPr>
              <a:t>H2: «Die Einführung von E-Voting steigert die Qualität der Wahl.»</a:t>
            </a:r>
          </a:p>
          <a:p>
            <a:pPr marL="457200" lvl="1" indent="0">
              <a:buNone/>
            </a:pPr>
            <a:endParaRPr lang="de-CH" b="0" i="1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CH" b="0" i="1" dirty="0">
                <a:effectLst/>
                <a:latin typeface="Consolas" panose="020B0609020204030204" pitchFamily="49" charset="0"/>
              </a:rPr>
              <a:t>H3: «Die Integration eines KI-basierten Chatbots würde die Akzeptanz eines E-Voting-Systems erhöhen.»</a:t>
            </a:r>
          </a:p>
        </p:txBody>
      </p:sp>
    </p:spTree>
    <p:extLst>
      <p:ext uri="{BB962C8B-B14F-4D97-AF65-F5344CB8AC3E}">
        <p14:creationId xmlns:p14="http://schemas.microsoft.com/office/powerpoint/2010/main" val="1508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56870-1DBA-89D3-113F-26A1486CC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025F-4D10-F219-B657-C3DEB17A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D7AE-7025-6BED-4E26-FF1A5B5D2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Quantitative Umfrage mit einem A/B Test (Prototypen)</a:t>
            </a:r>
          </a:p>
          <a:p>
            <a:r>
              <a:rPr lang="de-DE" dirty="0"/>
              <a:t>Struktur der Umfrage</a:t>
            </a:r>
          </a:p>
          <a:p>
            <a:pPr lvl="1"/>
            <a:r>
              <a:rPr lang="de-DE" i="1" dirty="0"/>
              <a:t>Demographische Fragen (Alter, Geschlecht, politische Gesinnung, technische Affinität)</a:t>
            </a:r>
          </a:p>
          <a:p>
            <a:pPr lvl="1"/>
            <a:r>
              <a:rPr lang="de-DE" i="1" dirty="0"/>
              <a:t>Erfassung bisheriges Wahlverhalten</a:t>
            </a:r>
          </a:p>
          <a:p>
            <a:pPr lvl="1"/>
            <a:r>
              <a:rPr lang="de-DE" i="1" dirty="0"/>
              <a:t>A/B Test (Mockup mit und KI-Chatbot)</a:t>
            </a:r>
          </a:p>
          <a:p>
            <a:pPr lvl="1"/>
            <a:r>
              <a:rPr lang="de-DE" i="1" dirty="0"/>
              <a:t>Erfassung Akzeptanz, beabsichtigtes Wahlverhalten, wahrgenommene Qualität</a:t>
            </a:r>
          </a:p>
        </p:txBody>
      </p:sp>
    </p:spTree>
    <p:extLst>
      <p:ext uri="{BB962C8B-B14F-4D97-AF65-F5344CB8AC3E}">
        <p14:creationId xmlns:p14="http://schemas.microsoft.com/office/powerpoint/2010/main" val="50660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Widescreen</PresentationFormat>
  <Paragraphs>89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(Body)</vt:lpstr>
      <vt:lpstr>Aptos Display</vt:lpstr>
      <vt:lpstr>Arial</vt:lpstr>
      <vt:lpstr>Consolas</vt:lpstr>
      <vt:lpstr>Office Theme</vt:lpstr>
      <vt:lpstr>Zusammenhang zwischen  E-Voting und Wahlverhalten</vt:lpstr>
      <vt:lpstr>Thema</vt:lpstr>
      <vt:lpstr>Ausgangslage</vt:lpstr>
      <vt:lpstr>Ausgangslage</vt:lpstr>
      <vt:lpstr>Problemstellung</vt:lpstr>
      <vt:lpstr>Problemstellung</vt:lpstr>
      <vt:lpstr>Zielsetzung</vt:lpstr>
      <vt:lpstr>Zielsetzung</vt:lpstr>
      <vt:lpstr>Methodik</vt:lpstr>
      <vt:lpstr>Prototypen (Mockups)</vt:lpstr>
      <vt:lpstr>Nächste Schritte</vt:lpstr>
      <vt:lpstr>Schwierigkeiten</vt:lpstr>
      <vt:lpstr>Fragen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Meier</dc:creator>
  <cp:lastModifiedBy>Marco Meier</cp:lastModifiedBy>
  <cp:revision>10</cp:revision>
  <dcterms:created xsi:type="dcterms:W3CDTF">2025-03-03T09:47:53Z</dcterms:created>
  <dcterms:modified xsi:type="dcterms:W3CDTF">2025-03-03T16:36:59Z</dcterms:modified>
</cp:coreProperties>
</file>