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FBD9-D902-4AC7-9187-7FE784FFF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77D17-1A3E-40D7-ADEF-F64C2853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6152-2C21-49A0-935F-CFCF69A0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46FD-8BD6-41E7-89C6-9873339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3F4F-0231-4EFC-BBA5-3839517F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2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8CD6-61A4-4958-AC66-931232DF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EE61-3BA8-4DF6-A291-6F6110CC9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585B-2901-4FB9-B5E6-AA81C134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C293-E337-4277-9D5A-875749A0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B433-D119-44DB-9907-3B2CB4A7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9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C010E-C9DC-496D-A181-A1B161121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5C97B-A808-4799-84B1-12646E559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B6A4-414E-41E8-98E2-0261A6C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C365-F1B5-4B8D-A2FE-1B8ADA6E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6A36-203E-44A8-804D-8D22109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A277-756F-4F15-A221-66A6E567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EE12-1550-49A0-979E-47889CD1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05DF-42C6-406D-8946-4A281FA3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F9C8-10AA-48E6-AAA8-6ED18EEC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01E85-1E26-4DA8-9A39-CF53B8B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1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E1C8-04F4-496B-91FF-8FA01AD3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D0667-E3BA-440C-8F39-BEDA5E3F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9231-0E26-4AF4-BE6F-8EFC716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166F-2C8F-452C-861A-619479A4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6F82-923E-449E-8BB1-8002284F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74BF-39E7-4306-8363-DE9DEA7F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C891-DB18-4E9C-8118-386D494AF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55BCC-1722-47DA-AD84-8910BA8C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7404B-8FA9-46FE-9743-E1FE9864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7AFF-9594-438E-8135-7DC87AB1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4F3EA-F170-4DA4-8F0B-A67C422C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F690-C4A9-4CB6-B29B-0D551470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D723-8EA2-4CCD-B791-4F234220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3E624-851E-4A52-B83C-06B8C434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D3289-80CD-4639-B0CF-C846F7724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B3436-654E-4498-80BC-B47B847D3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5797-2DC9-4A97-A697-32D566DD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F5B8B-9C42-4C51-95F2-9F8ED746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F98A1-D9FC-4FF0-92E3-E415B419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EB02-3486-4B15-826E-F494E07B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2BEB8-B745-49E2-8227-C79EB684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49121-A1F0-4E57-946D-D0874316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B34D8-4AEE-4052-A673-98F29C9C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D3F5E-870A-4F6C-89F1-7DA73E54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71E03-F8F6-4A51-BEB2-09DBC822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18420-1D97-4DD8-B93F-C7EBD40C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4453-E7CB-4281-B360-C8AB7C06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43E3-87B1-49C1-B17A-4EB9ED7F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0C416-4E54-46E3-930B-58DFAFE6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09314-4168-40EB-836C-42818718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C8E56-CDC3-45A5-B11C-C188774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99F46-3BD1-4445-88CF-E199A33C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7584-16E0-4DA4-8C18-282AE0CC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15984-9C86-47C1-A38D-9A8AE0B51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5FECC-D0D6-4ED9-A97A-14A96519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86EAC-C039-4BCB-8A99-DB435452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47BD5-5A43-4855-AB6B-0A774AB4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A7968-5E67-4791-99DB-2B3F67E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0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AF9BF-2E7B-49B5-84D9-D612B4EB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5EFF-FCCC-4387-9025-88BCB54B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7B19-6CE8-45FD-AE53-49481F38E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5DFD-0697-4407-B988-63B54E2BAE19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3B2D-FD9D-4D9E-82B6-01D7297A2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9E71-5770-405F-920F-FCB5B2222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09C5-2757-4D88-9ECC-E38D7DEC3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32154&amp;picture=survey-check-lis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wav"/><Relationship Id="rId3" Type="http://schemas.microsoft.com/office/2007/relationships/media" Target="../media/media7.wav"/><Relationship Id="rId7" Type="http://schemas.microsoft.com/office/2007/relationships/media" Target="../media/media9.wav"/><Relationship Id="rId12" Type="http://schemas.openxmlformats.org/officeDocument/2006/relationships/image" Target="../media/image3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8.wav"/><Relationship Id="rId11" Type="http://schemas.openxmlformats.org/officeDocument/2006/relationships/slideLayout" Target="../slideLayouts/slideLayout2.xml"/><Relationship Id="rId5" Type="http://schemas.microsoft.com/office/2007/relationships/media" Target="../media/media8.wav"/><Relationship Id="rId10" Type="http://schemas.openxmlformats.org/officeDocument/2006/relationships/audio" Target="../media/media10.wav"/><Relationship Id="rId4" Type="http://schemas.openxmlformats.org/officeDocument/2006/relationships/audio" Target="../media/media7.wav"/><Relationship Id="rId9" Type="http://schemas.microsoft.com/office/2007/relationships/media" Target="../media/media10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krupraiwan.wordpress.com/2011/10/12/smailefac/" TargetMode="External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D159-C106-4545-B59C-F36DEB76B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532"/>
            <a:ext cx="9144000" cy="2387600"/>
          </a:xfrm>
        </p:spPr>
        <p:txBody>
          <a:bodyPr/>
          <a:lstStyle/>
          <a:p>
            <a:r>
              <a:rPr lang="en-US" dirty="0"/>
              <a:t>EEC 201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79EB6-175D-4E0D-8270-848883C2E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4207"/>
            <a:ext cx="9144000" cy="1655762"/>
          </a:xfrm>
        </p:spPr>
        <p:txBody>
          <a:bodyPr/>
          <a:lstStyle/>
          <a:p>
            <a:r>
              <a:rPr lang="en-US" dirty="0"/>
              <a:t>Team Duck Roaster</a:t>
            </a:r>
          </a:p>
          <a:p>
            <a:r>
              <a:rPr lang="en-US" dirty="0"/>
              <a:t>Gengchen Liu</a:t>
            </a:r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478A2805-3030-485D-8970-4A6E5186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6" y="3509963"/>
            <a:ext cx="2027744" cy="3040873"/>
          </a:xfrm>
          <a:prstGeom prst="rect">
            <a:avLst/>
          </a:prstGeom>
        </p:spPr>
      </p:pic>
      <p:pic>
        <p:nvPicPr>
          <p:cNvPr id="7" name="Picture 6" descr="A picture containing cup, table, coffee, kitchenware&#10;&#10;Description automatically generated">
            <a:extLst>
              <a:ext uri="{FF2B5EF4-FFF2-40B4-BE49-F238E27FC236}">
                <a16:creationId xmlns:a16="http://schemas.microsoft.com/office/drawing/2014/main" id="{AAFD10B7-F07C-4352-B095-D453F3E8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08" y="3687374"/>
            <a:ext cx="2686050" cy="2686050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5352B667-8573-42DA-8BF6-2668B6EFF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25" y="4017453"/>
            <a:ext cx="2513750" cy="25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3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1A76-8603-4DE5-8B77-A491C629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periodogram calculation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68526-28FC-44E1-BAA2-21572457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" y="1568937"/>
            <a:ext cx="5333333" cy="40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0947F-CE0D-4865-ABD3-E296D2F3CABE}"/>
              </a:ext>
            </a:extLst>
          </p:cNvPr>
          <p:cNvSpPr txBox="1"/>
          <p:nvPr/>
        </p:nvSpPr>
        <p:spPr>
          <a:xfrm>
            <a:off x="1289983" y="5563406"/>
            <a:ext cx="29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input with overlap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5093E-975B-4238-94C6-31C074FBEB3F}"/>
              </a:ext>
            </a:extLst>
          </p:cNvPr>
          <p:cNvSpPr txBox="1"/>
          <p:nvPr/>
        </p:nvSpPr>
        <p:spPr>
          <a:xfrm>
            <a:off x="798991" y="5926315"/>
            <a:ext cx="42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this waveform to compute STFT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4DE137-35A2-427F-987E-7F1D7BB95225}"/>
              </a:ext>
            </a:extLst>
          </p:cNvPr>
          <p:cNvCxnSpPr/>
          <p:nvPr/>
        </p:nvCxnSpPr>
        <p:spPr>
          <a:xfrm>
            <a:off x="970384" y="1987420"/>
            <a:ext cx="0" cy="3135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4495DB-520C-4835-971B-B82FA67640E6}"/>
              </a:ext>
            </a:extLst>
          </p:cNvPr>
          <p:cNvCxnSpPr/>
          <p:nvPr/>
        </p:nvCxnSpPr>
        <p:spPr>
          <a:xfrm>
            <a:off x="1131662" y="1987420"/>
            <a:ext cx="0" cy="3135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3B65C1-1EAD-4224-A024-6B762EEE911A}"/>
              </a:ext>
            </a:extLst>
          </p:cNvPr>
          <p:cNvCxnSpPr/>
          <p:nvPr/>
        </p:nvCxnSpPr>
        <p:spPr>
          <a:xfrm>
            <a:off x="4558446" y="1987420"/>
            <a:ext cx="0" cy="3135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69A7B2-6026-407D-86FC-35C114FC2C8B}"/>
              </a:ext>
            </a:extLst>
          </p:cNvPr>
          <p:cNvCxnSpPr/>
          <p:nvPr/>
        </p:nvCxnSpPr>
        <p:spPr>
          <a:xfrm>
            <a:off x="4719724" y="1987420"/>
            <a:ext cx="0" cy="3135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E69FD-1F3F-46DC-8279-5856292A01B9}"/>
              </a:ext>
            </a:extLst>
          </p:cNvPr>
          <p:cNvCxnSpPr/>
          <p:nvPr/>
        </p:nvCxnSpPr>
        <p:spPr>
          <a:xfrm>
            <a:off x="798991" y="1690688"/>
            <a:ext cx="97654" cy="43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2A98BE-28DE-477F-AB1F-138CBDFFA7B8}"/>
              </a:ext>
            </a:extLst>
          </p:cNvPr>
          <p:cNvSpPr txBox="1"/>
          <p:nvPr/>
        </p:nvSpPr>
        <p:spPr>
          <a:xfrm>
            <a:off x="155737" y="132733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FFT#1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EA555-9E52-465A-8A7E-5C441B1177A5}"/>
              </a:ext>
            </a:extLst>
          </p:cNvPr>
          <p:cNvCxnSpPr>
            <a:cxnSpLocks/>
          </p:cNvCxnSpPr>
          <p:nvPr/>
        </p:nvCxnSpPr>
        <p:spPr>
          <a:xfrm flipH="1">
            <a:off x="1064460" y="1651081"/>
            <a:ext cx="106412" cy="469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ED01F3-E77D-4EBC-8B9C-89C2D154AB24}"/>
              </a:ext>
            </a:extLst>
          </p:cNvPr>
          <p:cNvSpPr txBox="1"/>
          <p:nvPr/>
        </p:nvSpPr>
        <p:spPr>
          <a:xfrm>
            <a:off x="854375" y="132733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FFT#2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6A19C-222F-4658-B9B2-06EF268C3134}"/>
              </a:ext>
            </a:extLst>
          </p:cNvPr>
          <p:cNvSpPr txBox="1"/>
          <p:nvPr/>
        </p:nvSpPr>
        <p:spPr>
          <a:xfrm>
            <a:off x="2215008" y="198742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…..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681884-8788-4362-AB18-BD709749623E}"/>
              </a:ext>
            </a:extLst>
          </p:cNvPr>
          <p:cNvCxnSpPr>
            <a:cxnSpLocks/>
          </p:cNvCxnSpPr>
          <p:nvPr/>
        </p:nvCxnSpPr>
        <p:spPr>
          <a:xfrm flipH="1">
            <a:off x="4613312" y="1651081"/>
            <a:ext cx="106412" cy="469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980859-A8BD-4C03-9CB1-75930C54D416}"/>
              </a:ext>
            </a:extLst>
          </p:cNvPr>
          <p:cNvSpPr txBox="1"/>
          <p:nvPr/>
        </p:nvSpPr>
        <p:spPr>
          <a:xfrm>
            <a:off x="4408640" y="135632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FFT#67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52B132C-32E8-493C-B0A1-EADB9A655723}"/>
              </a:ext>
            </a:extLst>
          </p:cNvPr>
          <p:cNvSpPr/>
          <p:nvPr/>
        </p:nvSpPr>
        <p:spPr>
          <a:xfrm>
            <a:off x="5068033" y="3314426"/>
            <a:ext cx="1235684" cy="595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3B222C-3AAE-4279-ABAD-D9179B07FDE6}"/>
              </a:ext>
            </a:extLst>
          </p:cNvPr>
          <p:cNvSpPr/>
          <p:nvPr/>
        </p:nvSpPr>
        <p:spPr>
          <a:xfrm>
            <a:off x="5358686" y="2945094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STFT</a:t>
            </a:r>
          </a:p>
        </p:txBody>
      </p: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EE0B0B3D-C015-469C-8507-3D102F28A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17" y="1766207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2AB2-DD92-416E-BED7-731F87EA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Applying Mel-FB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6E746C9-8BED-4F67-ADB7-3525C86AC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2" y="1294137"/>
            <a:ext cx="4231689" cy="3173767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1BCEB208-3A28-4932-8742-72D5F231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68" y="4535798"/>
            <a:ext cx="2918691" cy="21890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10E118A-CD49-4AB0-ABCE-8091A25AAFDF}"/>
              </a:ext>
            </a:extLst>
          </p:cNvPr>
          <p:cNvSpPr/>
          <p:nvPr/>
        </p:nvSpPr>
        <p:spPr>
          <a:xfrm>
            <a:off x="5189330" y="3349690"/>
            <a:ext cx="1463396" cy="7124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10D4B8-E4AB-4485-8C24-AAF0CBD8B526}"/>
              </a:ext>
            </a:extLst>
          </p:cNvPr>
          <p:cNvSpPr/>
          <p:nvPr/>
        </p:nvSpPr>
        <p:spPr>
          <a:xfrm>
            <a:off x="5252478" y="2972748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Apply MEL-FB</a:t>
            </a:r>
          </a:p>
        </p:txBody>
      </p: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8FC7A7B4-727D-413F-B143-9D03270E7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70" y="1334771"/>
            <a:ext cx="5333333" cy="40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E0CFB-83ED-41A1-8039-B9E0574D558D}"/>
              </a:ext>
            </a:extLst>
          </p:cNvPr>
          <p:cNvSpPr txBox="1"/>
          <p:nvPr/>
        </p:nvSpPr>
        <p:spPr>
          <a:xfrm>
            <a:off x="6951306" y="5570376"/>
            <a:ext cx="497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Notice that MEL FB “smooth” out the periodogram but preserves the temporal-spectral shape info.  </a:t>
            </a:r>
          </a:p>
        </p:txBody>
      </p:sp>
    </p:spTree>
    <p:extLst>
      <p:ext uri="{BB962C8B-B14F-4D97-AF65-F5344CB8AC3E}">
        <p14:creationId xmlns:p14="http://schemas.microsoft.com/office/powerpoint/2010/main" val="328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BBB6-DE15-4D62-A94C-2E440BE2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use DCT to get the MFCC coefficients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A43DF3F-70D1-49E7-9507-1C192418E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9" y="1821316"/>
            <a:ext cx="4750837" cy="35631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FB0B612-35A1-4EAF-A38B-61571E742E39}"/>
              </a:ext>
            </a:extLst>
          </p:cNvPr>
          <p:cNvSpPr/>
          <p:nvPr/>
        </p:nvSpPr>
        <p:spPr>
          <a:xfrm>
            <a:off x="5421086" y="2995126"/>
            <a:ext cx="1463396" cy="71243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B4A56-E1A0-4E82-AE1F-CEE82EB3CAE5}"/>
              </a:ext>
            </a:extLst>
          </p:cNvPr>
          <p:cNvSpPr txBox="1"/>
          <p:nvPr/>
        </p:nvSpPr>
        <p:spPr>
          <a:xfrm>
            <a:off x="5813935" y="2495166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DCT</a:t>
            </a:r>
          </a:p>
        </p:txBody>
      </p:sp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0CEA0099-B982-4D4D-8961-87D21D893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54" y="1683013"/>
            <a:ext cx="5333333" cy="40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5D973F-2331-4D3E-BAF8-4887BF0211C3}"/>
              </a:ext>
            </a:extLst>
          </p:cNvPr>
          <p:cNvSpPr txBox="1"/>
          <p:nvPr/>
        </p:nvSpPr>
        <p:spPr>
          <a:xfrm>
            <a:off x="2873829" y="5850294"/>
            <a:ext cx="838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For the obtained 26 (from 1 to 26) MFC coefficients, we only keep the 2-15 coefficients, as shown in the feature map. </a:t>
            </a:r>
          </a:p>
        </p:txBody>
      </p:sp>
    </p:spTree>
    <p:extLst>
      <p:ext uri="{BB962C8B-B14F-4D97-AF65-F5344CB8AC3E}">
        <p14:creationId xmlns:p14="http://schemas.microsoft.com/office/powerpoint/2010/main" val="32546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8878-483D-4610-AC0B-524A6138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visualize MFCC coefficients…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33DA046-9575-4E2A-9EE2-D187F60A4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40" y="1733349"/>
            <a:ext cx="5057839" cy="3793380"/>
          </a:xfr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DF66EEB-1DF6-49BB-9C48-D70052F5B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322" y="1690688"/>
            <a:ext cx="5333333" cy="40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A12656-2DC0-4728-A8B4-1B04558BF024}"/>
              </a:ext>
            </a:extLst>
          </p:cNvPr>
          <p:cNvSpPr txBox="1"/>
          <p:nvPr/>
        </p:nvSpPr>
        <p:spPr>
          <a:xfrm>
            <a:off x="2556588" y="6036906"/>
            <a:ext cx="775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Visualizing the MFCC coefficients distribution for the training set signal S1 and S5.</a:t>
            </a:r>
          </a:p>
        </p:txBody>
      </p:sp>
    </p:spTree>
    <p:extLst>
      <p:ext uri="{BB962C8B-B14F-4D97-AF65-F5344CB8AC3E}">
        <p14:creationId xmlns:p14="http://schemas.microsoft.com/office/powerpoint/2010/main" val="398918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F1A9-9679-4776-9813-7880D8B4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Generate the codebooks with LBG</a:t>
            </a:r>
          </a:p>
        </p:txBody>
      </p:sp>
      <p:pic>
        <p:nvPicPr>
          <p:cNvPr id="9" name="Content Placeholder 8" descr="A screenshot of a map&#10;&#10;Description automatically generated">
            <a:extLst>
              <a:ext uri="{FF2B5EF4-FFF2-40B4-BE49-F238E27FC236}">
                <a16:creationId xmlns:a16="http://schemas.microsoft.com/office/drawing/2014/main" id="{DFB3610A-FA5A-490B-9DCA-0B195008F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6" y="1690688"/>
            <a:ext cx="5333333" cy="4000000"/>
          </a:xfrm>
        </p:spPr>
      </p:pic>
      <p:pic>
        <p:nvPicPr>
          <p:cNvPr id="11" name="Picture 10" descr="A screenshot of a map&#10;&#10;Description automatically generated">
            <a:extLst>
              <a:ext uri="{FF2B5EF4-FFF2-40B4-BE49-F238E27FC236}">
                <a16:creationId xmlns:a16="http://schemas.microsoft.com/office/drawing/2014/main" id="{D060D36D-DD38-4457-BC3E-684B931E0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03" y="1690688"/>
            <a:ext cx="5333333" cy="40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866C7B-7016-4930-943F-7B6C162D5655}"/>
              </a:ext>
            </a:extLst>
          </p:cNvPr>
          <p:cNvSpPr txBox="1"/>
          <p:nvPr/>
        </p:nvSpPr>
        <p:spPr>
          <a:xfrm>
            <a:off x="3573624" y="6008914"/>
            <a:ext cx="416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Centroids in each codebook=8, in this case</a:t>
            </a:r>
          </a:p>
        </p:txBody>
      </p:sp>
    </p:spTree>
    <p:extLst>
      <p:ext uri="{BB962C8B-B14F-4D97-AF65-F5344CB8AC3E}">
        <p14:creationId xmlns:p14="http://schemas.microsoft.com/office/powerpoint/2010/main" val="198021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B15B-6628-43B6-A614-40CF1123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recognition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D2EA-37B9-4B07-918D-9972FF3E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based on the testing-sets provided by Prof. Ding </a:t>
            </a:r>
          </a:p>
          <a:p>
            <a:r>
              <a:rPr lang="en-US" dirty="0"/>
              <a:t>Evaluation based on noise-corrupted training-sets</a:t>
            </a:r>
          </a:p>
          <a:p>
            <a:r>
              <a:rPr lang="en-US" dirty="0"/>
              <a:t>Evaluation based on ~100/300/500 Hz notch filtered training-sets centered at DC, 500 Hz, 1000 Hz, 3000 Hz</a:t>
            </a:r>
          </a:p>
        </p:txBody>
      </p:sp>
    </p:spTree>
    <p:extLst>
      <p:ext uri="{BB962C8B-B14F-4D97-AF65-F5344CB8AC3E}">
        <p14:creationId xmlns:p14="http://schemas.microsoft.com/office/powerpoint/2010/main" val="137808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ED68-0A09-45DB-A44A-6BCB6F09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based on the testing-sets provided by Prof. 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B9B0-2D70-4738-BAD4-1D80E9CE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8918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main_script.m</a:t>
            </a:r>
            <a:endParaRPr lang="en-US" dirty="0"/>
          </a:p>
          <a:p>
            <a:r>
              <a:rPr lang="en-US" dirty="0"/>
              <a:t>Generate the 11 codebooks using the training sets</a:t>
            </a:r>
          </a:p>
          <a:p>
            <a:r>
              <a:rPr lang="en-US" dirty="0"/>
              <a:t>Add some small variance random noise to the original input to create more training sets (optional)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F33A1-E428-4D57-8A4C-18C2EAEC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55" y="1176190"/>
            <a:ext cx="5096945" cy="4008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1D9CD-20CE-43FC-B647-75CA222E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55" y="5184212"/>
            <a:ext cx="4502492" cy="13086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DBD621-DED2-4DD8-84AF-0B4E813A5E08}"/>
              </a:ext>
            </a:extLst>
          </p:cNvPr>
          <p:cNvSpPr/>
          <p:nvPr/>
        </p:nvSpPr>
        <p:spPr>
          <a:xfrm>
            <a:off x="6540759" y="5184212"/>
            <a:ext cx="4218588" cy="134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A280D5-DDC3-407C-BE76-18F83AB4F57F}"/>
              </a:ext>
            </a:extLst>
          </p:cNvPr>
          <p:cNvSpPr/>
          <p:nvPr/>
        </p:nvSpPr>
        <p:spPr>
          <a:xfrm>
            <a:off x="6471217" y="2707689"/>
            <a:ext cx="1802771" cy="1183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9E15-6F38-494E-AE2E-72C029F5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based on the testing-sets provided by Prof. 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5E3B-184E-4E1C-81BF-49142AF1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3433" cy="4351338"/>
          </a:xfrm>
        </p:spPr>
        <p:txBody>
          <a:bodyPr/>
          <a:lstStyle/>
          <a:p>
            <a:r>
              <a:rPr lang="en-US" dirty="0"/>
              <a:t>Calculate the MFCC features from Prof. Ding’s given testing samples. </a:t>
            </a:r>
          </a:p>
          <a:p>
            <a:r>
              <a:rPr lang="en-US" dirty="0"/>
              <a:t>Calculate the average L2 distance for one speaker to each of the 11 codebook</a:t>
            </a:r>
          </a:p>
          <a:p>
            <a:r>
              <a:rPr lang="en-US" dirty="0"/>
              <a:t>If the “correct” codebook yields the lowest L2 error, a success recognition is registered..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E0B18-71E7-4A4A-9683-7FB0F4BB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8412"/>
            <a:ext cx="6018046" cy="532446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AD709B-5818-4712-A8A7-EF3491C2839C}"/>
              </a:ext>
            </a:extLst>
          </p:cNvPr>
          <p:cNvSpPr/>
          <p:nvPr/>
        </p:nvSpPr>
        <p:spPr>
          <a:xfrm>
            <a:off x="6438122" y="1380931"/>
            <a:ext cx="2099388" cy="1492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E1EB70-6802-46E5-AC8C-017D480499EC}"/>
              </a:ext>
            </a:extLst>
          </p:cNvPr>
          <p:cNvSpPr/>
          <p:nvPr/>
        </p:nvSpPr>
        <p:spPr>
          <a:xfrm>
            <a:off x="6590522" y="4800313"/>
            <a:ext cx="4107070" cy="8892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1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BBCB-2D03-43B7-A683-F2608E02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based on the testing-sets provided by Prof. 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197E-F07C-4B7C-8882-DB64834A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7671" cy="4351338"/>
          </a:xfrm>
        </p:spPr>
        <p:txBody>
          <a:bodyPr/>
          <a:lstStyle/>
          <a:p>
            <a:r>
              <a:rPr lang="en-US" dirty="0"/>
              <a:t>100% recognition success rate is achieved!</a:t>
            </a:r>
          </a:p>
          <a:p>
            <a:r>
              <a:rPr lang="en-US" dirty="0"/>
              <a:t>This makes sense because the MFCC coefficients distribution between the training and testing samples are quite similar.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F913A-778A-4531-910F-39D686710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871" y="1690688"/>
            <a:ext cx="5013334" cy="1265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31592-35FB-41C1-8CBF-05131506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334" y="3863394"/>
            <a:ext cx="1208509" cy="2607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A87D90-F983-4DD0-A074-4A98E501AEA6}"/>
              </a:ext>
            </a:extLst>
          </p:cNvPr>
          <p:cNvSpPr txBox="1"/>
          <p:nvPr/>
        </p:nvSpPr>
        <p:spPr>
          <a:xfrm>
            <a:off x="6693350" y="4199138"/>
            <a:ext cx="361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L2 distance between testing sample #1 and the 11 codebooks;</a:t>
            </a:r>
          </a:p>
          <a:p>
            <a:r>
              <a:rPr lang="en-US" dirty="0">
                <a:solidFill>
                  <a:srgbClr val="FF0000"/>
                </a:solidFill>
              </a:rPr>
              <a:t>Notice that codebook #1 gives the lowest error;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95456C-B8BE-4CF8-8C5B-255D93C593B6}"/>
              </a:ext>
            </a:extLst>
          </p:cNvPr>
          <p:cNvSpPr/>
          <p:nvPr/>
        </p:nvSpPr>
        <p:spPr>
          <a:xfrm>
            <a:off x="10582183" y="4220231"/>
            <a:ext cx="701335" cy="213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6C62-C18E-4A87-B0EC-B3F977A6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based on the testing-sets provided by Prof. Ding – similarity between the training and testing sample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0D9ACC8-80B5-47B4-934E-02FB519DE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1245515"/>
            <a:ext cx="3892086" cy="291906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B5D0B5-FD03-4175-9CEC-4AAF18F54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14" y="1245515"/>
            <a:ext cx="3892086" cy="291906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06E16F8-AFD2-4EC8-B613-C7DBED491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6" y="3845628"/>
            <a:ext cx="3892086" cy="2919065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C4D1917-DB91-4022-A605-D5028D005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52" y="3847757"/>
            <a:ext cx="3889248" cy="29169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4CBC37-76D1-42AF-8341-ACCB53B11864}"/>
              </a:ext>
            </a:extLst>
          </p:cNvPr>
          <p:cNvSpPr txBox="1"/>
          <p:nvPr/>
        </p:nvSpPr>
        <p:spPr>
          <a:xfrm>
            <a:off x="4684057" y="1573522"/>
            <a:ext cx="11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54229-856B-4DC4-9C6D-7F7748FF9A94}"/>
              </a:ext>
            </a:extLst>
          </p:cNvPr>
          <p:cNvSpPr txBox="1"/>
          <p:nvPr/>
        </p:nvSpPr>
        <p:spPr>
          <a:xfrm>
            <a:off x="4684057" y="4261754"/>
            <a:ext cx="1173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5766C-3E45-41C6-AA65-DF22305FDA57}"/>
              </a:ext>
            </a:extLst>
          </p:cNvPr>
          <p:cNvSpPr txBox="1"/>
          <p:nvPr/>
        </p:nvSpPr>
        <p:spPr>
          <a:xfrm>
            <a:off x="8866920" y="4261753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E7E4F-060C-4529-9EE3-479ECC29A577}"/>
              </a:ext>
            </a:extLst>
          </p:cNvPr>
          <p:cNvSpPr txBox="1"/>
          <p:nvPr/>
        </p:nvSpPr>
        <p:spPr>
          <a:xfrm>
            <a:off x="8866920" y="1459855"/>
            <a:ext cx="148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732A0F-09E3-4126-89A9-5D3E1B4B2FD9}"/>
              </a:ext>
            </a:extLst>
          </p:cNvPr>
          <p:cNvSpPr txBox="1"/>
          <p:nvPr/>
        </p:nvSpPr>
        <p:spPr>
          <a:xfrm>
            <a:off x="401426" y="2325949"/>
            <a:ext cx="3467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Similarities of the MFCC features distribution between the training sample and evaluation sample of the same speaker indicates the robustness of these features!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Notice that different speakers </a:t>
            </a:r>
            <a:r>
              <a:rPr lang="en-US" dirty="0">
                <a:solidFill>
                  <a:srgbClr val="FF0000"/>
                </a:solidFill>
              </a:rPr>
              <a:t>INDEED</a:t>
            </a:r>
            <a:r>
              <a:rPr lang="en-US" dirty="0"/>
              <a:t> has distinct MFCC features distribution even if they are saying the same word!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A004D-0641-427E-A0B1-A993A0476D13}"/>
              </a:ext>
            </a:extLst>
          </p:cNvPr>
          <p:cNvSpPr txBox="1"/>
          <p:nvPr/>
        </p:nvSpPr>
        <p:spPr>
          <a:xfrm>
            <a:off x="5368076" y="6580027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925F2-B204-4873-A2DF-080363A1D9E7}"/>
              </a:ext>
            </a:extLst>
          </p:cNvPr>
          <p:cNvSpPr txBox="1"/>
          <p:nvPr/>
        </p:nvSpPr>
        <p:spPr>
          <a:xfrm rot="16200000">
            <a:off x="3454182" y="506243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Coefficient(3)</a:t>
            </a:r>
          </a:p>
        </p:txBody>
      </p:sp>
    </p:spTree>
    <p:extLst>
      <p:ext uri="{BB962C8B-B14F-4D97-AF65-F5344CB8AC3E}">
        <p14:creationId xmlns:p14="http://schemas.microsoft.com/office/powerpoint/2010/main" val="15743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C457-2F74-459D-A53D-2228B237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85F2-FE3C-4FC2-82FE-45197AE4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Code/File architecture – brief overview</a:t>
            </a:r>
          </a:p>
          <a:p>
            <a:r>
              <a:rPr lang="en-US" dirty="0"/>
              <a:t>Go through each steps </a:t>
            </a:r>
          </a:p>
          <a:p>
            <a:r>
              <a:rPr lang="en-US" dirty="0"/>
              <a:t>Testing-sets results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008ACD-3674-437C-8A6E-6FDAD560D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3580" y="4515900"/>
            <a:ext cx="1849319" cy="166106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C8331F-7321-435E-8AF0-325DEFE4ACB0}"/>
              </a:ext>
            </a:extLst>
          </p:cNvPr>
          <p:cNvSpPr/>
          <p:nvPr/>
        </p:nvSpPr>
        <p:spPr>
          <a:xfrm>
            <a:off x="10774340" y="4515900"/>
            <a:ext cx="737118" cy="1796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7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C3A-A040-4642-8C69-5BD9BBA8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based on the noise-corrupted testing-sets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35E8-E7A7-4E3F-8C7F-F13F0B6A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/>
          <a:lstStyle/>
          <a:p>
            <a:r>
              <a:rPr lang="en-US" sz="1800" dirty="0"/>
              <a:t>Use </a:t>
            </a:r>
            <a:r>
              <a:rPr lang="en-US" sz="1800" dirty="0" err="1"/>
              <a:t>main_script_gaussian.m</a:t>
            </a:r>
            <a:endParaRPr lang="en-US" sz="1800" dirty="0"/>
          </a:p>
          <a:p>
            <a:r>
              <a:rPr lang="en-US" sz="1800" dirty="0"/>
              <a:t>Generate the 11 codebooks using the training sets</a:t>
            </a:r>
          </a:p>
          <a:p>
            <a:r>
              <a:rPr lang="en-US" sz="1800" dirty="0"/>
              <a:t>Add some small variance (0.001, 0.01, 0.1, 0.2, 0.4) random noise to the original input to create more training sets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s1">
            <a:hlinkClick r:id="" action="ppaction://media"/>
            <a:extLst>
              <a:ext uri="{FF2B5EF4-FFF2-40B4-BE49-F238E27FC236}">
                <a16:creationId xmlns:a16="http://schemas.microsoft.com/office/drawing/2014/main" id="{D5C02CB6-4FDF-452E-840E-2FE537470A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945299" y="1210701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9B564-7527-4D6C-A2FC-68927FB196BB}"/>
              </a:ext>
            </a:extLst>
          </p:cNvPr>
          <p:cNvSpPr txBox="1"/>
          <p:nvPr/>
        </p:nvSpPr>
        <p:spPr>
          <a:xfrm>
            <a:off x="7926997" y="1330835"/>
            <a:ext cx="188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testing S1</a:t>
            </a:r>
          </a:p>
        </p:txBody>
      </p:sp>
      <p:pic>
        <p:nvPicPr>
          <p:cNvPr id="6" name="s1_0.001_var">
            <a:hlinkClick r:id="" action="ppaction://media"/>
            <a:extLst>
              <a:ext uri="{FF2B5EF4-FFF2-40B4-BE49-F238E27FC236}">
                <a16:creationId xmlns:a16="http://schemas.microsoft.com/office/drawing/2014/main" id="{F9DE731A-A0F2-4246-822C-AB733BCB63D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945299" y="2147657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9A458-3934-4092-85DC-1040196F01D7}"/>
              </a:ext>
            </a:extLst>
          </p:cNvPr>
          <p:cNvSpPr txBox="1"/>
          <p:nvPr/>
        </p:nvSpPr>
        <p:spPr>
          <a:xfrm>
            <a:off x="7926998" y="2147657"/>
            <a:ext cx="210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with random noise (0.001 var)</a:t>
            </a:r>
          </a:p>
        </p:txBody>
      </p:sp>
      <p:pic>
        <p:nvPicPr>
          <p:cNvPr id="8" name="s1_0.01_var">
            <a:hlinkClick r:id="" action="ppaction://media"/>
            <a:extLst>
              <a:ext uri="{FF2B5EF4-FFF2-40B4-BE49-F238E27FC236}">
                <a16:creationId xmlns:a16="http://schemas.microsoft.com/office/drawing/2014/main" id="{BE579C06-D894-460C-9555-517A5DE0B84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945299" y="3013969"/>
            <a:ext cx="6096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F41794-80B8-4AC3-AE25-B3B04BE78EC4}"/>
              </a:ext>
            </a:extLst>
          </p:cNvPr>
          <p:cNvSpPr txBox="1"/>
          <p:nvPr/>
        </p:nvSpPr>
        <p:spPr>
          <a:xfrm>
            <a:off x="7926997" y="3021876"/>
            <a:ext cx="210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with random noise (0.01 var)</a:t>
            </a:r>
          </a:p>
        </p:txBody>
      </p:sp>
      <p:pic>
        <p:nvPicPr>
          <p:cNvPr id="10" name="s1_0.1_var">
            <a:hlinkClick r:id="" action="ppaction://media"/>
            <a:extLst>
              <a:ext uri="{FF2B5EF4-FFF2-40B4-BE49-F238E27FC236}">
                <a16:creationId xmlns:a16="http://schemas.microsoft.com/office/drawing/2014/main" id="{DAF76356-E71F-45B9-B336-F7F5875A21B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945299" y="3880281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E9330E-2A71-47FA-A89E-F1B342C82312}"/>
              </a:ext>
            </a:extLst>
          </p:cNvPr>
          <p:cNvSpPr txBox="1"/>
          <p:nvPr/>
        </p:nvSpPr>
        <p:spPr>
          <a:xfrm>
            <a:off x="7926996" y="3880281"/>
            <a:ext cx="210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with random noise (0.1 var)</a:t>
            </a:r>
          </a:p>
        </p:txBody>
      </p:sp>
      <p:pic>
        <p:nvPicPr>
          <p:cNvPr id="12" name="s1_0.2_var">
            <a:hlinkClick r:id="" action="ppaction://media"/>
            <a:extLst>
              <a:ext uri="{FF2B5EF4-FFF2-40B4-BE49-F238E27FC236}">
                <a16:creationId xmlns:a16="http://schemas.microsoft.com/office/drawing/2014/main" id="{3A1F6CBA-E216-43A0-8568-031B3A4D66D1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945299" y="4746593"/>
            <a:ext cx="609600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757A09-60C1-4EC4-B40F-C09D9AA26FBE}"/>
              </a:ext>
            </a:extLst>
          </p:cNvPr>
          <p:cNvSpPr txBox="1"/>
          <p:nvPr/>
        </p:nvSpPr>
        <p:spPr>
          <a:xfrm>
            <a:off x="7926995" y="4709862"/>
            <a:ext cx="210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with random noise (0.2 var)</a:t>
            </a:r>
          </a:p>
        </p:txBody>
      </p:sp>
      <p:pic>
        <p:nvPicPr>
          <p:cNvPr id="14" name="s1_0.4_var">
            <a:hlinkClick r:id="" action="ppaction://media"/>
            <a:extLst>
              <a:ext uri="{FF2B5EF4-FFF2-40B4-BE49-F238E27FC236}">
                <a16:creationId xmlns:a16="http://schemas.microsoft.com/office/drawing/2014/main" id="{7DDF994A-FDA5-4C0A-B849-80AF96EFA229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945299" y="5567363"/>
            <a:ext cx="609600" cy="60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A31A18-8CC2-4364-B691-77E4CC5159A8}"/>
              </a:ext>
            </a:extLst>
          </p:cNvPr>
          <p:cNvSpPr txBox="1"/>
          <p:nvPr/>
        </p:nvSpPr>
        <p:spPr>
          <a:xfrm>
            <a:off x="7926995" y="5567363"/>
            <a:ext cx="210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with random noise (0.4 var)</a:t>
            </a:r>
          </a:p>
        </p:txBody>
      </p:sp>
    </p:spTree>
    <p:extLst>
      <p:ext uri="{BB962C8B-B14F-4D97-AF65-F5344CB8AC3E}">
        <p14:creationId xmlns:p14="http://schemas.microsoft.com/office/powerpoint/2010/main" val="2484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4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4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4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44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10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B77A-D9E5-4026-BBE7-B35172E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based on the noise-corrupted testing-sets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FC7E-23F7-4550-8A21-53F697FF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0122" cy="4351338"/>
          </a:xfrm>
        </p:spPr>
        <p:txBody>
          <a:bodyPr/>
          <a:lstStyle/>
          <a:p>
            <a:r>
              <a:rPr lang="en-US" dirty="0"/>
              <a:t>Spectral shapes might “merge” under the noise floor… 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C3546FD-DD2C-4D14-9200-56BE8273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" y="2529106"/>
            <a:ext cx="4216756" cy="316256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C74DE78-3948-4725-A719-1C338B244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67" y="2529106"/>
            <a:ext cx="4216756" cy="316256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78BC67-0F25-4439-AD30-A5CBED676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913" y="2529106"/>
            <a:ext cx="4218432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2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1B64-C444-41CD-AB0E-92DD60BF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based on the noise-corrupted testing-sets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6F712-516A-4BF0-9E8F-9BA61774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3228"/>
            <a:ext cx="6210300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65EFA-FEB8-4F18-B303-7C5594C5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64" y="2399035"/>
            <a:ext cx="6010275" cy="263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5FCB08-AB33-4677-84E4-66ADECFCBFF2}"/>
              </a:ext>
            </a:extLst>
          </p:cNvPr>
          <p:cNvSpPr txBox="1"/>
          <p:nvPr/>
        </p:nvSpPr>
        <p:spPr>
          <a:xfrm>
            <a:off x="8771137" y="21338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dB SNR</a:t>
            </a:r>
          </a:p>
        </p:txBody>
      </p:sp>
    </p:spTree>
    <p:extLst>
      <p:ext uri="{BB962C8B-B14F-4D97-AF65-F5344CB8AC3E}">
        <p14:creationId xmlns:p14="http://schemas.microsoft.com/office/powerpoint/2010/main" val="80307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1B64-C444-41CD-AB0E-92DD60BF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based on the noise-corrupted testing-sets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D266DD-F802-4B27-9274-A58F4CF4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421196"/>
            <a:ext cx="6096000" cy="2295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B3C6D-E772-4915-BAA8-27A86BD2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2335470"/>
            <a:ext cx="5886450" cy="246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A3636-702C-4BE6-9A44-65F07570044A}"/>
              </a:ext>
            </a:extLst>
          </p:cNvPr>
          <p:cNvSpPr txBox="1"/>
          <p:nvPr/>
        </p:nvSpPr>
        <p:spPr>
          <a:xfrm>
            <a:off x="2672177" y="205186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 dB SNR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0B968-6A14-4B2D-99E3-0D00DB089B46}"/>
              </a:ext>
            </a:extLst>
          </p:cNvPr>
          <p:cNvSpPr txBox="1"/>
          <p:nvPr/>
        </p:nvSpPr>
        <p:spPr>
          <a:xfrm>
            <a:off x="8768177" y="202764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&lt;0 </a:t>
            </a:r>
            <a:r>
              <a:rPr lang="en-US" dirty="0">
                <a:solidFill>
                  <a:srgbClr val="FF0000"/>
                </a:solidFill>
              </a:rPr>
              <a:t>dB SNR</a:t>
            </a:r>
          </a:p>
        </p:txBody>
      </p:sp>
    </p:spTree>
    <p:extLst>
      <p:ext uri="{BB962C8B-B14F-4D97-AF65-F5344CB8AC3E}">
        <p14:creationId xmlns:p14="http://schemas.microsoft.com/office/powerpoint/2010/main" val="411262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1489-8B9E-42DB-BE94-8E6F80DB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extensive noise on MFCC features…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094B1FF-CBDB-46A8-9785-7E585013C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2" y="2119504"/>
            <a:ext cx="2958975" cy="2219231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67CD65F-8F45-431B-8B3B-FF5B6C8BF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94" y="2116743"/>
            <a:ext cx="2962656" cy="222199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BE8DAF2-2BDC-432D-A7F4-4D55BDDA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038" y="2116743"/>
            <a:ext cx="2962656" cy="222199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4672F68-34EF-41B7-A988-DC4619630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782" y="2116743"/>
            <a:ext cx="2962656" cy="2221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32F26-3BBE-46F2-8401-B739DDA2765C}"/>
              </a:ext>
            </a:extLst>
          </p:cNvPr>
          <p:cNvSpPr txBox="1"/>
          <p:nvPr/>
        </p:nvSpPr>
        <p:spPr>
          <a:xfrm>
            <a:off x="713747" y="233971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noise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53377-7B12-4955-B7B1-B102C204E4DF}"/>
              </a:ext>
            </a:extLst>
          </p:cNvPr>
          <p:cNvSpPr txBox="1"/>
          <p:nvPr/>
        </p:nvSpPr>
        <p:spPr>
          <a:xfrm>
            <a:off x="3350929" y="2339719"/>
            <a:ext cx="120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with 0.001 var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AF3649-74B8-447F-9EA7-67762523E19D}"/>
              </a:ext>
            </a:extLst>
          </p:cNvPr>
          <p:cNvSpPr txBox="1"/>
          <p:nvPr/>
        </p:nvSpPr>
        <p:spPr>
          <a:xfrm>
            <a:off x="6273052" y="2339718"/>
            <a:ext cx="120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with 0.01 var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2E573-A75E-4BF7-B9BC-4B7261DE9B35}"/>
              </a:ext>
            </a:extLst>
          </p:cNvPr>
          <p:cNvSpPr txBox="1"/>
          <p:nvPr/>
        </p:nvSpPr>
        <p:spPr>
          <a:xfrm>
            <a:off x="9235706" y="2339717"/>
            <a:ext cx="120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Noise with 0.1 var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355537-8D25-49B0-B48C-016C0DA5425A}"/>
              </a:ext>
            </a:extLst>
          </p:cNvPr>
          <p:cNvSpPr txBox="1"/>
          <p:nvPr/>
        </p:nvSpPr>
        <p:spPr>
          <a:xfrm>
            <a:off x="3281926" y="5116438"/>
            <a:ext cx="496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heavy amount of the noise “hides” the distinct features of each speaker’s MFCC, resulting in reduced recognition accuracy</a:t>
            </a:r>
          </a:p>
        </p:txBody>
      </p:sp>
    </p:spTree>
    <p:extLst>
      <p:ext uri="{BB962C8B-B14F-4D97-AF65-F5344CB8AC3E}">
        <p14:creationId xmlns:p14="http://schemas.microsoft.com/office/powerpoint/2010/main" val="281995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5C3A-A040-4642-8C69-5BD9BBA8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based on the notch-filtered testing-sets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35E8-E7A7-4E3F-8C7F-F13F0B6A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503" cy="4351338"/>
          </a:xfrm>
        </p:spPr>
        <p:txBody>
          <a:bodyPr/>
          <a:lstStyle/>
          <a:p>
            <a:r>
              <a:rPr lang="en-US" sz="1800" dirty="0"/>
              <a:t>Use </a:t>
            </a:r>
            <a:r>
              <a:rPr lang="en-US" sz="1800" dirty="0" err="1"/>
              <a:t>main_script_notch.m</a:t>
            </a:r>
            <a:endParaRPr lang="en-US" sz="1800" dirty="0"/>
          </a:p>
          <a:p>
            <a:r>
              <a:rPr lang="en-US" sz="1800" dirty="0"/>
              <a:t>Generate the 11 codebooks using the training sets</a:t>
            </a:r>
          </a:p>
          <a:p>
            <a:r>
              <a:rPr lang="en-US" sz="1800" dirty="0"/>
              <a:t>Applying 100 Hz BW notch filter centered at DC, 500 Hz, 1000 Hz, and 3000 Hz to the training sets, use the filtered voice signals as the testing sets.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9B564-7527-4D6C-A2FC-68927FB196BB}"/>
              </a:ext>
            </a:extLst>
          </p:cNvPr>
          <p:cNvSpPr txBox="1"/>
          <p:nvPr/>
        </p:nvSpPr>
        <p:spPr>
          <a:xfrm>
            <a:off x="7012597" y="2091955"/>
            <a:ext cx="188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testing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9A458-3934-4092-85DC-1040196F01D7}"/>
              </a:ext>
            </a:extLst>
          </p:cNvPr>
          <p:cNvSpPr txBox="1"/>
          <p:nvPr/>
        </p:nvSpPr>
        <p:spPr>
          <a:xfrm>
            <a:off x="7012596" y="2737573"/>
            <a:ext cx="21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filtered at DC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41794-80B8-4AC3-AE25-B3B04BE78EC4}"/>
              </a:ext>
            </a:extLst>
          </p:cNvPr>
          <p:cNvSpPr txBox="1"/>
          <p:nvPr/>
        </p:nvSpPr>
        <p:spPr>
          <a:xfrm>
            <a:off x="7012595" y="3383191"/>
            <a:ext cx="21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filtered at 500 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9330E-2A71-47FA-A89E-F1B342C82312}"/>
              </a:ext>
            </a:extLst>
          </p:cNvPr>
          <p:cNvSpPr txBox="1"/>
          <p:nvPr/>
        </p:nvSpPr>
        <p:spPr>
          <a:xfrm>
            <a:off x="7012594" y="3981009"/>
            <a:ext cx="21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filtered at 1kHz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533249-7572-426D-A281-6087E1D1C917}"/>
              </a:ext>
            </a:extLst>
          </p:cNvPr>
          <p:cNvSpPr txBox="1"/>
          <p:nvPr/>
        </p:nvSpPr>
        <p:spPr>
          <a:xfrm>
            <a:off x="7012593" y="4526255"/>
            <a:ext cx="210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filtered at 3kHz</a:t>
            </a:r>
          </a:p>
        </p:txBody>
      </p:sp>
      <p:pic>
        <p:nvPicPr>
          <p:cNvPr id="17" name="s1">
            <a:hlinkClick r:id="" action="ppaction://media"/>
            <a:extLst>
              <a:ext uri="{FF2B5EF4-FFF2-40B4-BE49-F238E27FC236}">
                <a16:creationId xmlns:a16="http://schemas.microsoft.com/office/drawing/2014/main" id="{5E61413E-E86B-4CC5-9EFD-BFC889B9CB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476792" y="1971821"/>
            <a:ext cx="609600" cy="609600"/>
          </a:xfrm>
          <a:prstGeom prst="rect">
            <a:avLst/>
          </a:prstGeom>
        </p:spPr>
      </p:pic>
      <p:pic>
        <p:nvPicPr>
          <p:cNvPr id="18" name="s1_notch_at_dc">
            <a:hlinkClick r:id="" action="ppaction://media"/>
            <a:extLst>
              <a:ext uri="{FF2B5EF4-FFF2-40B4-BE49-F238E27FC236}">
                <a16:creationId xmlns:a16="http://schemas.microsoft.com/office/drawing/2014/main" id="{69FEBEE5-E0F1-4156-91D7-23215165836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476792" y="2617439"/>
            <a:ext cx="609600" cy="609600"/>
          </a:xfrm>
          <a:prstGeom prst="rect">
            <a:avLst/>
          </a:prstGeom>
        </p:spPr>
      </p:pic>
      <p:pic>
        <p:nvPicPr>
          <p:cNvPr id="19" name="s1_notch_at_500">
            <a:hlinkClick r:id="" action="ppaction://media"/>
            <a:extLst>
              <a:ext uri="{FF2B5EF4-FFF2-40B4-BE49-F238E27FC236}">
                <a16:creationId xmlns:a16="http://schemas.microsoft.com/office/drawing/2014/main" id="{4041EF35-477C-4801-BC44-1E9D43A4FF9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476792" y="3263057"/>
            <a:ext cx="609600" cy="609600"/>
          </a:xfrm>
          <a:prstGeom prst="rect">
            <a:avLst/>
          </a:prstGeom>
        </p:spPr>
      </p:pic>
      <p:pic>
        <p:nvPicPr>
          <p:cNvPr id="20" name="s1_notch_at_1000">
            <a:hlinkClick r:id="" action="ppaction://media"/>
            <a:extLst>
              <a:ext uri="{FF2B5EF4-FFF2-40B4-BE49-F238E27FC236}">
                <a16:creationId xmlns:a16="http://schemas.microsoft.com/office/drawing/2014/main" id="{9EFF0CFB-1D86-47C3-9ADC-643DF9E5CAA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470572" y="3908675"/>
            <a:ext cx="609600" cy="609600"/>
          </a:xfrm>
          <a:prstGeom prst="rect">
            <a:avLst/>
          </a:prstGeom>
        </p:spPr>
      </p:pic>
      <p:pic>
        <p:nvPicPr>
          <p:cNvPr id="21" name="s1_notch_at_3000">
            <a:hlinkClick r:id="" action="ppaction://media"/>
            <a:extLst>
              <a:ext uri="{FF2B5EF4-FFF2-40B4-BE49-F238E27FC236}">
                <a16:creationId xmlns:a16="http://schemas.microsoft.com/office/drawing/2014/main" id="{A8E6439D-1D26-4FA8-9E0A-68269977587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470571" y="45042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4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4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44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44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CFF7-D662-45F1-825B-6432B6C6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based on the notch-filtered testing-sets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3EDA75-8457-4FB7-B75C-4723113C9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14" y="1102860"/>
            <a:ext cx="3627751" cy="272081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AE74B2-CE90-43A4-944D-E587C2C39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4" y="1098761"/>
            <a:ext cx="3633216" cy="2724912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025700CD-5EAE-4EE7-9928-64627D671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14" y="4035490"/>
            <a:ext cx="3633216" cy="272491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6C68FE-405F-41D1-BA35-35A8B1DD6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784" y="4035490"/>
            <a:ext cx="3633216" cy="272491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FD77C40-15C9-4AE8-8118-DB0FDEB6E498}"/>
              </a:ext>
            </a:extLst>
          </p:cNvPr>
          <p:cNvSpPr/>
          <p:nvPr/>
        </p:nvSpPr>
        <p:spPr>
          <a:xfrm>
            <a:off x="5019869" y="3069771"/>
            <a:ext cx="223935" cy="177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15AADB-EF39-4241-8188-F9ED69C64F90}"/>
              </a:ext>
            </a:extLst>
          </p:cNvPr>
          <p:cNvSpPr/>
          <p:nvPr/>
        </p:nvSpPr>
        <p:spPr>
          <a:xfrm>
            <a:off x="7586995" y="3044889"/>
            <a:ext cx="223935" cy="177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DA2A20-6B83-49FE-B4AE-7B0A177E1A1C}"/>
              </a:ext>
            </a:extLst>
          </p:cNvPr>
          <p:cNvSpPr/>
          <p:nvPr/>
        </p:nvSpPr>
        <p:spPr>
          <a:xfrm>
            <a:off x="9064737" y="3133530"/>
            <a:ext cx="223935" cy="177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EF8A4F-B7DD-4014-8549-D7BAD1621EEE}"/>
              </a:ext>
            </a:extLst>
          </p:cNvPr>
          <p:cNvSpPr/>
          <p:nvPr/>
        </p:nvSpPr>
        <p:spPr>
          <a:xfrm>
            <a:off x="11445432" y="3133530"/>
            <a:ext cx="223935" cy="177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5C7FB4-01F7-4AAE-8FB8-E0125D0A5BF0}"/>
              </a:ext>
            </a:extLst>
          </p:cNvPr>
          <p:cNvSpPr/>
          <p:nvPr/>
        </p:nvSpPr>
        <p:spPr>
          <a:xfrm>
            <a:off x="5243804" y="6147629"/>
            <a:ext cx="223935" cy="177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FF506B-1E45-47C6-AE13-A6C6FF0B4140}"/>
              </a:ext>
            </a:extLst>
          </p:cNvPr>
          <p:cNvSpPr/>
          <p:nvPr/>
        </p:nvSpPr>
        <p:spPr>
          <a:xfrm>
            <a:off x="7363060" y="6058988"/>
            <a:ext cx="223935" cy="177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FDE8A0-6A81-45FC-9499-2F91E5F8EA7E}"/>
              </a:ext>
            </a:extLst>
          </p:cNvPr>
          <p:cNvSpPr/>
          <p:nvPr/>
        </p:nvSpPr>
        <p:spPr>
          <a:xfrm>
            <a:off x="9537908" y="6143247"/>
            <a:ext cx="223935" cy="177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5E136D-D6B6-4842-8E79-BDF998123B14}"/>
              </a:ext>
            </a:extLst>
          </p:cNvPr>
          <p:cNvSpPr/>
          <p:nvPr/>
        </p:nvSpPr>
        <p:spPr>
          <a:xfrm>
            <a:off x="10884308" y="6143247"/>
            <a:ext cx="223935" cy="177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E5934-19D6-46E7-854E-521601EBFE7A}"/>
              </a:ext>
            </a:extLst>
          </p:cNvPr>
          <p:cNvSpPr txBox="1"/>
          <p:nvPr/>
        </p:nvSpPr>
        <p:spPr>
          <a:xfrm>
            <a:off x="701336" y="2539014"/>
            <a:ext cx="348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notch filters to generate the testing sets..</a:t>
            </a:r>
          </a:p>
        </p:txBody>
      </p:sp>
    </p:spTree>
    <p:extLst>
      <p:ext uri="{BB962C8B-B14F-4D97-AF65-F5344CB8AC3E}">
        <p14:creationId xmlns:p14="http://schemas.microsoft.com/office/powerpoint/2010/main" val="382856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F300A-D41C-4B86-A9CB-818C88E51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159" y="2621902"/>
            <a:ext cx="5577373" cy="2433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01847A-59D1-45E4-AA75-3AE7E51D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8" y="2621902"/>
            <a:ext cx="5410654" cy="23558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714250-8FA7-42AC-8833-13A1456843A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Evaluation based on the notch-filtered testing-sets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64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4D088-E54A-4D03-B6B4-D5EFC0000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8" y="2621902"/>
            <a:ext cx="5577374" cy="236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13697E-F325-4752-8E37-193F4E584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60" y="2621902"/>
            <a:ext cx="5595453" cy="2368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14A40C4-7C69-41B9-9008-D7CE04B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Evaluation based on the notch-filtered testing-sets</a:t>
            </a:r>
          </a:p>
        </p:txBody>
      </p:sp>
    </p:spTree>
    <p:extLst>
      <p:ext uri="{BB962C8B-B14F-4D97-AF65-F5344CB8AC3E}">
        <p14:creationId xmlns:p14="http://schemas.microsoft.com/office/powerpoint/2010/main" val="2398338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119-7CCC-4945-965E-336285A2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Pushed harder!! Increase notch BW to 300 Hz!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46555-CF78-47A8-8018-26DE99D6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8" y="2426730"/>
            <a:ext cx="5081977" cy="225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5A03DC-E3E0-4F40-90B3-8EC3FC63D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45" y="2426729"/>
            <a:ext cx="5180747" cy="22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DB15-A0F1-40D5-93C6-D3B6013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Code/File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765AE-62E0-4DAC-BB0D-E7E6A84F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1497174"/>
            <a:ext cx="4869899" cy="480794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7AE7CF-44C8-4BEA-B9DA-721995A6A10A}"/>
              </a:ext>
            </a:extLst>
          </p:cNvPr>
          <p:cNvCxnSpPr>
            <a:cxnSpLocks/>
          </p:cNvCxnSpPr>
          <p:nvPr/>
        </p:nvCxnSpPr>
        <p:spPr>
          <a:xfrm flipH="1">
            <a:off x="1500326" y="1497174"/>
            <a:ext cx="4793942" cy="54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730C0E-1AA4-412B-83B1-F955B3B3E3FB}"/>
              </a:ext>
            </a:extLst>
          </p:cNvPr>
          <p:cNvSpPr txBox="1"/>
          <p:nvPr/>
        </p:nvSpPr>
        <p:spPr>
          <a:xfrm>
            <a:off x="6294268" y="1343285"/>
            <a:ext cx="1969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Contains the training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C373D5-5A9C-4D4E-BF8E-8EF5E904CD77}"/>
              </a:ext>
            </a:extLst>
          </p:cNvPr>
          <p:cNvCxnSpPr>
            <a:cxnSpLocks/>
          </p:cNvCxnSpPr>
          <p:nvPr/>
        </p:nvCxnSpPr>
        <p:spPr>
          <a:xfrm flipH="1">
            <a:off x="1670482" y="2586194"/>
            <a:ext cx="4793942" cy="54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FB5E65-8A4B-46CD-BD9E-B99CC5D6EA5E}"/>
              </a:ext>
            </a:extLst>
          </p:cNvPr>
          <p:cNvSpPr txBox="1"/>
          <p:nvPr/>
        </p:nvSpPr>
        <p:spPr>
          <a:xfrm>
            <a:off x="6464424" y="2392679"/>
            <a:ext cx="1905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Contains the testing set</a:t>
            </a:r>
          </a:p>
        </p:txBody>
      </p:sp>
    </p:spTree>
    <p:extLst>
      <p:ext uri="{BB962C8B-B14F-4D97-AF65-F5344CB8AC3E}">
        <p14:creationId xmlns:p14="http://schemas.microsoft.com/office/powerpoint/2010/main" val="160245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119-7CCC-4945-965E-336285A2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Pushed harder!! Increase notch BW to 300 Hz!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F7D22B-FABC-406F-985F-EE471B25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9" y="2426729"/>
            <a:ext cx="5630551" cy="2354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901CA-034A-4674-9F9B-ACC2AD6A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062" y="2372131"/>
            <a:ext cx="5686354" cy="2448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E7122-DEF9-4FCA-A75F-5E0557B2FF69}"/>
              </a:ext>
            </a:extLst>
          </p:cNvPr>
          <p:cNvSpPr txBox="1"/>
          <p:nvPr/>
        </p:nvSpPr>
        <p:spPr>
          <a:xfrm>
            <a:off x="1129004" y="5449078"/>
            <a:ext cx="789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Seems low frequency components are more important in speaker recognition? </a:t>
            </a:r>
          </a:p>
        </p:txBody>
      </p:sp>
    </p:spTree>
    <p:extLst>
      <p:ext uri="{BB962C8B-B14F-4D97-AF65-F5344CB8AC3E}">
        <p14:creationId xmlns:p14="http://schemas.microsoft.com/office/powerpoint/2010/main" val="2782973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119-7CCC-4945-965E-336285A2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harder!! Increase notch BW to 500 Hz!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E7122-DEF9-4FCA-A75F-5E0557B2FF69}"/>
              </a:ext>
            </a:extLst>
          </p:cNvPr>
          <p:cNvSpPr txBox="1"/>
          <p:nvPr/>
        </p:nvSpPr>
        <p:spPr>
          <a:xfrm>
            <a:off x="1129004" y="5449078"/>
            <a:ext cx="540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Lots of errors showing up, basically the system fails…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13023-C6FA-4B38-8CE4-E7B4F631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7" y="2212570"/>
            <a:ext cx="6010275" cy="271462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EB4E48-1974-4E81-ACFF-B9C954D1B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43" y="1569883"/>
            <a:ext cx="5333333" cy="40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01B88A-F1E8-4E00-8C83-7F5DB82FCE1A}"/>
              </a:ext>
            </a:extLst>
          </p:cNvPr>
          <p:cNvSpPr txBox="1"/>
          <p:nvPr/>
        </p:nvSpPr>
        <p:spPr>
          <a:xfrm>
            <a:off x="9023970" y="139763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500 Hz</a:t>
            </a:r>
          </a:p>
        </p:txBody>
      </p:sp>
    </p:spTree>
    <p:extLst>
      <p:ext uri="{BB962C8B-B14F-4D97-AF65-F5344CB8AC3E}">
        <p14:creationId xmlns:p14="http://schemas.microsoft.com/office/powerpoint/2010/main" val="3810017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119-7CCC-4945-965E-336285A2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harder!! Increase notch BW to 500 Hz!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E7122-DEF9-4FCA-A75F-5E0557B2FF69}"/>
              </a:ext>
            </a:extLst>
          </p:cNvPr>
          <p:cNvSpPr txBox="1"/>
          <p:nvPr/>
        </p:nvSpPr>
        <p:spPr>
          <a:xfrm>
            <a:off x="1087763" y="5511221"/>
            <a:ext cx="577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500Hz BW notch is applied at high frequencies (</a:t>
            </a:r>
            <a:r>
              <a:rPr lang="en-US" dirty="0" err="1"/>
              <a:t>i.e</a:t>
            </a:r>
            <a:r>
              <a:rPr lang="en-US" dirty="0"/>
              <a:t>, 3 kHz, its impact is minimum).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Again, this verifies our theory that the low frequency components are more important in speaker recognition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A048C1-E123-4CD6-8FA8-6B53A04C6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67" y="1690688"/>
            <a:ext cx="5333333" cy="40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887C4A-E93C-4B77-80F0-F0FF30A0833E}"/>
              </a:ext>
            </a:extLst>
          </p:cNvPr>
          <p:cNvSpPr txBox="1"/>
          <p:nvPr/>
        </p:nvSpPr>
        <p:spPr>
          <a:xfrm>
            <a:off x="9362801" y="150602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500 Hz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79343-62D2-4FEF-A8B9-AC58FEDA2D9B}"/>
              </a:ext>
            </a:extLst>
          </p:cNvPr>
          <p:cNvSpPr txBox="1"/>
          <p:nvPr/>
        </p:nvSpPr>
        <p:spPr>
          <a:xfrm>
            <a:off x="11209482" y="150602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3000 Hz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ACBA4-15D7-44DE-BABC-ED1635BB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4" y="2052637"/>
            <a:ext cx="60102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7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B5BF-0FA9-4927-AC26-470F3C0D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228" y="2387060"/>
            <a:ext cx="3724469" cy="1325563"/>
          </a:xfrm>
        </p:spPr>
        <p:txBody>
          <a:bodyPr/>
          <a:lstStyle/>
          <a:p>
            <a:r>
              <a:rPr lang="en-US" dirty="0"/>
              <a:t>THANKS!!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307E47-8CFE-42E4-B7AE-CCF992590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4703" y="1763485"/>
            <a:ext cx="3068215" cy="30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5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AE3E44-5CAA-4087-AEAD-9B2663BCD8DA}"/>
              </a:ext>
            </a:extLst>
          </p:cNvPr>
          <p:cNvGrpSpPr/>
          <p:nvPr/>
        </p:nvGrpSpPr>
        <p:grpSpPr>
          <a:xfrm>
            <a:off x="763270" y="1439005"/>
            <a:ext cx="10225460" cy="3999865"/>
            <a:chOff x="763270" y="1439005"/>
            <a:chExt cx="10225460" cy="3999865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DE16335-4EBE-4EF4-A507-6846147571D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00" y="1439005"/>
              <a:ext cx="5332730" cy="3999865"/>
            </a:xfrm>
            <a:prstGeom prst="rect">
              <a:avLst/>
            </a:prstGeom>
          </p:spPr>
        </p:pic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979D3D1C-B35B-428D-BB63-5E47B1E9133C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270" y="1439005"/>
              <a:ext cx="5332730" cy="3999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863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90C30F6-2214-4831-87AC-4F8AA1931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92" y="851807"/>
            <a:ext cx="7157815" cy="5368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308A8-DD05-41EB-8EDE-E22E9D52AFF6}"/>
              </a:ext>
            </a:extLst>
          </p:cNvPr>
          <p:cNvSpPr txBox="1"/>
          <p:nvPr/>
        </p:nvSpPr>
        <p:spPr>
          <a:xfrm>
            <a:off x="6665844" y="5706292"/>
            <a:ext cx="1056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-6.25 kHz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155D0-DDB3-4CBC-BE5D-B09354EC78F0}"/>
              </a:ext>
            </a:extLst>
          </p:cNvPr>
          <p:cNvSpPr txBox="1"/>
          <p:nvPr/>
        </p:nvSpPr>
        <p:spPr>
          <a:xfrm>
            <a:off x="9018105" y="4374450"/>
            <a:ext cx="986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6.25 kHz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1EE40-E699-42D7-B3EC-5CCEF364ADFD}"/>
              </a:ext>
            </a:extLst>
          </p:cNvPr>
          <p:cNvSpPr txBox="1"/>
          <p:nvPr/>
        </p:nvSpPr>
        <p:spPr>
          <a:xfrm>
            <a:off x="7508587" y="5192415"/>
            <a:ext cx="11737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-3.125 kHz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D75A7-B8F3-4BC6-B688-E8E50A272E1B}"/>
              </a:ext>
            </a:extLst>
          </p:cNvPr>
          <p:cNvSpPr txBox="1"/>
          <p:nvPr/>
        </p:nvSpPr>
        <p:spPr>
          <a:xfrm>
            <a:off x="8337469" y="4817688"/>
            <a:ext cx="11031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3.125 kHz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1EC3C-D295-415B-B992-058E31CA501E}"/>
              </a:ext>
            </a:extLst>
          </p:cNvPr>
          <p:cNvSpPr txBox="1"/>
          <p:nvPr/>
        </p:nvSpPr>
        <p:spPr>
          <a:xfrm>
            <a:off x="7720259" y="5565938"/>
            <a:ext cx="13508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59BB-0F30-4057-958B-1FC020B2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Calc_mfcc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7794-652C-498A-9042-739001686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3868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Normalize the input voice signal according to its maximum amplitude. </a:t>
            </a:r>
          </a:p>
          <a:p>
            <a:pPr algn="just"/>
            <a:r>
              <a:rPr lang="en-US" sz="2000" dirty="0"/>
              <a:t>When calculating the periodogram, we only consider the time-domain block that has higher energies =&gt; bypassing the “quite” segments of the input voice signal</a:t>
            </a:r>
          </a:p>
          <a:p>
            <a:pPr algn="just"/>
            <a:r>
              <a:rPr lang="en-US" sz="2000" dirty="0"/>
              <a:t>Dependencies: relying on </a:t>
            </a:r>
            <a:r>
              <a:rPr lang="en-US" sz="2000" dirty="0" err="1"/>
              <a:t>melfb</a:t>
            </a:r>
            <a:r>
              <a:rPr lang="en-US" sz="2000" dirty="0"/>
              <a:t>() and </a:t>
            </a:r>
            <a:r>
              <a:rPr lang="en-US" sz="2000" dirty="0" err="1"/>
              <a:t>my_dct</a:t>
            </a:r>
            <a:r>
              <a:rPr lang="en-US" sz="2000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513B-AC8D-455B-8486-EA9BDA65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068" y="1690688"/>
            <a:ext cx="5276850" cy="14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3B0F5-B47A-4EFA-A11D-D229C410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74" y="4116431"/>
            <a:ext cx="6145126" cy="195336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05D47-BA18-44A5-8A9D-B8A275F893F1}"/>
              </a:ext>
            </a:extLst>
          </p:cNvPr>
          <p:cNvSpPr/>
          <p:nvPr/>
        </p:nvSpPr>
        <p:spPr>
          <a:xfrm>
            <a:off x="6298163" y="4404049"/>
            <a:ext cx="3610947" cy="307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21F1-D7B5-48A7-9E7C-2CA5FC98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melfb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6A6B-F424-4548-968E-FCF142BB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4159" cy="4351338"/>
          </a:xfrm>
        </p:spPr>
        <p:txBody>
          <a:bodyPr/>
          <a:lstStyle/>
          <a:p>
            <a:r>
              <a:rPr lang="en-US" altLang="zh-CN" dirty="0"/>
              <a:t>Generate the filter bank responses based on # of filter banks, spectral length, and sampling rate. </a:t>
            </a:r>
          </a:p>
          <a:p>
            <a:pPr algn="just"/>
            <a:r>
              <a:rPr lang="en-US" altLang="zh-CN" dirty="0"/>
              <a:t>A pre-emphasis on high frequency components of the filter banks is applied.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FD855-7484-47CF-95B6-CA1B4150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896" y="1825625"/>
            <a:ext cx="3286125" cy="1066800"/>
          </a:xfrm>
          <a:prstGeom prst="rect">
            <a:avLst/>
          </a:prstGeom>
        </p:spPr>
      </p:pic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FF4B088-E738-4AC2-A4F0-92ADD98F4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81" y="3252893"/>
            <a:ext cx="4150354" cy="31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EC5F-7F18-4323-9727-C077D64D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my_dct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C5B8-3608-44F3-9F50-3DFBF1720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6208" cy="4351338"/>
          </a:xfrm>
        </p:spPr>
        <p:txBody>
          <a:bodyPr/>
          <a:lstStyle/>
          <a:p>
            <a:r>
              <a:rPr lang="en-US" dirty="0"/>
              <a:t>Perform DCT on the logarithm of the wrapped periodogram of the input voice signal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29595-9EC4-4A45-A8E3-44B9256F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768" y="2830197"/>
            <a:ext cx="5238750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E5BC5-30E2-4DA0-8383-DDC55C83E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42" y="3763647"/>
            <a:ext cx="4463858" cy="29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070A-B197-478E-B834-501D8405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lbg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A30F-20F3-436E-A971-184F736D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7578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Generate a codebook contains M centroids based on the training datasets. </a:t>
            </a:r>
          </a:p>
          <a:p>
            <a:r>
              <a:rPr lang="en-US" dirty="0"/>
              <a:t>MFCC coefficients should be normalized to achieve better performance.</a:t>
            </a:r>
          </a:p>
          <a:p>
            <a:r>
              <a:rPr lang="en-US" dirty="0"/>
              <a:t>Hyper-parameters: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# of centroids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Stepsize</a:t>
            </a:r>
            <a:r>
              <a:rPr lang="en-US" dirty="0"/>
              <a:t>: 1e-2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Error threshold: 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Error metric: L2-ecludian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65763-4340-413F-8046-6912E0E9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18" y="1027906"/>
            <a:ext cx="5627234" cy="64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88A991-90C8-407C-88A5-F24C2D447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918" y="2820279"/>
            <a:ext cx="4395592" cy="10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3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F7F6-B639-436E-9475-8836F7B6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use_codebook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45AA-C40D-43D9-8C5F-EA90E6F3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6030" cy="4351338"/>
          </a:xfrm>
        </p:spPr>
        <p:txBody>
          <a:bodyPr/>
          <a:lstStyle/>
          <a:p>
            <a:r>
              <a:rPr lang="en-US" dirty="0"/>
              <a:t>Calculate the average L2 Euclidian distance between the given testing datasets and the nearest centroided stored in the given codebook.</a:t>
            </a:r>
          </a:p>
          <a:p>
            <a:r>
              <a:rPr lang="en-US" dirty="0"/>
              <a:t>We will be using this average L2 Euclidian distance from different codebooks to do speaker identification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86318-7E6D-4C9A-A604-081BB159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771" y="1825625"/>
            <a:ext cx="5962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195A-820B-4A05-8B58-1249CCAA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input normalization and processing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B7C7A0-2D83-46CC-8A32-32E8CE1616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1" y="1690688"/>
            <a:ext cx="5333333" cy="378724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8B5BF0-C9B3-4A6F-85A9-34846F3A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67" y="1560059"/>
            <a:ext cx="5333333" cy="4000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8D56B7D-CBFA-4AE8-9198-986E2560195F}"/>
              </a:ext>
            </a:extLst>
          </p:cNvPr>
          <p:cNvSpPr/>
          <p:nvPr/>
        </p:nvSpPr>
        <p:spPr>
          <a:xfrm>
            <a:off x="5186265" y="3286407"/>
            <a:ext cx="1819469" cy="595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4582E-2C63-4B47-80A8-2A4F04D63397}"/>
              </a:ext>
            </a:extLst>
          </p:cNvPr>
          <p:cNvSpPr txBox="1"/>
          <p:nvPr/>
        </p:nvSpPr>
        <p:spPr>
          <a:xfrm>
            <a:off x="5063392" y="1860967"/>
            <a:ext cx="249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Subtract mean;</a:t>
            </a:r>
          </a:p>
          <a:p>
            <a:r>
              <a:rPr lang="en-US" dirty="0">
                <a:solidFill>
                  <a:srgbClr val="FF0000"/>
                </a:solidFill>
              </a:rPr>
              <a:t>Normalize amplitude;</a:t>
            </a:r>
          </a:p>
          <a:p>
            <a:r>
              <a:rPr lang="en-US" dirty="0">
                <a:solidFill>
                  <a:srgbClr val="FF0000"/>
                </a:solidFill>
              </a:rPr>
              <a:t>Remove block of symbols whose RMS value is too small;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CDAAA-81C4-41F3-B4E2-F9F104CDC2BE}"/>
              </a:ext>
            </a:extLst>
          </p:cNvPr>
          <p:cNvSpPr txBox="1"/>
          <p:nvPr/>
        </p:nvSpPr>
        <p:spPr>
          <a:xfrm>
            <a:off x="2229716" y="558996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315AA-7AB4-4A30-8527-9EDCF5AA69A2}"/>
              </a:ext>
            </a:extLst>
          </p:cNvPr>
          <p:cNvSpPr txBox="1"/>
          <p:nvPr/>
        </p:nvSpPr>
        <p:spPr>
          <a:xfrm>
            <a:off x="8045889" y="5554528"/>
            <a:ext cx="29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Processed input with overlap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8EFF0-C2B7-4F9F-81E3-48E861762B52}"/>
              </a:ext>
            </a:extLst>
          </p:cNvPr>
          <p:cNvSpPr txBox="1"/>
          <p:nvPr/>
        </p:nvSpPr>
        <p:spPr>
          <a:xfrm>
            <a:off x="7554897" y="5917437"/>
            <a:ext cx="42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this waveform to compute STFT</a:t>
            </a:r>
          </a:p>
        </p:txBody>
      </p:sp>
    </p:spTree>
    <p:extLst>
      <p:ext uri="{BB962C8B-B14F-4D97-AF65-F5344CB8AC3E}">
        <p14:creationId xmlns:p14="http://schemas.microsoft.com/office/powerpoint/2010/main" val="427397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1057</Words>
  <Application>Microsoft Office PowerPoint</Application>
  <PresentationFormat>Widescreen</PresentationFormat>
  <Paragraphs>137</Paragraphs>
  <Slides>35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EEC 201 Final Project</vt:lpstr>
      <vt:lpstr>Outline</vt:lpstr>
      <vt:lpstr>Code/File architecture</vt:lpstr>
      <vt:lpstr>Calc_mfcc()</vt:lpstr>
      <vt:lpstr>melfb()</vt:lpstr>
      <vt:lpstr>my_dct()</vt:lpstr>
      <vt:lpstr>lbg()</vt:lpstr>
      <vt:lpstr>use_codebook()</vt:lpstr>
      <vt:lpstr>Step 1 – input normalization and processing</vt:lpstr>
      <vt:lpstr>Step 2 – periodogram calculation </vt:lpstr>
      <vt:lpstr>Step 3 – Applying Mel-FB</vt:lpstr>
      <vt:lpstr>Step 4 – use DCT to get the MFCC coefficients</vt:lpstr>
      <vt:lpstr>Step 5 – visualize MFCC coefficients…</vt:lpstr>
      <vt:lpstr>Step 6 – Generate the codebooks with LBG</vt:lpstr>
      <vt:lpstr>Voice recognition evaluation </vt:lpstr>
      <vt:lpstr>Evaluation based on the testing-sets provided by Prof. Ding </vt:lpstr>
      <vt:lpstr>Evaluation based on the testing-sets provided by Prof. Ding </vt:lpstr>
      <vt:lpstr>Evaluation based on the testing-sets provided by Prof. Ding </vt:lpstr>
      <vt:lpstr>Evaluation based on the testing-sets provided by Prof. Ding – similarity between the training and testing sample</vt:lpstr>
      <vt:lpstr>Evaluation based on the noise-corrupted testing-sets</vt:lpstr>
      <vt:lpstr>Evaluation based on the noise-corrupted testing-sets</vt:lpstr>
      <vt:lpstr>Evaluation based on the noise-corrupted testing-sets</vt:lpstr>
      <vt:lpstr>Evaluation based on the noise-corrupted testing-sets</vt:lpstr>
      <vt:lpstr>Effect of extensive noise on MFCC features…</vt:lpstr>
      <vt:lpstr>Evaluation based on the notch-filtered testing-sets</vt:lpstr>
      <vt:lpstr>Evaluation based on the notch-filtered testing-sets</vt:lpstr>
      <vt:lpstr>PowerPoint Presentation</vt:lpstr>
      <vt:lpstr>Evaluation based on the notch-filtered testing-sets</vt:lpstr>
      <vt:lpstr>Pushed harder!! Increase notch BW to 300 Hz!</vt:lpstr>
      <vt:lpstr>Pushed harder!! Increase notch BW to 300 Hz!</vt:lpstr>
      <vt:lpstr>EVEN harder!! Increase notch BW to 500 Hz!</vt:lpstr>
      <vt:lpstr>EVEN harder!! Increase notch BW to 500 Hz!</vt:lpstr>
      <vt:lpstr>THANKS!!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 201 Final Project</dc:title>
  <dc:creator>Gengchen Liu</dc:creator>
  <cp:lastModifiedBy>gengchen liu</cp:lastModifiedBy>
  <cp:revision>138</cp:revision>
  <dcterms:created xsi:type="dcterms:W3CDTF">2020-03-09T21:16:57Z</dcterms:created>
  <dcterms:modified xsi:type="dcterms:W3CDTF">2020-03-16T22:25:46Z</dcterms:modified>
</cp:coreProperties>
</file>