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329" r:id="rId4"/>
    <p:sldId id="273" r:id="rId5"/>
    <p:sldId id="274" r:id="rId6"/>
    <p:sldId id="261" r:id="rId7"/>
    <p:sldId id="275" r:id="rId8"/>
    <p:sldId id="276" r:id="rId9"/>
    <p:sldId id="277" r:id="rId10"/>
    <p:sldId id="321" r:id="rId11"/>
    <p:sldId id="322" r:id="rId12"/>
    <p:sldId id="323" r:id="rId13"/>
    <p:sldId id="324" r:id="rId14"/>
    <p:sldId id="325" r:id="rId15"/>
    <p:sldId id="32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327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1" r:id="rId48"/>
    <p:sldId id="328" r:id="rId49"/>
    <p:sldId id="270" r:id="rId5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1" d="100"/>
          <a:sy n="51" d="100"/>
        </p:scale>
        <p:origin x="7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2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1C8723-5179-462D-9B44-ECC3A333F340}" type="datetimeFigureOut">
              <a:rPr lang="th-TH" smtClean="0"/>
              <a:t>02/04/61</a:t>
            </a:fld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AF149E-6127-4BC8-BD30-9600EB33D43C}" type="slidenum">
              <a:rPr lang="th-TH" smtClean="0"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iboonp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Nq_P-jcvqsuH7_LRlnDC-cKh-AZnWQ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1659632"/>
            <a:ext cx="8925616" cy="2345432"/>
          </a:xfrm>
        </p:spPr>
        <p:txBody>
          <a:bodyPr>
            <a:normAutofit/>
          </a:bodyPr>
          <a:lstStyle/>
          <a:p>
            <a:r>
              <a:rPr lang="en-US" dirty="0"/>
              <a:t>Node.JS and Asynchronous Programming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21088"/>
            <a:ext cx="7854696" cy="1752600"/>
          </a:xfrm>
        </p:spPr>
        <p:txBody>
          <a:bodyPr>
            <a:normAutofit/>
          </a:bodyPr>
          <a:lstStyle/>
          <a:p>
            <a:r>
              <a:rPr lang="th-TH" dirty="0"/>
              <a:t>ไพบูลย์ พนัสบดี</a:t>
            </a:r>
            <a:endParaRPr lang="en-US" dirty="0"/>
          </a:p>
          <a:p>
            <a:r>
              <a:rPr lang="en-US" dirty="0">
                <a:hlinkClick r:id="rId2"/>
              </a:rPr>
              <a:t>paiboonpa@gmail.com</a:t>
            </a:r>
            <a:endParaRPr lang="en-US" dirty="0"/>
          </a:p>
          <a:p>
            <a:r>
              <a:rPr lang="en-US" dirty="0"/>
              <a:t>facebook.com/</a:t>
            </a:r>
            <a:r>
              <a:rPr lang="en-US" dirty="0" err="1"/>
              <a:t>paiboonpa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874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DD71E-BAB1-4D41-93E4-2AE327BF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9990BC-74F4-4FC4-9357-49C28633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3D588-F95F-4EEB-873B-40897E793F14}"/>
              </a:ext>
            </a:extLst>
          </p:cNvPr>
          <p:cNvSpPr/>
          <p:nvPr/>
        </p:nvSpPr>
        <p:spPr>
          <a:xfrm>
            <a:off x="716439" y="2387243"/>
            <a:ext cx="107182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hello(parameter1, parameter2, parameter3)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parameter1 + parameter2 + parameter3);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(parameter1, parameter2, parameter3)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parameter1 + parameter2 + parameter3);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2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6B9B4-5BF5-4B82-AD28-7AB390BD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85FEC-5CFA-4D9F-A1D7-90040659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A0178-7CFC-41EF-B224-B225B2872565}"/>
              </a:ext>
            </a:extLst>
          </p:cNvPr>
          <p:cNvSpPr/>
          <p:nvPr/>
        </p:nvSpPr>
        <p:spPr>
          <a:xfrm>
            <a:off x="650451" y="2871631"/>
            <a:ext cx="113223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(parameter1, parameter2, parameter3)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parameter1 + parameter2 + parameter3);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(callback)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callback(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(hello);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9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FA59DF-D5C4-441E-9017-E774CCC0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AA950-4015-4628-857C-B1778D96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6D78D5-AAF0-4A57-9699-4CE4BF5EDB87}"/>
              </a:ext>
            </a:extLst>
          </p:cNvPr>
          <p:cNvSpPr/>
          <p:nvPr/>
        </p:nvSpPr>
        <p:spPr>
          <a:xfrm>
            <a:off x="468076" y="2623630"/>
            <a:ext cx="11302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(callback)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callback(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(parameter1, parameter2, parameter3)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parameter1 + parameter2 + parameter3);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8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2DC7B-511A-42AF-97BB-77677BD5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EAA116-82F3-4965-BB2F-B8021C82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C1271-CDAC-4BB1-9AC8-4E7DE48F6D83}"/>
              </a:ext>
            </a:extLst>
          </p:cNvPr>
          <p:cNvSpPr/>
          <p:nvPr/>
        </p:nvSpPr>
        <p:spPr>
          <a:xfrm>
            <a:off x="468076" y="2623630"/>
            <a:ext cx="113027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(callback)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callback(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(parameter1, parameter2, parameter3)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parameter1 + parameter2 + parameter3);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CB278-294A-484A-8FC1-631754276DEC}"/>
              </a:ext>
            </a:extLst>
          </p:cNvPr>
          <p:cNvCxnSpPr>
            <a:cxnSpLocks/>
          </p:cNvCxnSpPr>
          <p:nvPr/>
        </p:nvCxnSpPr>
        <p:spPr>
          <a:xfrm flipH="1">
            <a:off x="2413263" y="2941163"/>
            <a:ext cx="3299380" cy="867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6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2BD95-A5B6-4D2D-86E9-9698EC74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C7A28-0751-4203-B458-34AB5F9E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  <a:r>
              <a:rPr lang="th-TH" dirty="0"/>
              <a:t> </a:t>
            </a:r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08E2C-FA62-4E53-BECB-2EC35AED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52" y="3052197"/>
            <a:ext cx="9606443" cy="18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A2BD95-A5B6-4D2D-86E9-9698EC74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C7A28-0751-4203-B458-34AB5F9E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  <a:r>
              <a:rPr lang="th-TH" dirty="0"/>
              <a:t> </a:t>
            </a: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F7D37-8E55-4048-8BA9-CC39DBF7B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86" y="2673191"/>
            <a:ext cx="11169118" cy="31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4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D1C8-1A7D-439B-A761-229541C1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87AF-5C51-4D73-A6F9-2934EE26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E9A3B-4309-4383-81A0-9FE4FF7E38CB}"/>
              </a:ext>
            </a:extLst>
          </p:cNvPr>
          <p:cNvSpPr/>
          <p:nvPr/>
        </p:nvSpPr>
        <p:spPr>
          <a:xfrm>
            <a:off x="923389" y="2375555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A40CE-5CE9-47A2-91B4-49C0C5685B18}"/>
              </a:ext>
            </a:extLst>
          </p:cNvPr>
          <p:cNvSpPr/>
          <p:nvPr/>
        </p:nvSpPr>
        <p:spPr>
          <a:xfrm>
            <a:off x="923389" y="3631061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Facebook’s API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E3D7C-8D06-47D3-95B8-44AEBE3B1094}"/>
              </a:ext>
            </a:extLst>
          </p:cNvPr>
          <p:cNvSpPr/>
          <p:nvPr/>
        </p:nvSpPr>
        <p:spPr>
          <a:xfrm>
            <a:off x="923389" y="4877139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File I/O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351A1-5541-4B0A-8C6C-A5B7E18991B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23649" y="3120272"/>
            <a:ext cx="0" cy="5107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E6BEFB-E23B-4B07-A9AA-EBB1ABE96E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23649" y="4375778"/>
            <a:ext cx="0" cy="5013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E4001F-E13A-4CF1-B995-A79112792FE5}"/>
              </a:ext>
            </a:extLst>
          </p:cNvPr>
          <p:cNvSpPr txBox="1"/>
          <p:nvPr/>
        </p:nvSpPr>
        <p:spPr>
          <a:xfrm>
            <a:off x="1021185" y="5801904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Synchronous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FF24E-61AE-41D1-9138-F761DBF31594}"/>
              </a:ext>
            </a:extLst>
          </p:cNvPr>
          <p:cNvSpPr/>
          <p:nvPr/>
        </p:nvSpPr>
        <p:spPr>
          <a:xfrm>
            <a:off x="3640990" y="3667909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93CBF-18B9-44C6-8954-F318EE10AF2E}"/>
              </a:ext>
            </a:extLst>
          </p:cNvPr>
          <p:cNvSpPr/>
          <p:nvPr/>
        </p:nvSpPr>
        <p:spPr>
          <a:xfrm>
            <a:off x="5859498" y="3667908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Facebook’s API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7A04-CBF4-46AA-83D8-187ADE3F2876}"/>
              </a:ext>
            </a:extLst>
          </p:cNvPr>
          <p:cNvSpPr/>
          <p:nvPr/>
        </p:nvSpPr>
        <p:spPr>
          <a:xfrm>
            <a:off x="8078006" y="3667907"/>
            <a:ext cx="1800520" cy="744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Read File I/O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C6220-32A9-4918-B40C-C303E3AE5DC2}"/>
              </a:ext>
            </a:extLst>
          </p:cNvPr>
          <p:cNvCxnSpPr/>
          <p:nvPr/>
        </p:nvCxnSpPr>
        <p:spPr>
          <a:xfrm>
            <a:off x="4550275" y="4410573"/>
            <a:ext cx="0" cy="5107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E5FDF2-91FD-481A-BE12-EC35E1A65E02}"/>
              </a:ext>
            </a:extLst>
          </p:cNvPr>
          <p:cNvCxnSpPr/>
          <p:nvPr/>
        </p:nvCxnSpPr>
        <p:spPr>
          <a:xfrm>
            <a:off x="6759758" y="4429896"/>
            <a:ext cx="0" cy="5107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0775A-ED02-49D1-9895-11B8E739A3B0}"/>
              </a:ext>
            </a:extLst>
          </p:cNvPr>
          <p:cNvCxnSpPr/>
          <p:nvPr/>
        </p:nvCxnSpPr>
        <p:spPr>
          <a:xfrm>
            <a:off x="8978266" y="4410572"/>
            <a:ext cx="0" cy="5107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E0A1F3-7BAF-4BCA-9904-EA4A45F6B48A}"/>
              </a:ext>
            </a:extLst>
          </p:cNvPr>
          <p:cNvSpPr txBox="1"/>
          <p:nvPr/>
        </p:nvSpPr>
        <p:spPr>
          <a:xfrm>
            <a:off x="5904409" y="5801904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Asynchronous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9BAE16B-85ED-4270-AEE4-06688756B084}"/>
              </a:ext>
            </a:extLst>
          </p:cNvPr>
          <p:cNvSpPr/>
          <p:nvPr/>
        </p:nvSpPr>
        <p:spPr>
          <a:xfrm rot="5400000">
            <a:off x="10014323" y="3764860"/>
            <a:ext cx="1857321" cy="74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C4481-B191-4E59-913D-68A6A38AB10F}"/>
              </a:ext>
            </a:extLst>
          </p:cNvPr>
          <p:cNvSpPr txBox="1"/>
          <p:nvPr/>
        </p:nvSpPr>
        <p:spPr>
          <a:xfrm>
            <a:off x="10524702" y="265432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B4F100-7FB3-4315-8434-F063E3639EBE}"/>
              </a:ext>
            </a:extLst>
          </p:cNvPr>
          <p:cNvCxnSpPr/>
          <p:nvPr/>
        </p:nvCxnSpPr>
        <p:spPr>
          <a:xfrm>
            <a:off x="3232299" y="2312842"/>
            <a:ext cx="0" cy="33811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F82761-9D6E-4E5D-9517-84ED579173FE}"/>
              </a:ext>
            </a:extLst>
          </p:cNvPr>
          <p:cNvCxnSpPr/>
          <p:nvPr/>
        </p:nvCxnSpPr>
        <p:spPr>
          <a:xfrm>
            <a:off x="10242702" y="2446641"/>
            <a:ext cx="0" cy="33811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B882-AD00-4225-8107-1CD4EA3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5C5C-B02D-49C5-9756-897B3605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เปรียบเหมือน </a:t>
            </a:r>
            <a:r>
              <a:rPr lang="en-US" dirty="0"/>
              <a:t>Include </a:t>
            </a:r>
            <a:r>
              <a:rPr lang="th-TH" dirty="0"/>
              <a:t>หรือ </a:t>
            </a:r>
            <a:r>
              <a:rPr lang="en-US" dirty="0"/>
              <a:t>Import </a:t>
            </a:r>
            <a:r>
              <a:rPr lang="th-TH" dirty="0"/>
              <a:t>ในภาษาอื่น</a:t>
            </a:r>
          </a:p>
          <a:p>
            <a:r>
              <a:rPr lang="en-US" dirty="0"/>
              <a:t>let fs = require(‘fs’);</a:t>
            </a:r>
            <a:r>
              <a:rPr lang="th-TH" dirty="0"/>
              <a:t>  // ใช้งาน </a:t>
            </a:r>
            <a:r>
              <a:rPr lang="en-US" dirty="0"/>
              <a:t>Module </a:t>
            </a:r>
            <a:r>
              <a:rPr lang="th-TH" dirty="0"/>
              <a:t>ชื่อว่า </a:t>
            </a:r>
            <a:r>
              <a:rPr lang="en-US" dirty="0"/>
              <a:t>fs </a:t>
            </a:r>
            <a:r>
              <a:rPr lang="th-TH" dirty="0"/>
              <a:t>เพื่อจัดการไฟล์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1ECF-35C0-45E5-807C-87D3C04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AE975-71EA-48B0-9ADA-4DBB54B13438}"/>
              </a:ext>
            </a:extLst>
          </p:cNvPr>
          <p:cNvSpPr/>
          <p:nvPr/>
        </p:nvSpPr>
        <p:spPr>
          <a:xfrm>
            <a:off x="407368" y="2420888"/>
            <a:ext cx="1158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fs = require(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'test content'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'test content'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'write complete!!'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240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D04-B3EB-464C-BB3F-5049E01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94981-FEA7-4AFD-A175-E752C6B42268}"/>
              </a:ext>
            </a:extLst>
          </p:cNvPr>
          <p:cNvSpPr/>
          <p:nvPr/>
        </p:nvSpPr>
        <p:spPr>
          <a:xfrm>
            <a:off x="1264280" y="2420888"/>
            <a:ext cx="103029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fs = require(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console.log(data);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9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decamp">
            <a:extLst>
              <a:ext uri="{FF2B5EF4-FFF2-40B4-BE49-F238E27FC236}">
                <a16:creationId xmlns:a16="http://schemas.microsoft.com/office/drawing/2014/main" id="{D4D8B45F-26C0-48D2-9C54-C4548709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49083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6A6825-F503-44C7-B4CC-C8BE4C10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48" y="2045828"/>
            <a:ext cx="11693769" cy="4512901"/>
          </a:xfrm>
        </p:spPr>
        <p:txBody>
          <a:bodyPr/>
          <a:lstStyle/>
          <a:p>
            <a:r>
              <a:rPr lang="en-US" dirty="0"/>
              <a:t>Co-founder, CTO, </a:t>
            </a:r>
            <a:r>
              <a:rPr lang="th-TH" dirty="0"/>
              <a:t>บริษัท </a:t>
            </a:r>
            <a:r>
              <a:rPr lang="th-TH" dirty="0" err="1"/>
              <a:t>เล</a:t>
            </a:r>
            <a:r>
              <a:rPr lang="th-TH" dirty="0"/>
              <a:t>เวล</a:t>
            </a:r>
            <a:r>
              <a:rPr lang="th-TH" dirty="0" err="1"/>
              <a:t>อัพ</a:t>
            </a:r>
            <a:r>
              <a:rPr lang="th-TH" dirty="0"/>
              <a:t> สตูดิโอ จำกัด 7 ปี</a:t>
            </a:r>
          </a:p>
          <a:p>
            <a:r>
              <a:rPr lang="en-US" dirty="0"/>
              <a:t>Co-founder, CTO, </a:t>
            </a:r>
            <a:r>
              <a:rPr lang="th-TH" dirty="0"/>
              <a:t>บริษัท </a:t>
            </a:r>
            <a:r>
              <a:rPr lang="th-TH" dirty="0" err="1"/>
              <a:t>เล</a:t>
            </a:r>
            <a:r>
              <a:rPr lang="th-TH" dirty="0"/>
              <a:t>เวล</a:t>
            </a:r>
            <a:r>
              <a:rPr lang="th-TH" dirty="0" err="1"/>
              <a:t>อัพ</a:t>
            </a:r>
            <a:r>
              <a:rPr lang="th-TH" dirty="0"/>
              <a:t>พลัส จำกัด 4 ปี</a:t>
            </a:r>
          </a:p>
          <a:p>
            <a:r>
              <a:rPr lang="th-TH" dirty="0"/>
              <a:t>ได้รับเงินลงทุนจากบริษัท </a:t>
            </a:r>
            <a:r>
              <a:rPr lang="th-TH" dirty="0" err="1"/>
              <a:t>แกแล็คซี่</a:t>
            </a:r>
            <a:r>
              <a:rPr lang="th-TH" dirty="0"/>
              <a:t> เวนเจอร</a:t>
            </a:r>
            <a:r>
              <a:rPr lang="th-TH" dirty="0" err="1"/>
              <a:t>์ส</a:t>
            </a:r>
            <a:r>
              <a:rPr lang="th-TH" dirty="0"/>
              <a:t> จำกัด</a:t>
            </a:r>
          </a:p>
          <a:p>
            <a:r>
              <a:rPr lang="en-US" dirty="0"/>
              <a:t>Program Director Launching Lean</a:t>
            </a:r>
          </a:p>
          <a:p>
            <a:r>
              <a:rPr lang="en-US" dirty="0"/>
              <a:t>IT Consultant / Agile Coach </a:t>
            </a:r>
            <a:r>
              <a:rPr lang="th-TH" dirty="0"/>
              <a:t>บริษัท </a:t>
            </a:r>
            <a:r>
              <a:rPr lang="en-US" dirty="0"/>
              <a:t>Any I</a:t>
            </a:r>
            <a:endParaRPr lang="th-TH" dirty="0"/>
          </a:p>
          <a:p>
            <a:r>
              <a:rPr lang="th-TH" dirty="0"/>
              <a:t>กรรมการสมาคมโปรแกรมเมอร์ไทย</a:t>
            </a:r>
            <a:endParaRPr lang="en-US" dirty="0"/>
          </a:p>
          <a:p>
            <a:r>
              <a:rPr lang="en-US" dirty="0"/>
              <a:t>Program Director Software Park Thailand Code Camp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2A78B-05AD-41B2-925A-06368D80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ประวัติผู้สอน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95428-AC81-475C-9BDF-F5D4332F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825" y="299271"/>
            <a:ext cx="2284849" cy="2061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91A72-E73C-41AA-BE86-DDF7D8CBA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534" y="2774794"/>
            <a:ext cx="1447140" cy="1429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0FE12-FA15-42B5-B6AC-EA52A1FBF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7" y="5586538"/>
            <a:ext cx="2537806" cy="964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6DA86-D36E-4957-90C8-CBB6FEC70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6897" y="4720031"/>
            <a:ext cx="1933720" cy="1400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4F28C-211B-465B-9174-2B54040A9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047" y="5676642"/>
            <a:ext cx="1902090" cy="784478"/>
          </a:xfrm>
          <a:prstGeom prst="rect">
            <a:avLst/>
          </a:prstGeom>
        </p:spPr>
      </p:pic>
      <p:pic>
        <p:nvPicPr>
          <p:cNvPr id="1028" name="Picture 4" descr="http://www.codecampthailand.com/wp-content/uploads/2016/03/Contest-Programmer-Logo-Logo-with-Text-Copy-e1510489898764.png">
            <a:extLst>
              <a:ext uri="{FF2B5EF4-FFF2-40B4-BE49-F238E27FC236}">
                <a16:creationId xmlns:a16="http://schemas.microsoft.com/office/drawing/2014/main" id="{81464BA6-4637-43F0-9260-490CB83B4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19" y="5695965"/>
            <a:ext cx="1595635" cy="8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0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C92F-0F8F-4BDB-B0FA-EB060090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การทำงานแบบ </a:t>
            </a:r>
            <a:r>
              <a:rPr lang="en-US" dirty="0"/>
              <a:t>Synchronous </a:t>
            </a:r>
            <a:r>
              <a:rPr lang="th-TH" dirty="0"/>
              <a:t>แบบต่อเนื่อง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7488C-8AE5-4386-A07C-E5949D36E92C}"/>
              </a:ext>
            </a:extLst>
          </p:cNvPr>
          <p:cNvSpPr/>
          <p:nvPr/>
        </p:nvSpPr>
        <p:spPr>
          <a:xfrm>
            <a:off x="839416" y="3284984"/>
            <a:ext cx="12097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'file1 content'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17699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1484-7287-4ADD-9703-ABD52BA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การทำงานแบบ </a:t>
            </a:r>
            <a:r>
              <a:rPr lang="en-US" dirty="0"/>
              <a:t>Asynchronous </a:t>
            </a:r>
            <a:r>
              <a:rPr lang="th-TH" dirty="0"/>
              <a:t>แบบต่อเนื่อง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C1EA4-E5DB-4B6D-9DDD-1B08DB609CBB}"/>
              </a:ext>
            </a:extLst>
          </p:cNvPr>
          <p:cNvSpPr/>
          <p:nvPr/>
        </p:nvSpPr>
        <p:spPr>
          <a:xfrm>
            <a:off x="801951" y="3068960"/>
            <a:ext cx="11359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'file2 content'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console.log(data);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7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0C55-BCB8-4144-8B07-E1ACF66B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2 </a:t>
            </a:r>
            <a:r>
              <a:rPr lang="th-TH" dirty="0"/>
              <a:t>ตัวนี้ อันไหนทำงานเสร็จก่อนกัน?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C4215-E224-414B-A908-EE217DB6B541}"/>
              </a:ext>
            </a:extLst>
          </p:cNvPr>
          <p:cNvSpPr/>
          <p:nvPr/>
        </p:nvSpPr>
        <p:spPr>
          <a:xfrm>
            <a:off x="1343472" y="2852936"/>
            <a:ext cx="105049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</a:p>
          <a:p>
            <a:r>
              <a:rPr lang="th-TH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console.log(data);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data) {</a:t>
            </a:r>
          </a:p>
          <a:p>
            <a:r>
              <a:rPr lang="th-TH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console.log(data);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0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1AB-EB15-4E3E-B6DF-698332B4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Synchronous/Asynchronous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3EC4-1686-49C6-9A3E-AC474FC3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ทดลองอ่าน/เขียนไฟล์แบบ </a:t>
            </a:r>
            <a:r>
              <a:rPr lang="en-US" dirty="0"/>
              <a:t>Synchronous</a:t>
            </a:r>
          </a:p>
          <a:p>
            <a:r>
              <a:rPr lang="th-TH" dirty="0"/>
              <a:t>ทดลองอ่าน/เขียนไฟล์แบบ </a:t>
            </a:r>
            <a:r>
              <a:rPr lang="en-US" dirty="0"/>
              <a:t>Asynchronous</a:t>
            </a:r>
          </a:p>
          <a:p>
            <a:r>
              <a:rPr lang="th-TH" dirty="0"/>
              <a:t>ทดลองอ่าน/เขียนไฟล์แบบ </a:t>
            </a:r>
            <a:r>
              <a:rPr lang="en-US" dirty="0"/>
              <a:t>Asynchronous</a:t>
            </a:r>
            <a:r>
              <a:rPr lang="th-TH" dirty="0"/>
              <a:t> แบบต่อเนื่อง</a:t>
            </a:r>
          </a:p>
          <a:p>
            <a:r>
              <a:rPr lang="th-TH" dirty="0"/>
              <a:t>ทดลองรัน </a:t>
            </a:r>
            <a:r>
              <a:rPr lang="en-US" dirty="0"/>
              <a:t>code </a:t>
            </a:r>
            <a:r>
              <a:rPr lang="th-TH" dirty="0"/>
              <a:t>ใน </a:t>
            </a:r>
            <a:r>
              <a:rPr lang="en-US" dirty="0"/>
              <a:t>slide 1 </a:t>
            </a:r>
            <a:r>
              <a:rPr lang="th-TH" dirty="0"/>
              <a:t>หน้าที่แล้ว </a:t>
            </a:r>
            <a:r>
              <a:rPr lang="en-US" dirty="0"/>
              <a:t>20</a:t>
            </a:r>
            <a:r>
              <a:rPr lang="th-TH" dirty="0"/>
              <a:t> ครั้งเพื่อดูลำดับการแสดงผล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1D19-34AD-495E-BAB0-54FD075F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366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DEBF-B5A5-4299-83B8-EEB6054E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Synchronous/Asynchronous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74B2-FE70-4C13-9750-444260B5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zip file </a:t>
            </a:r>
            <a:r>
              <a:rPr lang="th-TH" dirty="0"/>
              <a:t>นี้ </a:t>
            </a:r>
            <a:r>
              <a:rPr lang="en-US" dirty="0">
                <a:hlinkClick r:id="rId2"/>
              </a:rPr>
              <a:t>https://drive.google.com/open?id=1Nq_P-jcvqsuH7_LRlnDC-cKh-AZnWQSp</a:t>
            </a:r>
            <a:endParaRPr lang="th-TH" dirty="0"/>
          </a:p>
          <a:p>
            <a:r>
              <a:rPr lang="en-US" dirty="0"/>
              <a:t>extract</a:t>
            </a:r>
            <a:r>
              <a:rPr lang="th-TH" dirty="0"/>
              <a:t> </a:t>
            </a:r>
            <a:r>
              <a:rPr lang="en-US" dirty="0"/>
              <a:t>zip </a:t>
            </a:r>
            <a:r>
              <a:rPr lang="th-TH" dirty="0"/>
              <a:t>มาจะได้ </a:t>
            </a:r>
            <a:r>
              <a:rPr lang="en-US" dirty="0"/>
              <a:t>text 4 file </a:t>
            </a:r>
            <a:r>
              <a:rPr lang="th-TH" dirty="0"/>
              <a:t>จงเขียนโปรแกรมให้อ่าน</a:t>
            </a:r>
            <a:r>
              <a:rPr lang="en-US" dirty="0"/>
              <a:t> text</a:t>
            </a:r>
            <a:r>
              <a:rPr lang="th-TH" dirty="0"/>
              <a:t> </a:t>
            </a:r>
            <a:r>
              <a:rPr lang="en-US" dirty="0"/>
              <a:t>file </a:t>
            </a:r>
            <a:r>
              <a:rPr lang="th-TH" dirty="0"/>
              <a:t>ทั้ง </a:t>
            </a:r>
            <a:r>
              <a:rPr lang="en-US" dirty="0"/>
              <a:t>4 </a:t>
            </a:r>
            <a:r>
              <a:rPr lang="th-TH" dirty="0"/>
              <a:t>แล้วนำ </a:t>
            </a:r>
            <a:r>
              <a:rPr lang="en-US" dirty="0"/>
              <a:t>String </a:t>
            </a:r>
            <a:r>
              <a:rPr lang="th-TH" dirty="0"/>
              <a:t>ใน </a:t>
            </a:r>
            <a:r>
              <a:rPr lang="en-US" dirty="0"/>
              <a:t>text file </a:t>
            </a:r>
            <a:r>
              <a:rPr lang="th-TH" dirty="0"/>
              <a:t>ทั้ง </a:t>
            </a:r>
            <a:r>
              <a:rPr lang="en-US" dirty="0"/>
              <a:t>4 </a:t>
            </a:r>
            <a:r>
              <a:rPr lang="th-TH" dirty="0"/>
              <a:t>มาต่อกัน</a:t>
            </a:r>
            <a:r>
              <a:rPr lang="en-US" dirty="0"/>
              <a:t> </a:t>
            </a:r>
            <a:r>
              <a:rPr lang="th-TH" dirty="0"/>
              <a:t>แล้วสร้าง </a:t>
            </a:r>
            <a:r>
              <a:rPr lang="en-US" dirty="0"/>
              <a:t>text file </a:t>
            </a:r>
            <a:r>
              <a:rPr lang="th-TH" dirty="0"/>
              <a:t>ใหม่ชื่อ </a:t>
            </a:r>
            <a:r>
              <a:rPr lang="en-US" dirty="0"/>
              <a:t>robot.txt</a:t>
            </a:r>
            <a:r>
              <a:rPr lang="th-TH" dirty="0"/>
              <a:t> ซึ่งภายในไฟล์ </a:t>
            </a:r>
            <a:r>
              <a:rPr lang="en-US" dirty="0"/>
              <a:t>robot.txt </a:t>
            </a:r>
            <a:r>
              <a:rPr lang="th-TH" dirty="0"/>
              <a:t>จะต้องมีข้อความแสดงดังนี้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  <a:p>
            <a:r>
              <a:rPr lang="th-TH" dirty="0"/>
              <a:t>ห้ามสร้าง </a:t>
            </a:r>
            <a:r>
              <a:rPr lang="en-US" dirty="0"/>
              <a:t>string </a:t>
            </a:r>
            <a:r>
              <a:rPr lang="th-TH" dirty="0"/>
              <a:t>เหล่านี้เอง ต้องอ่านจาก </a:t>
            </a:r>
            <a:r>
              <a:rPr lang="en-US" dirty="0"/>
              <a:t>text file </a:t>
            </a:r>
            <a:r>
              <a:rPr lang="th-TH" dirty="0"/>
              <a:t>ที่ให้ไปเท่านั้น</a:t>
            </a:r>
            <a:r>
              <a:rPr lang="en-US" dirty="0"/>
              <a:t> </a:t>
            </a:r>
            <a:r>
              <a:rPr lang="th-TH" dirty="0"/>
              <a:t>และใช้คำสั่ง </a:t>
            </a:r>
            <a:r>
              <a:rPr lang="en-US" dirty="0" err="1"/>
              <a:t>fs.readFile</a:t>
            </a:r>
            <a:r>
              <a:rPr lang="en-US" dirty="0"/>
              <a:t>(), </a:t>
            </a:r>
            <a:r>
              <a:rPr lang="en-US" dirty="0" err="1"/>
              <a:t>fs.writeFile</a:t>
            </a:r>
            <a:r>
              <a:rPr lang="en-US" dirty="0"/>
              <a:t> </a:t>
            </a:r>
            <a:r>
              <a:rPr lang="th-TH" dirty="0"/>
              <a:t>ใน</a:t>
            </a:r>
            <a:r>
              <a:rPr lang="th-TH" dirty="0" err="1"/>
              <a:t>การทำ</a:t>
            </a:r>
            <a:r>
              <a:rPr lang="th-TH" dirty="0"/>
              <a:t>เท่านั้น ห้ามใช้ </a:t>
            </a:r>
            <a:r>
              <a:rPr lang="en-US" dirty="0" err="1"/>
              <a:t>fs.readFileSync</a:t>
            </a:r>
            <a:r>
              <a:rPr lang="en-US" dirty="0"/>
              <a:t>(), </a:t>
            </a:r>
            <a:r>
              <a:rPr lang="en-US" dirty="0" err="1"/>
              <a:t>fs.writeFileSync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9AF42-E112-4287-97BA-3CDEEEEF6CCE}"/>
              </a:ext>
            </a:extLst>
          </p:cNvPr>
          <p:cNvSpPr/>
          <p:nvPr/>
        </p:nvSpPr>
        <p:spPr>
          <a:xfrm>
            <a:off x="5663952" y="3717032"/>
            <a:ext cx="1212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I'm head.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I'm body.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I'm leg.</a:t>
            </a:r>
          </a:p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I'm feet.</a:t>
            </a:r>
          </a:p>
        </p:txBody>
      </p:sp>
    </p:spTree>
    <p:extLst>
      <p:ext uri="{BB962C8B-B14F-4D97-AF65-F5344CB8AC3E}">
        <p14:creationId xmlns:p14="http://schemas.microsoft.com/office/powerpoint/2010/main" val="415980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5786A-76CD-4173-B27C-6751F9B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747772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85FA0-CD80-49ED-AFAE-20AEF7E6D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09C9F-5928-4A8A-9826-D1EF32B0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C365C-A9F4-47EA-91DF-51CA344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try…catch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4C331-C9B8-46F2-8B29-AD54BA340011}"/>
              </a:ext>
            </a:extLst>
          </p:cNvPr>
          <p:cNvSpPr/>
          <p:nvPr/>
        </p:nvSpPr>
        <p:spPr>
          <a:xfrm>
            <a:off x="3189402" y="2138523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error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(error)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myException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(exception)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(exception);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(exception)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(exception);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1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09C9F-5928-4A8A-9826-D1EF32B0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  <a:endParaRPr lang="th-TH" dirty="0"/>
          </a:p>
          <a:p>
            <a:pPr lvl="1"/>
            <a:r>
              <a:rPr lang="th-TH" dirty="0"/>
              <a:t>ส่งค่าเป็น </a:t>
            </a:r>
            <a:r>
              <a:rPr lang="en-US" dirty="0"/>
              <a:t>null </a:t>
            </a:r>
            <a:r>
              <a:rPr lang="th-TH" dirty="0"/>
              <a:t>ถ้าไม่มี </a:t>
            </a:r>
            <a:r>
              <a:rPr lang="en-US" dirty="0"/>
              <a:t>Error</a:t>
            </a:r>
          </a:p>
          <a:p>
            <a:pPr lvl="1"/>
            <a:r>
              <a:rPr lang="th-TH" dirty="0"/>
              <a:t>ส่งค่าเป็น </a:t>
            </a:r>
            <a:r>
              <a:rPr lang="en-US" dirty="0"/>
              <a:t>Error Standard Object </a:t>
            </a:r>
            <a:r>
              <a:rPr lang="th-TH" dirty="0"/>
              <a:t>ถ้ามี </a:t>
            </a:r>
            <a:r>
              <a:rPr lang="en-US" dirty="0"/>
              <a:t>Error </a:t>
            </a:r>
            <a:r>
              <a:rPr lang="th-TH" dirty="0"/>
              <a:t>และใส่เหตุผลของการ </a:t>
            </a:r>
            <a:r>
              <a:rPr lang="en-US" dirty="0"/>
              <a:t>Error </a:t>
            </a:r>
            <a:r>
              <a:rPr lang="th-TH" dirty="0"/>
              <a:t>ขึ้น</a:t>
            </a:r>
          </a:p>
          <a:p>
            <a:r>
              <a:rPr lang="en-US" dirty="0"/>
              <a:t>Result</a:t>
            </a:r>
            <a:r>
              <a:rPr lang="th-TH" dirty="0"/>
              <a:t> </a:t>
            </a:r>
            <a:r>
              <a:rPr lang="en-US" dirty="0"/>
              <a:t>-&gt; </a:t>
            </a:r>
            <a:r>
              <a:rPr lang="th-TH" dirty="0"/>
              <a:t>ผลลัพธ์ที่ได้จากการการทำงานของ </a:t>
            </a:r>
            <a:r>
              <a:rPr lang="en-US" dirty="0"/>
              <a:t>Asynchronous Function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C365C-A9F4-47EA-91DF-51CA344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Callback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9AA1F-0721-47AF-A650-3F753B77F268}"/>
              </a:ext>
            </a:extLst>
          </p:cNvPr>
          <p:cNvSpPr/>
          <p:nvPr/>
        </p:nvSpPr>
        <p:spPr>
          <a:xfrm>
            <a:off x="2441543" y="4041992"/>
            <a:ext cx="75885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(error, result) {</a:t>
            </a:r>
          </a:p>
          <a:p>
            <a:b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3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09C9F-5928-4A8A-9826-D1EF32B0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C365C-A9F4-47EA-91DF-51CA344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B0041-4884-497D-8C25-D099F41BCEFC}"/>
              </a:ext>
            </a:extLst>
          </p:cNvPr>
          <p:cNvSpPr/>
          <p:nvPr/>
        </p:nvSpPr>
        <p:spPr>
          <a:xfrm>
            <a:off x="1074656" y="3168201"/>
            <a:ext cx="9907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console.log(dataDemo1);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22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0EBD8-FF1B-49BF-9A2D-780B1A1F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3EBCB-E6AB-4341-8567-2AB2447F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การจัดการ </a:t>
            </a:r>
            <a:r>
              <a:rPr lang="en-US" dirty="0"/>
              <a:t>Error </a:t>
            </a:r>
            <a:r>
              <a:rPr lang="th-TH" dirty="0"/>
              <a:t>ใน </a:t>
            </a:r>
            <a:r>
              <a:rPr lang="en-US" dirty="0"/>
              <a:t>Callback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CD4BC-3713-48B5-9532-236DA860463D}"/>
              </a:ext>
            </a:extLst>
          </p:cNvPr>
          <p:cNvSpPr/>
          <p:nvPr/>
        </p:nvSpPr>
        <p:spPr>
          <a:xfrm>
            <a:off x="1168924" y="2894105"/>
            <a:ext cx="10033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console.log(dataDemo1);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9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21A1-7AD5-4BF3-A3E4-3390E6A9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F54E-D0A7-45FC-8F73-2D70A9B7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may contain: 7 people, including Paiboon Panusbordee, Man Chavayot Pomcum and Nititep Firm Chareonbamrung, people smiling, people standing">
            <a:extLst>
              <a:ext uri="{FF2B5EF4-FFF2-40B4-BE49-F238E27FC236}">
                <a16:creationId xmlns:a16="http://schemas.microsoft.com/office/drawing/2014/main" id="{EA515DF1-9E1B-4538-865A-01F46782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733468"/>
            <a:ext cx="10128448" cy="56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63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FA7F2F-4C6F-4443-9F18-019B2FF0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5171B-7527-4737-AB78-026D2E3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800" dirty="0"/>
              <a:t>การ</a:t>
            </a:r>
            <a:r>
              <a:rPr lang="en-US" sz="3800" dirty="0"/>
              <a:t> Return </a:t>
            </a:r>
            <a:r>
              <a:rPr lang="th-TH" sz="3800" dirty="0"/>
              <a:t>ค่าของ </a:t>
            </a:r>
            <a:r>
              <a:rPr lang="en-US" sz="3800" dirty="0"/>
              <a:t>Function Synchronous vs Asynchronous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B6C5F-B34B-497D-9A6D-E5A62CA41072}"/>
              </a:ext>
            </a:extLst>
          </p:cNvPr>
          <p:cNvSpPr/>
          <p:nvPr/>
        </p:nvSpPr>
        <p:spPr>
          <a:xfrm>
            <a:off x="2551984" y="1975774"/>
            <a:ext cx="83521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add(a, b,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a + b 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sum2;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sum2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5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FA7F2F-4C6F-4443-9F18-019B2FF0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5171B-7527-4737-AB78-026D2E3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800" dirty="0"/>
              <a:t>การ</a:t>
            </a:r>
            <a:r>
              <a:rPr lang="en-US" sz="3800" dirty="0"/>
              <a:t> Return </a:t>
            </a:r>
            <a:r>
              <a:rPr lang="th-TH" sz="3800" dirty="0"/>
              <a:t>ค่าของ </a:t>
            </a:r>
            <a:r>
              <a:rPr lang="en-US" sz="3800" dirty="0"/>
              <a:t>Function Synchronous vs Asynchronous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B6C5F-B34B-497D-9A6D-E5A62CA41072}"/>
              </a:ext>
            </a:extLst>
          </p:cNvPr>
          <p:cNvSpPr/>
          <p:nvPr/>
        </p:nvSpPr>
        <p:spPr>
          <a:xfrm>
            <a:off x="2551984" y="2494248"/>
            <a:ext cx="83521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add(a, b,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a + b 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sum2;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add(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sum2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11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924C2-6DA7-43B7-A018-669019D7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endParaRPr lang="en-US" sz="5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D0D6B-1AC2-4858-A83A-58402FC1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การทำงานแบบ </a:t>
            </a:r>
            <a:r>
              <a:rPr lang="en-US" dirty="0"/>
              <a:t>Asynchronous </a:t>
            </a:r>
            <a:r>
              <a:rPr lang="th-TH" dirty="0"/>
              <a:t>แบบต่อเนื่อง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C3C8-7659-4471-A16B-02B472AB2C1F}"/>
              </a:ext>
            </a:extLst>
          </p:cNvPr>
          <p:cNvSpPr/>
          <p:nvPr/>
        </p:nvSpPr>
        <p:spPr>
          <a:xfrm>
            <a:off x="1128295" y="2761411"/>
            <a:ext cx="11199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'test'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Success!"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47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924C2-6DA7-43B7-A018-669019D7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endParaRPr lang="en-US" sz="5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D0D6B-1AC2-4858-A83A-58402FC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1346"/>
            <a:ext cx="10972800" cy="1143000"/>
          </a:xfrm>
        </p:spPr>
        <p:txBody>
          <a:bodyPr/>
          <a:lstStyle/>
          <a:p>
            <a:r>
              <a:rPr lang="th-TH" dirty="0"/>
              <a:t>การจัดการ</a:t>
            </a:r>
            <a:r>
              <a:rPr lang="en-US" dirty="0"/>
              <a:t>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55CE9-072E-4DC7-9066-CC6D911B14D7}"/>
              </a:ext>
            </a:extLst>
          </p:cNvPr>
          <p:cNvSpPr/>
          <p:nvPr/>
        </p:nvSpPr>
        <p:spPr>
          <a:xfrm>
            <a:off x="911424" y="1159996"/>
            <a:ext cx="10369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'test'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 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Success!"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7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924C2-6DA7-43B7-A018-669019D7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endParaRPr lang="en-US" sz="5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D0D6B-1AC2-4858-A83A-58402FC1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6585"/>
            <a:ext cx="10972800" cy="1143000"/>
          </a:xfrm>
        </p:spPr>
        <p:txBody>
          <a:bodyPr/>
          <a:lstStyle/>
          <a:p>
            <a:r>
              <a:rPr lang="en-US" dirty="0"/>
              <a:t>Callback Hell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17842AF-25D4-4DE3-B089-F6BABFC018F3}"/>
              </a:ext>
            </a:extLst>
          </p:cNvPr>
          <p:cNvSpPr/>
          <p:nvPr/>
        </p:nvSpPr>
        <p:spPr>
          <a:xfrm rot="2670448">
            <a:off x="724300" y="3261024"/>
            <a:ext cx="919399" cy="458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4F5A0-1EEE-463B-816C-0E446B6A79CC}"/>
              </a:ext>
            </a:extLst>
          </p:cNvPr>
          <p:cNvSpPr/>
          <p:nvPr/>
        </p:nvSpPr>
        <p:spPr>
          <a:xfrm>
            <a:off x="925217" y="1134844"/>
            <a:ext cx="10369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'test'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(err) 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th-TH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Success!"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th-TH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9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red, Female, Girl, People, School, Student, Tired">
            <a:extLst>
              <a:ext uri="{FF2B5EF4-FFF2-40B4-BE49-F238E27FC236}">
                <a16:creationId xmlns:a16="http://schemas.microsoft.com/office/drawing/2014/main" id="{E781ABAF-4E44-4407-B832-579C9FED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80728"/>
            <a:ext cx="8574697" cy="57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6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28D152-D069-4FEE-B923-B98E2DE8756E}"/>
              </a:ext>
            </a:extLst>
          </p:cNvPr>
          <p:cNvSpPr/>
          <p:nvPr/>
        </p:nvSpPr>
        <p:spPr>
          <a:xfrm>
            <a:off x="1055440" y="1124744"/>
            <a:ext cx="106334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readFile1Completed);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readFile1Completed(err, dataDemo1)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writeFile2Completed);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writeFile2Completed(err)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"Write Success!"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'test'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writeFile1Completed);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24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red, Female, Girl, People, School, Student, Tired">
            <a:extLst>
              <a:ext uri="{FF2B5EF4-FFF2-40B4-BE49-F238E27FC236}">
                <a16:creationId xmlns:a16="http://schemas.microsoft.com/office/drawing/2014/main" id="{6B5E8E78-20C1-4308-943D-2E056D95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80728"/>
            <a:ext cx="8574697" cy="57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88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5786A-76CD-4173-B27C-6751F9B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84" y="2564904"/>
            <a:ext cx="10363200" cy="1362456"/>
          </a:xfrm>
        </p:spPr>
        <p:txBody>
          <a:bodyPr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C6FB1-44CD-4CAD-B9BA-C2697DD61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AD045-0EC6-47F5-A1CF-02BE63D2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4644D-1A9C-4F42-AF90-57153910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th-TH" dirty="0"/>
              <a:t>คืออะไร?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8FA0A-E01C-4ED1-8BC0-5D391532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4" y="1789717"/>
            <a:ext cx="11151709" cy="4653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59FB0-3837-4563-8546-7DCD40DDE20E}"/>
              </a:ext>
            </a:extLst>
          </p:cNvPr>
          <p:cNvSpPr txBox="1"/>
          <p:nvPr/>
        </p:nvSpPr>
        <p:spPr>
          <a:xfrm>
            <a:off x="3551279" y="6273209"/>
            <a:ext cx="5996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ที่มา</a:t>
            </a:r>
            <a:r>
              <a:rPr lang="en-US" sz="1400" dirty="0">
                <a:latin typeface="Angsana New" panose="02020603050405020304" pitchFamily="18" charset="-34"/>
                <a:cs typeface="Angsana New" panose="02020603050405020304" pitchFamily="18" charset="-34"/>
              </a:rPr>
              <a:t>: https://developer.mozilla.org/en-US/docs/Web/JavaScript/Reference/Global_Objects/Promise</a:t>
            </a:r>
          </a:p>
        </p:txBody>
      </p:sp>
    </p:spTree>
    <p:extLst>
      <p:ext uri="{BB962C8B-B14F-4D97-AF65-F5344CB8AC3E}">
        <p14:creationId xmlns:p14="http://schemas.microsoft.com/office/powerpoint/2010/main" val="279192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D5C-B4F7-464F-B7E9-F665B67F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FD633-23F4-4712-9231-8E7EB64D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https://nodejs.org</a:t>
            </a:r>
            <a:endParaRPr lang="th-TH" sz="2800" dirty="0"/>
          </a:p>
          <a:p>
            <a:r>
              <a:rPr lang="en-US" sz="2800" dirty="0"/>
              <a:t>Download LTS Version (Left 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2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83A5E-869A-4FEE-8702-CDBD484F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 -&gt; </a:t>
            </a:r>
            <a:r>
              <a:rPr lang="th-TH" dirty="0"/>
              <a:t>เรียกเมื่อมีบางอย่างผิดพลาด</a:t>
            </a:r>
            <a:endParaRPr lang="en-US" dirty="0"/>
          </a:p>
          <a:p>
            <a:r>
              <a:rPr lang="en-US" dirty="0"/>
              <a:t>Resolve</a:t>
            </a:r>
            <a:r>
              <a:rPr lang="th-TH" dirty="0"/>
              <a:t> </a:t>
            </a:r>
            <a:r>
              <a:rPr lang="en-US" dirty="0"/>
              <a:t>-&gt; </a:t>
            </a:r>
            <a:r>
              <a:rPr lang="th-TH" dirty="0"/>
              <a:t>เรียกเมื่อทำงานเสร็จสมบูรณ์และส่งผลลัพธ์ของ </a:t>
            </a:r>
            <a:r>
              <a:rPr lang="en-US" dirty="0"/>
              <a:t>Function </a:t>
            </a:r>
            <a:r>
              <a:rPr lang="th-TH" dirty="0"/>
              <a:t>ไป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1DC7F5-BE67-4D84-A3EF-0B9DD7CA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th-TH" dirty="0"/>
              <a:t>หลักของ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311796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924C2-6DA7-43B7-A018-669019D7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endParaRPr lang="en-US" sz="5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4D0D6B-1AC2-4858-A83A-58402FC1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การทำงานแบบ </a:t>
            </a:r>
            <a:r>
              <a:rPr lang="en-US" dirty="0"/>
              <a:t>Asynchronous </a:t>
            </a:r>
            <a:r>
              <a:rPr lang="th-TH" dirty="0"/>
              <a:t>แบบต่อเนื่อง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3C3C8-7659-4471-A16B-02B472AB2C1F}"/>
              </a:ext>
            </a:extLst>
          </p:cNvPr>
          <p:cNvSpPr/>
          <p:nvPr/>
        </p:nvSpPr>
        <p:spPr>
          <a:xfrm>
            <a:off x="546998" y="2761411"/>
            <a:ext cx="11199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'test'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"Write Success!"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17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F5508B-5085-4AA7-8E9D-1D6CD658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02500-A9B2-4B66-9071-B81968E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Promise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8FFA6-3B18-46AF-8C1E-37B48C20F9FA}"/>
              </a:ext>
            </a:extLst>
          </p:cNvPr>
          <p:cNvSpPr/>
          <p:nvPr/>
        </p:nvSpPr>
        <p:spPr>
          <a:xfrm>
            <a:off x="986550" y="2436283"/>
            <a:ext cx="1026579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writeDemo1()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'test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reject(err);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resolve();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17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F5508B-5085-4AA7-8E9D-1D6CD658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02500-A9B2-4B66-9071-B81968E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6643E-5AA8-4B9F-97A7-FB1340C2426E}"/>
              </a:ext>
            </a:extLst>
          </p:cNvPr>
          <p:cNvSpPr/>
          <p:nvPr/>
        </p:nvSpPr>
        <p:spPr>
          <a:xfrm>
            <a:off x="895544" y="2311826"/>
            <a:ext cx="106240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readDemo1()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'demofile1.txt'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(err, dataDemo1)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reject(err);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resolve(dataDemo1);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77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F5508B-5085-4AA7-8E9D-1D6CD658F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402500-A9B2-4B66-9071-B81968E6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Promise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3F683-3476-4F34-BC49-89F930618302}"/>
              </a:ext>
            </a:extLst>
          </p:cNvPr>
          <p:cNvSpPr/>
          <p:nvPr/>
        </p:nvSpPr>
        <p:spPr>
          <a:xfrm>
            <a:off x="736740" y="2321253"/>
            <a:ext cx="107654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writeDemo2(dataDemo1)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'demofile2.txt'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dataDemo1,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'utf8'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reject(err);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resolve(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"Promise Success!"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84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9F23B-BFA6-4243-BCCE-FAB67112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82D7E-D31C-4B03-99AF-9338B613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76164-3603-4420-BC92-AFD1012834F5}"/>
              </a:ext>
            </a:extLst>
          </p:cNvPr>
          <p:cNvSpPr/>
          <p:nvPr/>
        </p:nvSpPr>
        <p:spPr>
          <a:xfrm>
            <a:off x="3082565" y="2390862"/>
            <a:ext cx="7041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writeDemo1().then(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readDemo1();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}).then(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(dataDemo1){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writeDemo2(dataDemo1);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}).then(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console.log(data);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}).catch(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(error){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(error)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59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C6A8C-4E4F-42FC-A407-6CAAAE6C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77C48-3E3A-4038-B4C2-A2E3CA56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7DF9D-A9AD-490D-A1E0-9F146431A417}"/>
              </a:ext>
            </a:extLst>
          </p:cNvPr>
          <p:cNvSpPr/>
          <p:nvPr/>
        </p:nvSpPr>
        <p:spPr>
          <a:xfrm>
            <a:off x="3071445" y="231835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writeDemo1();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dataDemo1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readDemo1();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await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writeDemo2(dataDemo1);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(error)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(error);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copyFile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13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1E617-0298-470D-B88A-25D1E6F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ทดลอง </a:t>
            </a:r>
            <a:r>
              <a:rPr lang="en-US" dirty="0" err="1"/>
              <a:t>fs.readFile</a:t>
            </a:r>
            <a:r>
              <a:rPr lang="en-US" dirty="0"/>
              <a:t>() </a:t>
            </a:r>
            <a:r>
              <a:rPr lang="th-TH" dirty="0"/>
              <a:t>โดยกรอกชื่อ </a:t>
            </a:r>
            <a:r>
              <a:rPr lang="en-US" dirty="0"/>
              <a:t>file </a:t>
            </a:r>
            <a:r>
              <a:rPr lang="th-TH" dirty="0"/>
              <a:t>ที่ไม่มีอยู่จริงเข้าไป และดูค่า </a:t>
            </a:r>
            <a:r>
              <a:rPr lang="en-US" dirty="0"/>
              <a:t>err </a:t>
            </a:r>
            <a:r>
              <a:rPr lang="th-TH" dirty="0"/>
              <a:t>ที่ส่งกลับคืนมา</a:t>
            </a:r>
            <a:endParaRPr lang="en-US" dirty="0"/>
          </a:p>
          <a:p>
            <a:r>
              <a:rPr lang="th-TH" dirty="0"/>
              <a:t>ทดลอง </a:t>
            </a:r>
            <a:r>
              <a:rPr lang="en-US" dirty="0"/>
              <a:t>Copy Code </a:t>
            </a:r>
            <a:r>
              <a:rPr lang="th-TH" dirty="0"/>
              <a:t>จาก </a:t>
            </a:r>
            <a:r>
              <a:rPr lang="en-US" dirty="0"/>
              <a:t>Slide </a:t>
            </a:r>
            <a:r>
              <a:rPr lang="th-TH" dirty="0"/>
              <a:t>ในหัวข้อ </a:t>
            </a:r>
            <a:r>
              <a:rPr lang="en-US" dirty="0"/>
              <a:t>Promise </a:t>
            </a:r>
            <a:r>
              <a:rPr lang="th-TH" dirty="0"/>
              <a:t>ไปรวมเป็นไฟล์เดียวกันแล้ว</a:t>
            </a:r>
            <a:br>
              <a:rPr lang="th-TH" dirty="0"/>
            </a:br>
            <a:r>
              <a:rPr lang="th-TH" dirty="0"/>
              <a:t>ทดลอง </a:t>
            </a:r>
            <a:r>
              <a:rPr lang="en-US" dirty="0"/>
              <a:t>Run</a:t>
            </a:r>
            <a:r>
              <a:rPr lang="th-TH" dirty="0"/>
              <a:t> </a:t>
            </a:r>
          </a:p>
          <a:p>
            <a:r>
              <a:rPr lang="th-TH" dirty="0"/>
              <a:t>ทดลอง </a:t>
            </a:r>
            <a:r>
              <a:rPr lang="en-US" dirty="0"/>
              <a:t>Copy Code </a:t>
            </a:r>
            <a:r>
              <a:rPr lang="th-TH" dirty="0"/>
              <a:t>จาก </a:t>
            </a:r>
            <a:r>
              <a:rPr lang="en-US" dirty="0"/>
              <a:t>Slide </a:t>
            </a:r>
            <a:r>
              <a:rPr lang="th-TH" dirty="0"/>
              <a:t>สำหรับ </a:t>
            </a:r>
            <a:r>
              <a:rPr lang="en-US" dirty="0" err="1"/>
              <a:t>Async</a:t>
            </a:r>
            <a:r>
              <a:rPr lang="en-US" dirty="0"/>
              <a:t>/Await </a:t>
            </a:r>
            <a:r>
              <a:rPr lang="th-TH" dirty="0"/>
              <a:t>ไปรัน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478F0-CD15-49B5-BB1E-F5804A66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Promise,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25809-227E-41C0-91D2-5376A9E4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38" y="2380708"/>
            <a:ext cx="2508285" cy="3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3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AA01-7A66-4E12-B000-089FEB14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49CB-DD6F-40A5-A08F-4577901D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https://github.com/paiboonpa/socket.io-example.git</a:t>
            </a:r>
          </a:p>
        </p:txBody>
      </p:sp>
    </p:spTree>
    <p:extLst>
      <p:ext uri="{BB962C8B-B14F-4D97-AF65-F5344CB8AC3E}">
        <p14:creationId xmlns:p14="http://schemas.microsoft.com/office/powerpoint/2010/main" val="1032772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5649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7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7805-B64D-46C4-8BC0-575B027F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th-TH" dirty="0"/>
              <a:t>คืออะไร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D461-C4A5-4235-AAB5-3A8B34C4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server side script</a:t>
            </a:r>
            <a:endParaRPr lang="th-TH" dirty="0"/>
          </a:p>
          <a:p>
            <a:r>
              <a:rPr lang="th-TH" dirty="0"/>
              <a:t>ภาษาที่มีการทำงานแบบ </a:t>
            </a:r>
            <a:r>
              <a:rPr lang="en-US" dirty="0"/>
              <a:t>Asynchronous, non-blocking </a:t>
            </a:r>
            <a:r>
              <a:rPr lang="th-TH" dirty="0"/>
              <a:t>เป็นพื้นฐาน</a:t>
            </a:r>
          </a:p>
          <a:p>
            <a:r>
              <a:rPr lang="th-TH" dirty="0"/>
              <a:t>มีการทำงานแบบ </a:t>
            </a:r>
            <a:r>
              <a:rPr lang="en-US" dirty="0"/>
              <a:t>Event-loop</a:t>
            </a:r>
          </a:p>
          <a:p>
            <a:r>
              <a:rPr lang="en-US" dirty="0"/>
              <a:t>Single Threaded Event-loop</a:t>
            </a:r>
            <a:endParaRPr lang="th-TH" dirty="0"/>
          </a:p>
          <a:p>
            <a:r>
              <a:rPr lang="en-US" dirty="0"/>
              <a:t>V8 Engine</a:t>
            </a:r>
          </a:p>
          <a:p>
            <a:r>
              <a:rPr lang="th-TH" dirty="0"/>
              <a:t>การทำงานหลาย </a:t>
            </a:r>
            <a:r>
              <a:rPr lang="en-US" dirty="0"/>
              <a:t>Core </a:t>
            </a:r>
            <a:r>
              <a:rPr lang="th-TH" dirty="0"/>
              <a:t>ต้องเขียนเพิ่มเอง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98F0-67DF-478E-B796-EF6C1DEF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86" y="3274827"/>
            <a:ext cx="2760644" cy="19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th-TH" dirty="0"/>
              <a:t>มีข้อดีอย่างไร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กิน </a:t>
            </a:r>
            <a:r>
              <a:rPr lang="en-US" dirty="0"/>
              <a:t>Memory </a:t>
            </a:r>
            <a:r>
              <a:rPr lang="th-TH" dirty="0"/>
              <a:t>น้อย</a:t>
            </a:r>
            <a:endParaRPr lang="en-US" dirty="0"/>
          </a:p>
          <a:p>
            <a:r>
              <a:rPr lang="th-TH" dirty="0"/>
              <a:t>รองรับจำนวนคนเข้าพร้อมกันได้มหาศาล</a:t>
            </a:r>
            <a:endParaRPr lang="en-US" dirty="0"/>
          </a:p>
          <a:p>
            <a:r>
              <a:rPr lang="th-TH" dirty="0"/>
              <a:t>ใช้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th-TH" dirty="0"/>
              <a:t>ในการใช้งานซึ่งเป็นภาษาที่ออกแบบมาสำหรับงาน </a:t>
            </a:r>
            <a:r>
              <a:rPr lang="en-US" dirty="0"/>
              <a:t>Asynchronous </a:t>
            </a:r>
            <a:r>
              <a:rPr lang="th-TH" dirty="0"/>
              <a:t>มากกว่าภาษาอื่น</a:t>
            </a:r>
            <a:endParaRPr lang="en-US" dirty="0"/>
          </a:p>
          <a:p>
            <a:r>
              <a:rPr lang="th-TH" dirty="0"/>
              <a:t>เหมาะกับงานที่ต้องมีการ “รอ” เป็นจำนวนมาก</a:t>
            </a:r>
          </a:p>
          <a:p>
            <a:pPr lvl="1"/>
            <a:r>
              <a:rPr lang="en-US" dirty="0"/>
              <a:t>Network / HTTP Request, Response</a:t>
            </a:r>
          </a:p>
          <a:p>
            <a:pPr lvl="1"/>
            <a:r>
              <a:rPr lang="en-US" dirty="0"/>
              <a:t>API Connection</a:t>
            </a:r>
          </a:p>
          <a:p>
            <a:pPr lvl="1"/>
            <a:r>
              <a:rPr lang="en-US" dirty="0"/>
              <a:t>File I/O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Socket</a:t>
            </a:r>
          </a:p>
          <a:p>
            <a:pPr lvl="1"/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9E25-436B-4EBB-9C72-6F9C9D0F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งานที่ไม่ควรใช้ </a:t>
            </a:r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8FB-73EB-4782-B1BE-625475A2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งานคำนวณระดับสูง </a:t>
            </a:r>
            <a:r>
              <a:rPr lang="en-US" dirty="0"/>
              <a:t>(CPU Intensive) </a:t>
            </a:r>
            <a:endParaRPr lang="th-TH" dirty="0"/>
          </a:p>
          <a:p>
            <a:pPr lvl="1"/>
            <a:r>
              <a:rPr lang="en-US" dirty="0"/>
              <a:t>Rendering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Algorithm</a:t>
            </a:r>
          </a:p>
          <a:p>
            <a:endParaRPr lang="th-TH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F4C6-4BAE-48E5-ACFE-EC5E3D52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th-TH" dirty="0"/>
              <a:t>มีใครใช้บ้าง?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F915-F206-4B11-A6CF-E732BAFF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Paypal</a:t>
            </a:r>
            <a:endParaRPr lang="en-US" dirty="0"/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/>
              <a:t>Yahoo</a:t>
            </a:r>
          </a:p>
          <a:p>
            <a:r>
              <a:rPr lang="en-US" dirty="0"/>
              <a:t>Mozilla</a:t>
            </a:r>
          </a:p>
          <a:p>
            <a:r>
              <a:rPr lang="en-US" dirty="0"/>
              <a:t>Uber</a:t>
            </a:r>
          </a:p>
          <a:p>
            <a:r>
              <a:rPr lang="en-US" dirty="0"/>
              <a:t>Groupon</a:t>
            </a:r>
          </a:p>
          <a:p>
            <a:r>
              <a:rPr lang="en-US" dirty="0" err="1"/>
              <a:t>Ebay</a:t>
            </a:r>
            <a:endParaRPr lang="en-US" dirty="0"/>
          </a:p>
          <a:p>
            <a:r>
              <a:rPr lang="en-US" dirty="0" err="1"/>
              <a:t>Godaddy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8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D704-70A9-40E9-974E-3013B40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th-TH" dirty="0"/>
              <a:t>เอาไปใช้สร้างอะไรได้บ้าง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D221-E648-4F53-BFBA-C7EC5CD4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Page Content</a:t>
            </a:r>
            <a:r>
              <a:rPr lang="th-TH" dirty="0"/>
              <a:t> (</a:t>
            </a:r>
            <a:r>
              <a:rPr lang="en-US" dirty="0"/>
              <a:t>PHP, </a:t>
            </a:r>
            <a:r>
              <a:rPr lang="en-US" dirty="0" err="1"/>
              <a:t>JSP,Python</a:t>
            </a:r>
            <a:r>
              <a:rPr lang="th-TH" dirty="0"/>
              <a:t>)</a:t>
            </a:r>
            <a:endParaRPr lang="en-US" dirty="0"/>
          </a:p>
          <a:p>
            <a:r>
              <a:rPr lang="en-US" dirty="0"/>
              <a:t>Load Balancer (</a:t>
            </a:r>
            <a:r>
              <a:rPr lang="en-US" dirty="0" err="1"/>
              <a:t>nginx</a:t>
            </a:r>
            <a:r>
              <a:rPr lang="en-US" dirty="0"/>
              <a:t>)</a:t>
            </a:r>
          </a:p>
          <a:p>
            <a:r>
              <a:rPr lang="en-US" dirty="0"/>
              <a:t>Real time web application / Socket (Web Socket)</a:t>
            </a:r>
          </a:p>
          <a:p>
            <a:r>
              <a:rPr lang="en-US" dirty="0"/>
              <a:t>Process manager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2561</TotalTime>
  <Words>1963</Words>
  <Application>Microsoft Office PowerPoint</Application>
  <PresentationFormat>Widescreen</PresentationFormat>
  <Paragraphs>341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Angsana New</vt:lpstr>
      <vt:lpstr>Arial</vt:lpstr>
      <vt:lpstr>Browallia New</vt:lpstr>
      <vt:lpstr>Calibri</vt:lpstr>
      <vt:lpstr>Consolas</vt:lpstr>
      <vt:lpstr>Constantia</vt:lpstr>
      <vt:lpstr>Cordia New</vt:lpstr>
      <vt:lpstr>Wingdings 2</vt:lpstr>
      <vt:lpstr>Flow</vt:lpstr>
      <vt:lpstr>Node.JS and Asynchronous Programming</vt:lpstr>
      <vt:lpstr>ประวัติผู้สอน</vt:lpstr>
      <vt:lpstr>PowerPoint Presentation</vt:lpstr>
      <vt:lpstr>Installing Node.JS</vt:lpstr>
      <vt:lpstr>Node.JS คืออะไร</vt:lpstr>
      <vt:lpstr>Node.JS มีข้อดีอย่างไร</vt:lpstr>
      <vt:lpstr>งานที่ไม่ควรใช้ Node.JS</vt:lpstr>
      <vt:lpstr>Node.JS มีใครใช้บ้าง?</vt:lpstr>
      <vt:lpstr>Node.JS เอาไปใช้สร้างอะไรได้บ้าง</vt:lpstr>
      <vt:lpstr>Function Declaration</vt:lpstr>
      <vt:lpstr>Function as parameters</vt:lpstr>
      <vt:lpstr>Callback Function</vt:lpstr>
      <vt:lpstr>Anonymous Function</vt:lpstr>
      <vt:lpstr>Callback Function</vt:lpstr>
      <vt:lpstr>Callback Function</vt:lpstr>
      <vt:lpstr>Synchronous vs Asynchronous</vt:lpstr>
      <vt:lpstr>Require</vt:lpstr>
      <vt:lpstr>Write File</vt:lpstr>
      <vt:lpstr>Read File</vt:lpstr>
      <vt:lpstr>การทำงานแบบ Synchronous แบบต่อเนื่อง</vt:lpstr>
      <vt:lpstr>การทำงานแบบ Asynchronous แบบต่อเนื่อง</vt:lpstr>
      <vt:lpstr>Async 2 ตัวนี้ อันไหนทำงานเสร็จก่อนกัน?</vt:lpstr>
      <vt:lpstr>Lab 1: Synchronous/Asynchronous</vt:lpstr>
      <vt:lpstr>Lab 1: Synchronous/Asynchronous</vt:lpstr>
      <vt:lpstr>Error Handling</vt:lpstr>
      <vt:lpstr>Error try…catch</vt:lpstr>
      <vt:lpstr>Standard Callback Function</vt:lpstr>
      <vt:lpstr>Callback Function Example</vt:lpstr>
      <vt:lpstr>การจัดการ Error ใน Callback Function</vt:lpstr>
      <vt:lpstr>การ Return ค่าของ Function Synchronous vs Asynchronous</vt:lpstr>
      <vt:lpstr>การ Return ค่าของ Function Synchronous vs Asynchronous</vt:lpstr>
      <vt:lpstr>การทำงานแบบ Asynchronous แบบต่อเนื่อง</vt:lpstr>
      <vt:lpstr>การจัดการ Error</vt:lpstr>
      <vt:lpstr>Callback Hell</vt:lpstr>
      <vt:lpstr>PowerPoint Presentation</vt:lpstr>
      <vt:lpstr>PowerPoint Presentation</vt:lpstr>
      <vt:lpstr>PowerPoint Presentation</vt:lpstr>
      <vt:lpstr>Promise</vt:lpstr>
      <vt:lpstr>Promise คืออะไร?</vt:lpstr>
      <vt:lpstr>Function หลักของ Promise</vt:lpstr>
      <vt:lpstr>การทำงานแบบ Asynchronous แบบต่อเนื่อง</vt:lpstr>
      <vt:lpstr>Convert to Promise</vt:lpstr>
      <vt:lpstr>Convert to Promise</vt:lpstr>
      <vt:lpstr>Convert to Promise</vt:lpstr>
      <vt:lpstr>Convert to Promise</vt:lpstr>
      <vt:lpstr>Async/Await</vt:lpstr>
      <vt:lpstr>Lab 2: Promise, Async/Await</vt:lpstr>
      <vt:lpstr>Github Repository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Paiboon</dc:creator>
  <cp:lastModifiedBy>Paiboon Panusbordee</cp:lastModifiedBy>
  <cp:revision>46</cp:revision>
  <dcterms:created xsi:type="dcterms:W3CDTF">2012-10-19T15:13:54Z</dcterms:created>
  <dcterms:modified xsi:type="dcterms:W3CDTF">2018-04-02T09:03:23Z</dcterms:modified>
</cp:coreProperties>
</file>