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5" r:id="rId4"/>
    <p:sldId id="281" r:id="rId5"/>
    <p:sldId id="277" r:id="rId6"/>
    <p:sldId id="304" r:id="rId7"/>
    <p:sldId id="279" r:id="rId8"/>
    <p:sldId id="292" r:id="rId9"/>
    <p:sldId id="303" r:id="rId10"/>
    <p:sldId id="29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306" r:id="rId21"/>
    <p:sldId id="293" r:id="rId22"/>
    <p:sldId id="294" r:id="rId23"/>
    <p:sldId id="295" r:id="rId24"/>
    <p:sldId id="296" r:id="rId25"/>
    <p:sldId id="298" r:id="rId26"/>
    <p:sldId id="299" r:id="rId27"/>
    <p:sldId id="300" r:id="rId28"/>
    <p:sldId id="302" r:id="rId29"/>
    <p:sldId id="270" r:id="rId3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1C8723-5179-462D-9B44-ECC3A333F340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iboonp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Archive/redis/releases" TargetMode="External"/><Relationship Id="rId2" Type="http://schemas.openxmlformats.org/officeDocument/2006/relationships/hyperlink" Target="https://redis.io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ry.redi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ry.redi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2" y="1659632"/>
            <a:ext cx="8925616" cy="2345432"/>
          </a:xfrm>
        </p:spPr>
        <p:txBody>
          <a:bodyPr>
            <a:normAutofit/>
          </a:bodyPr>
          <a:lstStyle/>
          <a:p>
            <a:r>
              <a:rPr lang="en-US" dirty="0" err="1"/>
              <a:t>Redis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221088"/>
            <a:ext cx="7854696" cy="1752600"/>
          </a:xfrm>
        </p:spPr>
        <p:txBody>
          <a:bodyPr>
            <a:normAutofit/>
          </a:bodyPr>
          <a:lstStyle/>
          <a:p>
            <a:r>
              <a:rPr lang="th-TH" dirty="0"/>
              <a:t>ไพบูลย์ พนัสบดี</a:t>
            </a:r>
            <a:endParaRPr lang="en-US" dirty="0"/>
          </a:p>
          <a:p>
            <a:r>
              <a:rPr lang="en-US" dirty="0">
                <a:hlinkClick r:id="rId2"/>
              </a:rPr>
              <a:t>paiboonpa@gmail.com</a:t>
            </a:r>
            <a:endParaRPr lang="en-US" dirty="0"/>
          </a:p>
          <a:p>
            <a:r>
              <a:rPr lang="en-US" dirty="0"/>
              <a:t>facebook.com/</a:t>
            </a:r>
            <a:r>
              <a:rPr lang="en-US" dirty="0" err="1"/>
              <a:t>paiboonpa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87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B26E8-2D55-4472-9585-10811EA2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4" y="2704664"/>
            <a:ext cx="10363200" cy="1362456"/>
          </a:xfrm>
        </p:spPr>
        <p:txBody>
          <a:bodyPr/>
          <a:lstStyle/>
          <a:p>
            <a:pPr algn="ctr"/>
            <a:r>
              <a:rPr lang="en-US" dirty="0"/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56200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17D4-A715-4662-877F-AA7EE6F8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 </a:t>
            </a:r>
            <a:r>
              <a:rPr lang="th-TH" dirty="0"/>
              <a:t>คืออะไร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0EB2-E173-4A92-80D2-7064CFCA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การใช้ </a:t>
            </a:r>
            <a:r>
              <a:rPr lang="en-US" dirty="0"/>
              <a:t>Resource </a:t>
            </a:r>
            <a:r>
              <a:rPr lang="th-TH" dirty="0"/>
              <a:t>ร่วมกันของ </a:t>
            </a:r>
            <a:r>
              <a:rPr lang="en-US" dirty="0"/>
              <a:t>Process </a:t>
            </a:r>
            <a:r>
              <a:rPr lang="th-TH" dirty="0"/>
              <a:t>เช่น</a:t>
            </a:r>
          </a:p>
          <a:p>
            <a:pPr lvl="1"/>
            <a:r>
              <a:rPr lang="th-TH" dirty="0"/>
              <a:t>ฐานข้อมูล</a:t>
            </a:r>
          </a:p>
          <a:p>
            <a:pPr lvl="1"/>
            <a:r>
              <a:rPr lang="th-TH" dirty="0"/>
              <a:t>ไฟล์</a:t>
            </a:r>
          </a:p>
          <a:p>
            <a:pPr lvl="1"/>
            <a:r>
              <a:rPr lang="th-TH" dirty="0"/>
              <a:t>หน่วยความจำ</a:t>
            </a:r>
          </a:p>
          <a:p>
            <a:r>
              <a:rPr lang="th-TH" dirty="0"/>
              <a:t>เกิดการอ่านหรือเขียนข้อมูลจาก </a:t>
            </a:r>
            <a:r>
              <a:rPr lang="en-US" dirty="0"/>
              <a:t>Resource </a:t>
            </a:r>
            <a:r>
              <a:rPr lang="th-TH" dirty="0"/>
              <a:t>ชุดเดียวกันทับซ้อนกัน และเกิดข้อผิดพลาดของข้อมูลที่ต้องอ่านหรือเขียนนั้นผิดไปจากที่ตั้งใจ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5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A07A-4A26-4C2A-BAF0-70C765E4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ต้นเหตุของ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A00C-DDD3-47EB-A5BA-B95E8449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การแย่งกันเขียน/อ่านข้อมูลตัวเดียวกันจาก </a:t>
            </a:r>
            <a:r>
              <a:rPr lang="en-US" dirty="0"/>
              <a:t>user </a:t>
            </a:r>
            <a:r>
              <a:rPr lang="th-TH" dirty="0"/>
              <a:t>คนเดียวกัน</a:t>
            </a:r>
          </a:p>
          <a:p>
            <a:r>
              <a:rPr lang="th-TH" dirty="0"/>
              <a:t>การแย่งกันเขียน/อ่านข้อมูลตัวเดียวกันจากต่าง </a:t>
            </a:r>
            <a:r>
              <a:rPr lang="en-US" dirty="0"/>
              <a:t>user </a:t>
            </a:r>
            <a:r>
              <a:rPr lang="th-TH" dirty="0"/>
              <a:t>กัน</a:t>
            </a:r>
          </a:p>
          <a:p>
            <a:r>
              <a:rPr lang="th-TH" dirty="0"/>
              <a:t>การแย่งกันเขียน/อ่านข้อมูลตัวเดียวกันลงหน่วยความจำจากหลาย </a:t>
            </a:r>
            <a:r>
              <a:rPr lang="en-US" dirty="0"/>
              <a:t>process/thread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0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BD25-EB30-4036-8D0C-C8A64ED7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4820-A8D5-4624-AE1E-473F66636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8A2B2C5-1A56-42B0-89E1-F63BF1F1D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90" y="2650675"/>
            <a:ext cx="5447619" cy="29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3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B215-738E-4C62-B627-D93A07D6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Race Condition </a:t>
            </a:r>
            <a:r>
              <a:rPr lang="th-TH" dirty="0"/>
              <a:t>ในสถานการณ์จริง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2A49-45A1-4FE0-848F-2F1261C4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เว็บไซต์ประมูลสินค้า เมื่อใกล้หมดเวลา</a:t>
            </a:r>
          </a:p>
          <a:p>
            <a:r>
              <a:rPr lang="th-TH" dirty="0"/>
              <a:t>เว็บไซต์จองตั๋ว เมื่อใกล้หมดเวลา</a:t>
            </a:r>
          </a:p>
          <a:p>
            <a:r>
              <a:rPr lang="th-TH" dirty="0"/>
              <a:t>เว็บไซต์ </a:t>
            </a:r>
            <a:r>
              <a:rPr lang="en-US" dirty="0"/>
              <a:t>Trade </a:t>
            </a:r>
            <a:r>
              <a:rPr lang="th-TH" dirty="0"/>
              <a:t>หุ้น</a:t>
            </a:r>
            <a:r>
              <a:rPr lang="en-US" dirty="0"/>
              <a:t>, Cryptocurrency Exchange</a:t>
            </a:r>
          </a:p>
          <a:p>
            <a:r>
              <a:rPr lang="th-TH" dirty="0"/>
              <a:t>เกมไพ่โป๊กเกอร์ออนไลน์ ที่มีการสร้างห้องมาเล่นร่วมกัน</a:t>
            </a:r>
            <a:endParaRPr lang="en-US" dirty="0"/>
          </a:p>
          <a:p>
            <a:r>
              <a:rPr lang="th-TH" dirty="0"/>
              <a:t>เกม </a:t>
            </a:r>
            <a:r>
              <a:rPr lang="en-US" dirty="0"/>
              <a:t>MMORPG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9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17D4-A715-4662-877F-AA7EE6F8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 </a:t>
            </a:r>
            <a:r>
              <a:rPr lang="th-TH" dirty="0"/>
              <a:t>เกิดจากอะไร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0EB2-E173-4A92-80D2-7064CFCA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การกด </a:t>
            </a:r>
            <a:r>
              <a:rPr lang="en-US" dirty="0"/>
              <a:t>F5 </a:t>
            </a:r>
            <a:r>
              <a:rPr lang="th-TH" dirty="0"/>
              <a:t>รัวๆ เพื่อกระทำการบางอย่าง</a:t>
            </a:r>
            <a:r>
              <a:rPr lang="th-TH" dirty="0" err="1"/>
              <a:t>ซ้ำๆ</a:t>
            </a:r>
            <a:endParaRPr lang="th-TH" dirty="0"/>
          </a:p>
          <a:p>
            <a:r>
              <a:rPr lang="th-TH" dirty="0"/>
              <a:t>การกดปุ่ม </a:t>
            </a:r>
            <a:r>
              <a:rPr lang="en-US" dirty="0"/>
              <a:t>Submit</a:t>
            </a:r>
            <a:r>
              <a:rPr lang="th-TH" dirty="0"/>
              <a:t> </a:t>
            </a:r>
            <a:r>
              <a:rPr lang="en-US" dirty="0"/>
              <a:t>Form </a:t>
            </a:r>
            <a:r>
              <a:rPr lang="th-TH" dirty="0"/>
              <a:t>รัวๆ</a:t>
            </a:r>
          </a:p>
          <a:p>
            <a:r>
              <a:rPr lang="th-TH" dirty="0"/>
              <a:t>การตั้ง </a:t>
            </a:r>
            <a:r>
              <a:rPr lang="en-US" dirty="0"/>
              <a:t>Bot </a:t>
            </a:r>
            <a:r>
              <a:rPr lang="th-TH" dirty="0"/>
              <a:t>ยิง </a:t>
            </a:r>
            <a:r>
              <a:rPr lang="en-US" dirty="0"/>
              <a:t>action </a:t>
            </a:r>
            <a:r>
              <a:rPr lang="th-TH" dirty="0"/>
              <a:t>เดิม</a:t>
            </a:r>
            <a:r>
              <a:rPr lang="th-TH" dirty="0" err="1"/>
              <a:t>ซ้ำๆ</a:t>
            </a:r>
            <a:endParaRPr lang="th-TH" dirty="0"/>
          </a:p>
          <a:p>
            <a:r>
              <a:rPr lang="th-TH" dirty="0"/>
              <a:t>การแย่งกันกดปุ่มจากเครื่องคอมพิวเตอร์มากกว่าหนึ่งเครื่อง</a:t>
            </a:r>
          </a:p>
          <a:p>
            <a:r>
              <a:rPr lang="th-TH" dirty="0"/>
              <a:t>การ </a:t>
            </a:r>
            <a:r>
              <a:rPr lang="en-US" dirty="0"/>
              <a:t>write file </a:t>
            </a:r>
            <a:r>
              <a:rPr lang="th-TH" dirty="0"/>
              <a:t>หรือฐานข้อมูลที่ช้าผิดปกติ</a:t>
            </a:r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0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969D-7BFB-4ADF-94C0-EF7403A7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การตรวจสอบปัญหา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D968-9273-4600-A468-B2A157D3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การเก็บ </a:t>
            </a:r>
            <a:r>
              <a:rPr lang="en-US" dirty="0"/>
              <a:t>Log </a:t>
            </a:r>
            <a:r>
              <a:rPr lang="th-TH" dirty="0"/>
              <a:t>การเปลี่ยนแปลงของข้อมูล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5FAF2-1806-45CE-960F-1D70BD09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07" y="2621032"/>
            <a:ext cx="10046785" cy="38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6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17D4-A715-4662-877F-AA7EE6F8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การลด</a:t>
            </a:r>
            <a:r>
              <a:rPr lang="en-US" dirty="0"/>
              <a:t>/</a:t>
            </a:r>
            <a:r>
              <a:rPr lang="th-TH" dirty="0"/>
              <a:t>ป้องกัน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0EB2-E173-4A92-80D2-7064CFCA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th-TH" dirty="0"/>
              <a:t>ปุ่ม </a:t>
            </a:r>
            <a:r>
              <a:rPr lang="en-US" dirty="0"/>
              <a:t>Submit </a:t>
            </a:r>
            <a:r>
              <a:rPr lang="th-TH" dirty="0"/>
              <a:t>หลังกด</a:t>
            </a:r>
          </a:p>
          <a:p>
            <a:r>
              <a:rPr lang="th-TH" dirty="0"/>
              <a:t>เขียน </a:t>
            </a:r>
            <a:r>
              <a:rPr lang="en-US" dirty="0"/>
              <a:t>Semaphore </a:t>
            </a:r>
            <a:r>
              <a:rPr lang="th-TH" dirty="0"/>
              <a:t>ป้องกันการ </a:t>
            </a:r>
            <a:r>
              <a:rPr lang="en-US" dirty="0"/>
              <a:t>write </a:t>
            </a:r>
            <a:r>
              <a:rPr lang="th-TH" dirty="0"/>
              <a:t>ซ้ำ</a:t>
            </a:r>
          </a:p>
          <a:p>
            <a:r>
              <a:rPr lang="th-TH" dirty="0"/>
              <a:t>การเปลี่ยนไปใช้ระบบการเขียนอ่านข้อมูลที่เร็วขึ้น เช่นจาก</a:t>
            </a:r>
            <a:r>
              <a:rPr lang="en-US" dirty="0"/>
              <a:t> save </a:t>
            </a:r>
            <a:r>
              <a:rPr lang="th-TH" dirty="0"/>
              <a:t>ลง </a:t>
            </a:r>
            <a:r>
              <a:rPr lang="en-US" dirty="0"/>
              <a:t>file </a:t>
            </a:r>
            <a:r>
              <a:rPr lang="th-TH" dirty="0"/>
              <a:t>เป็น </a:t>
            </a:r>
            <a:r>
              <a:rPr lang="en-US" dirty="0"/>
              <a:t>save </a:t>
            </a:r>
            <a:r>
              <a:rPr lang="th-TH" dirty="0"/>
              <a:t>ลง </a:t>
            </a:r>
            <a:r>
              <a:rPr lang="en-US" dirty="0"/>
              <a:t>memory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3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2AD4-D6FC-474D-898E-980AE188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61AD-9194-4EBE-8012-A171AF45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result for semaphore">
            <a:extLst>
              <a:ext uri="{FF2B5EF4-FFF2-40B4-BE49-F238E27FC236}">
                <a16:creationId xmlns:a16="http://schemas.microsoft.com/office/drawing/2014/main" id="{85E13903-24CF-43FD-871A-722B7875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355043"/>
            <a:ext cx="6120680" cy="35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1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1887-0748-429E-AB1A-82CB54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FF10-8985-467F-B8E7-823A0E2C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File:Process deadlock.svg">
            <a:extLst>
              <a:ext uri="{FF2B5EF4-FFF2-40B4-BE49-F238E27FC236}">
                <a16:creationId xmlns:a16="http://schemas.microsoft.com/office/drawing/2014/main" id="{AE4F7C1E-2A1F-4E0B-80F2-37150FF57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406348"/>
            <a:ext cx="6192688" cy="343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9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A86D-1089-493D-BA4E-79F70A9C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D263-16DD-4196-942A-ABECE7A9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/>
              <a:t>Memcache</a:t>
            </a:r>
            <a:endParaRPr lang="en-US" strike="sngStrike" dirty="0"/>
          </a:p>
          <a:p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B26E8-2D55-4472-9585-10811EA2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4" y="2704664"/>
            <a:ext cx="10363200" cy="1362456"/>
          </a:xfrm>
        </p:spPr>
        <p:txBody>
          <a:bodyPr/>
          <a:lstStyle/>
          <a:p>
            <a:pPr algn="ctr"/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370662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E6F4-2EED-4B74-9F87-5850837A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ข้อดี ข้อเสีย การเก็บบันทึกข้อมูลใน </a:t>
            </a:r>
            <a:r>
              <a:rPr lang="en-US" dirty="0"/>
              <a:t>Disk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69D9E-9836-4429-81C2-E20DA8E492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/>
              <a:t>ข้อดี</a:t>
            </a:r>
          </a:p>
          <a:p>
            <a:r>
              <a:rPr lang="th-TH" dirty="0"/>
              <a:t>มีพื้นที่เก็บข้อมูลจำนวนมหาศาลกว่า </a:t>
            </a:r>
            <a:r>
              <a:rPr lang="en-US" dirty="0"/>
              <a:t>Memory (Ram) </a:t>
            </a:r>
            <a:r>
              <a:rPr lang="th-TH" dirty="0"/>
              <a:t>เป็นอย่างมาก</a:t>
            </a:r>
          </a:p>
          <a:p>
            <a:r>
              <a:rPr lang="en-US" dirty="0"/>
              <a:t>Hard</a:t>
            </a:r>
            <a:r>
              <a:rPr lang="th-TH" dirty="0"/>
              <a:t> </a:t>
            </a:r>
            <a:r>
              <a:rPr lang="en-US" dirty="0"/>
              <a:t>Disk </a:t>
            </a:r>
            <a:r>
              <a:rPr lang="th-TH" dirty="0"/>
              <a:t>ราคาถูก</a:t>
            </a:r>
          </a:p>
          <a:p>
            <a:r>
              <a:rPr lang="en-US" dirty="0"/>
              <a:t>Reboot </a:t>
            </a:r>
            <a:r>
              <a:rPr lang="th-TH" dirty="0"/>
              <a:t>แล้วข้อมูลในเครื่องยังคงอยู่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88B257-5E31-4091-BD14-09E06B29BA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/>
              <a:t>ข้อเสีย</a:t>
            </a:r>
          </a:p>
          <a:p>
            <a:r>
              <a:rPr lang="th-TH" dirty="0"/>
              <a:t>ช้ากว่า </a:t>
            </a:r>
            <a:r>
              <a:rPr lang="en-US" dirty="0"/>
              <a:t>Memory </a:t>
            </a:r>
            <a:r>
              <a:rPr lang="th-TH" dirty="0"/>
              <a:t>หลาย </a:t>
            </a:r>
            <a:r>
              <a:rPr lang="en-US" dirty="0"/>
              <a:t>10 </a:t>
            </a:r>
            <a:r>
              <a:rPr lang="th-TH" dirty="0"/>
              <a:t>เท่า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0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E6F4-2EED-4B74-9F87-5850837A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ข้อดี ข้อเสีย การเก็บบันทึกข้อมูลใน</a:t>
            </a:r>
            <a:r>
              <a:rPr lang="en-US" dirty="0"/>
              <a:t>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69D9E-9836-4429-81C2-E20DA8E492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/>
              <a:t>ข้อดี</a:t>
            </a:r>
          </a:p>
          <a:p>
            <a:r>
              <a:rPr lang="th-TH" dirty="0"/>
              <a:t>เร็วกว่าการเก็บบน</a:t>
            </a:r>
            <a:r>
              <a:rPr lang="en-US" dirty="0"/>
              <a:t> Hard</a:t>
            </a:r>
            <a:r>
              <a:rPr lang="th-TH" dirty="0"/>
              <a:t> </a:t>
            </a:r>
            <a:r>
              <a:rPr lang="en-US" dirty="0"/>
              <a:t>Disk </a:t>
            </a:r>
            <a:r>
              <a:rPr lang="th-TH" dirty="0"/>
              <a:t>หลาย </a:t>
            </a:r>
            <a:r>
              <a:rPr lang="en-US" dirty="0"/>
              <a:t>10 </a:t>
            </a:r>
            <a:r>
              <a:rPr lang="th-TH" dirty="0"/>
              <a:t>เท่า</a:t>
            </a:r>
          </a:p>
          <a:p>
            <a:endParaRPr lang="th-TH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88B257-5E31-4091-BD14-09E06B29BA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/>
              <a:t>ข้อเสีย</a:t>
            </a:r>
          </a:p>
          <a:p>
            <a:r>
              <a:rPr lang="th-TH" dirty="0"/>
              <a:t>พื้นที่เก็บข้อมูลมีจำกัด แลกมาซึ่งความเร็ว</a:t>
            </a:r>
          </a:p>
          <a:p>
            <a:r>
              <a:rPr lang="th-TH" dirty="0"/>
              <a:t>ราคาแพงกว่า</a:t>
            </a:r>
            <a:r>
              <a:rPr lang="en-US" dirty="0"/>
              <a:t> Hard</a:t>
            </a:r>
            <a:r>
              <a:rPr lang="th-TH" dirty="0"/>
              <a:t> </a:t>
            </a:r>
            <a:r>
              <a:rPr lang="en-US" dirty="0"/>
              <a:t>Disk </a:t>
            </a:r>
            <a:r>
              <a:rPr lang="th-TH" dirty="0"/>
              <a:t>เป็นอย่างมาก</a:t>
            </a:r>
            <a:endParaRPr lang="en-US" dirty="0"/>
          </a:p>
          <a:p>
            <a:r>
              <a:rPr lang="en-US" dirty="0"/>
              <a:t>Reboot </a:t>
            </a:r>
            <a:r>
              <a:rPr lang="th-TH" dirty="0"/>
              <a:t>แล้วข้อมูลหายทั้งหมด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0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BD6D63-B6D9-40C7-AD85-3D1C21A0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ข้อมูลที่ควรเก็บบน</a:t>
            </a:r>
            <a:r>
              <a:rPr lang="en-US" dirty="0"/>
              <a:t> Hard</a:t>
            </a:r>
            <a:r>
              <a:rPr lang="th-TH" dirty="0"/>
              <a:t> </a:t>
            </a:r>
            <a:r>
              <a:rPr lang="en-US" dirty="0"/>
              <a:t>Disk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B058E-AC95-4DEC-ADB1-45C2F8A7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</a:t>
            </a:r>
          </a:p>
          <a:p>
            <a:r>
              <a:rPr lang="en-US" dirty="0"/>
              <a:t>Database </a:t>
            </a:r>
            <a:r>
              <a:rPr lang="th-TH" dirty="0"/>
              <a:t>ทั้งหมด</a:t>
            </a:r>
          </a:p>
          <a:p>
            <a:r>
              <a:rPr lang="th-TH" dirty="0"/>
              <a:t>รูปภาพที่ </a:t>
            </a:r>
            <a:r>
              <a:rPr lang="en-US" dirty="0"/>
              <a:t>upload</a:t>
            </a:r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8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A292-FE5F-43F2-BBE8-3B3FF2F1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ข้อมูลที่ควรเก็บบน </a:t>
            </a:r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DD2D-A743-4897-B4AF-B9BB5156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th-TH" dirty="0"/>
              <a:t>ข้อมูลประเภท </a:t>
            </a:r>
            <a:r>
              <a:rPr lang="en-US" dirty="0"/>
              <a:t>Read</a:t>
            </a:r>
          </a:p>
          <a:p>
            <a:r>
              <a:rPr lang="en-US" dirty="0"/>
              <a:t>Cache </a:t>
            </a:r>
            <a:r>
              <a:rPr lang="th-TH" dirty="0"/>
              <a:t>ข้อมูลประเภท </a:t>
            </a:r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550186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ACF7-AF9F-4999-BEAA-42F71322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933A-7D50-4118-B163-BBE21BA0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ข้อมูลจากฐานข้อมูลที่มีขนาดไม่ใหญ่เกินไป แต่ต้องอ่านบ่อยมาก</a:t>
            </a:r>
          </a:p>
          <a:p>
            <a:r>
              <a:rPr lang="th-TH" dirty="0"/>
              <a:t>ข้อมูลลำดับ </a:t>
            </a:r>
            <a:r>
              <a:rPr lang="en-US" dirty="0"/>
              <a:t>Ranking </a:t>
            </a:r>
            <a:r>
              <a:rPr lang="th-TH" dirty="0"/>
              <a:t>ที่ต้องมีการจัดเรียงข้อมูลเพื่อแสดงลำดับ โดยมีการแก้ไข </a:t>
            </a:r>
            <a:r>
              <a:rPr lang="en-US" dirty="0"/>
              <a:t>Ranking </a:t>
            </a:r>
            <a:r>
              <a:rPr lang="th-TH" dirty="0"/>
              <a:t>เป็น</a:t>
            </a:r>
            <a:r>
              <a:rPr lang="th-TH" dirty="0" err="1"/>
              <a:t>ระยะๆ</a:t>
            </a:r>
            <a:endParaRPr lang="th-TH" dirty="0"/>
          </a:p>
          <a:p>
            <a:r>
              <a:rPr lang="th-TH" dirty="0"/>
              <a:t>ข้อมูลจากฐานข้อมูลที่ต้องมีการ </a:t>
            </a:r>
            <a:r>
              <a:rPr lang="en-US" dirty="0"/>
              <a:t>JOIN </a:t>
            </a:r>
            <a:r>
              <a:rPr lang="th-TH" dirty="0"/>
              <a:t>มาอ่าน</a:t>
            </a:r>
            <a:r>
              <a:rPr lang="th-TH" dirty="0" err="1"/>
              <a:t>บ่อยๆ</a:t>
            </a:r>
            <a:r>
              <a:rPr lang="th-TH" dirty="0"/>
              <a:t> เพื่อลดการ </a:t>
            </a:r>
            <a:r>
              <a:rPr lang="en-US" dirty="0"/>
              <a:t>JOIN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6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CB25-F6FD-4A06-8504-040B0CF7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7BF5-07C6-40EE-8883-6C855081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ข้อมูลที่มีการเปลี่ยนแปลงค่า</a:t>
            </a:r>
            <a:r>
              <a:rPr lang="th-TH" dirty="0" err="1"/>
              <a:t>บ่อยๆ</a:t>
            </a:r>
            <a:r>
              <a:rPr lang="en-US" dirty="0"/>
              <a:t> </a:t>
            </a:r>
            <a:r>
              <a:rPr lang="th-TH" dirty="0"/>
              <a:t>แต่แสดงผลแค่ชั่วคราว ถูกลบไปก็ไม่เป็นไร</a:t>
            </a:r>
          </a:p>
          <a:p>
            <a:r>
              <a:rPr lang="th-TH" dirty="0"/>
              <a:t>ข้อมูลที่มีการ </a:t>
            </a:r>
            <a:r>
              <a:rPr lang="en-US" dirty="0"/>
              <a:t>Write </a:t>
            </a:r>
            <a:r>
              <a:rPr lang="th-TH" dirty="0"/>
              <a:t>ค่า</a:t>
            </a:r>
            <a:r>
              <a:rPr lang="th-TH" dirty="0" err="1"/>
              <a:t>บ่อยๆ</a:t>
            </a:r>
            <a:r>
              <a:rPr lang="th-TH" dirty="0"/>
              <a:t> และข้อมูลห้ามหาย </a:t>
            </a:r>
            <a:r>
              <a:rPr lang="en-US" dirty="0"/>
              <a:t>-&gt; </a:t>
            </a:r>
            <a:r>
              <a:rPr lang="th-TH" dirty="0"/>
              <a:t>ยากกว่ามาก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7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12CE-B59C-4665-B943-757964FA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การทำงานของ </a:t>
            </a:r>
            <a:r>
              <a:rPr lang="en-US" dirty="0"/>
              <a:t>Cache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5F7E-F10B-40CF-ADD5-46025D2D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ควรดึงข้อมูลเพียงบางส่วนของ </a:t>
            </a:r>
            <a:r>
              <a:rPr lang="en-US" dirty="0"/>
              <a:t>row </a:t>
            </a:r>
            <a:r>
              <a:rPr lang="th-TH" dirty="0"/>
              <a:t>มาใส่ใน </a:t>
            </a:r>
            <a:r>
              <a:rPr lang="en-US" dirty="0"/>
              <a:t>memory </a:t>
            </a:r>
            <a:r>
              <a:rPr lang="th-TH" dirty="0"/>
              <a:t>เช่นเงินในบัญชีธนาคาร ไม่รวมไปถึงข้อมูลส่วนตัว</a:t>
            </a:r>
          </a:p>
          <a:p>
            <a:r>
              <a:rPr lang="th-TH" dirty="0"/>
              <a:t>ควรตั้งเวลานำค่าใน </a:t>
            </a:r>
            <a:r>
              <a:rPr lang="en-US" dirty="0"/>
              <a:t>memory </a:t>
            </a:r>
            <a:r>
              <a:rPr lang="th-TH" dirty="0"/>
              <a:t>มา</a:t>
            </a:r>
            <a:r>
              <a:rPr lang="th-TH" dirty="0" err="1"/>
              <a:t>เซ</a:t>
            </a:r>
            <a:r>
              <a:rPr lang="th-TH" dirty="0"/>
              <a:t>พลง </a:t>
            </a:r>
            <a:r>
              <a:rPr lang="en-US" dirty="0"/>
              <a:t>database </a:t>
            </a:r>
            <a:r>
              <a:rPr lang="th-TH" dirty="0"/>
              <a:t>เป็น</a:t>
            </a:r>
            <a:r>
              <a:rPr lang="th-TH" dirty="0" err="1"/>
              <a:t>ระยะๆ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44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ทดลองใช้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ร่วมกันกับ </a:t>
            </a:r>
            <a:r>
              <a:rPr lang="en-US" dirty="0" err="1"/>
              <a:t>mysql</a:t>
            </a:r>
            <a:r>
              <a:rPr lang="th-TH" dirty="0"/>
              <a:t> 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Caching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5649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71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EEDDB0-990A-46C5-8976-5EF74331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Caching </a:t>
            </a:r>
            <a:r>
              <a:rPr lang="th-TH" sz="2800" dirty="0"/>
              <a:t>ผลลัพธ์จาก </a:t>
            </a:r>
            <a:r>
              <a:rPr lang="en-US" sz="2800" dirty="0"/>
              <a:t>database</a:t>
            </a:r>
          </a:p>
          <a:p>
            <a:r>
              <a:rPr lang="th-TH" sz="2800" dirty="0"/>
              <a:t>เร่งความเร็วขึ้นประมาณ </a:t>
            </a:r>
            <a:r>
              <a:rPr lang="en-US" sz="2800" dirty="0"/>
              <a:t>10 </a:t>
            </a:r>
            <a:r>
              <a:rPr lang="th-TH" sz="2800" dirty="0"/>
              <a:t>เท่า</a:t>
            </a:r>
            <a:endParaRPr lang="en-US" sz="2800" dirty="0"/>
          </a:p>
          <a:p>
            <a:r>
              <a:rPr lang="th-TH" sz="2800" dirty="0"/>
              <a:t>สำหรับผู้เริ่มต้นใช้แค่ </a:t>
            </a:r>
            <a:r>
              <a:rPr lang="en-US" sz="2800" dirty="0"/>
              <a:t>get </a:t>
            </a:r>
            <a:r>
              <a:rPr lang="th-TH" sz="2800" dirty="0"/>
              <a:t>กับ </a:t>
            </a:r>
            <a:r>
              <a:rPr lang="en-US" sz="2800" dirty="0"/>
              <a:t>set </a:t>
            </a:r>
            <a:r>
              <a:rPr lang="th-TH" sz="2800" dirty="0"/>
              <a:t>ก็ดีมากแล้ว</a:t>
            </a:r>
          </a:p>
          <a:p>
            <a:r>
              <a:rPr lang="th-TH" sz="2800" dirty="0"/>
              <a:t>ใช้คู่กับ </a:t>
            </a:r>
            <a:r>
              <a:rPr lang="en-US" sz="2800" dirty="0" err="1"/>
              <a:t>JSON.stringify</a:t>
            </a:r>
            <a:r>
              <a:rPr lang="en-US" sz="2800" dirty="0"/>
              <a:t>(), </a:t>
            </a:r>
            <a:r>
              <a:rPr lang="en-US" sz="2800" dirty="0" err="1"/>
              <a:t>JSON.parse</a:t>
            </a:r>
            <a:r>
              <a:rPr lang="en-US" sz="2800" dirty="0"/>
              <a:t>();</a:t>
            </a:r>
          </a:p>
          <a:p>
            <a:r>
              <a:rPr lang="th-TH" sz="2800" dirty="0"/>
              <a:t>คำสั่ง</a:t>
            </a:r>
            <a:r>
              <a:rPr lang="th-TH" sz="2800" dirty="0" err="1"/>
              <a:t>อื่นๆ</a:t>
            </a:r>
            <a:r>
              <a:rPr lang="th-TH" sz="2800" dirty="0"/>
              <a:t> ใช้กับ</a:t>
            </a:r>
            <a:r>
              <a:rPr lang="th-TH" sz="2800" dirty="0" err="1"/>
              <a:t>การทำ</a:t>
            </a:r>
            <a:r>
              <a:rPr lang="th-TH" sz="2800" dirty="0"/>
              <a:t>ระบบ </a:t>
            </a:r>
            <a:r>
              <a:rPr lang="en-US" sz="2800" dirty="0"/>
              <a:t>Real Time </a:t>
            </a:r>
            <a:r>
              <a:rPr lang="th-TH" sz="2800" dirty="0"/>
              <a:t>จะดีมากที่สุด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665853-65D6-4346-B441-2D827B48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ใช้ทำอะไร?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2F9A-AC43-464D-9CBF-D133F823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2E6C-90A5-4370-9DC3-11E35F65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Redis</a:t>
            </a:r>
            <a:endParaRPr lang="en-US" b="1" dirty="0"/>
          </a:p>
          <a:p>
            <a:r>
              <a:rPr lang="en-US" sz="2400" dirty="0"/>
              <a:t>Linux : apt-get install </a:t>
            </a:r>
            <a:r>
              <a:rPr lang="en-US" sz="2400" dirty="0" err="1"/>
              <a:t>redis</a:t>
            </a:r>
            <a:r>
              <a:rPr lang="en-US" sz="2400" dirty="0"/>
              <a:t>-server</a:t>
            </a:r>
            <a:endParaRPr lang="en-US" dirty="0"/>
          </a:p>
          <a:p>
            <a:r>
              <a:rPr lang="en-US" dirty="0"/>
              <a:t>Linux, Mac : </a:t>
            </a:r>
            <a:r>
              <a:rPr lang="en-US" dirty="0">
                <a:hlinkClick r:id="rId2"/>
              </a:rPr>
              <a:t>https://redis.io/download</a:t>
            </a:r>
            <a:endParaRPr lang="en-US" dirty="0"/>
          </a:p>
          <a:p>
            <a:r>
              <a:rPr lang="en-US" dirty="0"/>
              <a:t>Windows : </a:t>
            </a:r>
            <a:r>
              <a:rPr lang="en-US" dirty="0">
                <a:hlinkClick r:id="rId3"/>
              </a:rPr>
              <a:t>https://github.com/MicrosoftArchive/redis/releases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Node.JS Connector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4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0411-CCFE-4431-BFDA-E7915C1F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Interactive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EC30-6ACA-4240-B5AB-B9091AF3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-cli</a:t>
            </a:r>
          </a:p>
          <a:p>
            <a:r>
              <a:rPr lang="en-US" dirty="0"/>
              <a:t>Windows: C:\Program Files\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sz="2800" dirty="0"/>
              <a:t>Interactive console </a:t>
            </a:r>
            <a:r>
              <a:rPr lang="en-US" sz="2800" dirty="0">
                <a:hlinkClick r:id="rId2"/>
              </a:rPr>
              <a:t>http://try.redis.io/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5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A998-0688-419C-BABE-A230A70A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Command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9DF37-09DD-4E2F-A331-1E36F9BE7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32657"/>
              </p:ext>
            </p:extLst>
          </p:nvPr>
        </p:nvGraphicFramePr>
        <p:xfrm>
          <a:off x="609600" y="2200609"/>
          <a:ext cx="10972800" cy="24567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137438529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860907034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01388459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6250935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992993015"/>
                    </a:ext>
                  </a:extLst>
                </a:gridCol>
              </a:tblGrid>
              <a:tr h="8189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INCRBY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DECR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022216"/>
                  </a:ext>
                </a:extLst>
              </a:tr>
              <a:tr h="8189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APPEND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GETRANGE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SETRANGE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GETBIT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SETBIT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553873"/>
                  </a:ext>
                </a:extLst>
              </a:tr>
              <a:tr h="8189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GETSET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SETEX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SETNX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853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3A437C-C302-4308-A360-E951861D1059}"/>
              </a:ext>
            </a:extLst>
          </p:cNvPr>
          <p:cNvSpPr txBox="1"/>
          <p:nvPr/>
        </p:nvSpPr>
        <p:spPr>
          <a:xfrm>
            <a:off x="1919536" y="530120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https://redis.io/commands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3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25E6-86A9-42E9-9A6C-A1433B8A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6342-44A1-43E8-8411-933E2916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Hashes</a:t>
            </a:r>
          </a:p>
          <a:p>
            <a:r>
              <a:rPr lang="en-US" dirty="0"/>
              <a:t>Sorted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0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C8BA-F0A6-4900-AB22-4C0D9A49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4442"/>
            <a:ext cx="10972800" cy="1143000"/>
          </a:xfrm>
        </p:spPr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3F3D-308C-47C8-A4D9-A5E5BC9C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17B98-F02E-4E2D-A568-C68729E460F1}"/>
              </a:ext>
            </a:extLst>
          </p:cNvPr>
          <p:cNvSpPr/>
          <p:nvPr/>
        </p:nvSpPr>
        <p:spPr>
          <a:xfrm>
            <a:off x="1199456" y="1628800"/>
            <a:ext cx="123853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redis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(err)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"Error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err);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"string key"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"string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client.hset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"hash key"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hashtest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1"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"some value"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client.hset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"hash key"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hashtest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"some other value"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client.hkeys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"hash key"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(err, replies)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replies.length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replies:"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replies.forEach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(reply,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reply);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client.quit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ทดลองใช้ </a:t>
            </a:r>
            <a:r>
              <a:rPr lang="en-US" sz="2400" dirty="0"/>
              <a:t>Interactive console </a:t>
            </a:r>
            <a:r>
              <a:rPr lang="en-US" sz="2400" dirty="0">
                <a:hlinkClick r:id="rId2"/>
              </a:rPr>
              <a:t>http://try.redis.io/</a:t>
            </a:r>
            <a:endParaRPr lang="en-US" sz="2400" dirty="0"/>
          </a:p>
          <a:p>
            <a:r>
              <a:rPr lang="th-TH" dirty="0"/>
              <a:t>ทดลองใช้ </a:t>
            </a:r>
            <a:r>
              <a:rPr lang="en-US" dirty="0" err="1"/>
              <a:t>redis</a:t>
            </a:r>
            <a:r>
              <a:rPr lang="en-US" dirty="0"/>
              <a:t>-cli</a:t>
            </a:r>
            <a:endParaRPr lang="th-TH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</a:t>
            </a:r>
            <a:r>
              <a:rPr lang="en-US" dirty="0" err="1"/>
              <a:t>Redis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29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2455</TotalTime>
  <Words>675</Words>
  <Application>Microsoft Office PowerPoint</Application>
  <PresentationFormat>Widescreen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Browallia New</vt:lpstr>
      <vt:lpstr>Calibri</vt:lpstr>
      <vt:lpstr>Consolas</vt:lpstr>
      <vt:lpstr>Constantia</vt:lpstr>
      <vt:lpstr>Cordia New</vt:lpstr>
      <vt:lpstr>Wingdings 2</vt:lpstr>
      <vt:lpstr>Flow</vt:lpstr>
      <vt:lpstr>Redis</vt:lpstr>
      <vt:lpstr>Caching</vt:lpstr>
      <vt:lpstr>ใช้ทำอะไร?</vt:lpstr>
      <vt:lpstr>Installation</vt:lpstr>
      <vt:lpstr>Redis Interactive Console</vt:lpstr>
      <vt:lpstr>Redis Command</vt:lpstr>
      <vt:lpstr>Redis Data Type</vt:lpstr>
      <vt:lpstr>Redis in Node.JS</vt:lpstr>
      <vt:lpstr>Lab 1: Redis</vt:lpstr>
      <vt:lpstr>Race Condition</vt:lpstr>
      <vt:lpstr>Race Condition คืออะไร</vt:lpstr>
      <vt:lpstr>ต้นเหตุของ Race Condition</vt:lpstr>
      <vt:lpstr>ตัวอย่าง Race Condition</vt:lpstr>
      <vt:lpstr>ตัวอย่าง Race Condition ในสถานการณ์จริง</vt:lpstr>
      <vt:lpstr>Race Condition เกิดจากอะไร</vt:lpstr>
      <vt:lpstr>การตรวจสอบปัญหา Race Condition</vt:lpstr>
      <vt:lpstr>การลด/ป้องกัน Race Condition</vt:lpstr>
      <vt:lpstr>Semaphore</vt:lpstr>
      <vt:lpstr>Deadlock</vt:lpstr>
      <vt:lpstr>Caching</vt:lpstr>
      <vt:lpstr>ข้อดี ข้อเสีย การเก็บบันทึกข้อมูลใน Disk</vt:lpstr>
      <vt:lpstr>ข้อดี ข้อเสีย การเก็บบันทึกข้อมูลใน Memory</vt:lpstr>
      <vt:lpstr>ข้อมูลที่ควรเก็บบน Hard Disk</vt:lpstr>
      <vt:lpstr>ข้อมูลที่ควรเก็บบน Memory</vt:lpstr>
      <vt:lpstr>Cache Read</vt:lpstr>
      <vt:lpstr>Cache Write</vt:lpstr>
      <vt:lpstr>การทำงานของ Cache Write</vt:lpstr>
      <vt:lpstr>Lab 2: Caching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Paiboon</dc:creator>
  <cp:lastModifiedBy>Paiboon Panusbordee</cp:lastModifiedBy>
  <cp:revision>78</cp:revision>
  <dcterms:created xsi:type="dcterms:W3CDTF">2012-10-19T15:13:54Z</dcterms:created>
  <dcterms:modified xsi:type="dcterms:W3CDTF">2018-03-30T04:03:27Z</dcterms:modified>
</cp:coreProperties>
</file>