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76" r:id="rId4"/>
    <p:sldId id="277" r:id="rId5"/>
    <p:sldId id="278" r:id="rId6"/>
    <p:sldId id="273" r:id="rId7"/>
    <p:sldId id="274" r:id="rId8"/>
    <p:sldId id="275" r:id="rId9"/>
    <p:sldId id="272" r:id="rId10"/>
    <p:sldId id="271" r:id="rId11"/>
    <p:sldId id="264" r:id="rId12"/>
    <p:sldId id="265" r:id="rId13"/>
    <p:sldId id="266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83D3-5031-4F08-A212-4D537784B613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1473-23DC-407B-8ABB-A4EE5B84F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7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83D3-5031-4F08-A212-4D537784B613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1473-23DC-407B-8ABB-A4EE5B84F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6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83D3-5031-4F08-A212-4D537784B613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1473-23DC-407B-8ABB-A4EE5B84F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7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83D3-5031-4F08-A212-4D537784B613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1473-23DC-407B-8ABB-A4EE5B84F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7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83D3-5031-4F08-A212-4D537784B613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1473-23DC-407B-8ABB-A4EE5B84F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28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83D3-5031-4F08-A212-4D537784B613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1473-23DC-407B-8ABB-A4EE5B84F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83D3-5031-4F08-A212-4D537784B613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1473-23DC-407B-8ABB-A4EE5B84F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45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83D3-5031-4F08-A212-4D537784B613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1473-23DC-407B-8ABB-A4EE5B84F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4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83D3-5031-4F08-A212-4D537784B613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1473-23DC-407B-8ABB-A4EE5B84F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67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83D3-5031-4F08-A212-4D537784B613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1473-23DC-407B-8ABB-A4EE5B84F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0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83D3-5031-4F08-A212-4D537784B613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1473-23DC-407B-8ABB-A4EE5B84F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2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E83D3-5031-4F08-A212-4D537784B613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71473-23DC-407B-8ABB-A4EE5B84F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6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.png"/><Relationship Id="rId7" Type="http://schemas.openxmlformats.org/officeDocument/2006/relationships/image" Target="../media/image29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7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87927" y="248335"/>
                <a:ext cx="11623963" cy="971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期中</a:t>
                </a:r>
                <a:r>
                  <a:rPr lang="en-US" altLang="zh-CN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dirty="0"/>
                  <a:t>(10</a:t>
                </a:r>
                <a:r>
                  <a:rPr lang="zh-CN" altLang="zh-CN" dirty="0"/>
                  <a:t>分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给定二分类数据集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D</m:t>
                    </m:r>
                    <m:r>
                      <a:rPr lang="en-US" altLang="zh-CN"/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/>
                        </m:ctrlPr>
                      </m:dPr>
                      <m:e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b="1" i="1"/>
                                  <m:t>𝒙</m:t>
                                </m:r>
                              </m:e>
                              <m:sub>
                                <m:r>
                                  <a:rPr lang="en-US" altLang="zh-CN" i="1"/>
                                  <m:t>1</m:t>
                                </m:r>
                              </m:sub>
                            </m:sSub>
                            <m:r>
                              <a:rPr lang="en-US" altLang="zh-CN" i="1"/>
                              <m:t>,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𝑦</m:t>
                                </m:r>
                              </m:e>
                              <m:sub>
                                <m:r>
                                  <a:rPr lang="en-US" altLang="zh-CN" i="1"/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/>
                          <m:t>,…,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b="1" i="1"/>
                                  <m:t>𝒙</m:t>
                                </m:r>
                              </m:e>
                              <m:sub>
                                <m:r>
                                  <a:rPr lang="en-US" altLang="zh-CN" i="1"/>
                                  <m:t>𝑚</m:t>
                                </m:r>
                              </m:sub>
                            </m:sSub>
                            <m:r>
                              <a:rPr lang="en-US" altLang="zh-CN" i="1"/>
                              <m:t>,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𝑦</m:t>
                                </m:r>
                              </m:e>
                              <m:sub>
                                <m:r>
                                  <a:rPr lang="en-US" altLang="zh-CN" i="1"/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zh-CN" dirty="0"/>
                  <a:t>，假设有分类算法</a:t>
                </a:r>
                <a:r>
                  <a:rPr lang="en-US" altLang="zh-CN" dirty="0"/>
                  <a:t>SVM</a:t>
                </a:r>
                <a:r>
                  <a:rPr lang="zh-CN" altLang="zh-CN" dirty="0"/>
                  <a:t>、多层感知机、决策树，请通过实验方法比较这三个算法的优劣性</a:t>
                </a:r>
                <a:r>
                  <a:rPr lang="en-US" altLang="zh-CN" dirty="0"/>
                  <a:t>.</a:t>
                </a:r>
                <a:endParaRPr lang="zh-CN" altLang="zh-CN" dirty="0"/>
              </a:p>
              <a:p>
                <a:pPr lvl="0" algn="just">
                  <a:spcAft>
                    <a:spcPts val="0"/>
                  </a:spcAft>
                </a:pP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27" y="248335"/>
                <a:ext cx="11623963" cy="971933"/>
              </a:xfrm>
              <a:prstGeom prst="rect">
                <a:avLst/>
              </a:prstGeom>
              <a:blipFill rotWithShape="0">
                <a:blip r:embed="rId2"/>
                <a:stretch>
                  <a:fillRect l="-472" t="-1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98310" y="3580579"/>
            <a:ext cx="105721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数据集划分：</a:t>
            </a:r>
            <a:endParaRPr lang="en-US" altLang="zh-CN" dirty="0" smtClean="0"/>
          </a:p>
          <a:p>
            <a:r>
              <a:rPr lang="zh-CN" altLang="en-US" dirty="0" smtClean="0"/>
              <a:t>数据集划分的方法包括，留出法（划分时保证正负</a:t>
            </a:r>
            <a:r>
              <a:rPr lang="zh-CN" altLang="en-US" dirty="0"/>
              <a:t>样本在训练集、测试集中的分布与数据集</a:t>
            </a:r>
            <a:r>
              <a:rPr lang="zh-CN" altLang="en-US" dirty="0" smtClean="0"/>
              <a:t>的一致）；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K</a:t>
            </a:r>
            <a:r>
              <a:rPr lang="zh-CN" altLang="en-US" dirty="0" smtClean="0"/>
              <a:t>折交叉验证法（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最常用的取值为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）；</a:t>
            </a:r>
            <a:r>
              <a:rPr lang="zh-CN" altLang="en-US" dirty="0"/>
              <a:t>留一</a:t>
            </a:r>
            <a:r>
              <a:rPr lang="zh-CN" altLang="en-US" dirty="0" smtClean="0"/>
              <a:t>法 ；自助法</a:t>
            </a:r>
            <a:endParaRPr lang="zh-CN" altLang="en-US" dirty="0"/>
          </a:p>
          <a:p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510398" y="1035602"/>
            <a:ext cx="4705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模型评估，数据集划分，评价指标选择</a:t>
            </a:r>
            <a:r>
              <a:rPr lang="en-US" altLang="zh-CN" dirty="0" smtClean="0"/>
              <a:t>(</a:t>
            </a:r>
            <a:r>
              <a:rPr lang="zh-CN" altLang="en-US" dirty="0" smtClean="0"/>
              <a:t>度量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39992" y="1519076"/>
                <a:ext cx="127383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模型评估：给定二分类数据集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，测试算法在训练集和测试集上的误差，经验误差和泛化误差。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92" y="1519076"/>
                <a:ext cx="1273835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8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16" y="2007535"/>
            <a:ext cx="4993242" cy="12906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807" y="2007535"/>
            <a:ext cx="4993242" cy="1290681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26" y="4572538"/>
            <a:ext cx="5049638" cy="207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784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77982" y="272135"/>
                <a:ext cx="11714018" cy="1322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期</a:t>
                </a:r>
                <a:r>
                  <a:rPr lang="zh-CN" altLang="en-US" dirty="0" smtClean="0"/>
                  <a:t>中</a:t>
                </a:r>
                <a:r>
                  <a:rPr lang="en-US" altLang="zh-CN" dirty="0"/>
                  <a:t>4:</a:t>
                </a:r>
                <a:r>
                  <a:rPr lang="zh-CN" altLang="en-US" dirty="0"/>
                  <a:t>考虑</a:t>
                </a:r>
                <a:r>
                  <a:rPr lang="zh-CN" altLang="en-US" dirty="0"/>
                  <a:t>如下简单网络，假设激活函数为</a:t>
                </a:r>
                <a:r>
                  <a:rPr lang="en-US" altLang="zh-CN" dirty="0" err="1" smtClean="0"/>
                  <a:t>ReLU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用</a:t>
                </a:r>
                <a:r>
                  <a:rPr lang="zh-CN" altLang="en-US" dirty="0"/>
                  <a:t>平方</a:t>
                </a:r>
                <a:r>
                  <a:rPr lang="zh-CN" altLang="en-US" dirty="0"/>
                  <a:t>损失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/>
                        </m:ctrlPr>
                      </m:fPr>
                      <m:num>
                        <m:r>
                          <a:rPr lang="en-US" altLang="zh-CN"/>
                          <m:t>1</m:t>
                        </m:r>
                      </m:num>
                      <m:den>
                        <m:r>
                          <a:rPr lang="en-US" altLang="zh-CN"/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/>
                        </m:ctrlPr>
                      </m:sSupPr>
                      <m:e>
                        <m:d>
                          <m:dPr>
                            <m:ctrlPr>
                              <a:rPr lang="zh-CN" altLang="zh-CN"/>
                            </m:ctrlPr>
                          </m:dPr>
                          <m:e>
                            <m:r>
                              <a:rPr lang="en-US" altLang="zh-CN"/>
                              <m:t>𝑦</m:t>
                            </m:r>
                            <m:r>
                              <a:rPr lang="zh-CN" altLang="en-US"/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zh-CN" altLang="zh-CN"/>
                                </m:ctrlPr>
                              </m:accPr>
                              <m:e>
                                <m:r>
                                  <a:rPr lang="en-US" altLang="zh-CN"/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/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计算</a:t>
                </a:r>
                <a:r>
                  <a:rPr lang="zh-CN" altLang="en-US" dirty="0"/>
                  <a:t>误差，请用</a:t>
                </a:r>
                <a:r>
                  <a:rPr lang="en-US" altLang="zh-CN" dirty="0"/>
                  <a:t>BP</a:t>
                </a:r>
                <a:r>
                  <a:rPr lang="zh-CN" altLang="en-US" dirty="0"/>
                  <a:t>算法更新一次所有参数（学习率为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），给出更新后的参数值（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分，给出详细计算过程），并计算给定输入值</a:t>
                </a:r>
                <a:r>
                  <a:rPr lang="en-US" altLang="zh-CN" dirty="0"/>
                  <a:t>x=(0.2,0.3)</a:t>
                </a:r>
                <a:r>
                  <a:rPr lang="zh-CN" altLang="en-US" dirty="0"/>
                  <a:t>时初始时和更新后的输出值（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分），检查参数更新是否降低了平方损失值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分）</a:t>
                </a:r>
              </a:p>
              <a:p>
                <a:r>
                  <a:rPr lang="zh-CN" altLang="zh-CN" dirty="0" smtClean="0"/>
                  <a:t> 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82" y="272135"/>
                <a:ext cx="11714018" cy="1322093"/>
              </a:xfrm>
              <a:prstGeom prst="rect">
                <a:avLst/>
              </a:prstGeom>
              <a:blipFill rotWithShape="0">
                <a:blip r:embed="rId2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81" y="1472464"/>
            <a:ext cx="39909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1895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" name="图片 15"/>
          <p:cNvPicPr/>
          <p:nvPr/>
        </p:nvPicPr>
        <p:blipFill>
          <a:blip r:embed="rId4"/>
          <a:stretch>
            <a:fillRect/>
          </a:stretch>
        </p:blipFill>
        <p:spPr>
          <a:xfrm>
            <a:off x="3656048" y="4342518"/>
            <a:ext cx="1715669" cy="549928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5"/>
          <a:stretch>
            <a:fillRect/>
          </a:stretch>
        </p:blipFill>
        <p:spPr>
          <a:xfrm>
            <a:off x="893135" y="3534693"/>
            <a:ext cx="2526008" cy="212182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47562" y="2992008"/>
            <a:ext cx="826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Relu</a:t>
            </a:r>
            <a:r>
              <a:rPr lang="zh-CN" altLang="zh-CN" kern="100" dirty="0"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5638885" y="1895475"/>
                <a:ext cx="2923224" cy="3674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1.Input</a:t>
                </a:r>
                <a:r>
                  <a:rPr lang="zh-CN" altLang="zh-CN" sz="1400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zh-CN" altLang="zh-CN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16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0.2×0.6+0.3×</m:t>
                    </m:r>
                  </m:oMath>
                </a14:m>
                <a:r>
                  <a:rPr lang="en-US" altLang="zh-CN" sz="1600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0.2=0.18</a:t>
                </a:r>
                <a:endParaRPr lang="zh-CN" altLang="zh-CN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Output:0.18</a:t>
                </a:r>
                <a:endParaRPr lang="zh-CN" altLang="zh-CN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Error:e1=g*w1=0.226*0.5=0.113</a:t>
                </a:r>
                <a:endParaRPr lang="zh-CN" altLang="zh-CN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2.Input</a:t>
                </a:r>
                <a:r>
                  <a:rPr lang="zh-CN" altLang="zh-CN" sz="1400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zh-CN" altLang="zh-CN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16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0.3×0.7+0.2×</m:t>
                    </m:r>
                  </m:oMath>
                </a14:m>
                <a:r>
                  <a:rPr lang="en-US" altLang="zh-CN" sz="1600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0.1=0.23</a:t>
                </a:r>
                <a:endParaRPr lang="zh-CN" altLang="zh-CN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Output:0.23</a:t>
                </a:r>
                <a:endParaRPr lang="zh-CN" altLang="zh-CN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Error:e2=g*w2=0.1808</a:t>
                </a:r>
                <a:endParaRPr lang="zh-CN" altLang="zh-CN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3.Input</a:t>
                </a:r>
                <a:r>
                  <a:rPr lang="zh-CN" altLang="zh-CN" sz="1400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zh-CN" altLang="zh-CN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16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0.5×0.18+0.8×</m:t>
                    </m:r>
                  </m:oMath>
                </a14:m>
                <a:r>
                  <a:rPr lang="en-US" altLang="zh-CN" sz="1600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0.23=0.274</a:t>
                </a:r>
                <a:endParaRPr lang="zh-CN" altLang="zh-CN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Output:0.274</a:t>
                </a:r>
                <a:endParaRPr lang="zh-CN" altLang="zh-CN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Error: g=0.226</a:t>
                </a:r>
                <a:endParaRPr lang="zh-CN" altLang="zh-CN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Loss1=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(0.5−0.274)</m:t>
                        </m:r>
                      </m:e>
                      <m:sup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=0.0255</m:t>
                    </m:r>
                  </m:oMath>
                </a14:m>
                <a:endParaRPr lang="en-US" altLang="zh-CN" sz="1600" kern="100" dirty="0" smtClean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85" y="1895475"/>
                <a:ext cx="2923224" cy="3674052"/>
              </a:xfrm>
              <a:prstGeom prst="rect">
                <a:avLst/>
              </a:prstGeom>
              <a:blipFill rotWithShape="0">
                <a:blip r:embed="rId6"/>
                <a:stretch>
                  <a:fillRect l="-625" t="-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8678454" y="1904581"/>
                <a:ext cx="3654136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1600" kern="1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参数</a:t>
                </a:r>
                <a:r>
                  <a:rPr lang="zh-CN" altLang="zh-CN" sz="16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更新：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6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W1=w1+g*0.18=0.541</a:t>
                </a:r>
                <a:endParaRPr lang="zh-CN" altLang="zh-CN" sz="1600" kern="100" dirty="0">
                  <a:solidFill>
                    <a:schemeClr val="tx1"/>
                  </a:solidFill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6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W2=w2+g*0.23=0.852</a:t>
                </a:r>
                <a:endParaRPr lang="zh-CN" altLang="zh-CN" sz="1600" kern="100" dirty="0">
                  <a:solidFill>
                    <a:schemeClr val="tx1"/>
                  </a:solidFill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6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W3=w3+e1*0.2=0.623</a:t>
                </a:r>
                <a:endParaRPr lang="zh-CN" altLang="zh-CN" sz="1600" kern="100" dirty="0">
                  <a:solidFill>
                    <a:schemeClr val="tx1"/>
                  </a:solidFill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6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W4=w4+e2*0.2=0.136</a:t>
                </a:r>
                <a:endParaRPr lang="zh-CN" altLang="zh-CN" sz="1600" kern="100" dirty="0">
                  <a:solidFill>
                    <a:schemeClr val="tx1"/>
                  </a:solidFill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6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W5=w5+e1*0.3=0.234</a:t>
                </a:r>
                <a:endParaRPr lang="zh-CN" altLang="zh-CN" sz="1600" kern="100" dirty="0">
                  <a:solidFill>
                    <a:schemeClr val="tx1"/>
                  </a:solidFill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6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W6=w6+e2*0.3=0.754</a:t>
                </a:r>
                <a:endParaRPr lang="zh-CN" altLang="zh-CN" sz="1600" kern="100" dirty="0">
                  <a:solidFill>
                    <a:schemeClr val="tx1"/>
                  </a:solidFill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6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1600" kern="100" dirty="0">
                  <a:solidFill>
                    <a:schemeClr val="tx1"/>
                  </a:solidFill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16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更新后：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6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Node1=0.2*0.623+0.3*0.234=0.195</a:t>
                </a:r>
                <a:endParaRPr lang="zh-CN" altLang="zh-CN" sz="1600" kern="100" dirty="0">
                  <a:solidFill>
                    <a:schemeClr val="tx1"/>
                  </a:solidFill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6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Node2=0.2*0.136+0.3*0.754=0.253</a:t>
                </a:r>
                <a:endParaRPr lang="zh-CN" altLang="zh-CN" sz="1600" kern="100" dirty="0">
                  <a:solidFill>
                    <a:schemeClr val="tx1"/>
                  </a:solidFill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6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Node3=0.195*0.541+0.253*0.852=0.321</a:t>
                </a:r>
                <a:endParaRPr lang="zh-CN" altLang="zh-CN" sz="1600" kern="100" dirty="0">
                  <a:solidFill>
                    <a:schemeClr val="tx1"/>
                  </a:solidFill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6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Loss2=0.5*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(0.5</m:t>
                        </m:r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6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0.321)</m:t>
                        </m:r>
                      </m:e>
                      <m:sup>
                        <m:r>
                          <a:rPr lang="en-US" altLang="zh-CN" sz="16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=0.0160</a:t>
                </a:r>
                <a:endParaRPr lang="zh-CN" altLang="zh-CN" sz="1600" kern="100" dirty="0">
                  <a:solidFill>
                    <a:schemeClr val="tx1"/>
                  </a:solidFill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16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损失降低了</a:t>
                </a: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454" y="1904581"/>
                <a:ext cx="3654136" cy="3539430"/>
              </a:xfrm>
              <a:prstGeom prst="rect">
                <a:avLst/>
              </a:prstGeom>
              <a:blipFill rotWithShape="0">
                <a:blip r:embed="rId7"/>
                <a:stretch>
                  <a:fillRect l="-1002" t="-861" b="-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6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23704" y="353147"/>
                <a:ext cx="11568296" cy="685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期中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：</a:t>
                </a:r>
                <a:r>
                  <a:rPr lang="zh-CN" altLang="zh-CN" dirty="0"/>
                  <a:t> </a:t>
                </a:r>
                <a:endParaRPr lang="en-US" altLang="zh-CN" dirty="0" smtClean="0"/>
              </a:p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>SVM</a:t>
                </a:r>
                <a:r>
                  <a:rPr lang="zh-CN" altLang="zh-CN" dirty="0"/>
                  <a:t>可直接求解优化问题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0,1−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zh-CN" altLang="zh-C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func>
                  </m:oMath>
                </a14:m>
                <a:r>
                  <a:rPr lang="zh-CN" altLang="zh-CN" dirty="0"/>
                  <a:t>，请计算该目标函数关于参数的梯度，并基于梯度下降法给出算法伪代码</a:t>
                </a:r>
                <a:r>
                  <a:rPr lang="en-US" altLang="zh-CN" dirty="0"/>
                  <a:t>.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12</a:t>
                </a:r>
                <a:r>
                  <a:rPr lang="zh-CN" altLang="zh-CN" dirty="0"/>
                  <a:t>分）</a:t>
                </a:r>
              </a:p>
              <a:p>
                <a:r>
                  <a:rPr lang="en-US" altLang="zh-CN" dirty="0"/>
                  <a:t>(b) </a:t>
                </a:r>
                <a:r>
                  <a:rPr lang="zh-CN" altLang="zh-CN" dirty="0"/>
                  <a:t>支持向量回归的对偶问题如下，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zh-CN" dirty="0"/>
              </a:p>
              <a:p>
                <a:r>
                  <a:rPr lang="en-US" altLang="zh-CN" dirty="0"/>
                  <a:t>𝑠.𝑡.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 ≽0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请将该问题转化为类似于如下标准型的形式（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zh-CN" dirty="0"/>
                  <a:t>均已知）</a:t>
                </a:r>
                <a:r>
                  <a:rPr lang="en-US" altLang="zh-CN" dirty="0"/>
                  <a:t>,</a:t>
                </a:r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zh-CN" altLang="zh-CN" dirty="0"/>
              </a:p>
              <a:p>
                <a:r>
                  <a:rPr lang="en-US" altLang="zh-CN" dirty="0"/>
                  <a:t>𝑠.𝑡.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≽0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例如在软间隔</a:t>
                </a:r>
                <a:r>
                  <a:rPr lang="en-US" altLang="zh-CN" dirty="0"/>
                  <a:t>SVM</a:t>
                </a:r>
                <a:r>
                  <a:rPr lang="zh-CN" altLang="zh-CN" dirty="0"/>
                  <a:t>中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8</a:t>
                </a:r>
                <a:r>
                  <a:rPr lang="zh-CN" altLang="zh-CN" dirty="0"/>
                  <a:t>分</a:t>
                </a:r>
                <a:r>
                  <a:rPr lang="zh-CN" altLang="zh-CN" dirty="0" smtClean="0"/>
                  <a:t>）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zh-CN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zh-CN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zh-CN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 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zh-CN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zh-CN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zh-CN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 smtClean="0"/>
              </a:p>
              <a:p>
                <a:pPr marL="342900" indent="-342900">
                  <a:buAutoNum type="arabicParenBoth" startAt="2"/>
                </a:pPr>
                <a:endParaRPr lang="en-US" altLang="zh-CN" dirty="0"/>
              </a:p>
              <a:p>
                <a:r>
                  <a:rPr lang="zh-CN" altLang="en-US" dirty="0" smtClean="0"/>
                  <a:t>算法伪代码：大致步骤 初始化数据，参数，梯度更新，学习率，终止条件</a:t>
                </a:r>
                <a:endParaRPr lang="en-US" altLang="zh-CN" b="0" dirty="0" smtClean="0"/>
              </a:p>
              <a:p>
                <a:pPr marL="342900" indent="-342900">
                  <a:buAutoNum type="alphaLcParenBoth"/>
                </a:pPr>
                <a:endParaRPr lang="en-US" altLang="zh-CN" b="0" dirty="0" smtClean="0"/>
              </a:p>
              <a:p>
                <a:endParaRPr lang="zh-CN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4" y="353147"/>
                <a:ext cx="11568296" cy="6858994"/>
              </a:xfrm>
              <a:prstGeom prst="rect">
                <a:avLst/>
              </a:prstGeom>
              <a:blipFill>
                <a:blip r:embed="rId2"/>
                <a:stretch>
                  <a:fillRect l="-421" t="-1511" r="-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40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23704" y="353147"/>
                <a:ext cx="11568296" cy="7689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期中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：</a:t>
                </a:r>
                <a:r>
                  <a:rPr lang="zh-CN" altLang="zh-CN" dirty="0"/>
                  <a:t> 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，则有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其中，</a:t>
                </a:r>
                <a:r>
                  <a:rPr lang="en-US" altLang="zh-CN" dirty="0" smtClean="0"/>
                  <a:t>K=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令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因此，原式形变为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𝑲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dirty="0" smtClean="0"/>
                  <a:t>  </a:t>
                </a:r>
                <a:r>
                  <a:rPr lang="en-US" altLang="zh-CN" dirty="0" err="1" smtClean="0"/>
                  <a:t>s.t.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zh-CN" dirty="0"/>
              </a:p>
              <a:p>
                <a:endParaRPr lang="en-US" altLang="zh-CN" dirty="0" smtClean="0"/>
              </a:p>
              <a:p>
                <a:endParaRPr lang="en-US" altLang="zh-CN" b="0" dirty="0" smtClean="0"/>
              </a:p>
              <a:p>
                <a:pPr marL="342900" indent="-342900">
                  <a:buAutoNum type="arabicParenBoth" startAt="2"/>
                </a:pPr>
                <a:endParaRPr lang="en-US" altLang="zh-CN" dirty="0"/>
              </a:p>
              <a:p>
                <a:endParaRPr lang="en-US" altLang="zh-CN" b="0" dirty="0" smtClean="0"/>
              </a:p>
              <a:p>
                <a:endParaRPr lang="zh-CN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4" y="353147"/>
                <a:ext cx="11568296" cy="7689669"/>
              </a:xfrm>
              <a:prstGeom prst="rect">
                <a:avLst/>
              </a:prstGeom>
              <a:blipFill>
                <a:blip r:embed="rId2"/>
                <a:stretch>
                  <a:fillRect l="-421" t="-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644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23704" y="353147"/>
                <a:ext cx="11568296" cy="7556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期中</a:t>
                </a:r>
                <a:r>
                  <a:rPr lang="en-US" altLang="zh-CN" dirty="0"/>
                  <a:t>6</a:t>
                </a:r>
                <a:r>
                  <a:rPr lang="zh-CN" altLang="en-US" dirty="0" smtClean="0"/>
                  <a:t>：</a:t>
                </a:r>
                <a:r>
                  <a:rPr lang="zh-CN" altLang="zh-CN" dirty="0" smtClean="0"/>
                  <a:t> </a:t>
                </a:r>
                <a:endParaRPr lang="en-US" altLang="zh-CN" dirty="0" smtClean="0"/>
              </a:p>
              <a:p>
                <a:r>
                  <a:rPr lang="en-US" altLang="zh-CN" dirty="0"/>
                  <a:t>6.(10</a:t>
                </a:r>
                <a:r>
                  <a:rPr lang="zh-CN" altLang="zh-CN" dirty="0"/>
                  <a:t>分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假设数据集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zh-CN" dirty="0"/>
                  <a:t>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是从均值为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、方差为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zh-CN" altLang="zh-CN" dirty="0"/>
                  <a:t>的正态分布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zh-CN" dirty="0"/>
                  <a:t>中独立采样而得到。</a:t>
                </a:r>
              </a:p>
              <a:p>
                <a:pPr lvl="0"/>
                <a:r>
                  <a:rPr lang="zh-CN" altLang="zh-CN" dirty="0"/>
                  <a:t>试通过极大似然估计法求解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分）</a:t>
                </a:r>
              </a:p>
              <a:p>
                <a:pPr lvl="0"/>
                <a:r>
                  <a:rPr lang="zh-CN" altLang="zh-CN" dirty="0"/>
                  <a:t>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zh-CN" dirty="0"/>
                  <a:t>也是随机变量，在未知数据集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zh-CN" dirty="0"/>
                  <a:t>时分别满足正态分布和伽玛分布，即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zh-CN" dirty="0"/>
                  <a:t>，而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Gam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zh-CN" dirty="0"/>
                  <a:t>为伽玛函数，请用贝叶斯定理求解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zh-CN" dirty="0"/>
                  <a:t>的后验分布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6</a:t>
                </a:r>
                <a:r>
                  <a:rPr lang="zh-CN" altLang="zh-CN" dirty="0"/>
                  <a:t>分</a:t>
                </a:r>
                <a:r>
                  <a:rPr lang="zh-CN" altLang="zh-CN" dirty="0" smtClean="0"/>
                  <a:t>）</a:t>
                </a:r>
                <a:endParaRPr lang="en-US" altLang="zh-CN" dirty="0" smtClean="0"/>
              </a:p>
              <a:p>
                <a:pPr lvl="0"/>
                <a:endParaRPr lang="en-US" altLang="zh-CN" dirty="0"/>
              </a:p>
              <a:p>
                <a:pPr lvl="0"/>
                <a:r>
                  <a:rPr lang="zh-CN" altLang="en-US" dirty="0" smtClean="0"/>
                  <a:t>解：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rad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 smtClean="0"/>
              </a:p>
              <a:p>
                <a:pPr lvl="0"/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zh-CN" b="0" dirty="0" smtClean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        ⇒   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endParaRPr lang="en-US" altLang="zh-CN" b="1" dirty="0" smtClean="0"/>
              </a:p>
              <a:p>
                <a:endParaRPr lang="en-US" altLang="zh-CN" dirty="0"/>
              </a:p>
              <a:p>
                <a:endParaRPr lang="zh-CN" altLang="zh-CN" dirty="0"/>
              </a:p>
              <a:p>
                <a:endParaRPr lang="en-US" altLang="zh-CN" dirty="0" smtClean="0"/>
              </a:p>
              <a:p>
                <a:endParaRPr lang="en-US" altLang="zh-CN" b="0" dirty="0" smtClean="0"/>
              </a:p>
              <a:p>
                <a:pPr marL="342900" indent="-342900">
                  <a:buAutoNum type="arabicParenBoth" startAt="2"/>
                </a:pPr>
                <a:endParaRPr lang="en-US" altLang="zh-CN" dirty="0"/>
              </a:p>
              <a:p>
                <a:endParaRPr lang="en-US" altLang="zh-CN" b="0" dirty="0" smtClean="0"/>
              </a:p>
              <a:p>
                <a:endParaRPr lang="zh-CN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4" y="353147"/>
                <a:ext cx="11568296" cy="7556107"/>
              </a:xfrm>
              <a:prstGeom prst="rect">
                <a:avLst/>
              </a:prstGeom>
              <a:blipFill>
                <a:blip r:embed="rId2"/>
                <a:stretch>
                  <a:fillRect l="-421" t="-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02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100" y="4110496"/>
            <a:ext cx="2357351" cy="1928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23704" y="353147"/>
                <a:ext cx="11568296" cy="8114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期中</a:t>
                </a:r>
                <a:r>
                  <a:rPr lang="en-US" altLang="zh-CN" dirty="0"/>
                  <a:t>6</a:t>
                </a:r>
                <a:r>
                  <a:rPr lang="zh-CN" altLang="en-US" dirty="0" smtClean="0"/>
                  <a:t>：</a:t>
                </a:r>
                <a:r>
                  <a:rPr lang="zh-CN" altLang="zh-CN" dirty="0" smtClean="0"/>
                  <a:t> </a:t>
                </a:r>
                <a:endParaRPr lang="en-US" altLang="zh-CN" dirty="0" smtClean="0"/>
              </a:p>
              <a:p>
                <a:r>
                  <a:rPr lang="en-US" altLang="zh-CN" dirty="0"/>
                  <a:t>6.(10</a:t>
                </a:r>
                <a:r>
                  <a:rPr lang="zh-CN" altLang="zh-CN" dirty="0"/>
                  <a:t>分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假设数据集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zh-CN" dirty="0"/>
                  <a:t>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是从均值为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、方差为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zh-CN" altLang="zh-CN" dirty="0"/>
                  <a:t>的正态分布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zh-CN" dirty="0"/>
                  <a:t>中独立采样而得到。</a:t>
                </a:r>
              </a:p>
              <a:p>
                <a:pPr lvl="0"/>
                <a:r>
                  <a:rPr lang="zh-CN" altLang="zh-CN" dirty="0"/>
                  <a:t>试通过极大似然估计法求解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分）</a:t>
                </a:r>
              </a:p>
              <a:p>
                <a:pPr lvl="0"/>
                <a:r>
                  <a:rPr lang="zh-CN" altLang="zh-CN" dirty="0"/>
                  <a:t>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zh-CN" dirty="0"/>
                  <a:t>也是随机变量，在未知数据集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zh-CN" dirty="0"/>
                  <a:t>时分别满足正态分布和伽玛分布，即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zh-CN" dirty="0"/>
                  <a:t>，而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Gam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zh-CN" dirty="0"/>
                  <a:t>为伽玛函数，请用贝叶斯定理求解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zh-CN" dirty="0"/>
                  <a:t>的后验分布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6</a:t>
                </a:r>
                <a:r>
                  <a:rPr lang="zh-CN" altLang="zh-CN" dirty="0"/>
                  <a:t>分</a:t>
                </a:r>
                <a:r>
                  <a:rPr lang="zh-CN" altLang="zh-CN" dirty="0" smtClean="0"/>
                  <a:t>）</a:t>
                </a:r>
                <a:endParaRPr lang="en-US" altLang="zh-CN" dirty="0" smtClean="0"/>
              </a:p>
              <a:p>
                <a:pPr lvl="0"/>
                <a:endParaRPr lang="en-US" altLang="zh-CN" dirty="0"/>
              </a:p>
              <a:p>
                <a:pPr lvl="0"/>
                <a:r>
                  <a:rPr lang="zh-CN" altLang="en-US" dirty="0" smtClean="0"/>
                  <a:t>解：</a:t>
                </a:r>
                <a:r>
                  <a:rPr lang="en-US" altLang="zh-CN" dirty="0"/>
                  <a:t>2</a:t>
                </a:r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pPr lvl="0"/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0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0"/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0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0"/>
                <a:endParaRPr lang="en-US" altLang="zh-CN" b="1" dirty="0" smtClean="0"/>
              </a:p>
              <a:p>
                <a:pPr lvl="0"/>
                <a:endParaRPr lang="en-US" altLang="zh-CN" b="1" dirty="0"/>
              </a:p>
              <a:p>
                <a:pPr lvl="0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zh-CN" b="1" dirty="0" smtClean="0"/>
                  <a:t>      </a:t>
                </a:r>
              </a:p>
              <a:p>
                <a:pPr lvl="0"/>
                <a:endParaRPr lang="en-US" altLang="zh-CN" b="1" dirty="0" smtClean="0"/>
              </a:p>
              <a:p>
                <a:pPr lvl="0"/>
                <a:endParaRPr lang="en-US" altLang="zh-CN" b="1" dirty="0" smtClean="0"/>
              </a:p>
              <a:p>
                <a:pPr lvl="0"/>
                <a:endParaRPr lang="en-US" altLang="zh-CN" b="1" dirty="0"/>
              </a:p>
              <a:p>
                <a:pPr lvl="0"/>
                <a:endParaRPr lang="en-US" altLang="zh-CN" b="1" dirty="0" smtClean="0"/>
              </a:p>
              <a:p>
                <a:endParaRPr lang="en-US" altLang="zh-CN" dirty="0"/>
              </a:p>
              <a:p>
                <a:endParaRPr lang="zh-CN" altLang="zh-CN" dirty="0"/>
              </a:p>
              <a:p>
                <a:endParaRPr lang="en-US" altLang="zh-CN" dirty="0" smtClean="0"/>
              </a:p>
              <a:p>
                <a:endParaRPr lang="en-US" altLang="zh-CN" b="0" dirty="0" smtClean="0"/>
              </a:p>
              <a:p>
                <a:pPr marL="342900" indent="-342900">
                  <a:buAutoNum type="arabicParenBoth" startAt="2"/>
                </a:pPr>
                <a:endParaRPr lang="en-US" altLang="zh-CN" dirty="0"/>
              </a:p>
              <a:p>
                <a:endParaRPr lang="en-US" altLang="zh-CN" b="0" dirty="0" smtClean="0"/>
              </a:p>
              <a:p>
                <a:endParaRPr lang="zh-CN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4" y="353147"/>
                <a:ext cx="11568296" cy="8114594"/>
              </a:xfrm>
              <a:prstGeom prst="rect">
                <a:avLst/>
              </a:prstGeom>
              <a:blipFill>
                <a:blip r:embed="rId2"/>
                <a:stretch>
                  <a:fillRect l="-421" t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337036" y="2587458"/>
                <a:ext cx="8783174" cy="1117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036" y="2587458"/>
                <a:ext cx="8783174" cy="1117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279886" y="3619347"/>
                <a:ext cx="589283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886" y="3619347"/>
                <a:ext cx="5892831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337036" y="4515750"/>
                <a:ext cx="8727517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036" y="4515750"/>
                <a:ext cx="8727517" cy="984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260836" y="5401697"/>
                <a:ext cx="8300028" cy="1407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Sup>
                                                <m:sSubSup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836" y="5401697"/>
                <a:ext cx="8300028" cy="14073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76126" y="4250196"/>
                <a:ext cx="1952625" cy="531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26" y="4250196"/>
                <a:ext cx="1952625" cy="531107"/>
              </a:xfrm>
              <a:prstGeom prst="rect">
                <a:avLst/>
              </a:prstGeom>
              <a:blipFill>
                <a:blip r:embed="rId7"/>
                <a:stretch>
                  <a:fillRect l="-2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88450" y="4890297"/>
                <a:ext cx="2176414" cy="1156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0" y="4890297"/>
                <a:ext cx="2176414" cy="11561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87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8100" y="2611896"/>
            <a:ext cx="2221989" cy="1928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23704" y="353147"/>
                <a:ext cx="11568296" cy="6175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期中</a:t>
                </a:r>
                <a:r>
                  <a:rPr lang="en-US" altLang="zh-CN" dirty="0"/>
                  <a:t>6</a:t>
                </a:r>
                <a:r>
                  <a:rPr lang="zh-CN" altLang="en-US" dirty="0" smtClean="0"/>
                  <a:t>：</a:t>
                </a:r>
                <a:r>
                  <a:rPr lang="zh-CN" altLang="zh-CN" dirty="0" smtClean="0"/>
                  <a:t> </a:t>
                </a:r>
                <a:endParaRPr lang="en-US" altLang="zh-CN" dirty="0" smtClean="0"/>
              </a:p>
              <a:p>
                <a:r>
                  <a:rPr lang="en-US" altLang="zh-CN" dirty="0"/>
                  <a:t>6.(10</a:t>
                </a:r>
                <a:r>
                  <a:rPr lang="zh-CN" altLang="zh-CN" dirty="0"/>
                  <a:t>分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假设数据集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zh-CN" dirty="0"/>
                  <a:t>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是从均值为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、方差为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zh-CN" altLang="zh-CN" dirty="0"/>
                  <a:t>的正态分布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zh-CN" dirty="0"/>
                  <a:t>中独立采样而得到。</a:t>
                </a:r>
              </a:p>
              <a:p>
                <a:pPr lvl="0"/>
                <a:r>
                  <a:rPr lang="zh-CN" altLang="zh-CN" dirty="0"/>
                  <a:t>试通过极大似然估计法求解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分）</a:t>
                </a:r>
              </a:p>
              <a:p>
                <a:pPr lvl="0"/>
                <a:r>
                  <a:rPr lang="zh-CN" altLang="zh-CN" dirty="0"/>
                  <a:t>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zh-CN" dirty="0"/>
                  <a:t>也是随机变量，在未知数据集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zh-CN" dirty="0"/>
                  <a:t>时分别满足正态分布和伽玛分布，即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zh-CN" dirty="0"/>
                  <a:t>，而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Gam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zh-CN" dirty="0"/>
                  <a:t>为伽玛函数，请用贝叶斯定理求解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zh-CN" dirty="0"/>
                  <a:t>的后验分布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6</a:t>
                </a:r>
                <a:r>
                  <a:rPr lang="zh-CN" altLang="zh-CN" dirty="0"/>
                  <a:t>分</a:t>
                </a:r>
                <a:r>
                  <a:rPr lang="zh-CN" altLang="zh-CN" dirty="0" smtClean="0"/>
                  <a:t>）</a:t>
                </a:r>
                <a:endParaRPr lang="en-US" altLang="zh-CN" dirty="0" smtClean="0"/>
              </a:p>
              <a:p>
                <a:pPr lvl="0"/>
                <a:endParaRPr lang="en-US" altLang="zh-CN" dirty="0"/>
              </a:p>
              <a:p>
                <a:pPr lvl="0"/>
                <a:r>
                  <a:rPr lang="zh-CN" altLang="en-US" dirty="0" smtClean="0"/>
                  <a:t>解：</a:t>
                </a:r>
                <a:r>
                  <a:rPr lang="en-US" altLang="zh-CN" dirty="0"/>
                  <a:t>2</a:t>
                </a:r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pPr lvl="0"/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0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0"/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0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0"/>
                <a:endParaRPr lang="en-US" altLang="zh-CN" b="1" dirty="0" smtClean="0"/>
              </a:p>
              <a:p>
                <a:pPr lvl="0"/>
                <a:endParaRPr lang="en-US" altLang="zh-CN" b="1" dirty="0"/>
              </a:p>
              <a:p>
                <a:pPr lvl="0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zh-CN" b="1" dirty="0" smtClean="0"/>
                  <a:t>      </a:t>
                </a:r>
              </a:p>
              <a:p>
                <a:pPr lvl="0"/>
                <a:endParaRPr lang="en-US" altLang="zh-CN" b="1" dirty="0" smtClean="0"/>
              </a:p>
              <a:p>
                <a:pPr lvl="0"/>
                <a:endParaRPr lang="en-US" altLang="zh-CN" b="1" dirty="0" smtClean="0"/>
              </a:p>
              <a:p>
                <a:pPr lvl="0"/>
                <a:endParaRPr lang="en-US" altLang="zh-CN" b="1" dirty="0"/>
              </a:p>
              <a:p>
                <a:pPr lvl="0"/>
                <a:endParaRPr lang="en-US" altLang="zh-CN" b="1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4" y="353147"/>
                <a:ext cx="11568296" cy="6175601"/>
              </a:xfrm>
              <a:prstGeom prst="rect">
                <a:avLst/>
              </a:prstGeom>
              <a:blipFill>
                <a:blip r:embed="rId2"/>
                <a:stretch>
                  <a:fillRect l="-421" t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160229" y="2611896"/>
                <a:ext cx="8225906" cy="1407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Sup>
                                                <m:sSubSup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229" y="2611896"/>
                <a:ext cx="8225906" cy="1407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1351" y="2611896"/>
                <a:ext cx="1952625" cy="531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1" y="2611896"/>
                <a:ext cx="1952625" cy="531107"/>
              </a:xfrm>
              <a:prstGeom prst="rect">
                <a:avLst/>
              </a:prstGeom>
              <a:blipFill>
                <a:blip r:embed="rId4"/>
                <a:stretch>
                  <a:fillRect l="-2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3675" y="3251997"/>
                <a:ext cx="2176414" cy="1156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5" y="3251997"/>
                <a:ext cx="2176414" cy="1156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060811" y="3955683"/>
                <a:ext cx="9230347" cy="1407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Sup>
                                                <m:sSubSup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811" y="3955683"/>
                <a:ext cx="9230347" cy="14073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023976" y="5111833"/>
                <a:ext cx="7376763" cy="1407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Sup>
                                                <m:sSubSup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976" y="5111833"/>
                <a:ext cx="7376763" cy="14073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782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8100" y="2611896"/>
            <a:ext cx="2357351" cy="1928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137282" y="5899639"/>
            <a:ext cx="815572" cy="37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14800" y="5511818"/>
            <a:ext cx="3409950" cy="13461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23704" y="353147"/>
                <a:ext cx="11568296" cy="6175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期中</a:t>
                </a:r>
                <a:r>
                  <a:rPr lang="en-US" altLang="zh-CN" dirty="0"/>
                  <a:t>6</a:t>
                </a:r>
                <a:r>
                  <a:rPr lang="zh-CN" altLang="en-US" dirty="0" smtClean="0"/>
                  <a:t>：</a:t>
                </a:r>
                <a:r>
                  <a:rPr lang="zh-CN" altLang="zh-CN" dirty="0" smtClean="0"/>
                  <a:t> </a:t>
                </a:r>
                <a:endParaRPr lang="en-US" altLang="zh-CN" dirty="0" smtClean="0"/>
              </a:p>
              <a:p>
                <a:r>
                  <a:rPr lang="en-US" altLang="zh-CN" dirty="0"/>
                  <a:t>6.(10</a:t>
                </a:r>
                <a:r>
                  <a:rPr lang="zh-CN" altLang="zh-CN" dirty="0"/>
                  <a:t>分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假设数据集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zh-CN" dirty="0"/>
                  <a:t>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是从均值为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、方差为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zh-CN" altLang="zh-CN" dirty="0"/>
                  <a:t>的正态分布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zh-CN" dirty="0"/>
                  <a:t>中独立采样而得到。</a:t>
                </a:r>
              </a:p>
              <a:p>
                <a:pPr lvl="0"/>
                <a:r>
                  <a:rPr lang="zh-CN" altLang="zh-CN" dirty="0"/>
                  <a:t>试通过极大似然估计法求解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分）</a:t>
                </a:r>
              </a:p>
              <a:p>
                <a:pPr lvl="0"/>
                <a:r>
                  <a:rPr lang="zh-CN" altLang="zh-CN" dirty="0"/>
                  <a:t>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zh-CN" dirty="0"/>
                  <a:t>也是随机变量，在未知数据集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zh-CN" dirty="0"/>
                  <a:t>时分别满足正态分布和伽玛分布，即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zh-CN" dirty="0"/>
                  <a:t>，而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Gam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zh-CN" dirty="0"/>
                  <a:t>为伽玛函数，请用贝叶斯定理求解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zh-CN" dirty="0"/>
                  <a:t>的后验分布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  <a:r>
                  <a:rPr lang="zh-CN" altLang="zh-CN" dirty="0"/>
                  <a:t>（</a:t>
                </a:r>
                <a:r>
                  <a:rPr lang="en-US" altLang="zh-CN" dirty="0"/>
                  <a:t>6</a:t>
                </a:r>
                <a:r>
                  <a:rPr lang="zh-CN" altLang="zh-CN" dirty="0"/>
                  <a:t>分</a:t>
                </a:r>
                <a:r>
                  <a:rPr lang="zh-CN" altLang="zh-CN" dirty="0" smtClean="0"/>
                  <a:t>）</a:t>
                </a:r>
                <a:endParaRPr lang="en-US" altLang="zh-CN" dirty="0" smtClean="0"/>
              </a:p>
              <a:p>
                <a:pPr lvl="0"/>
                <a:endParaRPr lang="en-US" altLang="zh-CN" dirty="0"/>
              </a:p>
              <a:p>
                <a:pPr lvl="0"/>
                <a:r>
                  <a:rPr lang="zh-CN" altLang="en-US" dirty="0" smtClean="0"/>
                  <a:t>解：</a:t>
                </a:r>
                <a:r>
                  <a:rPr lang="en-US" altLang="zh-CN" dirty="0"/>
                  <a:t>2</a:t>
                </a:r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pPr lvl="0"/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0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0"/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0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0"/>
                <a:endParaRPr lang="en-US" altLang="zh-CN" b="1" dirty="0" smtClean="0"/>
              </a:p>
              <a:p>
                <a:pPr lvl="0"/>
                <a:endParaRPr lang="en-US" altLang="zh-CN" b="1" dirty="0"/>
              </a:p>
              <a:p>
                <a:pPr lvl="0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zh-CN" b="1" dirty="0" smtClean="0"/>
                  <a:t>      </a:t>
                </a:r>
              </a:p>
              <a:p>
                <a:pPr lvl="0"/>
                <a:endParaRPr lang="en-US" altLang="zh-CN" b="1" dirty="0" smtClean="0"/>
              </a:p>
              <a:p>
                <a:pPr lvl="0"/>
                <a:endParaRPr lang="en-US" altLang="zh-CN" b="1" dirty="0" smtClean="0"/>
              </a:p>
              <a:p>
                <a:pPr lvl="0"/>
                <a:endParaRPr lang="en-US" altLang="zh-CN" b="1" dirty="0"/>
              </a:p>
              <a:p>
                <a:pPr lvl="0"/>
                <a:endParaRPr lang="en-US" altLang="zh-CN" b="1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4" y="353147"/>
                <a:ext cx="11568296" cy="6175601"/>
              </a:xfrm>
              <a:prstGeom prst="rect">
                <a:avLst/>
              </a:prstGeom>
              <a:blipFill>
                <a:blip r:embed="rId2"/>
                <a:stretch>
                  <a:fillRect l="-421" t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1351" y="2611896"/>
                <a:ext cx="2395624" cy="583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1" y="2611896"/>
                <a:ext cx="2395624" cy="583814"/>
              </a:xfrm>
              <a:prstGeom prst="rect">
                <a:avLst/>
              </a:prstGeom>
              <a:blipFill>
                <a:blip r:embed="rId3"/>
                <a:stretch>
                  <a:fillRect l="-2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3675" y="3251997"/>
                <a:ext cx="2176414" cy="1187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5" y="3251997"/>
                <a:ext cx="2176414" cy="1187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357351" y="2877449"/>
                <a:ext cx="8876661" cy="1662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Sup>
                                                <m:sSubSup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altLang="zh-CN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351" y="2877449"/>
                <a:ext cx="8876661" cy="16628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575570" y="2214207"/>
                <a:ext cx="4382225" cy="530466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需要限定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 smtClean="0"/>
                  <a:t>才能满足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分布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570" y="2214207"/>
                <a:ext cx="4382225" cy="530466"/>
              </a:xfrm>
              <a:prstGeom prst="rect">
                <a:avLst/>
              </a:prstGeom>
              <a:blipFill>
                <a:blip r:embed="rId6"/>
                <a:stretch>
                  <a:fillRect l="-1252" r="-417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757741" y="4127170"/>
                <a:ext cx="6865854" cy="1407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Sup>
                                                <m:sSubSup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altLang="zh-CN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741" y="4127170"/>
                <a:ext cx="6865854" cy="14073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393314" y="5450627"/>
                <a:ext cx="7594708" cy="1407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p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𝜇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sSubSup>
                                                    <m:sSubSupPr>
                                                      <m:ctrlPr>
                                                        <a:rPr lang="en-US" altLang="zh-CN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acc>
                                                        <m:accPr>
                                                          <m:chr m:val="̂"/>
                                                          <m:ctrlPr>
                                                            <a:rPr lang="en-US" altLang="zh-CN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altLang="zh-CN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𝜎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bSup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den>
                                  </m:f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14" y="5450627"/>
                <a:ext cx="7594708" cy="14073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060302" y="6102125"/>
                <a:ext cx="2897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𝐺𝑎𝑚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302" y="6102125"/>
                <a:ext cx="2897493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26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03787" y="678553"/>
                <a:ext cx="1134054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3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性能评估：</a:t>
                </a:r>
                <a:endParaRPr lang="en-US" altLang="zh-CN" dirty="0"/>
              </a:p>
              <a:p>
                <a:r>
                  <a:rPr lang="zh-CN" altLang="en-US" dirty="0" smtClean="0"/>
                  <a:t>数据集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为二分类，主要测试对比三种算法在数据集上的错误率和分类精度，其他任务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则采用不同的评测指标（查准率，查全率，</a:t>
                </a:r>
                <a:r>
                  <a:rPr lang="en-US" altLang="zh-CN" dirty="0" smtClean="0"/>
                  <a:t>P-R</a:t>
                </a:r>
                <a:r>
                  <a:rPr lang="zh-CN" altLang="en-US" dirty="0" smtClean="0"/>
                  <a:t>曲线等）。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87" y="678553"/>
                <a:ext cx="11340540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484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03787" y="2163938"/>
                <a:ext cx="6096000" cy="10415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lvl="1" algn="ctr"/>
                <a:r>
                  <a:rPr lang="zh-CN" altLang="en-US" dirty="0" smtClean="0"/>
                  <a:t>错误率：分错样本占样本总数的比例</a:t>
                </a:r>
                <a:endParaRPr lang="en-US" altLang="zh-CN" dirty="0"/>
              </a:p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87" y="2163938"/>
                <a:ext cx="6096000" cy="1041567"/>
              </a:xfrm>
              <a:prstGeom prst="rect">
                <a:avLst/>
              </a:prstGeom>
              <a:blipFill rotWithShape="0">
                <a:blip r:embed="rId3"/>
                <a:stretch>
                  <a:fillRect t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03787" y="3767560"/>
                <a:ext cx="6096000" cy="10415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lvl="1" algn="ctr"/>
                <a:r>
                  <a:rPr lang="zh-CN" altLang="en-US" dirty="0"/>
                  <a:t>精度：分对样本占样本总数的比率</a:t>
                </a:r>
                <a:endParaRPr lang="en-US" altLang="zh-CN" dirty="0"/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𝑎𝑐𝑐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87" y="3767560"/>
                <a:ext cx="6096000" cy="1041567"/>
              </a:xfrm>
              <a:prstGeom prst="rect">
                <a:avLst/>
              </a:prstGeom>
              <a:blipFill rotWithShape="0">
                <a:blip r:embed="rId4"/>
                <a:stretch>
                  <a:fillRect t="-2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07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7927" y="248335"/>
            <a:ext cx="11623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期中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/>
              <a:t>(20</a:t>
            </a:r>
            <a:r>
              <a:rPr lang="zh-CN" altLang="zh-CN" dirty="0"/>
              <a:t>分</a:t>
            </a:r>
            <a:r>
              <a:rPr lang="en-US" altLang="zh-CN" dirty="0"/>
              <a:t>)</a:t>
            </a:r>
            <a:r>
              <a:rPr lang="zh-CN" altLang="zh-CN" dirty="0"/>
              <a:t>对率回归模型用</a:t>
            </a:r>
            <a:r>
              <a:rPr lang="en-US" altLang="zh-CN" dirty="0"/>
              <a:t>sigmoid</a:t>
            </a:r>
            <a:r>
              <a:rPr lang="zh-CN" altLang="zh-CN" dirty="0"/>
              <a:t>函数实现二分类，若替换为</a:t>
            </a:r>
            <a:r>
              <a:rPr lang="en-US" altLang="zh-CN" dirty="0" err="1"/>
              <a:t>softmax</a:t>
            </a:r>
            <a:r>
              <a:rPr lang="zh-CN" altLang="zh-CN" dirty="0"/>
              <a:t>函数，可以实现多分类。请给出线性多分类的损失函数（</a:t>
            </a:r>
            <a:r>
              <a:rPr lang="en-US" altLang="zh-CN" dirty="0"/>
              <a:t>6</a:t>
            </a:r>
            <a:r>
              <a:rPr lang="zh-CN" altLang="zh-CN" dirty="0"/>
              <a:t>分）并计算参数梯度（</a:t>
            </a:r>
            <a:r>
              <a:rPr lang="en-US" altLang="zh-CN" dirty="0"/>
              <a:t>6</a:t>
            </a:r>
            <a:r>
              <a:rPr lang="zh-CN" altLang="zh-CN" dirty="0"/>
              <a:t>分），同时基于梯度下降法给出算法学习的伪代码</a:t>
            </a:r>
            <a:r>
              <a:rPr lang="en-US" altLang="zh-CN" dirty="0"/>
              <a:t>.</a:t>
            </a:r>
            <a:r>
              <a:rPr lang="zh-CN" altLang="zh-CN" dirty="0"/>
              <a:t>（</a:t>
            </a:r>
            <a:r>
              <a:rPr lang="en-US" altLang="zh-CN" dirty="0"/>
              <a:t>8</a:t>
            </a:r>
            <a:r>
              <a:rPr lang="zh-CN" altLang="zh-CN" dirty="0"/>
              <a:t>分）</a:t>
            </a:r>
          </a:p>
          <a:p>
            <a:pPr lvl="0" algn="just">
              <a:spcAft>
                <a:spcPts val="0"/>
              </a:spcAft>
            </a:pP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3223172" y="1340688"/>
            <a:ext cx="5953472" cy="211186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74032" y="341860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dirty="0"/>
              <a:t>损失函数</a:t>
            </a:r>
            <a:r>
              <a:rPr lang="zh-CN" altLang="zh-CN" kern="100" dirty="0"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zh-CN" sz="20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3085436" y="4106573"/>
            <a:ext cx="5757228" cy="10057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886690" y="5229023"/>
                <a:ext cx="10626436" cy="436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dirty="0"/>
                  <a:t>上式中</a:t>
                </a:r>
                <a:r>
                  <a:rPr lang="en-US" altLang="zh-CN" dirty="0"/>
                  <a:t>1{</a:t>
                </a:r>
                <a:r>
                  <a:rPr lang="zh-CN" altLang="zh-CN" dirty="0"/>
                  <a:t>·</a:t>
                </a:r>
                <a:r>
                  <a:rPr lang="en-US" altLang="zh-CN" dirty="0"/>
                  <a:t>}</a:t>
                </a:r>
                <a:r>
                  <a:rPr lang="zh-CN" altLang="zh-CN" dirty="0"/>
                  <a:t>表示为示性函数，当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/>
                        </m:ctrlPr>
                      </m:sSupPr>
                      <m:e>
                        <m:r>
                          <a:rPr lang="en-US" altLang="zh-CN"/>
                          <m:t>𝑦</m:t>
                        </m:r>
                      </m:e>
                      <m:sup>
                        <m:r>
                          <a:rPr lang="zh-CN" altLang="zh-CN"/>
                          <m:t>（</m:t>
                        </m:r>
                        <m:r>
                          <a:rPr lang="en-US" altLang="zh-CN"/>
                          <m:t>𝑖</m:t>
                        </m:r>
                        <m:r>
                          <a:rPr lang="zh-CN" altLang="zh-CN"/>
                          <m:t>）</m:t>
                        </m:r>
                      </m:sup>
                    </m:sSup>
                    <m:r>
                      <a:rPr lang="en-US" altLang="zh-CN"/>
                      <m:t>=</m:t>
                    </m:r>
                    <m:r>
                      <a:rPr lang="en-US" altLang="zh-CN"/>
                      <m:t>𝑗</m:t>
                    </m:r>
                  </m:oMath>
                </a14:m>
                <a:r>
                  <a:rPr lang="zh-CN" altLang="zh-CN" dirty="0"/>
                  <a:t>时，函数值为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，否则为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，当类别为正确时，函数值为</a:t>
                </a:r>
                <a:r>
                  <a:rPr lang="en-US" altLang="zh-CN" dirty="0"/>
                  <a:t>1.</a:t>
                </a:r>
                <a:endParaRPr lang="zh-CN" altLang="zh-CN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90" y="5229023"/>
                <a:ext cx="10626436" cy="436530"/>
              </a:xfrm>
              <a:prstGeom prst="rect">
                <a:avLst/>
              </a:prstGeom>
              <a:blipFill rotWithShape="0">
                <a:blip r:embed="rId4"/>
                <a:stretch>
                  <a:fillRect l="-459" b="-22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39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9839" y="138436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参数</a:t>
            </a:r>
            <a:r>
              <a:rPr lang="zh-CN" altLang="zh-CN" dirty="0"/>
              <a:t>梯度</a:t>
            </a:r>
            <a:r>
              <a:rPr lang="zh-CN" altLang="en-US" dirty="0" smtClean="0"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70289" y="1905000"/>
            <a:ext cx="6939795" cy="4772247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485290" y="244241"/>
            <a:ext cx="1809183" cy="123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2021" y="19979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伪代码</a:t>
            </a:r>
            <a:r>
              <a:rPr lang="zh-CN" altLang="en-US" dirty="0" smtClean="0"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599394" y="715191"/>
                <a:ext cx="11242964" cy="979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dirty="0"/>
                  <a:t>设输入数据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X</m:t>
                    </m:r>
                    <m:r>
                      <a:rPr lang="en-US" altLang="zh-CN"/>
                      <m:t>={</m:t>
                    </m:r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a:rPr lang="en-US" altLang="zh-CN"/>
                          <m:t>𝑥</m:t>
                        </m:r>
                      </m:e>
                      <m:sub>
                        <m:r>
                          <a:rPr lang="en-US" altLang="zh-CN"/>
                          <m:t>1</m:t>
                        </m:r>
                      </m:sub>
                    </m:sSub>
                    <m:r>
                      <a:rPr lang="zh-CN" altLang="zh-CN"/>
                      <m:t>，</m:t>
                    </m:r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a:rPr lang="en-US" altLang="zh-CN"/>
                          <m:t>𝑥</m:t>
                        </m:r>
                      </m:e>
                      <m:sub>
                        <m:r>
                          <a:rPr lang="en-US" altLang="zh-CN"/>
                          <m:t>2</m:t>
                        </m:r>
                      </m:sub>
                    </m:sSub>
                    <m:r>
                      <a:rPr lang="zh-CN" altLang="zh-CN"/>
                      <m:t>，</m:t>
                    </m:r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a:rPr lang="en-US" altLang="zh-CN"/>
                          <m:t>𝑥</m:t>
                        </m:r>
                      </m:e>
                      <m:sub>
                        <m:r>
                          <a:rPr lang="en-US" altLang="zh-CN"/>
                          <m:t>3</m:t>
                        </m:r>
                      </m:sub>
                    </m:sSub>
                    <m:r>
                      <a:rPr lang="zh-CN" altLang="zh-CN"/>
                      <m:t>，······，</m:t>
                    </m:r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a:rPr lang="en-US" altLang="zh-CN"/>
                          <m:t>𝑥</m:t>
                        </m:r>
                      </m:e>
                      <m:sub>
                        <m:r>
                          <a:rPr lang="en-US" altLang="zh-CN"/>
                          <m:t>𝑚</m:t>
                        </m:r>
                      </m:sub>
                    </m:sSub>
                    <m:r>
                      <a:rPr lang="en-US" altLang="zh-CN"/>
                      <m:t>}</m:t>
                    </m:r>
                  </m:oMath>
                </a14:m>
                <a:r>
                  <a:rPr lang="zh-CN" altLang="zh-CN" dirty="0"/>
                  <a:t>，共</a:t>
                </a:r>
                <a:r>
                  <a:rPr lang="en-US" altLang="zh-CN" dirty="0"/>
                  <a:t>m</a:t>
                </a:r>
                <a:r>
                  <a:rPr lang="zh-CN" altLang="zh-CN" dirty="0"/>
                  <a:t>个数据样本，组成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m</m:t>
                    </m:r>
                    <m:r>
                      <a:rPr lang="en-US" altLang="zh-CN"/>
                      <m:t>×</m:t>
                    </m:r>
                    <m:r>
                      <m:rPr>
                        <m:sty m:val="p"/>
                      </m:rPr>
                      <a:rPr lang="en-US" altLang="zh-CN"/>
                      <m:t>n</m:t>
                    </m:r>
                  </m:oMath>
                </a14:m>
                <a:r>
                  <a:rPr lang="zh-CN" altLang="zh-CN" dirty="0"/>
                  <a:t>的矩阵，输出的类别为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Y</m:t>
                    </m:r>
                    <m:r>
                      <a:rPr lang="en-US" altLang="zh-CN"/>
                      <m:t>={</m:t>
                    </m:r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a:rPr lang="en-US" altLang="zh-CN"/>
                          <m:t>𝑦</m:t>
                        </m:r>
                      </m:e>
                      <m:sub>
                        <m:r>
                          <a:rPr lang="en-US" altLang="zh-CN"/>
                          <m:t>1</m:t>
                        </m:r>
                      </m:sub>
                    </m:sSub>
                    <m:r>
                      <a:rPr lang="zh-CN" altLang="zh-CN"/>
                      <m:t>，</m:t>
                    </m:r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a:rPr lang="en-US" altLang="zh-CN"/>
                          <m:t>𝑦</m:t>
                        </m:r>
                      </m:e>
                      <m:sub>
                        <m:r>
                          <a:rPr lang="en-US" altLang="zh-CN"/>
                          <m:t>2</m:t>
                        </m:r>
                      </m:sub>
                    </m:sSub>
                    <m:r>
                      <a:rPr lang="zh-CN" altLang="zh-CN"/>
                      <m:t>，</m:t>
                    </m:r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a:rPr lang="en-US" altLang="zh-CN"/>
                          <m:t>𝑦</m:t>
                        </m:r>
                      </m:e>
                      <m:sub>
                        <m:r>
                          <a:rPr lang="en-US" altLang="zh-CN"/>
                          <m:t>3</m:t>
                        </m:r>
                      </m:sub>
                    </m:sSub>
                    <m:r>
                      <a:rPr lang="zh-CN" altLang="zh-CN"/>
                      <m:t>，······，</m:t>
                    </m:r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a:rPr lang="en-US" altLang="zh-CN"/>
                          <m:t>𝑦</m:t>
                        </m:r>
                      </m:e>
                      <m:sub>
                        <m:r>
                          <a:rPr lang="en-US" altLang="zh-CN"/>
                          <m:t>𝑚</m:t>
                        </m:r>
                      </m:sub>
                    </m:sSub>
                    <m:r>
                      <a:rPr lang="en-US" altLang="zh-CN"/>
                      <m:t>}</m:t>
                    </m:r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a:rPr lang="en-US" altLang="zh-CN"/>
                          <m:t>𝑦</m:t>
                        </m:r>
                      </m:e>
                      <m:sub>
                        <m:r>
                          <a:rPr lang="en-US" altLang="zh-CN"/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是一个</a:t>
                </a:r>
                <a14:m>
                  <m:oMath xmlns:m="http://schemas.openxmlformats.org/officeDocument/2006/math">
                    <m:r>
                      <a:rPr lang="en-US" altLang="zh-CN"/>
                      <m:t>1×</m:t>
                    </m:r>
                    <m:r>
                      <m:rPr>
                        <m:sty m:val="p"/>
                      </m:rPr>
                      <a:rPr lang="en-US" altLang="zh-CN"/>
                      <m:t>k</m:t>
                    </m:r>
                  </m:oMath>
                </a14:m>
                <a:r>
                  <a:rPr lang="zh-CN" altLang="zh-CN" dirty="0"/>
                  <a:t>的</a:t>
                </a:r>
                <a:r>
                  <a:rPr lang="en-US" altLang="zh-CN" dirty="0"/>
                  <a:t>one-hot</a:t>
                </a:r>
                <a:r>
                  <a:rPr lang="zh-CN" altLang="zh-CN" dirty="0"/>
                  <a:t>矩阵，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P</m:t>
                    </m:r>
                    <m:r>
                      <a:rPr lang="en-US" altLang="zh-CN"/>
                      <m:t>={</m:t>
                    </m:r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a:rPr lang="en-US" altLang="zh-CN"/>
                          <m:t>𝑝</m:t>
                        </m:r>
                      </m:e>
                      <m:sub>
                        <m:r>
                          <a:rPr lang="en-US" altLang="zh-CN"/>
                          <m:t>1</m:t>
                        </m:r>
                      </m:sub>
                    </m:sSub>
                    <m:r>
                      <a:rPr lang="zh-CN" altLang="zh-CN"/>
                      <m:t>，</m:t>
                    </m:r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a:rPr lang="en-US" altLang="zh-CN"/>
                          <m:t>𝑝</m:t>
                        </m:r>
                      </m:e>
                      <m:sub>
                        <m:r>
                          <a:rPr lang="en-US" altLang="zh-CN"/>
                          <m:t>2</m:t>
                        </m:r>
                      </m:sub>
                    </m:sSub>
                    <m:r>
                      <a:rPr lang="zh-CN" altLang="zh-CN"/>
                      <m:t>，</m:t>
                    </m:r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a:rPr lang="en-US" altLang="zh-CN"/>
                          <m:t>𝑝</m:t>
                        </m:r>
                      </m:e>
                      <m:sub>
                        <m:r>
                          <a:rPr lang="en-US" altLang="zh-CN"/>
                          <m:t>3</m:t>
                        </m:r>
                      </m:sub>
                    </m:sSub>
                    <m:r>
                      <a:rPr lang="zh-CN" altLang="zh-CN"/>
                      <m:t>，······，</m:t>
                    </m:r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a:rPr lang="en-US" altLang="zh-CN"/>
                          <m:t>𝑝</m:t>
                        </m:r>
                      </m:e>
                      <m:sub>
                        <m:r>
                          <a:rPr lang="en-US" altLang="zh-CN"/>
                          <m:t>𝑚</m:t>
                        </m:r>
                      </m:sub>
                    </m:sSub>
                    <m:r>
                      <a:rPr lang="en-US" altLang="zh-CN"/>
                      <m:t>}</m:t>
                    </m:r>
                  </m:oMath>
                </a14:m>
                <a:r>
                  <a:rPr lang="zh-CN" altLang="zh-CN" dirty="0"/>
                  <a:t>，对应于一个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m</m:t>
                    </m:r>
                    <m:r>
                      <a:rPr lang="en-US" altLang="zh-CN"/>
                      <m:t>×</m:t>
                    </m:r>
                    <m:r>
                      <m:rPr>
                        <m:sty m:val="p"/>
                      </m:rPr>
                      <a:rPr lang="en-US" altLang="zh-CN"/>
                      <m:t>k</m:t>
                    </m:r>
                  </m:oMath>
                </a14:m>
                <a:r>
                  <a:rPr lang="zh-CN" altLang="zh-CN" dirty="0"/>
                  <a:t>的矩阵，</a:t>
                </a:r>
                <a:r>
                  <a:rPr lang="en-US" altLang="zh-CN" dirty="0"/>
                  <a:t>λ</a:t>
                </a:r>
                <a:r>
                  <a:rPr lang="zh-CN" altLang="zh-CN" dirty="0"/>
                  <a:t>表示正则化参数。</a:t>
                </a: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94" y="715191"/>
                <a:ext cx="11242964" cy="979820"/>
              </a:xfrm>
              <a:prstGeom prst="rect">
                <a:avLst/>
              </a:prstGeom>
              <a:blipFill rotWithShape="0">
                <a:blip r:embed="rId2"/>
                <a:stretch>
                  <a:fillRect l="-434" t="-2484" r="-2439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4432156" y="1695011"/>
            <a:ext cx="3153208" cy="6845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74964" y="2874095"/>
                <a:ext cx="7332518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dirty="0"/>
                  <a:t>1. </a:t>
                </a:r>
                <a:r>
                  <a:rPr lang="zh-CN" altLang="zh-CN" dirty="0"/>
                  <a:t>设置训练的周期</a:t>
                </a:r>
                <a:r>
                  <a:rPr lang="en-US" altLang="zh-CN" dirty="0"/>
                  <a:t>T</a:t>
                </a:r>
                <a:r>
                  <a:rPr lang="zh-CN" altLang="zh-CN" dirty="0"/>
                  <a:t>，学习率</a:t>
                </a:r>
                <a:r>
                  <a:rPr lang="en-US" altLang="zh-CN" dirty="0"/>
                  <a:t>alpha</a:t>
                </a:r>
                <a:r>
                  <a:rPr lang="zh-CN" altLang="zh-CN" dirty="0"/>
                  <a:t>等超参数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dirty="0"/>
                  <a:t>2. </a:t>
                </a:r>
                <a:r>
                  <a:rPr lang="zh-CN" altLang="zh-CN" dirty="0"/>
                  <a:t>初始化权重参数</a:t>
                </a:r>
                <a:r>
                  <a:rPr lang="en-US" altLang="zh-CN" dirty="0"/>
                  <a:t>θ</a:t>
                </a:r>
                <a:r>
                  <a:rPr lang="zh-CN" altLang="zh-CN" dirty="0"/>
                  <a:t>，对样本中数据进行</a:t>
                </a:r>
                <a:r>
                  <a:rPr lang="en-US" altLang="zh-CN" dirty="0"/>
                  <a:t>one-hot</a:t>
                </a:r>
                <a:r>
                  <a:rPr lang="zh-CN" altLang="zh-CN" dirty="0"/>
                  <a:t>编码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dirty="0"/>
                  <a:t>3. </a:t>
                </a:r>
                <a:r>
                  <a:rPr lang="zh-CN" altLang="zh-CN" dirty="0"/>
                  <a:t>循环</a:t>
                </a:r>
                <a:r>
                  <a:rPr lang="en-US" altLang="zh-CN" dirty="0"/>
                  <a:t>T</a:t>
                </a:r>
                <a:r>
                  <a:rPr lang="zh-CN" altLang="zh-CN" dirty="0"/>
                  <a:t>个周期：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dirty="0"/>
                  <a:t>		</a:t>
                </a:r>
                <a:r>
                  <a:rPr lang="zh-CN" altLang="zh-CN" dirty="0"/>
                  <a:t>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m</m:t>
                    </m:r>
                    <m:r>
                      <a:rPr lang="en-US" altLang="zh-CN"/>
                      <m:t>×</m:t>
                    </m:r>
                    <m:r>
                      <m:rPr>
                        <m:sty m:val="p"/>
                      </m:rPr>
                      <a:rPr lang="en-US" altLang="zh-CN"/>
                      <m:t>k</m:t>
                    </m:r>
                  </m:oMath>
                </a14:m>
                <a:r>
                  <a:rPr lang="zh-CN" altLang="zh-CN" dirty="0"/>
                  <a:t>的分数矩阵</a:t>
                </a:r>
                <a:r>
                  <a:rPr lang="en-US" altLang="zh-CN" dirty="0"/>
                  <a:t>Scores=X.dot(θ)</a:t>
                </a:r>
                <a:endParaRPr lang="zh-CN" altLang="zh-CN" dirty="0"/>
              </a:p>
              <a:p>
                <a:pPr algn="just">
                  <a:spcAft>
                    <a:spcPts val="0"/>
                  </a:spcAft>
                </a:pPr>
                <a:r>
                  <a:rPr lang="en-US" altLang="zh-CN" dirty="0"/>
                  <a:t>		</a:t>
                </a:r>
                <a:r>
                  <a:rPr lang="zh-CN" altLang="zh-CN" dirty="0"/>
                  <a:t>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m</m:t>
                    </m:r>
                    <m:r>
                      <a:rPr lang="en-US" altLang="zh-CN"/>
                      <m:t>×1</m:t>
                    </m:r>
                  </m:oMath>
                </a14:m>
                <a:r>
                  <a:rPr lang="zh-CN" altLang="zh-CN" dirty="0"/>
                  <a:t>的矩阵</a:t>
                </a:r>
                <a:r>
                  <a:rPr lang="en-US" altLang="zh-CN" dirty="0" err="1"/>
                  <a:t>softmax</a:t>
                </a:r>
                <a:r>
                  <a:rPr lang="en-US" altLang="zh-CN" dirty="0"/>
                  <a:t>(Scores)</a:t>
                </a:r>
                <a14:m>
                  <m:oMath xmlns:m="http://schemas.openxmlformats.org/officeDocument/2006/math">
                    <m:r>
                      <a:rPr lang="en-US" altLang="zh-CN"/>
                      <m:t> </m:t>
                    </m:r>
                  </m:oMath>
                </a14:m>
                <a:endParaRPr lang="zh-CN" altLang="zh-CN" dirty="0"/>
              </a:p>
              <a:p>
                <a:pPr algn="just">
                  <a:spcAft>
                    <a:spcPts val="0"/>
                  </a:spcAft>
                </a:pPr>
                <a:r>
                  <a:rPr lang="en-US" altLang="zh-CN" dirty="0"/>
                  <a:t>		</a:t>
                </a:r>
                <a:r>
                  <a:rPr lang="zh-CN" altLang="zh-CN" dirty="0"/>
                  <a:t>计算</a:t>
                </a:r>
                <a:r>
                  <a:rPr lang="en-US" altLang="zh-CN" dirty="0"/>
                  <a:t>loss</a:t>
                </a:r>
                <a:r>
                  <a:rPr lang="zh-CN" altLang="zh-CN" dirty="0"/>
                  <a:t>函数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dirty="0"/>
                  <a:t>		</a:t>
                </a:r>
                <a:r>
                  <a:rPr lang="zh-CN" altLang="zh-CN" dirty="0"/>
                  <a:t>根据上式求解梯度</a:t>
                </a:r>
                <a:r>
                  <a:rPr lang="en-US" altLang="zh-CN" dirty="0" err="1"/>
                  <a:t>dw</a:t>
                </a:r>
                <a:endParaRPr lang="zh-CN" altLang="zh-CN" dirty="0"/>
              </a:p>
              <a:p>
                <a:pPr algn="just">
                  <a:spcAft>
                    <a:spcPts val="0"/>
                  </a:spcAft>
                </a:pPr>
                <a:r>
                  <a:rPr lang="en-US" altLang="zh-CN" dirty="0"/>
                  <a:t>       θ=θ-alpha*</a:t>
                </a:r>
                <a:r>
                  <a:rPr lang="en-US" altLang="zh-CN" dirty="0" err="1"/>
                  <a:t>dw</a:t>
                </a:r>
                <a:endParaRPr lang="zh-CN" altLang="zh-CN" dirty="0"/>
              </a:p>
              <a:p>
                <a:pPr algn="just">
                  <a:spcAft>
                    <a:spcPts val="0"/>
                  </a:spcAft>
                </a:pPr>
                <a:r>
                  <a:rPr lang="en-US" altLang="zh-CN" dirty="0"/>
                  <a:t>4. </a:t>
                </a:r>
                <a:r>
                  <a:rPr lang="zh-CN" altLang="zh-CN" dirty="0"/>
                  <a:t>输出参数</a:t>
                </a:r>
                <a:r>
                  <a:rPr lang="en-US" altLang="zh-CN" dirty="0"/>
                  <a:t>θ</a:t>
                </a:r>
                <a:endParaRPr lang="zh-CN" altLang="zh-CN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64" y="2874095"/>
                <a:ext cx="7332518" cy="2585323"/>
              </a:xfrm>
              <a:prstGeom prst="rect">
                <a:avLst/>
              </a:prstGeom>
              <a:blipFill rotWithShape="0">
                <a:blip r:embed="rId4"/>
                <a:stretch>
                  <a:fillRect l="-665" t="-1176" b="-2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84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7927" y="248335"/>
            <a:ext cx="11623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期中</a:t>
            </a:r>
            <a:r>
              <a:rPr lang="en-US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下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表表示的二分类数据集，具有三个属性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A,B,C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，样本标记为两类“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”，“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”。请运用你学过的知识完成如下问题：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0" y="1154689"/>
            <a:ext cx="5493761" cy="298954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10745" y="1547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lphaLcParenBoth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整个训练样本关于类属性的熵是多少（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分）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Both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数据集中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两个属性的信息增益各是多少（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分）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Both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对于属性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，计算所有可能划分的信息增益（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分）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Both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Gini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指数，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两个属性哪个是最优划分（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分）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Both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采用算法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C4.5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，构造决策树（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分）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574530" y="4509411"/>
                <a:ext cx="9067801" cy="1695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Entropy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unc>
                      <m:func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zh-CN" altLang="zh-CN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Gain</m:t>
                    </m:r>
                    <m:d>
                      <m:d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zh-CN" altLang="zh-CN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zh-CN" altLang="zh-CN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zh-CN" altLang="zh-CN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zh-CN" altLang="zh-CN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zh-CN" altLang="zh-CN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zh-CN" altLang="zh-CN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zh-CN" altLang="zh-CN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zh-CN" altLang="zh-CN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zh-CN" altLang="zh-CN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zh-CN" altLang="zh-CN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zh-CN" altLang="zh-CN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zh-CN" altLang="zh-CN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zh-CN" altLang="zh-CN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zh-CN" altLang="zh-CN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0.125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Gain</m:t>
                      </m:r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</m:e>
                      </m:d>
                      <m: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zh-CN" altLang="zh-CN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zh-CN" altLang="zh-CN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zh-CN" altLang="zh-CN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zh-CN" altLang="zh-CN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zh-CN" altLang="zh-CN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zh-CN" altLang="zh-CN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zh-CN" altLang="zh-CN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zh-CN" altLang="zh-CN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=0.029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30" y="4509411"/>
                <a:ext cx="9067801" cy="1695401"/>
              </a:xfrm>
              <a:prstGeom prst="rect">
                <a:avLst/>
              </a:prstGeom>
              <a:blipFill rotWithShape="0">
                <a:blip r:embed="rId3"/>
                <a:stretch>
                  <a:fillRect l="-4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10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6996" y="366053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排列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属性值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877598"/>
            <a:ext cx="7283595" cy="6520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00392" y="1768825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所有可能划分及信息增益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15" y="2377329"/>
            <a:ext cx="7633492" cy="15157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821315" y="4381502"/>
                <a:ext cx="9153958" cy="1599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spcAft>
                    <a:spcPts val="0"/>
                  </a:spcAft>
                </a:pPr>
                <a:r>
                  <a:rPr lang="en-US" altLang="zh-CN" kern="100" dirty="0" smtClean="0"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Gini</m:t>
                    </m:r>
                    <m:d>
                      <m:d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zh-CN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zh-CN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zh-CN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zh-CN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zh-CN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zh-CN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=0.417</m:t>
                    </m:r>
                  </m:oMath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Gini</m:t>
                      </m:r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</m:e>
                      </m:d>
                      <m: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CN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=0.48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indent="266700" algn="just">
                  <a:spcAft>
                    <a:spcPts val="0"/>
                  </a:spcAft>
                </a:pPr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由于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Gini</m:t>
                    </m:r>
                    <m:d>
                      <m:d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Gini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比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更可取</a:t>
                </a: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15" y="4381502"/>
                <a:ext cx="9153958" cy="1599990"/>
              </a:xfrm>
              <a:prstGeom prst="rect">
                <a:avLst/>
              </a:prstGeom>
              <a:blipFill rotWithShape="0">
                <a:blip r:embed="rId4"/>
                <a:stretch>
                  <a:fillRect l="-600" b="-5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98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803564" y="499779"/>
                <a:ext cx="8870372" cy="1868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spcAft>
                    <a:spcPts val="0"/>
                  </a:spcAft>
                </a:pPr>
                <a:r>
                  <a:rPr lang="en-US" altLang="zh-CN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5. </a:t>
                </a:r>
                <a:r>
                  <a:rPr lang="zh-CN" altLang="zh-CN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各</a:t>
                </a:r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属性的增益率</a:t>
                </a:r>
              </a:p>
              <a:p>
                <a:pPr marL="228600"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Gain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rate</m:t>
                      </m:r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0.125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func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=0.128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Gain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rate</m:t>
                      </m:r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</m:e>
                      </m:d>
                      <m: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0.029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func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=0.029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64" y="499779"/>
                <a:ext cx="8870372" cy="1868332"/>
              </a:xfrm>
              <a:prstGeom prst="rect">
                <a:avLst/>
              </a:prstGeom>
              <a:blipFill rotWithShape="0">
                <a:blip r:embed="rId2"/>
                <a:stretch>
                  <a:fillRect l="-619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39" y="2477798"/>
            <a:ext cx="9255270" cy="8192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67146" y="3663526"/>
                <a:ext cx="974320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266700" algn="just">
                  <a:spcAft>
                    <a:spcPts val="0"/>
                  </a:spcAft>
                </a:pPr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根据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≤2.5</m:t>
                    </m:r>
                  </m:oMath>
                </a14:m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将数据集划分为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{1,10}</a:t>
                </a:r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{2,3,4,5,6,7,8,9}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indent="266700" algn="just">
                  <a:spcAft>
                    <a:spcPts val="0"/>
                  </a:spcAft>
                </a:pPr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同理，划分节点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{2,3,4,5,6,7,8,9}</a:t>
                </a:r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直到节点中仅包含一种类别，得到如下图决策树：</a:t>
                </a: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46" y="3663526"/>
                <a:ext cx="9743208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57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73" y="103909"/>
            <a:ext cx="9382991" cy="66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0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600</Words>
  <Application>Microsoft Office PowerPoint</Application>
  <PresentationFormat>宽屏</PresentationFormat>
  <Paragraphs>212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楷体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 Mike</dc:creator>
  <cp:lastModifiedBy>陈 瑞典</cp:lastModifiedBy>
  <cp:revision>59</cp:revision>
  <dcterms:created xsi:type="dcterms:W3CDTF">2021-01-11T13:21:44Z</dcterms:created>
  <dcterms:modified xsi:type="dcterms:W3CDTF">2021-01-13T11:49:46Z</dcterms:modified>
</cp:coreProperties>
</file>