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57" r:id="rId4"/>
    <p:sldId id="258" r:id="rId5"/>
    <p:sldId id="259" r:id="rId6"/>
    <p:sldId id="260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8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2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2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3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9B06-0A3B-4143-AFB3-94F4DB199C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3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2357" y="372862"/>
                <a:ext cx="10129422" cy="504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7" y="372862"/>
                <a:ext cx="10129422" cy="504946"/>
              </a:xfrm>
              <a:prstGeom prst="rect">
                <a:avLst/>
              </a:prstGeom>
              <a:blipFill>
                <a:blip r:embed="rId2"/>
                <a:stretch>
                  <a:fillRect l="-542" b="-7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899822" y="1179649"/>
                <a:ext cx="2956264" cy="5203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func>
                          <m:func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𝒅𝒆𝒕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en-US" sz="2000" b="1" i="1" dirty="0" smtClean="0"/>
                  <a:t> </a:t>
                </a:r>
                <a:endParaRPr lang="en-US" altLang="zh-CN" sz="2000" b="1" i="1" dirty="0" smtClean="0"/>
              </a:p>
              <a:p>
                <a:endParaRPr lang="en-US" altLang="zh-CN" sz="2000" b="1" i="1" dirty="0"/>
              </a:p>
              <a:p>
                <a:r>
                  <a:rPr lang="en-US" altLang="zh-CN" sz="2000" b="1" i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𝒅𝒆𝒕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𝒅𝒆𝒕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000" b="1" i="1" dirty="0" smtClean="0"/>
              </a:p>
              <a:p>
                <a:endParaRPr lang="en-US" altLang="zh-CN" sz="2000" b="1" i="1" dirty="0"/>
              </a:p>
              <a:p>
                <a:r>
                  <a:rPr lang="en-US" altLang="zh-CN" sz="2000" b="1" i="1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𝒅𝒆𝒕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𝒂𝒅𝒋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000" b="1" i="1" dirty="0" smtClean="0"/>
              </a:p>
              <a:p>
                <a:endParaRPr lang="en-US" altLang="zh-CN" sz="2000" b="1" i="1" dirty="0"/>
              </a:p>
              <a:p>
                <a:r>
                  <a:rPr lang="en-US" altLang="zh-CN" sz="2000" b="1" i="1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𝒅𝒆𝒕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𝒂𝒅𝒋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𝒋𝒊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000" b="1" i="1" dirty="0" smtClean="0"/>
              </a:p>
              <a:p>
                <a:endParaRPr lang="en-US" altLang="zh-CN" sz="2000" b="1" i="1" dirty="0" smtClean="0"/>
              </a:p>
              <a:p>
                <a:r>
                  <a:rPr lang="en-US" altLang="zh-CN" sz="2000" b="1" i="1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𝒅𝒆𝒕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i="1" dirty="0" smtClean="0"/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22" y="1179649"/>
                <a:ext cx="2956264" cy="5203027"/>
              </a:xfrm>
              <a:prstGeom prst="rect">
                <a:avLst/>
              </a:prstGeom>
              <a:blipFill>
                <a:blip r:embed="rId3"/>
                <a:stretch>
                  <a:fillRect l="-2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859262" y="1251751"/>
                <a:ext cx="5504155" cy="346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,</a:t>
                </a:r>
              </a:p>
              <a:p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𝒅𝒆𝒕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𝒂𝒅𝒋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𝒂𝒅𝒋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b="0" dirty="0" smtClean="0"/>
                  <a:t> </a:t>
                </a:r>
              </a:p>
              <a:p>
                <a:pPr/>
                <a:endParaRPr lang="en-US" altLang="zh-CN" dirty="0" smtClean="0"/>
              </a:p>
              <a:p>
                <a:pPr/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𝒂𝒅𝒋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𝒂𝒅𝒋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𝒂𝒅𝒋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0</a:t>
                </a:r>
                <a:r>
                  <a:rPr lang="zh-CN" altLang="en-US" dirty="0" smtClean="0"/>
                  <a:t>，所以：</a:t>
                </a:r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𝒅𝒆𝒕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𝒂𝒅𝒋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𝒂𝒅𝒋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62" y="1251751"/>
                <a:ext cx="5504155" cy="3462679"/>
              </a:xfrm>
              <a:prstGeom prst="rect">
                <a:avLst/>
              </a:prstGeom>
              <a:blipFill>
                <a:blip r:embed="rId4"/>
                <a:stretch>
                  <a:fillRect l="-886" t="-880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5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2357" y="372862"/>
                <a:ext cx="10129422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根据表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可知假设空间中有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4+1 = 49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种假设，若不考虑空集，则有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种情况：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、全部不泛化：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= 18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、一种属性泛化：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+ 2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+ 2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= 21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、两种属性泛化：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2+3+3 = 8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、全部泛化：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用这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种假设进行组合，有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48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48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48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48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种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方式，若考虑最多为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个合取式，则应为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48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种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中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进行去重。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足够大，并考虑重复，则演变为在不泛化的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种中选择，共有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2^18 – 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种假设。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7" y="372862"/>
                <a:ext cx="10129422" cy="6208559"/>
              </a:xfrm>
              <a:prstGeom prst="rect">
                <a:avLst/>
              </a:prstGeom>
              <a:blipFill>
                <a:blip r:embed="rId2"/>
                <a:stretch>
                  <a:fillRect l="-542" t="-589" b="-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899821" y="1179649"/>
            <a:ext cx="8593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15" y="511375"/>
            <a:ext cx="5209524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5724" y="372862"/>
                <a:ext cx="9312676" cy="4414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1.3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条件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等价于 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充分性：令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</a:t>
                </a:r>
              </a:p>
              <a:p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372862"/>
                <a:ext cx="9312676" cy="4414285"/>
              </a:xfrm>
              <a:prstGeom prst="rect">
                <a:avLst/>
              </a:prstGeom>
              <a:blipFill>
                <a:blip r:embed="rId2"/>
                <a:stretch>
                  <a:fillRect l="-524" t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1109709" y="2662989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109709" y="3253213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1109709" y="3940281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5724" y="372862"/>
                <a:ext cx="11079332" cy="4559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1.3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条件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等价于 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必要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性：令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(1)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(2)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</a:t>
                </a:r>
              </a:p>
              <a:p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</a:t>
                </a:r>
                <a:r>
                  <a:rPr lang="zh-CN" altLang="en-US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*(1)+t*(2)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</a:t>
                </a:r>
              </a:p>
              <a:p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372862"/>
                <a:ext cx="11079332" cy="4559966"/>
              </a:xfrm>
              <a:prstGeom prst="rect">
                <a:avLst/>
              </a:prstGeom>
              <a:blipFill>
                <a:blip r:embed="rId2"/>
                <a:stretch>
                  <a:fillRect l="-440" t="-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1012054" y="2156962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012054" y="4388132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1012054" y="3843437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012054" y="2701657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3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5724" y="372862"/>
            <a:ext cx="931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51" y="300486"/>
            <a:ext cx="8214976" cy="1489211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885524" y="4677878"/>
            <a:ext cx="3311091" cy="2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75899" y="2261937"/>
            <a:ext cx="9625" cy="240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75899" y="4360244"/>
            <a:ext cx="442762" cy="9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337912" y="3984859"/>
            <a:ext cx="0" cy="385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18661" y="3984859"/>
            <a:ext cx="481263" cy="9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790299" y="3561347"/>
            <a:ext cx="365760" cy="423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56059" y="3561347"/>
            <a:ext cx="442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2618072" y="3022333"/>
            <a:ext cx="9625" cy="5390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627697" y="3022333"/>
            <a:ext cx="10202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86588" y="3877194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674797" y="3954196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905803" y="3265445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15665" y="3376681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488130" y="2633750"/>
            <a:ext cx="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730819" y="1775522"/>
                <a:ext cx="7132320" cy="405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中预测值从大到小依次为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,,,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所连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成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的线段为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与纵坐标围成的面积为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𝑨𝑼𝑪</m:t>
                    </m:r>
                  </m:oMath>
                </a14:m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、平行于纵轴，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而对于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段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0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对于所有与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类似的线段则为：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en-US" altLang="zh-CN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] 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、为斜线段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en-US" altLang="zh-CN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] 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、垂直于纵轴，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段，因为没有真正例，所以面积为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19" y="1775522"/>
                <a:ext cx="7132320" cy="4058547"/>
              </a:xfrm>
              <a:prstGeom prst="rect">
                <a:avLst/>
              </a:prstGeom>
              <a:blipFill>
                <a:blip r:embed="rId3"/>
                <a:stretch>
                  <a:fillRect l="-684" t="-4054" r="-513"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/>
          <p:cNvCxnSpPr/>
          <p:nvPr/>
        </p:nvCxnSpPr>
        <p:spPr>
          <a:xfrm flipV="1">
            <a:off x="3647975" y="2454442"/>
            <a:ext cx="0" cy="567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85524" y="2454442"/>
            <a:ext cx="310896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994484" y="2473693"/>
            <a:ext cx="0" cy="21945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3994484" y="4791595"/>
                <a:ext cx="269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84" y="4791595"/>
                <a:ext cx="269507" cy="369332"/>
              </a:xfrm>
              <a:prstGeom prst="rect">
                <a:avLst/>
              </a:prstGeom>
              <a:blipFill>
                <a:blip r:embed="rId4"/>
                <a:stretch>
                  <a:fillRect r="-6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423511" y="1896180"/>
                <a:ext cx="269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11" y="1896180"/>
                <a:ext cx="269507" cy="369332"/>
              </a:xfrm>
              <a:prstGeom prst="rect">
                <a:avLst/>
              </a:prstGeom>
              <a:blipFill>
                <a:blip r:embed="rId5"/>
                <a:stretch>
                  <a:fillRect r="-6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822958" y="5804034"/>
                <a:ext cx="10996865" cy="76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综上，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AUC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en-US" altLang="zh-CN" dirty="0" smtClean="0"/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altLang="zh-CN" dirty="0" smtClean="0"/>
                          <m:t>]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AUC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5804034"/>
                <a:ext cx="10996865" cy="760465"/>
              </a:xfrm>
              <a:prstGeom prst="rect">
                <a:avLst/>
              </a:prstGeom>
              <a:blipFill>
                <a:blip r:embed="rId6"/>
                <a:stretch>
                  <a:fillRect l="-443" t="-50400" b="-4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/>
          <p:cNvCxnSpPr>
            <a:endCxn id="43" idx="2"/>
          </p:cNvCxnSpPr>
          <p:nvPr/>
        </p:nvCxnSpPr>
        <p:spPr>
          <a:xfrm flipV="1">
            <a:off x="885524" y="3003082"/>
            <a:ext cx="1737360" cy="1925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75899" y="3561347"/>
            <a:ext cx="128016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75899" y="3984859"/>
            <a:ext cx="462013" cy="962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0" idx="0"/>
          </p:cNvCxnSpPr>
          <p:nvPr/>
        </p:nvCxnSpPr>
        <p:spPr>
          <a:xfrm>
            <a:off x="1790299" y="3561347"/>
            <a:ext cx="19252" cy="39284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5724" y="265495"/>
                <a:ext cx="11079332" cy="3352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2.9</a:t>
                </a:r>
                <a:r>
                  <a:rPr lang="zh-CN" altLang="en-US" dirty="0" smtClean="0"/>
                  <a:t>、试述卡方检验过程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卡方检验就是统计样本的实际观测值与理论推断值之间的偏离程度，如果卡方值越大，二者的偏差程度越大，反之，二者偏差越小。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、提出原假设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、将总体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的取值范围划分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个互不相交的小区间，记录各区间样本个数为组频数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样本容量。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、当原假设为真时，计算落入各个区间的概率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计算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检验统计量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计算拒绝域，并判断结果。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265495"/>
                <a:ext cx="11079332" cy="3352649"/>
              </a:xfrm>
              <a:prstGeom prst="rect">
                <a:avLst/>
              </a:prstGeom>
              <a:blipFill>
                <a:blip r:embed="rId2"/>
                <a:stretch>
                  <a:fillRect l="-440" t="-1091" r="-1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5724" y="265495"/>
                <a:ext cx="11079332" cy="5865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3.2</a:t>
                </a:r>
                <a:r>
                  <a:rPr lang="zh-CN" altLang="en-US" dirty="0" smtClean="0"/>
                  <a:t>、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式（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3.18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）为非凸，（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3.27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）为凸函数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1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zh-CN" altLang="en-US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 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</a:t>
                </a:r>
              </a:p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b="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 0,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</a:t>
                </a:r>
                <a:r>
                  <a:rPr lang="en-US" altLang="zh-CN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y(w)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是非凸的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 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1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1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是凸的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265495"/>
                <a:ext cx="11079332" cy="5865773"/>
              </a:xfrm>
              <a:prstGeom prst="rect">
                <a:avLst/>
              </a:prstGeom>
              <a:blipFill>
                <a:blip r:embed="rId2"/>
                <a:stretch>
                  <a:fillRect l="-440" t="-728" b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776796" y="1719675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76796" y="4595156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76796" y="3378641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5723" y="265495"/>
            <a:ext cx="113722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ECOC</a:t>
            </a:r>
            <a:r>
              <a:rPr lang="zh-CN" altLang="en-US" dirty="0" smtClean="0"/>
              <a:t>二元码</a:t>
            </a:r>
            <a:endParaRPr lang="en-US" altLang="zh-CN" dirty="0" smtClean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好的纠错码应该具备的条件：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、行分离：任意两个类别之间的汉明距离应该足够大。行越分离，容错率越高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、列分离：任意两个分类器的输出应该相互独立，无关联，可以通过使不同分类器之间的编码距离足够大实现。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同时，两个分类器的编码应该尽量避免互为反码。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78466"/>
              </p:ext>
            </p:extLst>
          </p:nvPr>
        </p:nvGraphicFramePr>
        <p:xfrm>
          <a:off x="376314" y="3076342"/>
          <a:ext cx="5718204" cy="175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56">
                  <a:extLst>
                    <a:ext uri="{9D8B030D-6E8A-4147-A177-3AD203B41FA5}">
                      <a16:colId xmlns:a16="http://schemas.microsoft.com/office/drawing/2014/main" val="2275908681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613152583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3997953909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1932074895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1719796126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369991744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640397372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875112154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2165718190"/>
                    </a:ext>
                  </a:extLst>
                </a:gridCol>
              </a:tblGrid>
              <a:tr h="437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67288"/>
                  </a:ext>
                </a:extLst>
              </a:tr>
              <a:tr h="437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1034"/>
                  </a:ext>
                </a:extLst>
              </a:tr>
              <a:tr h="437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3039"/>
                  </a:ext>
                </a:extLst>
              </a:tr>
              <a:tr h="437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7882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24108" y="4986807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汉明距离为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50530"/>
              </p:ext>
            </p:extLst>
          </p:nvPr>
        </p:nvGraphicFramePr>
        <p:xfrm>
          <a:off x="6399814" y="3076342"/>
          <a:ext cx="5718204" cy="175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56">
                  <a:extLst>
                    <a:ext uri="{9D8B030D-6E8A-4147-A177-3AD203B41FA5}">
                      <a16:colId xmlns:a16="http://schemas.microsoft.com/office/drawing/2014/main" val="2275908681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613152583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3997953909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1932074895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1719796126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369991744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640397372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875112154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2165718190"/>
                    </a:ext>
                  </a:extLst>
                </a:gridCol>
              </a:tblGrid>
              <a:tr h="437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67288"/>
                  </a:ext>
                </a:extLst>
              </a:tr>
              <a:tr h="437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1034"/>
                  </a:ext>
                </a:extLst>
              </a:tr>
              <a:tr h="437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3039"/>
                  </a:ext>
                </a:extLst>
              </a:tr>
              <a:tr h="437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7882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026892" y="4986807"/>
            <a:ext cx="193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汉明距离为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，但列分离不符合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5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64975" y="236619"/>
                <a:ext cx="11079332" cy="5307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、在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LDA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分类情形下，试计算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类间散度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的秩并证明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…(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𝒖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𝒖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𝒅𝒊𝒂𝒈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m:rPr>
                                <m:nor/>
                              </m:rPr>
                              <a:rPr lang="en-US" altLang="zh-CN" b="1" dirty="0" smtClean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𝒓𝒂𝒏𝒌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𝒓𝒂𝒏𝒌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𝒓𝒂𝒏𝒌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𝒓𝒂𝒏𝒌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b="1" i="1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 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1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𝒓𝒂𝒏𝒌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𝒓𝒂𝒏𝒌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𝒓𝒂𝒏𝒌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其中，因为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</m:t>
                    </m:r>
                    <m:nary>
                      <m:naryPr>
                        <m:chr m:val="∑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所以</m:t>
                    </m:r>
                  </m:oMath>
                </a14:m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𝒓𝒂𝒏𝒌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5" y="236619"/>
                <a:ext cx="11079332" cy="5307158"/>
              </a:xfrm>
              <a:prstGeom prst="rect">
                <a:avLst/>
              </a:prstGeom>
              <a:blipFill>
                <a:blip r:embed="rId2"/>
                <a:stretch>
                  <a:fillRect l="-440" t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176057" y="5028292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60779" y="3186136"/>
            <a:ext cx="470516" cy="1597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3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3069</Words>
  <Application>Microsoft Office PowerPoint</Application>
  <PresentationFormat>宽屏</PresentationFormat>
  <Paragraphs>214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Mike</dc:creator>
  <cp:lastModifiedBy>King Mike</cp:lastModifiedBy>
  <cp:revision>48</cp:revision>
  <dcterms:created xsi:type="dcterms:W3CDTF">2020-11-12T02:03:40Z</dcterms:created>
  <dcterms:modified xsi:type="dcterms:W3CDTF">2020-11-12T15:00:59Z</dcterms:modified>
</cp:coreProperties>
</file>