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6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4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7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0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83D3-5031-4F08-A212-4D537784B613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6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00644" y="308758"/>
                <a:ext cx="11568296" cy="5587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10.1 </a:t>
                </a:r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𝒴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的最近邻，试证明在样本无穷多时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err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err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err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err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𝒴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, 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i="1" dirty="0" smtClean="0"/>
                  <a:t>，</a:t>
                </a:r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𝒴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b="0" dirty="0" smtClean="0"/>
                  <a:t>从而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err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b="0" dirty="0" smtClean="0"/>
                  <a:t>，根据样本无穷多可得，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err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err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4" y="308758"/>
                <a:ext cx="11568296" cy="5587683"/>
              </a:xfrm>
              <a:prstGeom prst="rect">
                <a:avLst/>
              </a:prstGeom>
              <a:blipFill>
                <a:blip r:embed="rId2"/>
                <a:stretch>
                  <a:fillRect l="-948" t="-7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25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768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：</a:t>
                </a:r>
                <a:r>
                  <a:rPr lang="zh-CN" altLang="zh-CN" dirty="0"/>
                  <a:t> 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，则有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其中，</a:t>
                </a:r>
                <a:r>
                  <a:rPr lang="en-US" altLang="zh-CN" dirty="0" smtClean="0"/>
                  <a:t>K=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因此，原式形变为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𝑲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  </a:t>
                </a:r>
                <a:r>
                  <a:rPr lang="en-US" altLang="zh-CN" dirty="0" err="1" smtClean="0"/>
                  <a:t>s.t.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b="0" dirty="0" smtClean="0"/>
              </a:p>
              <a:p>
                <a:pPr marL="342900" indent="-342900">
                  <a:buAutoNum type="arabicParenBoth" startAt="2"/>
                </a:pPr>
                <a:endParaRPr lang="en-US" altLang="zh-CN" dirty="0"/>
              </a:p>
              <a:p>
                <a:endParaRPr lang="en-US" altLang="zh-CN" b="0" dirty="0" smtClean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7689669"/>
              </a:xfrm>
              <a:prstGeom prst="rect">
                <a:avLst/>
              </a:prstGeom>
              <a:blipFill>
                <a:blip r:embed="rId2"/>
                <a:stretch>
                  <a:fillRect l="-421" t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64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7556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/>
                  <a:t>6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/>
                  <a:t>6.(10</a:t>
                </a:r>
                <a:r>
                  <a:rPr lang="zh-CN" altLang="zh-CN" dirty="0"/>
                  <a:t>分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假设数据集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是从均值为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、方差为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zh-CN" dirty="0"/>
                  <a:t>的正态分布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中独立采样而得到。</a:t>
                </a:r>
              </a:p>
              <a:p>
                <a:pPr lvl="0"/>
                <a:r>
                  <a:rPr lang="zh-CN" altLang="zh-CN" dirty="0"/>
                  <a:t>试通过极大似然估计法求解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分）</a:t>
                </a:r>
              </a:p>
              <a:p>
                <a:pPr lvl="0"/>
                <a:r>
                  <a:rPr lang="zh-CN" altLang="zh-CN" dirty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也是随机变量，在未知数据集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时分别满足正态分布和伽玛分布，即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Gam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zh-CN" dirty="0"/>
                  <a:t>为伽玛函数，请用贝叶斯定理求解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的后验分布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分</a:t>
                </a:r>
                <a:r>
                  <a:rPr lang="zh-CN" altLang="zh-CN" dirty="0" smtClean="0"/>
                  <a:t>）</a:t>
                </a:r>
                <a:endParaRPr lang="en-US" altLang="zh-CN" dirty="0" smtClean="0"/>
              </a:p>
              <a:p>
                <a:pPr lvl="0"/>
                <a:endParaRPr lang="en-US" altLang="zh-CN" dirty="0"/>
              </a:p>
              <a:p>
                <a:pPr lvl="0"/>
                <a:r>
                  <a:rPr lang="zh-CN" altLang="en-US" dirty="0" smtClean="0"/>
                  <a:t>解：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pPr lvl="0"/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b="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       ⇒   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b="0" dirty="0" smtClean="0"/>
              </a:p>
              <a:p>
                <a:pPr marL="342900" indent="-342900">
                  <a:buAutoNum type="arabicParenBoth" startAt="2"/>
                </a:pPr>
                <a:endParaRPr lang="en-US" altLang="zh-CN" dirty="0"/>
              </a:p>
              <a:p>
                <a:endParaRPr lang="en-US" altLang="zh-CN" b="0" dirty="0" smtClean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7556107"/>
              </a:xfrm>
              <a:prstGeom prst="rect">
                <a:avLst/>
              </a:prstGeom>
              <a:blipFill>
                <a:blip r:embed="rId2"/>
                <a:stretch>
                  <a:fillRect l="-421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02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100" y="4110496"/>
            <a:ext cx="2357351" cy="192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8114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/>
                  <a:t>6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/>
                  <a:t>6.(10</a:t>
                </a:r>
                <a:r>
                  <a:rPr lang="zh-CN" altLang="zh-CN" dirty="0"/>
                  <a:t>分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假设数据集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是从均值为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、方差为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zh-CN" dirty="0"/>
                  <a:t>的正态分布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中独立采样而得到。</a:t>
                </a:r>
              </a:p>
              <a:p>
                <a:pPr lvl="0"/>
                <a:r>
                  <a:rPr lang="zh-CN" altLang="zh-CN" dirty="0"/>
                  <a:t>试通过极大似然估计法求解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分）</a:t>
                </a:r>
              </a:p>
              <a:p>
                <a:pPr lvl="0"/>
                <a:r>
                  <a:rPr lang="zh-CN" altLang="zh-CN" dirty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也是随机变量，在未知数据集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时分别满足正态分布和伽玛分布，即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Gam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zh-CN" dirty="0"/>
                  <a:t>为伽玛函数，请用贝叶斯定理求解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的后验分布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分</a:t>
                </a:r>
                <a:r>
                  <a:rPr lang="zh-CN" altLang="zh-CN" dirty="0" smtClean="0"/>
                  <a:t>）</a:t>
                </a:r>
                <a:endParaRPr lang="en-US" altLang="zh-CN" dirty="0" smtClean="0"/>
              </a:p>
              <a:p>
                <a:pPr lvl="0"/>
                <a:endParaRPr lang="en-US" altLang="zh-CN" dirty="0"/>
              </a:p>
              <a:p>
                <a:pPr lvl="0"/>
                <a:r>
                  <a:rPr lang="zh-CN" altLang="en-US" dirty="0" smtClean="0"/>
                  <a:t>解：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b="1" dirty="0" smtClean="0"/>
                  <a:t>      </a:t>
                </a: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b="0" dirty="0" smtClean="0"/>
              </a:p>
              <a:p>
                <a:pPr marL="342900" indent="-342900">
                  <a:buAutoNum type="arabicParenBoth" startAt="2"/>
                </a:pPr>
                <a:endParaRPr lang="en-US" altLang="zh-CN" dirty="0"/>
              </a:p>
              <a:p>
                <a:endParaRPr lang="en-US" altLang="zh-CN" b="0" dirty="0" smtClean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8114594"/>
              </a:xfrm>
              <a:prstGeom prst="rect">
                <a:avLst/>
              </a:prstGeom>
              <a:blipFill>
                <a:blip r:embed="rId2"/>
                <a:stretch>
                  <a:fillRect l="-421" t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37036" y="2587458"/>
                <a:ext cx="8783174" cy="1117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36" y="2587458"/>
                <a:ext cx="8783174" cy="1117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79886" y="3619347"/>
                <a:ext cx="589283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86" y="3619347"/>
                <a:ext cx="5892831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37036" y="4515750"/>
                <a:ext cx="8727517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36" y="4515750"/>
                <a:ext cx="8727517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60836" y="5401697"/>
                <a:ext cx="8300028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36" y="5401697"/>
                <a:ext cx="8300028" cy="1407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6126" y="4250196"/>
                <a:ext cx="1952625" cy="53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26" y="4250196"/>
                <a:ext cx="1952625" cy="531107"/>
              </a:xfrm>
              <a:prstGeom prst="rect">
                <a:avLst/>
              </a:prstGeom>
              <a:blipFill>
                <a:blip r:embed="rId7"/>
                <a:stretch>
                  <a:fillRect l="-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8450" y="4890297"/>
                <a:ext cx="2176414" cy="1156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0" y="4890297"/>
                <a:ext cx="2176414" cy="1156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7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8100" y="2611896"/>
            <a:ext cx="2221989" cy="192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61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/>
                  <a:t>6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/>
                  <a:t>6.(10</a:t>
                </a:r>
                <a:r>
                  <a:rPr lang="zh-CN" altLang="zh-CN" dirty="0"/>
                  <a:t>分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假设数据集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是从均值为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、方差为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zh-CN" dirty="0"/>
                  <a:t>的正态分布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中独立采样而得到。</a:t>
                </a:r>
              </a:p>
              <a:p>
                <a:pPr lvl="0"/>
                <a:r>
                  <a:rPr lang="zh-CN" altLang="zh-CN" dirty="0"/>
                  <a:t>试通过极大似然估计法求解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分）</a:t>
                </a:r>
              </a:p>
              <a:p>
                <a:pPr lvl="0"/>
                <a:r>
                  <a:rPr lang="zh-CN" altLang="zh-CN" dirty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也是随机变量，在未知数据集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时分别满足正态分布和伽玛分布，即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Gam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zh-CN" dirty="0"/>
                  <a:t>为伽玛函数，请用贝叶斯定理求解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的后验分布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分</a:t>
                </a:r>
                <a:r>
                  <a:rPr lang="zh-CN" altLang="zh-CN" dirty="0" smtClean="0"/>
                  <a:t>）</a:t>
                </a:r>
                <a:endParaRPr lang="en-US" altLang="zh-CN" dirty="0" smtClean="0"/>
              </a:p>
              <a:p>
                <a:pPr lvl="0"/>
                <a:endParaRPr lang="en-US" altLang="zh-CN" dirty="0"/>
              </a:p>
              <a:p>
                <a:pPr lvl="0"/>
                <a:r>
                  <a:rPr lang="zh-CN" altLang="en-US" dirty="0" smtClean="0"/>
                  <a:t>解：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b="1" dirty="0" smtClean="0"/>
                  <a:t>      </a:t>
                </a: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6175601"/>
              </a:xfrm>
              <a:prstGeom prst="rect">
                <a:avLst/>
              </a:prstGeom>
              <a:blipFill>
                <a:blip r:embed="rId2"/>
                <a:stretch>
                  <a:fillRect l="-421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60229" y="2611896"/>
                <a:ext cx="8225906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29" y="2611896"/>
                <a:ext cx="8225906" cy="1407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1351" y="2611896"/>
                <a:ext cx="1952625" cy="53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" y="2611896"/>
                <a:ext cx="1952625" cy="531107"/>
              </a:xfrm>
              <a:prstGeom prst="rect">
                <a:avLst/>
              </a:prstGeom>
              <a:blipFill>
                <a:blip r:embed="rId4"/>
                <a:stretch>
                  <a:fillRect l="-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675" y="3251997"/>
                <a:ext cx="2176414" cy="1156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" y="3251997"/>
                <a:ext cx="2176414" cy="1156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60811" y="3955683"/>
                <a:ext cx="9230347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11" y="3955683"/>
                <a:ext cx="9230347" cy="1407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23976" y="5111833"/>
                <a:ext cx="7376763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76" y="5111833"/>
                <a:ext cx="7376763" cy="14073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78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100" y="2611896"/>
            <a:ext cx="2357351" cy="192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37282" y="5899639"/>
            <a:ext cx="815572" cy="3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14800" y="5511818"/>
            <a:ext cx="3409950" cy="13461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61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/>
                  <a:t>6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/>
                  <a:t>6.(10</a:t>
                </a:r>
                <a:r>
                  <a:rPr lang="zh-CN" altLang="zh-CN" dirty="0"/>
                  <a:t>分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假设数据集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是从均值为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、方差为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zh-CN" dirty="0"/>
                  <a:t>的正态分布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中独立采样而得到。</a:t>
                </a:r>
              </a:p>
              <a:p>
                <a:pPr lvl="0"/>
                <a:r>
                  <a:rPr lang="zh-CN" altLang="zh-CN" dirty="0"/>
                  <a:t>试通过极大似然估计法求解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分）</a:t>
                </a:r>
              </a:p>
              <a:p>
                <a:pPr lvl="0"/>
                <a:r>
                  <a:rPr lang="zh-CN" altLang="zh-CN" dirty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也是随机变量，在未知数据集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时分别满足正态分布和伽玛分布，即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Gam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zh-CN" dirty="0"/>
                  <a:t>为伽玛函数，请用贝叶斯定理求解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的后验分布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分</a:t>
                </a:r>
                <a:r>
                  <a:rPr lang="zh-CN" altLang="zh-CN" dirty="0" smtClean="0"/>
                  <a:t>）</a:t>
                </a:r>
                <a:endParaRPr lang="en-US" altLang="zh-CN" dirty="0" smtClean="0"/>
              </a:p>
              <a:p>
                <a:pPr lvl="0"/>
                <a:endParaRPr lang="en-US" altLang="zh-CN" dirty="0"/>
              </a:p>
              <a:p>
                <a:pPr lvl="0"/>
                <a:r>
                  <a:rPr lang="zh-CN" altLang="en-US" dirty="0" smtClean="0"/>
                  <a:t>解：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b="1" dirty="0" smtClean="0"/>
                  <a:t>      </a:t>
                </a: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6175601"/>
              </a:xfrm>
              <a:prstGeom prst="rect">
                <a:avLst/>
              </a:prstGeom>
              <a:blipFill>
                <a:blip r:embed="rId2"/>
                <a:stretch>
                  <a:fillRect l="-421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1351" y="2611896"/>
                <a:ext cx="2395624" cy="583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" y="2611896"/>
                <a:ext cx="2395624" cy="583814"/>
              </a:xfrm>
              <a:prstGeom prst="rect">
                <a:avLst/>
              </a:prstGeom>
              <a:blipFill>
                <a:blip r:embed="rId3"/>
                <a:stretch>
                  <a:fillRect l="-2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675" y="3251997"/>
                <a:ext cx="2176414" cy="118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" y="3251997"/>
                <a:ext cx="2176414" cy="118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57351" y="2877449"/>
                <a:ext cx="8876661" cy="1662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51" y="2877449"/>
                <a:ext cx="8876661" cy="1662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575570" y="2214207"/>
                <a:ext cx="4382225" cy="530466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需要限定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才能满足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分布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70" y="2214207"/>
                <a:ext cx="4382225" cy="530466"/>
              </a:xfrm>
              <a:prstGeom prst="rect">
                <a:avLst/>
              </a:prstGeom>
              <a:blipFill>
                <a:blip r:embed="rId6"/>
                <a:stretch>
                  <a:fillRect l="-1252" r="-417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57741" y="4127170"/>
                <a:ext cx="6865854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41" y="4127170"/>
                <a:ext cx="6865854" cy="14073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93314" y="5450627"/>
                <a:ext cx="7594708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altLang="zh-CN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𝜎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14" y="5450627"/>
                <a:ext cx="7594708" cy="1407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60302" y="6102125"/>
                <a:ext cx="2897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302" y="6102125"/>
                <a:ext cx="289749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26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00644" y="308758"/>
                <a:ext cx="1156829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10.4  </a:t>
                </a:r>
                <a:r>
                  <a:rPr lang="zh-CN" altLang="en-US" dirty="0" smtClean="0"/>
                  <a:t>协方差矩阵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特征值分解常由中心化后的样本矩阵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奇异值分解代替，试述其原因。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任意实矩阵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均</m:t>
                    </m:r>
                  </m:oMath>
                </a14:m>
                <a:r>
                  <a:rPr lang="zh-CN" altLang="en-US" dirty="0" smtClean="0"/>
                  <a:t>可分解为：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阶酉矩阵</a:t>
                </a:r>
                <a:r>
                  <a:rPr lang="zh-CN" altLang="en-US" i="1" dirty="0" smtClean="0"/>
                  <a:t>，</a:t>
                </a:r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V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 smtClean="0"/>
                  <a:t>阶酉矩阵</a:t>
                </a:r>
                <a:r>
                  <a:rPr lang="en-US" altLang="zh-CN" dirty="0" smtClean="0"/>
                  <a:t>,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对角元以外元素全为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m*n</a:t>
                </a:r>
                <a:r>
                  <a:rPr lang="zh-CN" altLang="en-US" dirty="0" smtClean="0"/>
                  <a:t>矩阵。则有：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因此，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的列向量是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的特征向量，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的列向量是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的特征向量，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zh-CN" altLang="en-US" dirty="0" smtClean="0"/>
                  <a:t>矩阵的非零对角元的平方即为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的共同非零特征值。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因此，两种分解具有等价性，但是奇异值分解更节约计算与存储成本，因此在实践中更常用。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b="0" dirty="0" smtClean="0"/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4" y="308758"/>
                <a:ext cx="11568296" cy="3970318"/>
              </a:xfrm>
              <a:prstGeom prst="rect">
                <a:avLst/>
              </a:prstGeom>
              <a:blipFill>
                <a:blip r:embed="rId2"/>
                <a:stretch>
                  <a:fillRect l="-474" t="-922" r="-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7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00644" y="308758"/>
                <a:ext cx="11568296" cy="5914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11.5 </a:t>
                </a:r>
                <a:r>
                  <a:rPr lang="zh-CN" altLang="en-US" dirty="0" smtClean="0"/>
                  <a:t>结合图</a:t>
                </a:r>
                <a:r>
                  <a:rPr lang="en-US" altLang="zh-CN" dirty="0" smtClean="0"/>
                  <a:t>11.2</a:t>
                </a:r>
                <a:r>
                  <a:rPr lang="zh-CN" altLang="en-US" dirty="0" smtClean="0"/>
                  <a:t>，举例说明</a:t>
                </a:r>
                <a:r>
                  <a:rPr lang="en-US" altLang="zh-CN" dirty="0" smtClean="0"/>
                  <a:t>L1 </a:t>
                </a:r>
                <a:r>
                  <a:rPr lang="zh-CN" altLang="en-US" dirty="0" smtClean="0"/>
                  <a:t>正则化在何种情况下不能产生稀疏解。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L1</a:t>
                </a:r>
                <a:r>
                  <a:rPr lang="zh-CN" altLang="en-US" dirty="0" smtClean="0"/>
                  <a:t>正则化产生稀疏解的原因是</a:t>
                </a:r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的等值线和正则化的等值线的交点更容易出现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在坐标轴上。因此，当交点不在坐标轴上时，则不会产生稀疏解，即误差等值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线存在斜率为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-1</a:t>
                </a:r>
                <a:r>
                  <a:rPr lang="zh-CN" altLang="en-US" dirty="0" smtClean="0"/>
                  <a:t>的点，且与</a:t>
                </a:r>
                <a:r>
                  <a:rPr lang="en-US" altLang="zh-CN" dirty="0" smtClean="0"/>
                  <a:t>L1</a:t>
                </a:r>
                <a:r>
                  <a:rPr lang="zh-CN" altLang="en-US" dirty="0" smtClean="0"/>
                  <a:t>正则等值线相切。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11.7 </a:t>
                </a:r>
                <a:r>
                  <a:rPr lang="zh-CN" altLang="en-US" dirty="0" smtClean="0"/>
                  <a:t>试述直接求解</a:t>
                </a:r>
                <a:r>
                  <a:rPr lang="en-US" altLang="zh-CN" dirty="0" smtClean="0"/>
                  <a:t>L0</a:t>
                </a:r>
                <a:r>
                  <a:rPr lang="zh-CN" altLang="en-US" dirty="0" smtClean="0"/>
                  <a:t>范数正则化会遇到的困难。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L0</a:t>
                </a:r>
                <a:r>
                  <a:rPr lang="zh-CN" altLang="en-US" dirty="0" smtClean="0"/>
                  <a:t>范数等于非零元素的个数，不连续且非凸，很难通过优化直接求解，若特征数为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，则需要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情况下分别求解，因此比较困难。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b="0" dirty="0" smtClean="0"/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4" y="308758"/>
                <a:ext cx="11568296" cy="5914248"/>
              </a:xfrm>
              <a:prstGeom prst="rect">
                <a:avLst/>
              </a:prstGeom>
              <a:blipFill>
                <a:blip r:embed="rId2"/>
                <a:stretch>
                  <a:fillRect l="-474" t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236" y="884306"/>
            <a:ext cx="1790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336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14.1 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HMM</a:t>
                </a:r>
                <a:r>
                  <a:rPr lang="zh-CN" altLang="en-US" sz="2400" dirty="0" smtClean="0"/>
                  <a:t>中，求解概率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解：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. . . ,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. . . ,</m:t>
                            </m:r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3369256"/>
              </a:xfrm>
              <a:prstGeom prst="rect">
                <a:avLst/>
              </a:prstGeom>
              <a:blipFill>
                <a:blip r:embed="rId2"/>
                <a:stretch>
                  <a:fillRect l="-790" t="-1266" b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32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336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14.1 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HMM</a:t>
                </a:r>
                <a:r>
                  <a:rPr lang="zh-CN" altLang="en-US" sz="2400" dirty="0" smtClean="0"/>
                  <a:t>中，求解概率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解：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. . . ,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. . . ,</m:t>
                            </m:r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3369256"/>
              </a:xfrm>
              <a:prstGeom prst="rect">
                <a:avLst/>
              </a:prstGeom>
              <a:blipFill>
                <a:blip r:embed="rId2"/>
                <a:stretch>
                  <a:fillRect l="-790" t="-1266" b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9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5011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14.2  </a:t>
                </a:r>
                <a:r>
                  <a:rPr lang="zh-CN" altLang="en-US" dirty="0" smtClean="0"/>
                  <a:t>给出</a:t>
                </a:r>
                <a:r>
                  <a:rPr lang="en-US" altLang="zh-CN" dirty="0" smtClean="0"/>
                  <a:t>CRF</a:t>
                </a:r>
                <a:r>
                  <a:rPr lang="zh-CN" altLang="en-US" dirty="0" smtClean="0"/>
                  <a:t>的预测问题的解法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解：采用维特比算法，首先求出位置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的各个标记</a:t>
                </a:r>
                <a:r>
                  <a:rPr lang="en-US" altLang="zh-CN" dirty="0" smtClean="0"/>
                  <a:t>j = 1,2,…,m</a:t>
                </a:r>
                <a:r>
                  <a:rPr lang="zh-CN" altLang="en-US" dirty="0" smtClean="0"/>
                  <a:t>的非规范化概率：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一般的，由递推公式，求出位置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的各个标记</a:t>
                </a:r>
                <a:r>
                  <a:rPr lang="en-US" altLang="zh-CN" dirty="0" smtClean="0"/>
                  <a:t>l = 1,2,…,m</a:t>
                </a:r>
                <a:r>
                  <a:rPr lang="zh-CN" altLang="en-US" dirty="0" smtClean="0"/>
                  <a:t>的非规范化概率的最大值，同时记录非规范化概率最大值的路径：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直到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= n</a:t>
                </a:r>
                <a:r>
                  <a:rPr lang="zh-CN" altLang="en-US" dirty="0" smtClean="0"/>
                  <a:t>时终止，此时求得非规范化概率的最大值为：</a:t>
                </a:r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lim>
                      </m:limLow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以及最优路径的终点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lim>
                      </m:limLow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由此最优路径终点返回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−2,…,1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最终求得最优路径</a:t>
                </a:r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5011372"/>
              </a:xfrm>
              <a:prstGeom prst="rect">
                <a:avLst/>
              </a:prstGeom>
              <a:blipFill>
                <a:blip r:embed="rId2"/>
                <a:stretch>
                  <a:fillRect l="-421" t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17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5605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14.3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nary>
                            <m:naryPr>
                              <m:chr m:val="∏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表示文档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nary>
                            <m:naryPr>
                              <m:chr m:val="∏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𝑘𝑣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5605574"/>
              </a:xfrm>
              <a:prstGeom prst="rect">
                <a:avLst/>
              </a:prstGeom>
              <a:blipFill>
                <a:blip r:embed="rId2"/>
                <a:stretch>
                  <a:fillRect l="-421" t="-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2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458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14.3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l-GR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l-G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l-GR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l-G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</m:nary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4582537"/>
              </a:xfrm>
              <a:prstGeom prst="rect">
                <a:avLst/>
              </a:prstGeom>
              <a:blipFill>
                <a:blip r:embed="rId2"/>
                <a:stretch>
                  <a:fillRect l="-421" t="-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7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685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：</a:t>
                </a:r>
                <a:r>
                  <a:rPr lang="zh-CN" altLang="zh-CN" dirty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SVM</a:t>
                </a:r>
                <a:r>
                  <a:rPr lang="zh-CN" altLang="zh-CN" dirty="0"/>
                  <a:t>可直接求解优化问题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0,1−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zh-CN" altLang="zh-CN" dirty="0"/>
                  <a:t>，请计算该目标函数关于参数的梯度，并基于梯度下降法给出算法伪代码</a:t>
                </a:r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12</a:t>
                </a:r>
                <a:r>
                  <a:rPr lang="zh-CN" altLang="zh-CN" dirty="0"/>
                  <a:t>分）</a:t>
                </a:r>
              </a:p>
              <a:p>
                <a:r>
                  <a:rPr lang="en-US" altLang="zh-CN" dirty="0"/>
                  <a:t>(b) </a:t>
                </a:r>
                <a:r>
                  <a:rPr lang="zh-CN" altLang="zh-CN" dirty="0"/>
                  <a:t>支持向量回归的对偶问题如下，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𝑠.𝑡.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≽0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请将该问题转化为类似于如下标准型的形式（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zh-CN" dirty="0"/>
                  <a:t>均已知）</a:t>
                </a:r>
                <a:r>
                  <a:rPr lang="en-US" altLang="zh-CN" dirty="0"/>
                  <a:t>,</a:t>
                </a:r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𝑠.𝑡.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例如在软间隔</a:t>
                </a:r>
                <a:r>
                  <a:rPr lang="en-US" altLang="zh-CN" dirty="0"/>
                  <a:t>SVM</a:t>
                </a:r>
                <a:r>
                  <a:rPr lang="zh-CN" altLang="zh-CN" dirty="0"/>
                  <a:t>中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8</a:t>
                </a:r>
                <a:r>
                  <a:rPr lang="zh-CN" altLang="zh-CN" dirty="0"/>
                  <a:t>分</a:t>
                </a:r>
                <a:r>
                  <a:rPr lang="zh-CN" altLang="zh-CN" dirty="0" smtClean="0"/>
                  <a:t>）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 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 smtClean="0"/>
              </a:p>
              <a:p>
                <a:pPr marL="342900" indent="-342900">
                  <a:buAutoNum type="arabicParenBoth" startAt="2"/>
                </a:pPr>
                <a:endParaRPr lang="en-US" altLang="zh-CN" dirty="0"/>
              </a:p>
              <a:p>
                <a:r>
                  <a:rPr lang="zh-CN" altLang="en-US" dirty="0" smtClean="0"/>
                  <a:t>算法伪代码：大致步骤 初始化数据，参数，梯度更新，学习率，终止条件</a:t>
                </a:r>
                <a:endParaRPr lang="en-US" altLang="zh-CN" b="0" dirty="0" smtClean="0"/>
              </a:p>
              <a:p>
                <a:pPr marL="342900" indent="-342900">
                  <a:buAutoNum type="alphaLcParenBoth"/>
                </a:pPr>
                <a:endParaRPr lang="en-US" altLang="zh-CN" b="0" dirty="0" smtClean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6858994"/>
              </a:xfrm>
              <a:prstGeom prst="rect">
                <a:avLst/>
              </a:prstGeom>
              <a:blipFill>
                <a:blip r:embed="rId2"/>
                <a:stretch>
                  <a:fillRect l="-421" t="-1511" r="-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40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6583</Words>
  <Application>Microsoft Office PowerPoint</Application>
  <PresentationFormat>宽屏</PresentationFormat>
  <Paragraphs>220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Mike</dc:creator>
  <cp:lastModifiedBy>King Mike</cp:lastModifiedBy>
  <cp:revision>51</cp:revision>
  <dcterms:created xsi:type="dcterms:W3CDTF">2021-01-11T13:21:44Z</dcterms:created>
  <dcterms:modified xsi:type="dcterms:W3CDTF">2021-01-12T01:45:24Z</dcterms:modified>
</cp:coreProperties>
</file>