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6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5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7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3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7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9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0A35-17CC-442D-8E86-507D535B9CD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FBAC-D727-4AE4-8849-E46819A52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0332" y="1720426"/>
            <a:ext cx="10964883" cy="2350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分析：递归停止条件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）当前结点包含的样本属于同一类别，无需划分；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）当前的属性集为空，或是所有样本在所有属性上的取值相同，无法划分；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）当前结点的样本集合为空，不能划分。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假设对于训练得到的决策树存在结点，该结合点中有无法划分的数据；即存在冲突数据，训练误差不为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；与原假设矛盾。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1266" y="661543"/>
            <a:ext cx="1096488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sz="2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证明对于不含冲突数据（即特征向量完全相同但标记不同）的训练集，必存在与训练集一致（即训练误差为</a:t>
            </a:r>
            <a:r>
              <a:rPr lang="en-US" altLang="zh-CN" sz="2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sz="2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）的决策树。</a:t>
            </a:r>
            <a:endParaRPr lang="en-US" altLang="zh-CN" sz="21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07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1266" y="661543"/>
            <a:ext cx="10964883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sz="2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将</a:t>
            </a:r>
            <a:r>
              <a:rPr lang="en-US" altLang="zh-CN" sz="2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4.4.2</a:t>
            </a:r>
            <a:r>
              <a:rPr lang="zh-CN" altLang="en-US" sz="2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节对缺失值的处理机制推广到基尼指数的计算中去。</a:t>
            </a:r>
            <a:endParaRPr lang="en-US" altLang="zh-CN" sz="21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81118" y="1703967"/>
                <a:ext cx="2640851" cy="89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18" y="1703967"/>
                <a:ext cx="2640851" cy="8982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19746" y="1704408"/>
                <a:ext cx="1489831" cy="889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</m:d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46" y="1704408"/>
                <a:ext cx="1489831" cy="8890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038990" y="1704408"/>
                <a:ext cx="1917576" cy="889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90" y="1704408"/>
                <a:ext cx="1917576" cy="8890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96754" y="3702810"/>
                <a:ext cx="3798219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index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Gini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54" y="3702810"/>
                <a:ext cx="3798219" cy="871136"/>
              </a:xfrm>
              <a:prstGeom prst="rect">
                <a:avLst/>
              </a:prstGeom>
              <a:blipFill rotWithShape="0">
                <a:blip r:embed="rId5"/>
                <a:stretch>
                  <a:fillRect r="-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35328" y="1044725"/>
                <a:ext cx="10964883" cy="588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数据集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纯度</a:t>
                </a:r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：</a:t>
                </a: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 smtClean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属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性</a:t>
                </a:r>
                <a:r>
                  <a:rPr lang="el-GR" altLang="zh-CN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α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的纯度</a:t>
                </a:r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Gini-index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：</a:t>
                </a:r>
                <a:endParaRPr lang="en-US" altLang="zh-CN" sz="2100" dirty="0" smtClean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 smtClean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acc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表示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中在属性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上没有缺失值的样本子集，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1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acc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中在属性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上取值为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1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1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的样本子集，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1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1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1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acc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中属于第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类的样本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子集，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zh-CN" altLang="en-US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  <m:r>
                      <a:rPr lang="zh-CN" altLang="en-US" sz="21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每个样本</a:t>
                </a:r>
                <a:r>
                  <a:rPr lang="zh-CN" altLang="en-US" sz="2100" dirty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𝑥的权重</a:t>
                </a: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 smtClean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 smtClean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endParaRPr lang="en-US" altLang="zh-CN" sz="2100" dirty="0" smtClean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28" y="1044725"/>
                <a:ext cx="10964883" cy="5888407"/>
              </a:xfrm>
              <a:prstGeom prst="rect">
                <a:avLst/>
              </a:prstGeom>
              <a:blipFill rotWithShape="0">
                <a:blip r:embed="rId6"/>
                <a:stretch>
                  <a:fillRect l="-667" t="-1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910490" y="5179630"/>
                <a:ext cx="1706782" cy="70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490" y="5179630"/>
                <a:ext cx="1706782" cy="707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750481" y="5193191"/>
                <a:ext cx="1706782" cy="715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81" y="5193191"/>
                <a:ext cx="1706782" cy="7157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12643" y="5348555"/>
                <a:ext cx="2680875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zh-CN" alt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43" y="5348555"/>
                <a:ext cx="2680875" cy="404983"/>
              </a:xfrm>
              <a:prstGeom prst="rect">
                <a:avLst/>
              </a:prstGeom>
              <a:blipFill rotWithShape="0">
                <a:blip r:embed="rId9"/>
                <a:stretch>
                  <a:fillRect t="-102985" r="-5000" b="-164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470833" y="5179630"/>
                <a:ext cx="2202333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833" y="5179630"/>
                <a:ext cx="2202333" cy="7428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489622" y="5939770"/>
                <a:ext cx="2305310" cy="889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</m:d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622" y="5939770"/>
                <a:ext cx="2305310" cy="8890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414615" y="5947553"/>
                <a:ext cx="3914598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index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Gini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15" y="5947553"/>
                <a:ext cx="3914598" cy="8711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45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6" grpId="0"/>
      <p:bldP spid="17" grpId="0"/>
      <p:bldP spid="19" grpId="0"/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7406" y="412160"/>
                <a:ext cx="11550734" cy="772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假设离散随机变量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1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1,⋯,</m:t>
                        </m:r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</m:d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，其取值为</a:t>
                </a:r>
                <a14:m>
                  <m:oMath xmlns:m="http://schemas.openxmlformats.org/officeDocument/2006/math">
                    <m:r>
                      <a:rPr lang="en-US" altLang="zh-CN" sz="21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的概率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e>
                    </m:d>
                    <m:r>
                      <a:rPr lang="en-US" altLang="zh-CN" sz="21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，其熵为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</m:e>
                    </m:d>
                    <m:r>
                      <a:rPr lang="en-US" altLang="zh-CN" sz="21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，试用朗格朗日乘子法证明熵最大的分布为均匀分布</a:t>
                </a: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6" y="412160"/>
                <a:ext cx="11550734" cy="772263"/>
              </a:xfrm>
              <a:prstGeom prst="rect">
                <a:avLst/>
              </a:prstGeom>
              <a:blipFill rotWithShape="0">
                <a:blip r:embed="rId2"/>
                <a:stretch>
                  <a:fillRect l="-633" t="-66667" r="-2902" b="-5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7406" y="1324581"/>
                <a:ext cx="11550734" cy="805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拉朗格朗</a:t>
                </a:r>
                <a14:m>
                  <m:oMath xmlns:m="http://schemas.openxmlformats.org/officeDocument/2006/math">
                    <m:r>
                      <a:rPr lang="zh-CN" altLang="en-US" sz="21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函数</m:t>
                    </m:r>
                  </m:oMath>
                </a14:m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日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sz="2100" b="0" dirty="0" smtClean="0"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，试用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拉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朗格朗日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乘子法证明熵最大的分布为均匀分布</a:t>
                </a: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6" y="1324581"/>
                <a:ext cx="11550734" cy="805029"/>
              </a:xfrm>
              <a:prstGeom prst="rect">
                <a:avLst/>
              </a:prstGeom>
              <a:blipFill rotWithShape="0">
                <a:blip r:embed="rId3"/>
                <a:stretch>
                  <a:fillRect l="-633" r="-633" b="-14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37406" y="2269768"/>
                <a:ext cx="11550734" cy="590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𝒑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1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f>
                      <m:fPr>
                        <m:ctrlP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ln</m:t>
                        </m:r>
                        <m: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zh-CN" sz="21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US" altLang="zh-CN" sz="21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100" b="0" i="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6" y="2269768"/>
                <a:ext cx="11550734" cy="590996"/>
              </a:xfrm>
              <a:prstGeom prst="rect">
                <a:avLst/>
              </a:prstGeom>
              <a:blipFill rotWithShape="0">
                <a:blip r:embed="rId4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2248" y="4913090"/>
                <a:ext cx="11679310" cy="1128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综上拉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朗格由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上述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方程组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解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，如此求得的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，就是函数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在附加条件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=0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下的可能的极值点。若这样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的点只有一个，由实际问题可直接确定此即所求的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点，因此熵的最大分布为均匀分布。</a:t>
                </a:r>
                <a:endParaRPr lang="zh-CN" altLang="en-US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8" y="4913090"/>
                <a:ext cx="11679310" cy="1128194"/>
              </a:xfrm>
              <a:prstGeom prst="rect">
                <a:avLst/>
              </a:prstGeom>
              <a:blipFill rotWithShape="0">
                <a:blip r:embed="rId5"/>
                <a:stretch>
                  <a:fillRect l="-626" r="-626" b="-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30924" y="6188319"/>
                <a:ext cx="11457367" cy="396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补充：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b="0" dirty="0" smtClean="0"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l-GR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Hessian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的负定，从而说明为唯一的极大值点。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4" y="6188319"/>
                <a:ext cx="11457367" cy="396151"/>
              </a:xfrm>
              <a:prstGeom prst="rect">
                <a:avLst/>
              </a:prstGeom>
              <a:blipFill rotWithShape="0">
                <a:blip r:embed="rId6"/>
                <a:stretch>
                  <a:fillRect l="-479" t="-107692" b="-17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7406" y="2933357"/>
                <a:ext cx="11550734" cy="551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𝒑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  <m:r>
                      <m:rPr>
                        <m:nor/>
                      </m:rPr>
                      <a:rPr lang="en-US" altLang="zh-CN" sz="2100" b="0" i="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6" y="2933357"/>
                <a:ext cx="11550734" cy="551048"/>
              </a:xfrm>
              <a:prstGeom prst="rect">
                <a:avLst/>
              </a:prstGeom>
              <a:blipFill rotWithShape="0">
                <a:blip r:embed="rId7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6536" y="3738401"/>
                <a:ext cx="11550734" cy="1069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000" dirty="0" smtClean="0">
                    <a:ea typeface="微软雅黑" panose="020B0503020204020204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······=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l-GR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nary>
                    <m:r>
                      <a:rPr lang="en-US" altLang="zh-CN" sz="21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  <m:r>
                      <m:rPr>
                        <m:nor/>
                      </m:rPr>
                      <a:rPr lang="en-US" altLang="zh-CN" sz="21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得：</a:t>
                </a:r>
                <a:endParaRPr lang="en-US" altLang="zh-CN" sz="2100" dirty="0" smtClean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······=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6" y="3738401"/>
                <a:ext cx="11550734" cy="1069652"/>
              </a:xfrm>
              <a:prstGeom prst="rect">
                <a:avLst/>
              </a:prstGeom>
              <a:blipFill rotWithShape="0">
                <a:blip r:embed="rId8"/>
                <a:stretch>
                  <a:fillRect l="-580" b="-5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41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4181" y="402265"/>
                <a:ext cx="10964883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⊤</m:t>
                        </m:r>
                      </m:sup>
                    </m:sSup>
                    <m:r>
                      <a:rPr lang="zh-CN" altLang="en-US" sz="24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用作神经元的激活函数的缺陷</a:t>
                </a: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" y="402265"/>
                <a:ext cx="10964883" cy="424732"/>
              </a:xfrm>
              <a:prstGeom prst="rect">
                <a:avLst/>
              </a:prstGeom>
              <a:blipFill rotWithShape="0">
                <a:blip r:embed="rId2"/>
                <a:stretch>
                  <a:fillRect l="-667" t="-8571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14696" y="5681089"/>
            <a:ext cx="1096488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理想中的激活函数是阶跃函数，但是阶跃函数非连续，在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处不可导；线性激活函数没办法完全的拟合阶跃函数。线性函数在定义域内变换情况相同；在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的周围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sigmoid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函数的变化急剧，满足我们的需要。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内容占位符 6" descr="屏幕剪辑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95" b="13414"/>
          <a:stretch/>
        </p:blipFill>
        <p:spPr>
          <a:xfrm>
            <a:off x="615458" y="1671247"/>
            <a:ext cx="3683982" cy="3612930"/>
          </a:xfrm>
          <a:prstGeom prst="rect">
            <a:avLst/>
          </a:prstGeom>
        </p:spPr>
      </p:pic>
      <p:pic>
        <p:nvPicPr>
          <p:cNvPr id="7" name="内容占位符 6" descr="屏幕剪辑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0" b="13414"/>
          <a:stretch/>
        </p:blipFill>
        <p:spPr>
          <a:xfrm>
            <a:off x="4909483" y="1595311"/>
            <a:ext cx="3930167" cy="36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4181" y="402265"/>
                <a:ext cx="10964883" cy="669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计算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10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1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10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  <m: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𝐶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func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关于向量</a:t>
                </a: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  <m:r>
                      <a:rPr lang="en-US" altLang="zh-CN" sz="21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的梯度</a:t>
                </a:r>
                <a:endParaRPr lang="en-US" altLang="zh-CN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" y="402265"/>
                <a:ext cx="10964883" cy="669158"/>
              </a:xfrm>
              <a:prstGeom prst="rect">
                <a:avLst/>
              </a:prstGeo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4180" y="1480938"/>
                <a:ext cx="10964883" cy="1548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令</a:t>
                </a:r>
                <a14:m>
                  <m:oMath xmlns:m="http://schemas.openxmlformats.org/officeDocument/2006/math">
                    <m:r>
                      <a:rPr lang="pt-BR" altLang="zh-CN" sz="21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pt-BR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pt-BR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pt-BR" altLang="zh-CN" sz="21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10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pt-BR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ctrlPr>
                              <a:rPr lang="pt-BR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pt-BR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1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−&amp;</m:t>
                            </m:r>
                            <m:f>
                              <m:fPr>
                                <m:ctrlPr>
                                  <a:rPr lang="en-US" altLang="zh-CN" sz="21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10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𝐶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21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p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210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100" i="1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100" i="1">
                                                        <a:latin typeface="Cambria Math" panose="02040503050406030204" pitchFamily="18" charset="0"/>
                                                        <a:ea typeface="微软雅黑" panose="020B0503020204020204" pitchFamily="34" charset="-122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100">
                                                        <a:latin typeface="Cambria Math" panose="02040503050406030204" pitchFamily="18" charset="0"/>
                                                        <a:ea typeface="微软雅黑" panose="020B0503020204020204" pitchFamily="34" charset="-122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100">
                                                        <a:latin typeface="Cambria Math" panose="02040503050406030204" pitchFamily="18" charset="0"/>
                                                        <a:ea typeface="微软雅黑" panose="020B0503020204020204" pitchFamily="34" charset="-122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  <m:sup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 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     </m:t>
                            </m:r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21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10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sz="21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=1,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210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100" i="1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100" i="1">
                                                        <a:latin typeface="Cambria Math" panose="02040503050406030204" pitchFamily="18" charset="0"/>
                                                        <a:ea typeface="微软雅黑" panose="020B0503020204020204" pitchFamily="34" charset="-122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100">
                                                        <a:latin typeface="Cambria Math" panose="02040503050406030204" pitchFamily="18" charset="0"/>
                                                        <a:ea typeface="微软雅黑" panose="020B0503020204020204" pitchFamily="34" charset="-122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100">
                                                        <a:latin typeface="Cambria Math" panose="02040503050406030204" pitchFamily="18" charset="0"/>
                                                        <a:ea typeface="微软雅黑" panose="020B0503020204020204" pitchFamily="34" charset="-122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𝐶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21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p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210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100" i="1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100" i="1">
                                                        <a:latin typeface="Cambria Math" panose="02040503050406030204" pitchFamily="18" charset="0"/>
                                                        <a:ea typeface="微软雅黑" panose="020B0503020204020204" pitchFamily="34" charset="-122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100">
                                                        <a:latin typeface="Cambria Math" panose="02040503050406030204" pitchFamily="18" charset="0"/>
                                                        <a:ea typeface="微软雅黑" panose="020B0503020204020204" pitchFamily="34" charset="-122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100">
                                                        <a:latin typeface="Cambria Math" panose="02040503050406030204" pitchFamily="18" charset="0"/>
                                                        <a:ea typeface="微软雅黑" panose="020B0503020204020204" pitchFamily="34" charset="-122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  <m:sup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</m:t>
                            </m:r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0" y="1480938"/>
                <a:ext cx="10964883" cy="1548950"/>
              </a:xfrm>
              <a:prstGeom prst="rect">
                <a:avLst/>
              </a:prstGeom>
              <a:blipFill rotWithShape="0">
                <a:blip r:embed="rId3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54180" y="3675894"/>
                <a:ext cx="10964883" cy="1580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令</a:t>
                </a:r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pt-BR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pt-BR" altLang="zh-CN" sz="21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1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log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1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10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100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pt-BR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pt-BR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1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−&amp;</m:t>
                            </m:r>
                            <m:f>
                              <m:fPr>
                                <m:ctrlPr>
                                  <a:rPr lang="en-US" altLang="zh-CN" sz="21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10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𝐶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altLang="zh-CN" sz="21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10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100" i="1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10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10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den>
                            </m:f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 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     </m:t>
                            </m:r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1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1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10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1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𝐶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altLang="zh-CN" sz="21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10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1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100" i="1" smtClean="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10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100" b="0" i="1" smtClean="0">
                                                    <a:latin typeface="Cambria Math" panose="02040503050406030204" pitchFamily="18" charset="0"/>
                                                    <a:ea typeface="微软雅黑" panose="020B0503020204020204" pitchFamily="34" charset="-122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den>
                            </m:f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    </m:t>
                            </m:r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1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0" y="3675894"/>
                <a:ext cx="10964883" cy="1580176"/>
              </a:xfrm>
              <a:prstGeom prst="rect">
                <a:avLst/>
              </a:prstGeom>
              <a:blipFill rotWithShape="0">
                <a:blip r:embed="rId4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86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4181" y="402265"/>
            <a:ext cx="10964883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zh-CN" altLang="en-US" sz="2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讨论线性判别分析和线性核支持向量即在何种条件下等价</a:t>
            </a:r>
            <a:endParaRPr lang="en-US" altLang="zh-CN" sz="21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5433" y="857628"/>
            <a:ext cx="11026356" cy="205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defTabSz="68580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线性判别分析能够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解决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多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分类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问题, 而 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SVM只能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解决二分类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/>
            </a:r>
            <a:b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R="0" lvl="0" indent="0" defTabSz="68580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线性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判别分析能将数据以同类样例间低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方差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不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同样例中心之间大间隔来投射到一条直线上, 但是如果样本线性不可分, 那么线性判别分析就不能有效进行, 支持向量机也是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R="0" lvl="0" indent="0" defTabSz="68580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R="0" lvl="0" indent="0" defTabSz="68580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当两类样本线性可分时，且处理二分类问题时等价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/>
            </a:r>
            <a:b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67" y="3293314"/>
            <a:ext cx="4734920" cy="35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流程图: 接点 10"/>
          <p:cNvSpPr/>
          <p:nvPr/>
        </p:nvSpPr>
        <p:spPr>
          <a:xfrm>
            <a:off x="3933026" y="4448740"/>
            <a:ext cx="90985" cy="9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11"/>
          <p:cNvSpPr/>
          <p:nvPr/>
        </p:nvSpPr>
        <p:spPr>
          <a:xfrm>
            <a:off x="4479127" y="5685257"/>
            <a:ext cx="90985" cy="9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21480000">
            <a:off x="4010687" y="4525560"/>
            <a:ext cx="481764" cy="117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044254" y="4416020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254" y="4416020"/>
                <a:ext cx="49718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321518" y="5730856"/>
                <a:ext cx="491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18" y="5730856"/>
                <a:ext cx="49186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6255" y="3690823"/>
                <a:ext cx="204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" y="3690823"/>
                <a:ext cx="204107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610" y="3542382"/>
            <a:ext cx="4542648" cy="3315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995874" y="3451206"/>
                <a:ext cx="181447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74" y="3451206"/>
                <a:ext cx="1814471" cy="8485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5706093" y="30460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68135" y="6341423"/>
            <a:ext cx="18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方向向量垂直</a:t>
            </a:r>
          </a:p>
        </p:txBody>
      </p:sp>
    </p:spTree>
    <p:extLst>
      <p:ext uri="{BB962C8B-B14F-4D97-AF65-F5344CB8AC3E}">
        <p14:creationId xmlns:p14="http://schemas.microsoft.com/office/powerpoint/2010/main" val="31794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4181" y="402265"/>
            <a:ext cx="10964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使用核技巧推广对率回归，产生“核对率回归”</a:t>
            </a:r>
            <a:r>
              <a:rPr lang="en-US" altLang="zh-CN" sz="2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altLang="zh-CN" sz="21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54181" y="940521"/>
                <a:ext cx="11372344" cy="433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核对率回归模型：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l-GR" altLang="zh-CN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），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b=</a:t>
                </a:r>
                <a:r>
                  <a:rPr lang="el-GR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i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" y="940521"/>
                <a:ext cx="11372344" cy="433324"/>
              </a:xfrm>
              <a:prstGeom prst="rect">
                <a:avLst/>
              </a:prstGeom>
              <a:blipFill rotWithShape="0">
                <a:blip r:embed="rId2"/>
                <a:stretch>
                  <a:fillRect l="-483" t="-91549" r="-1930" b="-154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49156" y="4563752"/>
                <a:ext cx="11046537" cy="516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=Z</a:t>
                </a:r>
                <a:r>
                  <a:rPr lang="zh-CN" altLang="en-US" i="1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使用对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率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损失：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56" y="4563752"/>
                <a:ext cx="11046537" cy="516873"/>
              </a:xfrm>
              <a:prstGeom prst="rect">
                <a:avLst/>
              </a:prstGeom>
              <a:blipFill rotWithShape="0">
                <a:blip r:embed="rId3"/>
                <a:stretch>
                  <a:fillRect l="-441" b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54181" y="168390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SVM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模型：</a:t>
            </a:r>
            <a:endParaRPr lang="zh-CN" altLang="en-US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54442" y="1958271"/>
                <a:ext cx="1887328" cy="70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42" y="1958271"/>
                <a:ext cx="1887328" cy="7067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205187" y="2166284"/>
                <a:ext cx="280608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1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1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1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187" y="2166284"/>
                <a:ext cx="2806088" cy="415498"/>
              </a:xfrm>
              <a:prstGeom prst="rect">
                <a:avLst/>
              </a:prstGeom>
              <a:blipFill rotWithShape="0">
                <a:blip r:embed="rId5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279815" y="2166284"/>
                <a:ext cx="15055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15" y="2166284"/>
                <a:ext cx="1505527" cy="4154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54181" y="2845675"/>
                <a:ext cx="7722205" cy="131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软间隔的支持向量机</a:t>
                </a:r>
                <a:r>
                  <a:rPr lang="en-US" altLang="zh-CN" sz="2100" dirty="0"/>
                  <a:t/>
                </a:r>
                <a:br>
                  <a:rPr lang="en-US" altLang="zh-CN" sz="2100" dirty="0"/>
                </a:br>
                <a:r>
                  <a:rPr lang="en-US" altLang="zh-CN" sz="2100" dirty="0"/>
                  <a:t/>
                </a:r>
                <a:br>
                  <a:rPr lang="en-US" altLang="zh-CN" sz="2100" dirty="0"/>
                </a:br>
                <a:endParaRPr lang="en-US" altLang="zh-CN" sz="2100" dirty="0"/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0/1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0/1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损失函数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" y="2845675"/>
                <a:ext cx="7722205" cy="1317540"/>
              </a:xfrm>
              <a:prstGeom prst="rect">
                <a:avLst/>
              </a:prstGeom>
              <a:blipFill rotWithShape="0">
                <a:blip r:embed="rId7"/>
                <a:stretch>
                  <a:fillRect l="-710" t="-3241" b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431515" y="5201887"/>
                <a:ext cx="4158767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𝒍𝒐𝒈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15" y="5201887"/>
                <a:ext cx="4158767" cy="847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008476" y="3002319"/>
                <a:ext cx="563436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0/1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1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76" y="3002319"/>
                <a:ext cx="5634363" cy="9745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62773" y="5357815"/>
                <a:ext cx="3439403" cy="37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73" y="5357815"/>
                <a:ext cx="3439403" cy="370358"/>
              </a:xfrm>
              <a:prstGeom prst="rect">
                <a:avLst/>
              </a:prstGeom>
              <a:blipFill rotWithShape="0">
                <a:blip r:embed="rId10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84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319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瑞典</dc:creator>
  <cp:lastModifiedBy>陈 瑞典</cp:lastModifiedBy>
  <cp:revision>30</cp:revision>
  <dcterms:created xsi:type="dcterms:W3CDTF">2020-11-10T12:06:39Z</dcterms:created>
  <dcterms:modified xsi:type="dcterms:W3CDTF">2020-11-11T03:08:59Z</dcterms:modified>
</cp:coreProperties>
</file>