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5" r:id="rId2"/>
    <p:sldId id="262" r:id="rId3"/>
    <p:sldId id="257" r:id="rId4"/>
    <p:sldId id="258" r:id="rId5"/>
    <p:sldId id="259" r:id="rId6"/>
    <p:sldId id="260" r:id="rId7"/>
    <p:sldId id="264" r:id="rId8"/>
    <p:sldId id="266" r:id="rId9"/>
    <p:sldId id="267" r:id="rId10"/>
    <p:sldId id="263" r:id="rId11"/>
    <p:sldId id="269" r:id="rId12"/>
    <p:sldId id="270" r:id="rId13"/>
    <p:sldId id="271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4F12F-4AFC-4BF8-B8D7-CEE26300C1C5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8CAC2-FA62-4F4C-B5A3-89E8B521C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759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二类分类的决策面是超平面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8CAC2-FA62-4F4C-B5A3-89E8B521CA6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769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9B06-0A3B-4143-AFB3-94F4DB199C3F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01B2-BC5A-4BDD-99B6-05DC4EAD2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7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9B06-0A3B-4143-AFB3-94F4DB199C3F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01B2-BC5A-4BDD-99B6-05DC4EAD2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6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9B06-0A3B-4143-AFB3-94F4DB199C3F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01B2-BC5A-4BDD-99B6-05DC4EAD2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38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9B06-0A3B-4143-AFB3-94F4DB199C3F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01B2-BC5A-4BDD-99B6-05DC4EAD2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82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9B06-0A3B-4143-AFB3-94F4DB199C3F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01B2-BC5A-4BDD-99B6-05DC4EAD2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89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9B06-0A3B-4143-AFB3-94F4DB199C3F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01B2-BC5A-4BDD-99B6-05DC4EAD2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95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9B06-0A3B-4143-AFB3-94F4DB199C3F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01B2-BC5A-4BDD-99B6-05DC4EAD2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5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9B06-0A3B-4143-AFB3-94F4DB199C3F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01B2-BC5A-4BDD-99B6-05DC4EAD2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24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9B06-0A3B-4143-AFB3-94F4DB199C3F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01B2-BC5A-4BDD-99B6-05DC4EAD2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9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9B06-0A3B-4143-AFB3-94F4DB199C3F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01B2-BC5A-4BDD-99B6-05DC4EAD2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02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9B06-0A3B-4143-AFB3-94F4DB199C3F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01B2-BC5A-4BDD-99B6-05DC4EAD2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03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29B06-0A3B-4143-AFB3-94F4DB199C3F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A01B2-BC5A-4BDD-99B6-05DC4EAD2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33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0.png"/><Relationship Id="rId11" Type="http://schemas.openxmlformats.org/officeDocument/2006/relationships/image" Target="../media/image27.png"/><Relationship Id="rId5" Type="http://schemas.openxmlformats.org/officeDocument/2006/relationships/image" Target="../media/image210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72357" y="372862"/>
            <a:ext cx="10129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7.4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连乘下溢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899821" y="1179650"/>
                <a:ext cx="8099202" cy="4851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1" i="1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altLang="zh-CN" sz="2000" dirty="0" smtClean="0"/>
                  <a:t>151-153</a:t>
                </a:r>
                <a:r>
                  <a:rPr lang="zh-CN" altLang="en-US" sz="2000" dirty="0"/>
                  <a:t>页因此基于贝叶斯判定准则</a:t>
                </a:r>
                <a:r>
                  <a:rPr lang="zh-CN" altLang="en-US" sz="2000" dirty="0" smtClean="0"/>
                  <a:t>有：</a:t>
                </a:r>
                <a:endParaRPr lang="en-US" altLang="zh-CN" sz="2000" dirty="0" smtClean="0"/>
              </a:p>
              <a:p>
                <a:r>
                  <a:rPr lang="en-US" altLang="zh-CN" sz="2000" dirty="0"/>
                  <a:t>	</a:t>
                </a:r>
                <a:endParaRPr lang="en-US" altLang="zh-CN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𝑛𝑏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𝒴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nary>
                                <m:naryPr>
                                  <m:chr m:val="∏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zh-CN" altLang="en-US" sz="2000" dirty="0"/>
                                <m:t>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sz="2000" dirty="0" smtClean="0"/>
              </a:p>
              <a:p>
                <a:endParaRPr lang="en-US" altLang="zh-CN" sz="2000" dirty="0"/>
              </a:p>
              <a:p>
                <a:r>
                  <a:rPr lang="zh-CN" altLang="en-US" sz="2000" dirty="0" smtClean="0"/>
                  <a:t>防止连乘计算的计算概率值为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，对上式取对数：</a:t>
                </a:r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𝑛𝑏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𝒴</m:t>
                                  </m:r>
                                </m:lim>
                              </m:limLow>
                            </m:fName>
                            <m:e>
                              <m:func>
                                <m:func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zh-CN" altLang="en-US" sz="2000" dirty="0"/>
                                <m:t>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sz="2000" dirty="0"/>
              </a:p>
              <a:p>
                <a:endParaRPr lang="zh-CN" altLang="en-US" sz="2000" dirty="0"/>
              </a:p>
              <a:p>
                <a:endParaRPr lang="zh-CN" altLang="en-US" sz="2000" dirty="0"/>
              </a:p>
              <a:p>
                <a:endParaRPr lang="zh-CN" altLang="en-US" sz="2000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821" y="1179650"/>
                <a:ext cx="8099202" cy="4851969"/>
              </a:xfrm>
              <a:prstGeom prst="rect">
                <a:avLst/>
              </a:prstGeom>
              <a:blipFill rotWithShape="0">
                <a:blip r:embed="rId2"/>
                <a:stretch>
                  <a:fillRect l="-828" t="-7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5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1640" y="520291"/>
            <a:ext cx="97115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9.2 </a:t>
            </a:r>
            <a:r>
              <a:rPr lang="zh-CN" altLang="en-US" dirty="0" smtClean="0"/>
              <a:t>直接</a:t>
            </a:r>
            <a:r>
              <a:rPr lang="zh-CN" altLang="en-US" dirty="0"/>
              <a:t>应用</a:t>
            </a:r>
            <a:r>
              <a:rPr lang="en-US" altLang="zh-CN" dirty="0"/>
              <a:t>EM</a:t>
            </a:r>
            <a:r>
              <a:rPr lang="zh-CN" altLang="en-US" dirty="0"/>
              <a:t>算法，推导高斯混合聚类均值、方差、和混合系数的最优值。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601421" y="1364990"/>
                <a:ext cx="6817262" cy="7875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zh-CN" altLang="en-US" sz="2100" dirty="0"/>
                  <a:t>基于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00" b="1" dirty="0">
                            <a:latin typeface="Cambria Math" panose="02040503050406030204" pitchFamily="18" charset="0"/>
                          </a:rPr>
                          <m:t>𝚯</m:t>
                        </m:r>
                      </m:e>
                      <m:sup>
                        <m:r>
                          <a:rPr lang="en-US" altLang="zh-CN" sz="2100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zh-CN" altLang="en-US" sz="2100" dirty="0"/>
                  <a:t>推断隐变量</a:t>
                </a:r>
                <a14:m>
                  <m:oMath xmlns:m="http://schemas.openxmlformats.org/officeDocument/2006/math">
                    <m:r>
                      <a:rPr lang="en-US" altLang="zh-CN" sz="2100" b="1" i="1" dirty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zh-CN" altLang="en-US" sz="2100" dirty="0"/>
                  <a:t>的分布</a:t>
                </a:r>
                <a14:m>
                  <m:oMath xmlns:m="http://schemas.openxmlformats.org/officeDocument/2006/math">
                    <m:r>
                      <a:rPr lang="zh-CN" altLang="el-GR" sz="21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l-GR" altLang="zh-CN" sz="21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l-GR" sz="2100" b="1" i="1">
                        <a:latin typeface="Cambria Math" panose="02040503050406030204" pitchFamily="18" charset="0"/>
                      </a:rPr>
                      <m:t>𝒁</m:t>
                    </m:r>
                    <m:r>
                      <a:rPr lang="zh-CN" altLang="el-GR" sz="2100" i="1">
                        <a:latin typeface="Cambria Math" panose="02040503050406030204" pitchFamily="18" charset="0"/>
                      </a:rPr>
                      <m:t>│</m:t>
                    </m:r>
                    <m:r>
                      <a:rPr lang="zh-CN" altLang="el-GR" sz="21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l-GR" altLang="zh-CN" sz="21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l-GR" altLang="zh-CN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100" b="1" i="1">
                            <a:latin typeface="Cambria Math" panose="02040503050406030204" pitchFamily="18" charset="0"/>
                          </a:rPr>
                          <m:t>𝜣</m:t>
                        </m:r>
                      </m:e>
                      <m:sup>
                        <m:r>
                          <a:rPr lang="zh-CN" altLang="el-GR" sz="21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zh-CN" altLang="el-GR" sz="21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altLang="zh-CN" sz="21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100" dirty="0"/>
                  <a:t>，</a:t>
                </a:r>
                <a:r>
                  <a:rPr lang="zh-CN" altLang="en-US" sz="2000" dirty="0">
                    <a:latin typeface="+mn-ea"/>
                    <a:cs typeface="宋体"/>
                  </a:rPr>
                  <a:t>并计算对数似然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𝐿𝐿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𝚯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+mn-ea"/>
                    <a:cs typeface="宋体"/>
                  </a:rPr>
                  <a:t>关于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  <a:cs typeface="宋体"/>
                      </a:rPr>
                      <m:t>𝒁</m:t>
                    </m:r>
                  </m:oMath>
                </a14:m>
                <a:r>
                  <a:rPr lang="zh-CN" altLang="en-US" sz="2000" dirty="0">
                    <a:latin typeface="+mn-ea"/>
                    <a:cs typeface="Times"/>
                  </a:rPr>
                  <a:t>的期</a:t>
                </a:r>
                <a:r>
                  <a:rPr lang="zh-CN" altLang="en-US" sz="2000" dirty="0">
                    <a:latin typeface="+mn-ea"/>
                    <a:cs typeface="宋体"/>
                  </a:rPr>
                  <a:t>望</a:t>
                </a:r>
                <a:r>
                  <a:rPr lang="en-US" altLang="zh-CN" sz="2100" dirty="0"/>
                  <a:t>;</a:t>
                </a: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421" y="1364990"/>
                <a:ext cx="6817262" cy="787588"/>
              </a:xfrm>
              <a:prstGeom prst="rect">
                <a:avLst/>
              </a:prstGeom>
              <a:blipFill rotWithShape="0">
                <a:blip r:embed="rId2"/>
                <a:stretch>
                  <a:fillRect l="-1073" t="-2326" r="-894" b="-139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2601420" y="5887165"/>
            <a:ext cx="7409149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n-ea"/>
                <a:cs typeface="宋体"/>
              </a:rPr>
              <a:t>寻找参数最大化期望似然</a:t>
            </a:r>
            <a:r>
              <a:rPr lang="en-US" altLang="zh-CN" sz="2100" dirty="0" smtClean="0"/>
              <a:t>;</a:t>
            </a:r>
            <a:endParaRPr lang="en-US" altLang="zh-CN" sz="2100" dirty="0"/>
          </a:p>
        </p:txBody>
      </p:sp>
      <p:sp>
        <p:nvSpPr>
          <p:cNvPr id="18" name="椭圆 17"/>
          <p:cNvSpPr/>
          <p:nvPr/>
        </p:nvSpPr>
        <p:spPr>
          <a:xfrm>
            <a:off x="2079704" y="1549626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2079704" y="5896497"/>
            <a:ext cx="360000" cy="36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20" name="上弧形箭头 19"/>
          <p:cNvSpPr/>
          <p:nvPr/>
        </p:nvSpPr>
        <p:spPr>
          <a:xfrm rot="16200000">
            <a:off x="-323495" y="3686838"/>
            <a:ext cx="3965331" cy="459530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2455740" y="2181312"/>
                <a:ext cx="6211200" cy="494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i="1" smtClean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  <a:cs typeface="Times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  <a:cs typeface="Times"/>
                                </a:rPr>
                              </m:ctrlPr>
                            </m:dPr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  <a:cs typeface="Times"/>
                                </a:rPr>
                                <m:t>𝒁</m:t>
                              </m:r>
                            </m:e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  <a:cs typeface="Times"/>
                                </a:rPr>
                                <m:t>𝑿</m:t>
                              </m:r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  <a:cs typeface="Times"/>
                                </a:rPr>
                                <m:t>,</m:t>
                              </m:r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  <a:cs typeface="Times"/>
                                </a:rPr>
                                <m:t>𝚯</m:t>
                              </m:r>
                            </m:e>
                          </m:d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100" b="1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d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zh-CN" altLang="el-GR" sz="21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l-GR" altLang="zh-CN" sz="21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l-GR" sz="2100" b="1" i="1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zh-CN" altLang="el-GR" sz="2100" i="1">
                              <a:latin typeface="Cambria Math" panose="02040503050406030204" pitchFamily="18" charset="0"/>
                            </a:rPr>
                            <m:t>│</m:t>
                          </m:r>
                          <m:r>
                            <a:rPr lang="zh-CN" altLang="el-GR" sz="21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l-GR" altLang="zh-CN" sz="21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l-GR" altLang="zh-CN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altLang="zh-CN" sz="2100" b="1" i="1">
                                  <a:latin typeface="Cambria Math" panose="02040503050406030204" pitchFamily="18" charset="0"/>
                                </a:rPr>
                                <m:t>𝜣</m:t>
                              </m:r>
                            </m:e>
                            <m:sup>
                              <m:r>
                                <a:rPr lang="zh-CN" altLang="el-GR" sz="2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zh-CN" altLang="el-GR" sz="2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l-GR" altLang="zh-CN" sz="21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𝐿𝐿</m:t>
                      </m:r>
                      <m:d>
                        <m:d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100" b="1" i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d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740" y="2181312"/>
                <a:ext cx="6211200" cy="494174"/>
              </a:xfrm>
              <a:prstGeom prst="rect">
                <a:avLst/>
              </a:prstGeom>
              <a:blipFill rotWithShape="0">
                <a:blip r:embed="rId3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975307" y="5843205"/>
                <a:ext cx="3097643" cy="5206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100" b="1" i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1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1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2100" b="1" i="0" smtClean="0">
                                      <a:latin typeface="Cambria Math" panose="02040503050406030204" pitchFamily="18" charset="0"/>
                                    </a:rPr>
                                    <m:t>𝚯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100" b="1">
                                      <a:latin typeface="Cambria Math" panose="02040503050406030204" pitchFamily="18" charset="0"/>
                                    </a:rPr>
                                    <m:t>𝚯</m:t>
                                  </m:r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100" b="1">
                                          <a:latin typeface="Cambria Math" panose="02040503050406030204" pitchFamily="18" charset="0"/>
                                        </a:rPr>
                                        <m:t>𝚯</m:t>
                                      </m:r>
                                    </m:e>
                                    <m:sup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307" y="5843205"/>
                <a:ext cx="3097643" cy="520655"/>
              </a:xfrm>
              <a:prstGeom prst="rect">
                <a:avLst/>
              </a:prstGeom>
              <a:blipFill rotWithShape="0">
                <a:blip r:embed="rId4"/>
                <a:stretch>
                  <a:fillRect b="-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7942022" y="2201889"/>
                <a:ext cx="1518814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100" b="1">
                              <a:latin typeface="Cambria Math" panose="02040503050406030204" pitchFamily="18" charset="0"/>
                            </a:rPr>
                            <m:t>𝚯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100" b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e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022" y="2201889"/>
                <a:ext cx="1518814" cy="415498"/>
              </a:xfrm>
              <a:prstGeom prst="rect">
                <a:avLst/>
              </a:prstGeom>
              <a:blipFill rotWithShape="0">
                <a:blip r:embed="rId5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3104769" y="2774088"/>
                <a:ext cx="2990562" cy="712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769" y="2774088"/>
                <a:ext cx="2990562" cy="712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5938451" y="2773127"/>
                <a:ext cx="2479333" cy="703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𝚺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451" y="2773127"/>
                <a:ext cx="2479333" cy="70301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8224449" y="2931614"/>
                <a:ext cx="752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𝑖𝑐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449" y="2931614"/>
                <a:ext cx="752898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2437041" y="3568350"/>
                <a:ext cx="7380097" cy="876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zh-CN" altLang="el-GR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l-GR" b="1" i="1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zh-CN" altLang="el-GR" i="1">
                              <a:latin typeface="Cambria Math" panose="02040503050406030204" pitchFamily="18" charset="0"/>
                            </a:rPr>
                            <m:t>│</m:t>
                          </m:r>
                          <m:r>
                            <a:rPr lang="zh-CN" altLang="el-GR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l-GR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altLang="zh-CN" b="1" i="1">
                                  <a:latin typeface="Cambria Math" panose="02040503050406030204" pitchFamily="18" charset="0"/>
                                </a:rPr>
                                <m:t>𝜣</m:t>
                              </m:r>
                            </m:e>
                            <m:sup>
                              <m:r>
                                <a:rPr lang="zh-CN" altLang="el-G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zh-CN" altLang="el-G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𝐿𝐿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𝚯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zh-CN" altLang="el-GR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l-GR" b="1" i="1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zh-CN" altLang="el-GR" i="1">
                              <a:latin typeface="Cambria Math" panose="02040503050406030204" pitchFamily="18" charset="0"/>
                            </a:rPr>
                            <m:t>│</m:t>
                          </m:r>
                          <m:r>
                            <a:rPr lang="zh-CN" altLang="el-GR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l-GR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altLang="zh-CN" b="1" i="1">
                                  <a:latin typeface="Cambria Math" panose="02040503050406030204" pitchFamily="18" charset="0"/>
                                </a:rPr>
                                <m:t>𝜣</m:t>
                              </m:r>
                            </m:e>
                            <m:sup>
                              <m:r>
                                <a:rPr lang="zh-CN" altLang="el-G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zh-CN" altLang="el-G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nary>
                            <m:naryPr>
                              <m:chr m:val="∏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|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1">
                                                      <a:latin typeface="Cambria Math" panose="02040503050406030204" pitchFamily="18" charset="0"/>
                                                    </a:rPr>
                                                    <m:t>𝚺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𝕀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041" y="3568350"/>
                <a:ext cx="7380097" cy="87690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4808028" y="4324491"/>
                <a:ext cx="5133265" cy="876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zh-CN" altLang="el-GR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l-GR" b="1" i="1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zh-CN" altLang="el-GR" i="1">
                              <a:latin typeface="Cambria Math" panose="02040503050406030204" pitchFamily="18" charset="0"/>
                            </a:rPr>
                            <m:t>│</m:t>
                          </m:r>
                          <m:r>
                            <a:rPr lang="zh-CN" altLang="el-GR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l-GR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altLang="zh-CN" b="1" i="1">
                                  <a:latin typeface="Cambria Math" panose="02040503050406030204" pitchFamily="18" charset="0"/>
                                </a:rPr>
                                <m:t>𝜣</m:t>
                              </m:r>
                            </m:e>
                            <m:sup>
                              <m:r>
                                <a:rPr lang="zh-CN" altLang="el-G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zh-CN" altLang="el-G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𝕀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>
                                              <a:latin typeface="Cambria Math" panose="02040503050406030204" pitchFamily="18" charset="0"/>
                                            </a:rPr>
                                            <m:t>𝚺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028" y="4324491"/>
                <a:ext cx="5133265" cy="87690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4808027" y="4995456"/>
                <a:ext cx="3607591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𝑖𝑐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>
                                              <a:latin typeface="Cambria Math" panose="02040503050406030204" pitchFamily="18" charset="0"/>
                                            </a:rPr>
                                            <m:t>𝚺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027" y="4995456"/>
                <a:ext cx="3607591" cy="84856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554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97921" y="577539"/>
                <a:ext cx="78060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维样本空间中的随机向量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/>
                  <a:t>，若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/>
                  <a:t>服从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多元高斯分布</a:t>
                </a:r>
                <a:r>
                  <a:rPr lang="zh-CN" altLang="en-US" dirty="0"/>
                  <a:t>，其概率密度函数</a:t>
                </a:r>
                <a:r>
                  <a:rPr lang="zh-CN" altLang="en-US" dirty="0" smtClean="0"/>
                  <a:t>为：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21" y="577539"/>
                <a:ext cx="780604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625" t="-10000" r="-351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3852410" y="946871"/>
                <a:ext cx="5096780" cy="758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0" dirty="0" smtClean="0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</m:d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dirty="0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1" i="1" dirty="0" smtClean="0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0" dirty="0" smtClean="0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410" y="946871"/>
                <a:ext cx="5096780" cy="7587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97922" y="2341809"/>
                <a:ext cx="1167740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高斯混合分布的</a:t>
                </a:r>
                <a:r>
                  <a:rPr lang="zh-CN" altLang="en-US" dirty="0" smtClean="0"/>
                  <a:t>定义：该</a:t>
                </a:r>
                <a:r>
                  <a:rPr lang="zh-CN" altLang="en-US" dirty="0"/>
                  <a:t>分布由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个混合分布组成，每个分布对应一个高斯分布。其中，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dirty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dirty="0"/>
                  <a:t>是第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个高斯混合成分的参数。而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dirty="0"/>
                  <a:t>为相应的“混合系数”，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nary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22" y="2341809"/>
                <a:ext cx="11677404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418" t="-26415" r="-365" b="-10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4936832" y="3185859"/>
                <a:ext cx="2873607" cy="876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ℳ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832" y="3185859"/>
                <a:ext cx="2873607" cy="8768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197921" y="4383078"/>
                <a:ext cx="12351431" cy="12596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于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其中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某一个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样本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:r>
                  <a:rPr lang="zh-CN" altLang="en-US" dirty="0" smtClean="0"/>
                  <a:t>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对应</m:t>
                    </m:r>
                  </m:oMath>
                </a14:m>
                <a:r>
                  <a:rPr lang="zh-CN" altLang="en-US" dirty="0" smtClean="0"/>
                  <a:t>于第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个成分的后验概率为：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𝚺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21" y="4383078"/>
                <a:ext cx="12351431" cy="1259640"/>
              </a:xfrm>
              <a:prstGeom prst="rect">
                <a:avLst/>
              </a:prstGeom>
              <a:blipFill rotWithShape="0">
                <a:blip r:embed="rId6"/>
                <a:stretch>
                  <a:fillRect l="-395" t="-24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60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0321" y="1962767"/>
            <a:ext cx="7806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最大化对数似然函数：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478071" y="1053325"/>
                <a:ext cx="2873607" cy="876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ℳ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071" y="1053325"/>
                <a:ext cx="2873607" cy="8768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50321" y="729939"/>
                <a:ext cx="78060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若数据集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，通过最大似然估计的方式求解模型参数：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1" y="729939"/>
                <a:ext cx="780604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25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363727" y="2364698"/>
                <a:ext cx="5379485" cy="876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𝐿𝐿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ℳ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>
                                              <a:latin typeface="Cambria Math" panose="02040503050406030204" pitchFamily="18" charset="0"/>
                                            </a:rPr>
                                            <m:t>𝚺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727" y="2364698"/>
                <a:ext cx="5379485" cy="8769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50320" y="3426682"/>
                <a:ext cx="83747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使用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EM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算法，确定隐变量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𝑖𝑐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表示样本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的成分来自于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个</a:t>
                </a:r>
                <a:r>
                  <a:rPr lang="zh-CN" altLang="en-US" dirty="0" smtClean="0"/>
                  <a:t>混合分布中的一个：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0" y="3426682"/>
                <a:ext cx="837479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58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537716" y="3964504"/>
                <a:ext cx="3010376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𝑖𝑐</m:t>
                        </m:r>
                      </m:sub>
                    </m:sSub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，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来自于第</m:t>
                            </m:r>
                            <m:r>
                              <m:rPr>
                                <m:sty m:val="p"/>
                              </m:rP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个成分</m:t>
                            </m:r>
                          </m:e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，</m:t>
                            </m:r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716" y="3964504"/>
                <a:ext cx="3010376" cy="71019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50320" y="5108684"/>
                <a:ext cx="973997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完全数据为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⋯,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=1,2,3,···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令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𝚯</m:t>
                    </m:r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𝚺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c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1,2,3,···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则似然函数形式如下：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0" y="5108684"/>
                <a:ext cx="973997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501" t="-8197" r="-28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793437" y="5706369"/>
                <a:ext cx="4759957" cy="4112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l-G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l-GR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l-GR" b="1" i="1">
                        <a:latin typeface="Cambria Math" panose="02040503050406030204" pitchFamily="18" charset="0"/>
                      </a:rPr>
                      <m:t>𝒁</m:t>
                    </m:r>
                    <m:r>
                      <a:rPr lang="zh-CN" altLang="el-GR" i="1">
                        <a:latin typeface="Cambria Math" panose="02040503050406030204" pitchFamily="18" charset="0"/>
                      </a:rPr>
                      <m:t>│</m:t>
                    </m:r>
                    <m:r>
                      <a:rPr lang="zh-CN" altLang="el-G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l-GR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l-GR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b="1" i="1">
                            <a:latin typeface="Cambria Math" panose="02040503050406030204" pitchFamily="18" charset="0"/>
                          </a:rPr>
                          <m:t>𝜣</m:t>
                        </m:r>
                      </m:e>
                      <m:sup>
                        <m:r>
                          <a:rPr lang="zh-CN" altLang="el-G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zh-CN" altLang="el-G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altLang="zh-CN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∏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  <m:t>𝝁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>
                                                <a:latin typeface="Cambria Math" panose="02040503050406030204" pitchFamily="18" charset="0"/>
                                              </a:rPr>
                                              <m:t>𝚺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𝕀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437" y="5706369"/>
                <a:ext cx="4759957" cy="411266"/>
              </a:xfrm>
              <a:prstGeom prst="rect">
                <a:avLst/>
              </a:prstGeom>
              <a:blipFill rotWithShape="0">
                <a:blip r:embed="rId8"/>
                <a:stretch>
                  <a:fillRect t="-97059" b="-16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04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583230" y="482728"/>
                <a:ext cx="4830746" cy="719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l-GR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l-GR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l-GR" b="1" i="1">
                        <a:latin typeface="Cambria Math" panose="02040503050406030204" pitchFamily="18" charset="0"/>
                      </a:rPr>
                      <m:t>𝒁</m:t>
                    </m:r>
                    <m:r>
                      <a:rPr lang="zh-CN" altLang="el-GR" i="1">
                        <a:latin typeface="Cambria Math" panose="02040503050406030204" pitchFamily="18" charset="0"/>
                      </a:rPr>
                      <m:t>│</m:t>
                    </m:r>
                    <m:r>
                      <a:rPr lang="zh-CN" altLang="el-G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l-GR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l-GR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b="1" i="1">
                            <a:latin typeface="Cambria Math" panose="02040503050406030204" pitchFamily="18" charset="0"/>
                          </a:rPr>
                          <m:t>𝜣</m:t>
                        </m:r>
                      </m:e>
                      <m:sup>
                        <m:r>
                          <a:rPr lang="zh-CN" altLang="el-G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zh-CN" altLang="el-G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altLang="zh-CN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∏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  <m:t>𝝁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>
                                                <a:latin typeface="Cambria Math" panose="02040503050406030204" pitchFamily="18" charset="0"/>
                                              </a:rPr>
                                              <m:t>𝚺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𝕀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e>
                    </m:nary>
                    <m:nary>
                      <m:naryPr>
                        <m:chr m:val="∏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>
                                            <a:latin typeface="Cambria Math" panose="02040503050406030204" pitchFamily="18" charset="0"/>
                                          </a:rPr>
                                          <m:t>𝚺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230" y="482728"/>
                <a:ext cx="4830746" cy="719299"/>
              </a:xfrm>
              <a:prstGeom prst="rect">
                <a:avLst/>
              </a:prstGeom>
              <a:blipFill rotWithShape="0">
                <a:blip r:embed="rId2"/>
                <a:stretch>
                  <a:fillRect t="-55932" b="-93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666160" y="1451084"/>
            <a:ext cx="3054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对数</a:t>
            </a:r>
            <a:r>
              <a:rPr lang="zh-CN" altLang="en-US" dirty="0" smtClean="0"/>
              <a:t>似然函数形式如下：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029053" y="1895290"/>
                <a:ext cx="5696607" cy="17212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l-G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l-GR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l-GR" b="1" i="1"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e>
                                  <m:r>
                                    <a:rPr lang="zh-CN" altLang="el-GR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l-GR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l-GR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l-GR" altLang="zh-CN" b="1" i="1">
                                          <a:latin typeface="Cambria Math" panose="02040503050406030204" pitchFamily="18" charset="0"/>
                                        </a:rPr>
                                        <m:t>𝜣</m:t>
                                      </m:r>
                                    </m:e>
                                    <m:sup>
                                      <m:r>
                                        <a:rPr lang="zh-CN" altLang="el-G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zh-CN" altLang="el-G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nary>
                            <m:naryPr>
                              <m:chr m:val="∏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|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1">
                                                      <a:latin typeface="Cambria Math" panose="02040503050406030204" pitchFamily="18" charset="0"/>
                                                    </a:rPr>
                                                    <m:t>𝚺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𝕀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𝕀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>
                                            <a:latin typeface="Cambria Math" panose="02040503050406030204" pitchFamily="18" charset="0"/>
                                          </a:rPr>
                                          <m:t>𝚺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          </a:t>
                </a:r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         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𝑖𝑐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>
                                            <a:latin typeface="Cambria Math" panose="02040503050406030204" pitchFamily="18" charset="0"/>
                                          </a:rPr>
                                          <m:t>𝚺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053" y="1895290"/>
                <a:ext cx="5696607" cy="1721240"/>
              </a:xfrm>
              <a:prstGeom prst="rect">
                <a:avLst/>
              </a:prstGeom>
              <a:blipFill rotWithShape="0">
                <a:blip r:embed="rId3"/>
                <a:stretch>
                  <a:fillRect b="-39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303489" y="3806565"/>
                <a:ext cx="9711351" cy="46442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zh-CN" altLang="en-US" sz="2100" dirty="0"/>
                  <a:t>基于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00" b="1" dirty="0">
                            <a:latin typeface="Cambria Math" panose="02040503050406030204" pitchFamily="18" charset="0"/>
                          </a:rPr>
                          <m:t>𝚯</m:t>
                        </m:r>
                      </m:e>
                      <m:sup>
                        <m:r>
                          <a:rPr lang="en-US" altLang="zh-CN" sz="2100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zh-CN" altLang="en-US" sz="2100" dirty="0"/>
                  <a:t>推断隐变量</a:t>
                </a:r>
                <a14:m>
                  <m:oMath xmlns:m="http://schemas.openxmlformats.org/officeDocument/2006/math">
                    <m:r>
                      <a:rPr lang="en-US" altLang="zh-CN" sz="2100" b="1" i="1" dirty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zh-CN" altLang="en-US" sz="2100" dirty="0"/>
                  <a:t>的分布</a:t>
                </a:r>
                <a14:m>
                  <m:oMath xmlns:m="http://schemas.openxmlformats.org/officeDocument/2006/math">
                    <m:r>
                      <a:rPr lang="zh-CN" altLang="el-GR" sz="21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l-GR" altLang="zh-CN" sz="21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l-GR" sz="2100" b="1" i="1">
                        <a:latin typeface="Cambria Math" panose="02040503050406030204" pitchFamily="18" charset="0"/>
                      </a:rPr>
                      <m:t>𝒁</m:t>
                    </m:r>
                    <m:r>
                      <a:rPr lang="zh-CN" altLang="el-GR" sz="2100" i="1">
                        <a:latin typeface="Cambria Math" panose="02040503050406030204" pitchFamily="18" charset="0"/>
                      </a:rPr>
                      <m:t>│</m:t>
                    </m:r>
                    <m:r>
                      <a:rPr lang="zh-CN" altLang="el-GR" sz="21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l-GR" altLang="zh-CN" sz="21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l-GR" altLang="zh-CN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100" b="1" i="1">
                            <a:latin typeface="Cambria Math" panose="02040503050406030204" pitchFamily="18" charset="0"/>
                          </a:rPr>
                          <m:t>𝜣</m:t>
                        </m:r>
                      </m:e>
                      <m:sup>
                        <m:r>
                          <a:rPr lang="zh-CN" altLang="el-GR" sz="21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zh-CN" altLang="el-GR" sz="21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altLang="zh-CN" sz="21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100" dirty="0"/>
                  <a:t>，</a:t>
                </a:r>
                <a:r>
                  <a:rPr lang="zh-CN" altLang="en-US" sz="2000" dirty="0">
                    <a:latin typeface="+mn-ea"/>
                    <a:cs typeface="宋体"/>
                  </a:rPr>
                  <a:t>并计算对数似然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𝐿𝐿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𝚯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+mn-ea"/>
                    <a:cs typeface="宋体"/>
                  </a:rPr>
                  <a:t>关于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  <a:cs typeface="宋体"/>
                      </a:rPr>
                      <m:t>𝒁</m:t>
                    </m:r>
                  </m:oMath>
                </a14:m>
                <a:r>
                  <a:rPr lang="zh-CN" altLang="en-US" sz="2000" dirty="0">
                    <a:latin typeface="+mn-ea"/>
                    <a:cs typeface="Times"/>
                  </a:rPr>
                  <a:t>的期</a:t>
                </a:r>
                <a:r>
                  <a:rPr lang="zh-CN" altLang="en-US" sz="2000" dirty="0">
                    <a:latin typeface="+mn-ea"/>
                    <a:cs typeface="宋体"/>
                  </a:rPr>
                  <a:t>望</a:t>
                </a:r>
                <a:r>
                  <a:rPr lang="en-US" altLang="zh-CN" sz="2100" dirty="0"/>
                  <a:t>;</a:t>
                </a: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489" y="3806565"/>
                <a:ext cx="9711351" cy="464423"/>
              </a:xfrm>
              <a:prstGeom prst="rect">
                <a:avLst/>
              </a:prstGeom>
              <a:blipFill rotWithShape="0">
                <a:blip r:embed="rId4"/>
                <a:stretch>
                  <a:fillRect l="-753" t="-2597" b="-24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/>
          <p:cNvSpPr/>
          <p:nvPr/>
        </p:nvSpPr>
        <p:spPr>
          <a:xfrm>
            <a:off x="666159" y="3910988"/>
            <a:ext cx="512829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615062" y="4582123"/>
                <a:ext cx="6211200" cy="494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i="1" smtClean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  <a:cs typeface="Times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  <a:cs typeface="Times"/>
                                </a:rPr>
                              </m:ctrlPr>
                            </m:dPr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  <a:cs typeface="Times"/>
                                </a:rPr>
                                <m:t>𝒁</m:t>
                              </m:r>
                            </m:e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  <a:cs typeface="Times"/>
                                </a:rPr>
                                <m:t>𝑿</m:t>
                              </m:r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  <a:cs typeface="Times"/>
                                </a:rPr>
                                <m:t>,</m:t>
                              </m:r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  <a:cs typeface="Times"/>
                                </a:rPr>
                                <m:t>𝚯</m:t>
                              </m:r>
                            </m:e>
                          </m:d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100" b="1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d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zh-CN" altLang="el-GR" sz="21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l-GR" altLang="zh-CN" sz="21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l-GR" sz="2100" b="1" i="1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zh-CN" altLang="el-GR" sz="2100" i="1">
                              <a:latin typeface="Cambria Math" panose="02040503050406030204" pitchFamily="18" charset="0"/>
                            </a:rPr>
                            <m:t>│</m:t>
                          </m:r>
                          <m:r>
                            <a:rPr lang="zh-CN" altLang="el-GR" sz="21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l-GR" altLang="zh-CN" sz="21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l-GR" altLang="zh-CN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altLang="zh-CN" sz="2100" b="1" i="1">
                                  <a:latin typeface="Cambria Math" panose="02040503050406030204" pitchFamily="18" charset="0"/>
                                </a:rPr>
                                <m:t>𝜣</m:t>
                              </m:r>
                            </m:e>
                            <m:sup>
                              <m:r>
                                <a:rPr lang="zh-CN" altLang="el-GR" sz="2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zh-CN" altLang="el-GR" sz="2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l-GR" altLang="zh-CN" sz="21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𝐿𝐿</m:t>
                      </m:r>
                      <m:d>
                        <m:d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100" b="1" i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d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62" y="4582123"/>
                <a:ext cx="6211200" cy="494174"/>
              </a:xfrm>
              <a:prstGeom prst="rect">
                <a:avLst/>
              </a:prstGeom>
              <a:blipFill rotWithShape="0">
                <a:blip r:embed="rId5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063649" y="4559660"/>
                <a:ext cx="1525225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100" b="1">
                              <a:latin typeface="Cambria Math" panose="02040503050406030204" pitchFamily="18" charset="0"/>
                            </a:rPr>
                            <m:t>𝚯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100" b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e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100" dirty="0" smtClean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649" y="4559660"/>
                <a:ext cx="1525225" cy="415498"/>
              </a:xfrm>
              <a:prstGeom prst="rect">
                <a:avLst/>
              </a:prstGeom>
              <a:blipFill rotWithShape="0">
                <a:blip r:embed="rId6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2974667" y="5038775"/>
                <a:ext cx="5138073" cy="876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zh-CN" altLang="el-GR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l-GR" b="1" i="1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zh-CN" altLang="el-GR" i="1">
                              <a:latin typeface="Cambria Math" panose="02040503050406030204" pitchFamily="18" charset="0"/>
                            </a:rPr>
                            <m:t>│</m:t>
                          </m:r>
                          <m:r>
                            <a:rPr lang="zh-CN" altLang="el-GR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l-GR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altLang="zh-CN" b="1" i="1">
                                  <a:latin typeface="Cambria Math" panose="02040503050406030204" pitchFamily="18" charset="0"/>
                                </a:rPr>
                                <m:t>𝜣</m:t>
                              </m:r>
                            </m:e>
                            <m:sup>
                              <m:r>
                                <a:rPr lang="zh-CN" altLang="el-G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zh-CN" altLang="el-G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𝕀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>
                                              <a:latin typeface="Cambria Math" panose="02040503050406030204" pitchFamily="18" charset="0"/>
                                            </a:rPr>
                                            <m:t>𝚺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667" y="5038775"/>
                <a:ext cx="5138073" cy="87690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2974667" y="5863017"/>
                <a:ext cx="4322786" cy="876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𝑖𝑐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1">
                                                  <a:latin typeface="Cambria Math" panose="02040503050406030204" pitchFamily="18" charset="0"/>
                                                </a:rPr>
                                                <m:t>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667" y="5863017"/>
                <a:ext cx="4322786" cy="87690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8725660" y="5309468"/>
                <a:ext cx="2319324" cy="5535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𝑖𝑐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𝚺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660" y="5309468"/>
                <a:ext cx="2319324" cy="553549"/>
              </a:xfrm>
              <a:prstGeom prst="rect">
                <a:avLst/>
              </a:prstGeom>
              <a:blipFill rotWithShape="0">
                <a:blip r:embed="rId9"/>
                <a:stretch>
                  <a:fillRect t="-13187" b="-87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15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293616" y="400764"/>
            <a:ext cx="7409149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n-ea"/>
                <a:cs typeface="宋体"/>
              </a:rPr>
              <a:t>寻找参数最大化期望似然</a:t>
            </a:r>
            <a:r>
              <a:rPr lang="en-US" altLang="zh-CN" sz="2100" dirty="0" smtClean="0"/>
              <a:t>;</a:t>
            </a:r>
            <a:endParaRPr lang="en-US" altLang="zh-CN" sz="2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4667503" y="356804"/>
                <a:ext cx="3097643" cy="5206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100" b="1" i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1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1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2100" b="1" i="0" smtClean="0">
                                      <a:latin typeface="Cambria Math" panose="02040503050406030204" pitchFamily="18" charset="0"/>
                                    </a:rPr>
                                    <m:t>𝚯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100" b="1">
                                      <a:latin typeface="Cambria Math" panose="02040503050406030204" pitchFamily="18" charset="0"/>
                                    </a:rPr>
                                    <m:t>𝚯</m:t>
                                  </m:r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100" b="1">
                                          <a:latin typeface="Cambria Math" panose="02040503050406030204" pitchFamily="18" charset="0"/>
                                        </a:rPr>
                                        <m:t>𝚯</m:t>
                                      </m:r>
                                    </m:e>
                                    <m:sup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503" y="356804"/>
                <a:ext cx="3097643" cy="520655"/>
              </a:xfrm>
              <a:prstGeom prst="rect">
                <a:avLst/>
              </a:prstGeom>
              <a:blipFill rotWithShape="0">
                <a:blip r:embed="rId2"/>
                <a:stretch>
                  <a:fillRect b="-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椭圆 33"/>
          <p:cNvSpPr/>
          <p:nvPr/>
        </p:nvSpPr>
        <p:spPr>
          <a:xfrm>
            <a:off x="761267" y="436207"/>
            <a:ext cx="360000" cy="36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93616" y="1020135"/>
            <a:ext cx="23182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+mn-ea"/>
              </a:rPr>
              <a:t>利用拉格朗日法求解</a:t>
            </a:r>
            <a:r>
              <a:rPr lang="en-US" altLang="zh-CN" sz="2000" dirty="0" smtClean="0"/>
              <a:t>;</a:t>
            </a:r>
            <a:endParaRPr lang="en-US" altLang="zh-C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3766280" y="1625370"/>
                <a:ext cx="465332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𝐿𝐿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=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2100" dirty="0" smtClean="0"/>
                  <a:t>+</a:t>
                </a:r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𝚯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𝚯</m:t>
                            </m:r>
                          </m:e>
                          <m:sup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sz="21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280" y="1625370"/>
                <a:ext cx="4653325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393" t="-105333" b="-16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018011" y="2586186"/>
                <a:ext cx="1703480" cy="688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𝐿𝐿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𝚯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i="1" dirty="0">
                    <a:latin typeface="Cambria Math" panose="02040503050406030204" pitchFamily="18" charset="0"/>
                  </a:rPr>
                  <a:t>=0</a:t>
                </a:r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011" y="2586186"/>
                <a:ext cx="1703480" cy="688458"/>
              </a:xfrm>
              <a:prstGeom prst="rect">
                <a:avLst/>
              </a:prstGeom>
              <a:blipFill rotWithShape="0">
                <a:blip r:embed="rId4"/>
                <a:stretch>
                  <a:fillRect r="-5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4478689" y="2696088"/>
                <a:ext cx="10390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 smtClean="0"/>
                  <a:t>,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689" y="2696088"/>
                <a:ext cx="1039002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r="-294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5398536" y="2472842"/>
                <a:ext cx="1635576" cy="8485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𝑖𝑐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536" y="2472842"/>
                <a:ext cx="1635576" cy="84856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/>
          <p:nvPr/>
        </p:nvCxnSpPr>
        <p:spPr>
          <a:xfrm>
            <a:off x="3766280" y="2880754"/>
            <a:ext cx="761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1993133" y="3567692"/>
                <a:ext cx="1703480" cy="688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𝐿𝐿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𝚯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i="1" dirty="0">
                    <a:latin typeface="Cambria Math" panose="02040503050406030204" pitchFamily="18" charset="0"/>
                  </a:rPr>
                  <a:t>=0</a:t>
                </a:r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133" y="3567692"/>
                <a:ext cx="1703480" cy="688458"/>
              </a:xfrm>
              <a:prstGeom prst="rect">
                <a:avLst/>
              </a:prstGeom>
              <a:blipFill rotWithShape="0">
                <a:blip r:embed="rId7"/>
                <a:stretch>
                  <a:fillRect r="-46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4519417" y="3556215"/>
                <a:ext cx="1758237" cy="6999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𝑖𝑐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417" y="3556215"/>
                <a:ext cx="1758237" cy="69993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/>
          <p:cNvCxnSpPr/>
          <p:nvPr/>
        </p:nvCxnSpPr>
        <p:spPr>
          <a:xfrm>
            <a:off x="3716977" y="3906183"/>
            <a:ext cx="761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543033" y="4490957"/>
                <a:ext cx="3389518" cy="711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dirty="0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𝑖𝑐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033" y="4490957"/>
                <a:ext cx="3389518" cy="71199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/>
          <p:cNvCxnSpPr/>
          <p:nvPr/>
        </p:nvCxnSpPr>
        <p:spPr>
          <a:xfrm>
            <a:off x="3694278" y="4846952"/>
            <a:ext cx="761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1944292" y="4452286"/>
                <a:ext cx="1703480" cy="688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𝐿𝐿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𝚯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𝚺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i="1" dirty="0">
                    <a:latin typeface="Cambria Math" panose="02040503050406030204" pitchFamily="18" charset="0"/>
                  </a:rPr>
                  <a:t>=0</a:t>
                </a:r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292" y="4452286"/>
                <a:ext cx="1703480" cy="688458"/>
              </a:xfrm>
              <a:prstGeom prst="rect">
                <a:avLst/>
              </a:prstGeom>
              <a:blipFill rotWithShape="0">
                <a:blip r:embed="rId10"/>
                <a:stretch>
                  <a:fillRect r="-46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59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72357" y="372862"/>
            <a:ext cx="10129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7.5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试证明：二分类任务中两类数据满足高斯分布且方差相同时，线性分析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LDA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产生贝叶斯最优分类器。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99821" y="1179649"/>
            <a:ext cx="85935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/>
          </a:p>
          <a:p>
            <a:endParaRPr lang="zh-CN" altLang="en-US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72358" y="1179650"/>
                <a:ext cx="10532951" cy="5705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贝叶斯最优分类器：</a:t>
                </a:r>
                <a:endParaRPr lang="en-US" altLang="zh-CN" sz="2000" dirty="0" smtClean="0"/>
              </a:p>
              <a:p>
                <a:r>
                  <a:rPr lang="en-US" altLang="zh-CN" sz="2000" dirty="0"/>
                  <a:t>	</a:t>
                </a:r>
                <a:endParaRPr lang="en-US" altLang="zh-CN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𝒴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𝒴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sz="2000" dirty="0" smtClean="0"/>
              </a:p>
              <a:p>
                <a:endParaRPr lang="en-US" altLang="zh-CN" sz="2000" dirty="0"/>
              </a:p>
              <a:p>
                <a:r>
                  <a:rPr lang="zh-CN" altLang="en-US" sz="2000" dirty="0" smtClean="0"/>
                  <a:t>由贝叶斯公式：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den>
                    </m:f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 smtClean="0"/>
                  <a:t>数据满足高斯分布时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类条件概率转换成高斯分布函数</a:t>
                </a:r>
                <a:r>
                  <a:rPr lang="en-US" altLang="zh-CN" sz="2000" i="1" dirty="0" smtClean="0"/>
                  <a:t>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en-US" altLang="zh-CN" sz="2000" i="1" dirty="0" smtClean="0"/>
              </a:p>
              <a:p>
                <a:endParaRPr lang="en-US" altLang="zh-CN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𝒴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func>
                        <m:fun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𝒴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sz="2000" dirty="0" smtClean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𝒴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arg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000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𝒴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⁡(</m:t>
                                      </m:r>
                                      <m:r>
                                        <a:rPr lang="en-US" altLang="zh-CN" sz="2000" b="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</m:d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</m:d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sz="2000" b="1" dirty="0" smtClean="0"/>
              </a:p>
              <a:p>
                <a:endParaRPr lang="en-US" altLang="zh-CN" sz="2000" dirty="0" smtClean="0"/>
              </a:p>
              <a:p>
                <a:pPr algn="ctr"/>
                <a:r>
                  <a:rPr lang="en-US" altLang="zh-CN" sz="2000" dirty="0" smtClean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𝒴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</m:func>
                      </m:e>
                    </m:func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dirty="0">
                                            <a:latin typeface="Cambria Math" panose="02040503050406030204" pitchFamily="18" charset="0"/>
                                          </a:rPr>
                                          <m:t>𝚺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rad>
                          </m:den>
                        </m:f>
                        <m:func>
                          <m:func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dirty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1" i="1" dirty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0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1" i="1" dirty="0">
                                                <a:latin typeface="Cambria Math" panose="02040503050406030204" pitchFamily="18" charset="0"/>
                                              </a:rPr>
                                              <m:t>𝝁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 dirty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1" dirty="0">
                                        <a:latin typeface="Cambria Math" panose="02040503050406030204" pitchFamily="18" charset="0"/>
                                      </a:rPr>
                                      <m:t>𝚺</m:t>
                                    </m:r>
                                  </m:e>
                                  <m:sub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dirty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i="1" dirty="0">
                                            <a:latin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+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000" dirty="0" smtClean="0"/>
              </a:p>
              <a:p>
                <a:pPr algn="ctr"/>
                <a:endParaRPr lang="en-US" altLang="zh-CN" sz="2000" dirty="0" smtClean="0"/>
              </a:p>
              <a:p>
                <a:pPr algn="ctr"/>
                <a:r>
                  <a:rPr lang="en-US" altLang="zh-CN" sz="2000" dirty="0" smtClean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𝒴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dirty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i="1" dirty="0">
                                            <a:latin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dirty="0"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dirty="0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altLang="zh-CN" sz="2000" dirty="0"/>
                  <a:t> +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58" y="1179650"/>
                <a:ext cx="10532951" cy="5705921"/>
              </a:xfrm>
              <a:prstGeom prst="rect">
                <a:avLst/>
              </a:prstGeom>
              <a:blipFill rotWithShape="0">
                <a:blip r:embed="rId2"/>
                <a:stretch>
                  <a:fillRect l="-637" t="-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713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45724" y="372862"/>
                <a:ext cx="9835190" cy="28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上式中</a:t>
                </a:r>
                <a:r>
                  <a:rPr lang="el-GR" altLang="zh-CN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μ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为均值向量，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𝜮</m:t>
                    </m:r>
                  </m:oMath>
                </a14:m>
                <a:r>
                  <a:rPr lang="zh-CN" altLang="en-US" dirty="0" smtClean="0"/>
                  <a:t>为方差矩阵，</a:t>
                </a:r>
                <a:r>
                  <a:rPr lang="en-US" altLang="zh-CN" i="1" dirty="0" smtClean="0"/>
                  <a:t>d</a:t>
                </a:r>
                <a:r>
                  <a:rPr lang="zh-CN" altLang="en-US" dirty="0" smtClean="0"/>
                  <a:t>为随机变量的维数，高斯分布的概率密度函数的指数项是随机变量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的二次函数，进一展开得到：</a:t>
                </a:r>
                <a:endParaRPr lang="en-US" altLang="zh-CN" dirty="0" smtClean="0"/>
              </a:p>
              <a:p>
                <a:pPr algn="ctr"/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Sup>
                        <m:sSub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dirty="0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Sup>
                        <m:sSub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dirty="0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m:rPr>
                          <m:nor/>
                        </m:rPr>
                        <a:rPr lang="el-GR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则原式为：</a:t>
                </a:r>
                <a:endParaRPr lang="en-US" altLang="zh-CN" dirty="0" smtClean="0"/>
              </a:p>
              <a:p>
                <a:pPr algn="ctr"/>
                <a:endParaRPr lang="en-US" altLang="zh-CN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𝒴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dirty="0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dirty="0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l-GR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μ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b="0" i="0" dirty="0" smtClean="0"/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d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24" y="372862"/>
                <a:ext cx="9835190" cy="2836995"/>
              </a:xfrm>
              <a:prstGeom prst="rect">
                <a:avLst/>
              </a:prstGeom>
              <a:blipFill rotWithShape="0">
                <a:blip r:embed="rId3"/>
                <a:stretch>
                  <a:fillRect l="-496" t="-1717" r="-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745724" y="3391503"/>
                <a:ext cx="10096447" cy="2195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考虑二分类任务，类别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数据的均值向量计算为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，类别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数据</a:t>
                </a:r>
                <a:r>
                  <a:rPr lang="zh-CN" altLang="en-US" dirty="0"/>
                  <a:t>的均值向量计算为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dirty="0"/>
                  <a:t>两类数据满足高斯分布且方差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𝜮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相同</a:t>
                </a:r>
                <a:r>
                  <a:rPr lang="en-US" altLang="zh-CN" dirty="0"/>
                  <a:t>.</a:t>
                </a: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 smtClean="0"/>
                  <a:t>贝叶斯决策边界可以表示为：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dirty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dirty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+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1)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0)</m:t>
                        </m:r>
                      </m:den>
                    </m:f>
                    <m:r>
                      <a:rPr lang="en-US" altLang="zh-CN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24" y="3391503"/>
                <a:ext cx="10096447" cy="2195537"/>
              </a:xfrm>
              <a:prstGeom prst="rect">
                <a:avLst/>
              </a:prstGeom>
              <a:blipFill rotWithShape="0">
                <a:blip r:embed="rId4"/>
                <a:stretch>
                  <a:fillRect l="-483" t="-1385" r="-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8182572" y="4119939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多元高斯密度下的判别函数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630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45724" y="372862"/>
                <a:ext cx="1107933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LDA</a:t>
                </a:r>
                <a:r>
                  <a:rPr lang="zh-CN" altLang="en-US" dirty="0" smtClean="0"/>
                  <a:t>线性判别分析：</a:t>
                </a:r>
                <a:endParaRPr lang="en-US" altLang="zh-CN" dirty="0" smtClean="0"/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投影界面方向向量为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∝</m:t>
                    </m:r>
                    <m:sSubSup>
                      <m:sSub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𝑺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n-US" altLang="zh-CN" b="1" i="0" dirty="0" smtClean="0">
                    <a:latin typeface="+mj-lt"/>
                  </a:rPr>
                  <a:t>=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1" i="1" dirty="0" smtClean="0">
                  <a:latin typeface="Cambria Math" panose="02040503050406030204" pitchFamily="18" charset="0"/>
                </a:endParaRPr>
              </a:p>
              <a:p>
                <a:endParaRPr lang="en-US" altLang="zh-CN" b="1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b="1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b="1" i="1" dirty="0" smtClean="0">
                    <a:latin typeface="Cambria Math" panose="02040503050406030204" pitchFamily="18" charset="0"/>
                  </a:rPr>
                  <a:t>                                        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∝</m:t>
                    </m:r>
                    <m:sSubSup>
                      <m:sSub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1" i="0" dirty="0" smtClean="0">
                    <a:latin typeface="+mj-lt"/>
                  </a:rPr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  <m:t>𝜮</m:t>
                                </m:r>
                              </m:e>
                              <m:sub>
                                <m: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  <m:t>𝜮</m:t>
                                </m:r>
                              </m:e>
                              <m:sub>
                                <m: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24" y="372862"/>
                <a:ext cx="11079332" cy="1477328"/>
              </a:xfrm>
              <a:prstGeom prst="rect">
                <a:avLst/>
              </a:prstGeom>
              <a:blipFill rotWithShape="0">
                <a:blip r:embed="rId2"/>
                <a:stretch>
                  <a:fillRect l="-440" t="-2058" b="-5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078" y="1848925"/>
            <a:ext cx="4769922" cy="35332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745724" y="2662820"/>
                <a:ext cx="6676354" cy="1428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两类数据的方差相等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  <m:t>𝜮</m:t>
                                </m:r>
                              </m:e>
                              <m:sub>
                                <m: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  <m:t>𝜮</m:t>
                                </m:r>
                              </m:e>
                              <m:sub>
                                <m: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dirty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取均值中心的投影点的中点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dirty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24" y="2662820"/>
                <a:ext cx="6676354" cy="1428596"/>
              </a:xfrm>
              <a:prstGeom prst="rect">
                <a:avLst/>
              </a:prstGeom>
              <a:blipFill rotWithShape="0">
                <a:blip r:embed="rId4"/>
                <a:stretch>
                  <a:fillRect l="-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745723" y="4559700"/>
                <a:ext cx="6545725" cy="1037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决策边界为：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dirty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dirty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23" y="4559700"/>
                <a:ext cx="6545725" cy="1037463"/>
              </a:xfrm>
              <a:prstGeom prst="rect">
                <a:avLst/>
              </a:prstGeom>
              <a:blipFill rotWithShape="0">
                <a:blip r:embed="rId5"/>
                <a:stretch>
                  <a:fillRect l="-745" t="-3529" b="-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45723" y="5979749"/>
                <a:ext cx="1066646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类别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数据的均值向量计算为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，类别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数据的均值向量计算为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两类数据满足高斯分布且方差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𝜮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假设同先验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(0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得证。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23" y="5979749"/>
                <a:ext cx="10666464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457" t="-6604" b="-13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34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756234" y="367551"/>
                <a:ext cx="10129422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8.2 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0/1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损失函数来说，指数损失函数并非仅有一致替代函数。试证明：任意随机的函数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若对于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在区间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l-G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&gt;0)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上单调递减，则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0/1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损失函数的一致替代函数。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4" y="367551"/>
                <a:ext cx="10129422" cy="681982"/>
              </a:xfrm>
              <a:prstGeom prst="rect">
                <a:avLst/>
              </a:prstGeom>
              <a:blipFill rotWithShape="0">
                <a:blip r:embed="rId2"/>
                <a:stretch>
                  <a:fillRect l="-481" t="-4464"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图片 31"/>
          <p:cNvPicPr/>
          <p:nvPr/>
        </p:nvPicPr>
        <p:blipFill>
          <a:blip r:embed="rId3"/>
          <a:stretch>
            <a:fillRect/>
          </a:stretch>
        </p:blipFill>
        <p:spPr>
          <a:xfrm>
            <a:off x="8849200" y="4114322"/>
            <a:ext cx="2908300" cy="2438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6536925" y="4370515"/>
                <a:ext cx="2880344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/>
                  <a:t>sign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，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−1,  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925" y="4370515"/>
                <a:ext cx="2880344" cy="71019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56233" y="1807613"/>
                <a:ext cx="9869725" cy="15486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证明：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/>
                  <a:t>损失函数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P174</a:t>
                </a:r>
              </a:p>
              <a:p>
                <a:r>
                  <a:rPr lang="zh-CN" altLang="en-US" dirty="0" smtClean="0"/>
                  <a:t>对应于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要使得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 smtClean="0"/>
                  <a:t>最小，当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 smtClean="0"/>
                  <a:t>则希望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 smtClean="0"/>
                  <a:t>函数</a:t>
                </a:r>
                <a:r>
                  <a:rPr lang="zh-CN" altLang="en-US" dirty="0"/>
                  <a:t>关于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递减，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同理，</a:t>
                </a:r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时，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.  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注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: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也可设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,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3" y="1807613"/>
                <a:ext cx="9869725" cy="1548629"/>
              </a:xfrm>
              <a:prstGeom prst="rect">
                <a:avLst/>
              </a:prstGeom>
              <a:blipFill rotWithShape="0">
                <a:blip r:embed="rId5"/>
                <a:stretch>
                  <a:fillRect l="-494" t="-2362" b="-5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923831" y="4292288"/>
                <a:ext cx="6545725" cy="1576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对于损失函数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，有：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i="1" dirty="0"/>
                  <a:t>sign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，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)&gt;0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)&lt;0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31" y="4292288"/>
                <a:ext cx="6545725" cy="1576842"/>
              </a:xfrm>
              <a:prstGeom prst="rect">
                <a:avLst/>
              </a:prstGeom>
              <a:blipFill rotWithShape="0">
                <a:blip r:embed="rId6"/>
                <a:stretch>
                  <a:fillRect l="-839" t="-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47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56234" y="367551"/>
            <a:ext cx="10129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8.2 Bagging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难以提升朴素贝叶斯的性能。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88338" y="1128546"/>
            <a:ext cx="8667400" cy="272874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70975" y="4669372"/>
            <a:ext cx="9702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Bagging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主要是降低分类器的方差，而朴素贝叶斯分类器训练样本获得最优的分类器，主要是从概率的角度进行分析，没有方差项减小。朴素贝叶斯训练过程中进行全样本训练，不能通过随机采样的方式提升泛化性能。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696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24704" y="423150"/>
                <a:ext cx="11079332" cy="1309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9.1 </a:t>
                </a:r>
                <a:r>
                  <a:rPr lang="zh-CN" altLang="en-US" dirty="0" smtClean="0"/>
                  <a:t>给定</a:t>
                </a:r>
                <a:r>
                  <a:rPr lang="zh-CN" altLang="en-US" dirty="0"/>
                  <a:t>任意的两个相同长度向量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dirty="0"/>
                  <a:t>，其余弦距离为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𝒚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dirty="0"/>
                  <a:t>，证明余弦距离不满足传递性，而余弦夹角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ar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ccos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满足</a:t>
                </a:r>
                <a:endParaRPr lang="en-US" altLang="zh-CN" dirty="0"/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04" y="423150"/>
                <a:ext cx="11079332" cy="1309846"/>
              </a:xfrm>
              <a:prstGeom prst="rect">
                <a:avLst/>
              </a:prstGeom>
              <a:blipFill rotWithShape="0">
                <a:blip r:embed="rId2"/>
                <a:stretch>
                  <a:fillRect l="-4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913321" y="1984395"/>
            <a:ext cx="473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）举反例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余弦距离不具有传递性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894029" y="2605126"/>
                <a:ext cx="4248407" cy="30509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i="1" dirty="0" smtClean="0">
                    <a:latin typeface="Cambria Math" panose="02040503050406030204" pitchFamily="18" charset="0"/>
                  </a:rPr>
                  <a:t>Eg</a:t>
                </a:r>
                <a:r>
                  <a:rPr lang="zh-CN" altLang="en-US" b="1" i="1" dirty="0" smtClean="0">
                    <a:latin typeface="Cambria Math" panose="02040503050406030204" pitchFamily="18" charset="0"/>
                  </a:rPr>
                  <a:t>：</a:t>
                </a:r>
                <a:endParaRPr lang="en-US" altLang="zh-CN" b="1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1" i="1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；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1" i="1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；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1" i="1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得证。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029" y="2605126"/>
                <a:ext cx="4248407" cy="3050900"/>
              </a:xfrm>
              <a:prstGeom prst="rect">
                <a:avLst/>
              </a:prstGeom>
              <a:blipFill rotWithShape="0">
                <a:blip r:embed="rId3"/>
                <a:stretch>
                  <a:fillRect l="-1291" t="-1397" b="-17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72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465740" y="1730088"/>
            <a:ext cx="4884026" cy="425029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22932" y="1867963"/>
            <a:ext cx="525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直观性证明，但需要解释非平面条件下依然成立。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6457" y="691207"/>
            <a:ext cx="525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22932" y="2471284"/>
            <a:ext cx="473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err="1">
                <a:latin typeface="Cambria Math" panose="02040503050406030204" pitchFamily="18" charset="0"/>
              </a:rPr>
              <a:t>Eg</a:t>
            </a:r>
            <a:r>
              <a:rPr lang="zh-CN" altLang="en-US" b="1" i="1" dirty="0" smtClean="0">
                <a:latin typeface="Cambria Math" panose="02040503050406030204" pitchFamily="18" charset="0"/>
              </a:rPr>
              <a:t>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如左图所示为例：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622932" y="3117617"/>
                <a:ext cx="2255746" cy="719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 altLang="zh-CN" dirty="0">
                          <a:latin typeface="Cambria Math" panose="02040503050406030204" pitchFamily="18" charset="0"/>
                        </a:rPr>
                        <m:t>ccos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932" y="3117617"/>
                <a:ext cx="2255746" cy="7197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590615" y="4020141"/>
                <a:ext cx="2334806" cy="719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 altLang="zh-CN" dirty="0">
                          <a:latin typeface="Cambria Math" panose="02040503050406030204" pitchFamily="18" charset="0"/>
                        </a:rPr>
                        <m:t>ccos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615" y="4020141"/>
                <a:ext cx="2334806" cy="71974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576835" y="4900463"/>
                <a:ext cx="2334806" cy="719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 altLang="zh-CN" dirty="0">
                          <a:latin typeface="Cambria Math" panose="02040503050406030204" pitchFamily="18" charset="0"/>
                        </a:rPr>
                        <m:t>ccos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835" y="4900463"/>
                <a:ext cx="2334806" cy="71974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622932" y="5892551"/>
                <a:ext cx="15060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932" y="5892551"/>
                <a:ext cx="1506053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82258" y="258687"/>
            <a:ext cx="525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217494" y="552346"/>
                <a:ext cx="2270173" cy="719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 altLang="zh-CN" dirty="0">
                          <a:latin typeface="Cambria Math" panose="02040503050406030204" pitchFamily="18" charset="0"/>
                        </a:rPr>
                        <m:t>ccos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494" y="552346"/>
                <a:ext cx="2270173" cy="71974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713701" y="552345"/>
                <a:ext cx="2334806" cy="719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 altLang="zh-CN" dirty="0">
                          <a:latin typeface="Cambria Math" panose="02040503050406030204" pitchFamily="18" charset="0"/>
                        </a:rPr>
                        <m:t>ccos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701" y="552345"/>
                <a:ext cx="2334806" cy="7197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274541" y="552344"/>
                <a:ext cx="2341346" cy="719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 altLang="zh-CN" dirty="0">
                          <a:latin typeface="Cambria Math" panose="02040503050406030204" pitchFamily="18" charset="0"/>
                        </a:rPr>
                        <m:t>ccos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541" y="552344"/>
                <a:ext cx="2341346" cy="71974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907174" y="1418055"/>
                <a:ext cx="50656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US" altLang="zh-CN" dirty="0" smtClean="0"/>
                  <a:t>=1</a:t>
                </a:r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 ≥ 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74" y="1418055"/>
                <a:ext cx="506561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083" t="-13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11429" y="1989466"/>
                <a:ext cx="8910196" cy="9925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行列式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)(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1" dirty="0" smtClean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m:rPr>
                        <m:nor/>
                      </m:rPr>
                      <a:rPr lang="en-US" altLang="zh-CN" b="1" dirty="0"/>
                      <m:t>−</m:t>
                    </m:r>
                    <m:sSup>
                      <m:sSup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m:rPr>
                        <m:nor/>
                      </m:rPr>
                      <a:rPr lang="en-US" altLang="zh-CN" b="1" dirty="0"/>
                      <m:t>−</m:t>
                    </m:r>
                    <m:sSup>
                      <m:sSup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 ≥ 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0</a:t>
                </a: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29" y="1989466"/>
                <a:ext cx="8910196" cy="992579"/>
              </a:xfrm>
              <a:prstGeom prst="rect">
                <a:avLst/>
              </a:prstGeom>
              <a:blipFill rotWithShape="0">
                <a:blip r:embed="rId6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右箭头 4"/>
          <p:cNvSpPr/>
          <p:nvPr/>
        </p:nvSpPr>
        <p:spPr>
          <a:xfrm>
            <a:off x="907174" y="3346810"/>
            <a:ext cx="605164" cy="168166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638895" y="3246227"/>
                <a:ext cx="611658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 smtClean="0"/>
                  <a:t>1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func>
                      </m:e>
                    </m:func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cos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fName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zh-CN" altLang="en-US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895" y="3246227"/>
                <a:ext cx="611658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89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左右箭头 11"/>
          <p:cNvSpPr/>
          <p:nvPr/>
        </p:nvSpPr>
        <p:spPr>
          <a:xfrm>
            <a:off x="907174" y="3906287"/>
            <a:ext cx="605164" cy="168166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638896" y="3805704"/>
                <a:ext cx="551888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e>
                                  </m:func>
                                </m:e>
                              </m:func>
                              <m:func>
                                <m:func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896" y="3805704"/>
                <a:ext cx="551888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左右箭头 13"/>
          <p:cNvSpPr/>
          <p:nvPr/>
        </p:nvSpPr>
        <p:spPr>
          <a:xfrm>
            <a:off x="907174" y="4482264"/>
            <a:ext cx="605164" cy="168166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340042" y="4365181"/>
                <a:ext cx="611658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e>
                                  </m:func>
                                </m:e>
                              </m:func>
                              <m:func>
                                <m:func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042" y="4365181"/>
                <a:ext cx="611658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左右箭头 15"/>
          <p:cNvSpPr/>
          <p:nvPr/>
        </p:nvSpPr>
        <p:spPr>
          <a:xfrm>
            <a:off x="907174" y="5013772"/>
            <a:ext cx="605164" cy="168166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770966" y="4898112"/>
                <a:ext cx="611658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𝑠𝑖𝑛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𝑠𝑖𝑛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dirty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func>
                          </m:e>
                        </m:func>
                        <m:func>
                          <m:func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func>
                      </m:e>
                    </m:func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966" y="4898112"/>
                <a:ext cx="6116587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左右箭头 17"/>
          <p:cNvSpPr/>
          <p:nvPr/>
        </p:nvSpPr>
        <p:spPr>
          <a:xfrm>
            <a:off x="907174" y="5614711"/>
            <a:ext cx="605164" cy="168166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638894" y="5497830"/>
                <a:ext cx="611658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func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894" y="5497830"/>
                <a:ext cx="6116587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左右箭头 24"/>
          <p:cNvSpPr/>
          <p:nvPr/>
        </p:nvSpPr>
        <p:spPr>
          <a:xfrm>
            <a:off x="907174" y="6150032"/>
            <a:ext cx="605164" cy="168166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638894" y="6033151"/>
                <a:ext cx="797699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func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 </m:t>
                    </m:r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          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由于</m:t>
                        </m:r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在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，</m:t>
                            </m:r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dirty="0" smtClean="0"/>
                  <a:t>单调递减，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mtClean="0"/>
                  <a:t>得证。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894" y="6033151"/>
                <a:ext cx="7976993" cy="369332"/>
              </a:xfrm>
              <a:prstGeom prst="rect">
                <a:avLst/>
              </a:prstGeom>
              <a:blipFill rotWithShape="0">
                <a:blip r:embed="rId1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93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486</Words>
  <Application>Microsoft Office PowerPoint</Application>
  <PresentationFormat>宽屏</PresentationFormat>
  <Paragraphs>147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等线</vt:lpstr>
      <vt:lpstr>等线 Light</vt:lpstr>
      <vt:lpstr>黑体</vt:lpstr>
      <vt:lpstr>宋体</vt:lpstr>
      <vt:lpstr>微软雅黑</vt:lpstr>
      <vt:lpstr>Arial</vt:lpstr>
      <vt:lpstr>Calibri</vt:lpstr>
      <vt:lpstr>Cambria Math</vt:lpstr>
      <vt:lpstr>Times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 Mike</dc:creator>
  <cp:lastModifiedBy>陈 瑞典</cp:lastModifiedBy>
  <cp:revision>85</cp:revision>
  <dcterms:created xsi:type="dcterms:W3CDTF">2020-11-12T02:03:40Z</dcterms:created>
  <dcterms:modified xsi:type="dcterms:W3CDTF">2021-01-11T05:08:48Z</dcterms:modified>
</cp:coreProperties>
</file>