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9" r:id="rId3"/>
    <p:sldId id="426" r:id="rId4"/>
    <p:sldId id="301" r:id="rId5"/>
    <p:sldId id="423" r:id="rId6"/>
    <p:sldId id="424" r:id="rId7"/>
    <p:sldId id="277" r:id="rId8"/>
    <p:sldId id="278" r:id="rId9"/>
    <p:sldId id="427" r:id="rId10"/>
    <p:sldId id="425" r:id="rId11"/>
    <p:sldId id="429" r:id="rId12"/>
    <p:sldId id="428" r:id="rId13"/>
    <p:sldId id="430" r:id="rId14"/>
    <p:sldId id="431" r:id="rId15"/>
    <p:sldId id="432" r:id="rId16"/>
    <p:sldId id="433" r:id="rId17"/>
    <p:sldId id="43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ve Lian" initials="DL" lastIdx="1" clrIdx="0">
    <p:extLst>
      <p:ext uri="{19B8F6BF-5375-455C-9EA6-DF929625EA0E}">
        <p15:presenceInfo xmlns:p15="http://schemas.microsoft.com/office/powerpoint/2012/main" userId="74fe9eade95ceb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AD00"/>
    <a:srgbClr val="C9DAF8"/>
    <a:srgbClr val="231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89262" autoAdjust="0"/>
  </p:normalViewPr>
  <p:slideViewPr>
    <p:cSldViewPr snapToGrid="0">
      <p:cViewPr>
        <p:scale>
          <a:sx n="66" d="100"/>
          <a:sy n="66" d="100"/>
        </p:scale>
        <p:origin x="1280" y="-1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8380-55B4-44CC-8D64-0CFEAEC87175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702A3-3BBD-4453-B934-FADD575612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3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t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B899-2DDB-416F-84A1-6AA1661F281E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7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F1F0-76C4-4623-8909-9F28339F1360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4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F557-812D-4825-8933-D539C9245F35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3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2021/10/10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深度学习导论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4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BAE9-BC54-40F1-85B1-0432FA3EB0C6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10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A8DD-8092-4C5A-A2AE-BE935C76D363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39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89C3-794E-4AD2-8C15-D004AA312117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1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BFF7-A46A-417D-B6EE-565CC6A61404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9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3ADE-5AF5-43D3-9339-36D70C9981B6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0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CB77-9B53-41EA-AB8A-AA68523EDCB1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1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4D26-FE5F-463C-8131-80B2FBB8A7ED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40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1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482106"/>
            <a:ext cx="7886700" cy="4932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38318" y="6516130"/>
            <a:ext cx="829447" cy="263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C222-F3C6-4C23-8FBA-D60B190494DC}" type="datetime1">
              <a:rPr lang="zh-CN" altLang="en-US" smtClean="0"/>
              <a:t>2021/10/10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34425" y="6516130"/>
            <a:ext cx="1008638" cy="263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67066" y="879586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EBFC4843-EEDB-4B7A-8496-D618534152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652" b="95833" l="805" r="50302"/>
                    </a14:imgEffect>
                  </a14:imgLayer>
                </a14:imgProps>
              </a:ext>
            </a:extLst>
          </a:blip>
          <a:srcRect l="1834" t="5944" r="52105" b="8391"/>
          <a:stretch/>
        </p:blipFill>
        <p:spPr>
          <a:xfrm>
            <a:off x="8076630" y="365126"/>
            <a:ext cx="762106" cy="7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8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aofeng@mail.ustc.edu.cn" TargetMode="External"/><Relationship Id="rId2" Type="http://schemas.openxmlformats.org/officeDocument/2006/relationships/hyperlink" Target="mailto:liandefu@ustc.edu.c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hy0521@mail.ustc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reast+cancer+Wisconsin+%28Diagnostic%2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bhy0521@mail.ustc.edu.c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逻辑回归</a:t>
            </a:r>
            <a:br>
              <a:rPr lang="en-US" altLang="zh-CN" dirty="0"/>
            </a:br>
            <a:r>
              <a:rPr lang="en-US" altLang="zh-CN" dirty="0"/>
              <a:t>(Logistic Regression)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04743" y="4195762"/>
            <a:ext cx="4026877" cy="232036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主讲：连德富 特任教授 </a:t>
            </a:r>
            <a:r>
              <a:rPr lang="en-US" altLang="zh-CN" dirty="0"/>
              <a:t>| </a:t>
            </a:r>
            <a:r>
              <a:rPr lang="zh-CN" altLang="en-US" dirty="0"/>
              <a:t>博士生导师</a:t>
            </a:r>
            <a:endParaRPr lang="en-US" altLang="zh-CN" dirty="0"/>
          </a:p>
          <a:p>
            <a:pPr algn="l"/>
            <a:r>
              <a:rPr lang="zh-CN" altLang="en-US" dirty="0"/>
              <a:t>邮箱：</a:t>
            </a:r>
            <a:r>
              <a:rPr lang="en-US" altLang="zh-CN" dirty="0">
                <a:hlinkClick r:id="rId2"/>
              </a:rPr>
              <a:t>liandefu@ustc.edu.cn</a:t>
            </a:r>
            <a:endParaRPr lang="en-US" altLang="zh-CN" dirty="0"/>
          </a:p>
          <a:p>
            <a:pPr algn="l"/>
            <a:r>
              <a:rPr lang="zh-CN" altLang="en-US" dirty="0"/>
              <a:t>助教：冯超，毕昊阳</a:t>
            </a:r>
            <a:endParaRPr lang="en-US" altLang="zh-CN" dirty="0"/>
          </a:p>
          <a:p>
            <a:pPr algn="l"/>
            <a:r>
              <a:rPr lang="zh-CN" altLang="en-US" dirty="0"/>
              <a:t>邮箱：</a:t>
            </a:r>
            <a:r>
              <a:rPr lang="en-US" altLang="zh-CN" dirty="0">
                <a:hlinkClick r:id="rId3"/>
              </a:rPr>
              <a:t>chaofeng@mail.ustc.edu.cn</a:t>
            </a:r>
            <a:endParaRPr lang="en-US" altLang="zh-CN" dirty="0"/>
          </a:p>
          <a:p>
            <a:pPr algn="l"/>
            <a:r>
              <a:rPr lang="en-US" altLang="zh-CN" dirty="0"/>
              <a:t>            </a:t>
            </a:r>
            <a:r>
              <a:rPr lang="en-US" altLang="zh-CN" dirty="0">
                <a:hlinkClick r:id="rId4"/>
              </a:rPr>
              <a:t>bhy0521@mail.ustc.edu.cn</a:t>
            </a:r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75943" y="814630"/>
            <a:ext cx="547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</a:t>
            </a:r>
            <a:r>
              <a:rPr lang="zh-CN" altLang="en-US" dirty="0"/>
              <a:t>年秋季 </a:t>
            </a:r>
            <a:r>
              <a:rPr lang="en-US" altLang="zh-CN" dirty="0"/>
              <a:t>《</a:t>
            </a:r>
            <a:r>
              <a:rPr lang="zh-CN" altLang="en-US" dirty="0">
                <a:solidFill>
                  <a:srgbClr val="FF0000"/>
                </a:solidFill>
              </a:rPr>
              <a:t>深度学习导论</a:t>
            </a:r>
            <a:r>
              <a:rPr lang="en-US" altLang="zh-CN" dirty="0"/>
              <a:t>》</a:t>
            </a:r>
            <a:r>
              <a:rPr lang="zh-CN" altLang="en-US" dirty="0"/>
              <a:t>课程 </a:t>
            </a:r>
            <a:r>
              <a:rPr lang="zh-CN" altLang="en-US" dirty="0">
                <a:solidFill>
                  <a:srgbClr val="FF0000"/>
                </a:solidFill>
              </a:rPr>
              <a:t>第一次上机实验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4AFD-0B1F-4807-A443-F137F488D842}" type="datetime1">
              <a:rPr lang="zh-CN" altLang="en-US" smtClean="0"/>
              <a:t>2021/10/10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1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801B6-33D0-4B3E-BAAD-6AE0CF31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B063D-F13C-43FD-ABEC-588B16509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本次实验的总体流程是完成逻辑回归的</a:t>
            </a:r>
            <a:r>
              <a:rPr lang="zh-CN" altLang="en-US" dirty="0">
                <a:solidFill>
                  <a:srgbClr val="0000FF"/>
                </a:solidFill>
              </a:rPr>
              <a:t>代码实现</a:t>
            </a:r>
            <a:r>
              <a:rPr lang="zh-CN" altLang="en-US" dirty="0"/>
              <a:t>，并在</a:t>
            </a:r>
            <a:r>
              <a:rPr lang="zh-CN" altLang="en-US" dirty="0">
                <a:solidFill>
                  <a:srgbClr val="0000FF"/>
                </a:solidFill>
              </a:rPr>
              <a:t>给定数据集</a:t>
            </a:r>
            <a:r>
              <a:rPr lang="zh-CN" altLang="en-US" dirty="0"/>
              <a:t>上进行</a:t>
            </a:r>
            <a:r>
              <a:rPr lang="zh-CN" altLang="en-US" dirty="0">
                <a:solidFill>
                  <a:srgbClr val="0000FF"/>
                </a:solidFill>
              </a:rPr>
              <a:t>训练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验证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测试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/>
              <a:t>具体来说，同学们需要实现以下步骤</a:t>
            </a:r>
            <a:endParaRPr lang="en-US" altLang="zh-CN" dirty="0"/>
          </a:p>
          <a:p>
            <a:pPr lvl="1"/>
            <a:r>
              <a:rPr lang="zh-CN" altLang="en-US" dirty="0"/>
              <a:t>读取训练数据集</a:t>
            </a:r>
            <a:r>
              <a:rPr lang="en-US" altLang="zh-CN" dirty="0"/>
              <a:t>(training set)</a:t>
            </a:r>
            <a:r>
              <a:rPr lang="zh-CN" altLang="en-US" dirty="0"/>
              <a:t>和测试数据集</a:t>
            </a:r>
            <a:r>
              <a:rPr lang="en-US" altLang="zh-CN" dirty="0"/>
              <a:t>(testing set)</a:t>
            </a:r>
          </a:p>
          <a:p>
            <a:pPr lvl="1"/>
            <a:r>
              <a:rPr lang="zh-CN" altLang="en-US" dirty="0"/>
              <a:t>（如有必要）对数据进行预处理</a:t>
            </a:r>
            <a:endParaRPr lang="en-US" altLang="zh-CN" dirty="0"/>
          </a:p>
          <a:p>
            <a:pPr lvl="1"/>
            <a:r>
              <a:rPr lang="zh-CN" altLang="en-US" dirty="0"/>
              <a:t>初始化逻辑回归模型</a:t>
            </a:r>
            <a:endParaRPr lang="en-US" altLang="zh-CN" dirty="0"/>
          </a:p>
          <a:p>
            <a:pPr lvl="1"/>
            <a:r>
              <a:rPr lang="zh-CN" altLang="en-US" dirty="0"/>
              <a:t>实现优化算法（推荐梯度下降法或牛顿法，择一即可）</a:t>
            </a:r>
            <a:endParaRPr lang="en-US" altLang="zh-CN" dirty="0"/>
          </a:p>
          <a:p>
            <a:pPr lvl="1"/>
            <a:r>
              <a:rPr lang="zh-CN" altLang="en-US" dirty="0"/>
              <a:t>在训练数据集上进行模型的参数优化，要求该步骤在有限时间内停止（即具备</a:t>
            </a:r>
            <a:r>
              <a:rPr lang="zh-CN" altLang="en-US" dirty="0">
                <a:solidFill>
                  <a:srgbClr val="0000FF"/>
                </a:solidFill>
              </a:rPr>
              <a:t>收敛性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在测试数据集上进行测试，并输出测试集中样本的预测结果（即具备</a:t>
            </a:r>
            <a:r>
              <a:rPr lang="zh-CN" altLang="en-US" dirty="0">
                <a:solidFill>
                  <a:srgbClr val="0000FF"/>
                </a:solidFill>
              </a:rPr>
              <a:t>准确性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最后，完成</a:t>
            </a:r>
            <a:r>
              <a:rPr lang="zh-CN" altLang="en-US" dirty="0">
                <a:solidFill>
                  <a:srgbClr val="0000FF"/>
                </a:solidFill>
              </a:rPr>
              <a:t>实验报告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/>
              <a:t>实验需要提交代码和实验报告</a:t>
            </a:r>
            <a:endParaRPr lang="en-US" altLang="zh-CN" dirty="0"/>
          </a:p>
          <a:p>
            <a:pPr lvl="1"/>
            <a:r>
              <a:rPr lang="zh-CN" altLang="en-US" dirty="0"/>
              <a:t>助教将通过脚本运行代码来验证算法实现的收敛性和准确性</a:t>
            </a:r>
            <a:endParaRPr lang="en-US" altLang="zh-CN" dirty="0"/>
          </a:p>
          <a:p>
            <a:pPr lvl="1"/>
            <a:r>
              <a:rPr lang="zh-CN" altLang="en-US" dirty="0"/>
              <a:t>助教将阅读实验报告来检验同学对实验和算法的理解</a:t>
            </a:r>
            <a:endParaRPr lang="en-US" altLang="zh-CN" dirty="0"/>
          </a:p>
          <a:p>
            <a:r>
              <a:rPr lang="zh-CN" altLang="en-US" dirty="0"/>
              <a:t>具体的要求将在第三节</a:t>
            </a:r>
            <a:r>
              <a:rPr lang="en-US" altLang="zh-CN" dirty="0"/>
              <a:t>《</a:t>
            </a:r>
            <a:r>
              <a:rPr lang="zh-CN" altLang="en-US" dirty="0"/>
              <a:t>实验要求</a:t>
            </a:r>
            <a:r>
              <a:rPr lang="en-US" altLang="zh-CN" dirty="0"/>
              <a:t>》</a:t>
            </a:r>
            <a:r>
              <a:rPr lang="zh-CN" altLang="en-US" dirty="0"/>
              <a:t>中说明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8B8F1-BDAD-4463-AF55-EC05E960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2021/10/10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D8F83-1E00-4027-961C-8EF12C92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F709C-471F-474A-87D9-B0EF6DBB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62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D0CE9-7B8E-4340-A284-E57B201F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CB207-30F0-40AD-B258-A123B0056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Breast cancer </a:t>
            </a:r>
            <a:r>
              <a:rPr lang="en-US" altLang="zh-CN" dirty="0" err="1"/>
              <a:t>wisconsin</a:t>
            </a:r>
            <a:r>
              <a:rPr lang="en-US" altLang="zh-CN" dirty="0"/>
              <a:t> (diagnostic) dataset </a:t>
            </a:r>
            <a:r>
              <a:rPr lang="zh-CN" altLang="en-US" dirty="0"/>
              <a:t>（威斯康星州乳腺癌（诊断）数据集）</a:t>
            </a:r>
            <a:endParaRPr lang="en-US" altLang="zh-CN" dirty="0"/>
          </a:p>
          <a:p>
            <a:pPr lvl="1"/>
            <a:r>
              <a:rPr lang="en-US" altLang="zh-CN" dirty="0"/>
              <a:t>569</a:t>
            </a:r>
            <a:r>
              <a:rPr lang="zh-CN" altLang="en-US" dirty="0"/>
              <a:t>条数据，</a:t>
            </a:r>
            <a:r>
              <a:rPr lang="en-US" altLang="zh-CN" dirty="0"/>
              <a:t>30</a:t>
            </a:r>
            <a:r>
              <a:rPr lang="zh-CN" altLang="en-US" dirty="0"/>
              <a:t>个属性（无缺失值），二分类标签</a:t>
            </a:r>
            <a:endParaRPr lang="en-US" altLang="zh-CN" dirty="0"/>
          </a:p>
          <a:p>
            <a:pPr lvl="1"/>
            <a:r>
              <a:rPr lang="zh-CN" altLang="en-US" dirty="0"/>
              <a:t>具体的数据描述可见</a:t>
            </a:r>
            <a:r>
              <a:rPr lang="en-US" altLang="zh-CN" dirty="0">
                <a:hlinkClick r:id="rId2"/>
              </a:rPr>
              <a:t>UCI Machine Learning Repository: Breast Cancer Wisconsin (Diagnostic) Data Set</a:t>
            </a:r>
            <a:endParaRPr lang="en-US" altLang="zh-CN" dirty="0"/>
          </a:p>
          <a:p>
            <a:r>
              <a:rPr lang="zh-CN" altLang="en-US" dirty="0"/>
              <a:t>发放的数据集包含三个文件</a:t>
            </a:r>
            <a:endParaRPr lang="en-US" altLang="zh-CN" dirty="0"/>
          </a:p>
          <a:p>
            <a:pPr lvl="1"/>
            <a:r>
              <a:rPr lang="en-US" altLang="zh-CN" dirty="0" err="1"/>
              <a:t>wdbc.data</a:t>
            </a:r>
            <a:r>
              <a:rPr lang="zh-CN" altLang="en-US" dirty="0"/>
              <a:t>：所有数据</a:t>
            </a:r>
            <a:endParaRPr lang="en-US" altLang="zh-CN" dirty="0"/>
          </a:p>
          <a:p>
            <a:pPr lvl="1"/>
            <a:r>
              <a:rPr lang="en-US" altLang="zh-CN" dirty="0" err="1"/>
              <a:t>wdbc_train.data</a:t>
            </a:r>
            <a:r>
              <a:rPr lang="zh-CN" altLang="en-US" dirty="0"/>
              <a:t>：助教从</a:t>
            </a:r>
            <a:r>
              <a:rPr lang="en-US" altLang="zh-CN" dirty="0" err="1"/>
              <a:t>wdbc.data</a:t>
            </a:r>
            <a:r>
              <a:rPr lang="zh-CN" altLang="en-US" dirty="0"/>
              <a:t>中随机切分出来的训练集数据</a:t>
            </a:r>
            <a:endParaRPr lang="en-US" altLang="zh-CN" dirty="0"/>
          </a:p>
          <a:p>
            <a:pPr lvl="1"/>
            <a:r>
              <a:rPr lang="en-US" altLang="zh-CN" dirty="0" err="1"/>
              <a:t>wdbc_test.data</a:t>
            </a:r>
            <a:r>
              <a:rPr lang="en-US" altLang="zh-CN" dirty="0"/>
              <a:t>: </a:t>
            </a:r>
            <a:r>
              <a:rPr lang="zh-CN" altLang="en-US" dirty="0"/>
              <a:t>助教从</a:t>
            </a:r>
            <a:r>
              <a:rPr lang="en-US" altLang="zh-CN" dirty="0" err="1"/>
              <a:t>wdbc.data</a:t>
            </a:r>
            <a:r>
              <a:rPr lang="zh-CN" altLang="en-US" dirty="0"/>
              <a:t>中随即切分出来的测试集数据</a:t>
            </a:r>
            <a:endParaRPr lang="en-US" altLang="zh-CN" dirty="0"/>
          </a:p>
          <a:p>
            <a:r>
              <a:rPr lang="zh-CN" altLang="en-US" dirty="0"/>
              <a:t>数据格式</a:t>
            </a:r>
            <a:endParaRPr lang="en-US" altLang="zh-CN" dirty="0"/>
          </a:p>
          <a:p>
            <a:pPr lvl="1"/>
            <a:r>
              <a:rPr lang="zh-CN" altLang="en-US" dirty="0"/>
              <a:t>三个文件都是普通的文本文件，</a:t>
            </a:r>
            <a:r>
              <a:rPr lang="en-US" altLang="zh-CN" dirty="0"/>
              <a:t>.data</a:t>
            </a:r>
            <a:r>
              <a:rPr lang="zh-CN" altLang="en-US" dirty="0"/>
              <a:t>并不代表特殊的文件格式</a:t>
            </a:r>
            <a:endParaRPr lang="en-US" altLang="zh-CN" dirty="0"/>
          </a:p>
          <a:p>
            <a:pPr lvl="1"/>
            <a:r>
              <a:rPr lang="zh-CN" altLang="en-US" dirty="0"/>
              <a:t>每个文件中，每一行表示一条数据样例，以逗号分隔，其中第</a:t>
            </a:r>
            <a:r>
              <a:rPr lang="en-US" altLang="zh-CN" dirty="0"/>
              <a:t>1</a:t>
            </a:r>
            <a:r>
              <a:rPr lang="zh-CN" altLang="en-US" dirty="0"/>
              <a:t>列为数据</a:t>
            </a:r>
            <a:r>
              <a:rPr lang="en-US" altLang="zh-CN" dirty="0"/>
              <a:t>id</a:t>
            </a:r>
            <a:r>
              <a:rPr lang="zh-CN" altLang="en-US" dirty="0"/>
              <a:t>，第</a:t>
            </a:r>
            <a:r>
              <a:rPr lang="en-US" altLang="zh-CN" dirty="0"/>
              <a:t>2</a:t>
            </a:r>
            <a:r>
              <a:rPr lang="zh-CN" altLang="en-US" dirty="0"/>
              <a:t>列为数据标签（有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两种值），其余</a:t>
            </a:r>
            <a:r>
              <a:rPr lang="en-US" altLang="zh-CN" dirty="0"/>
              <a:t>30</a:t>
            </a:r>
            <a:r>
              <a:rPr lang="zh-CN" altLang="en-US" dirty="0"/>
              <a:t>列依次为</a:t>
            </a:r>
            <a:r>
              <a:rPr lang="en-US" altLang="zh-CN" dirty="0"/>
              <a:t>30</a:t>
            </a:r>
            <a:r>
              <a:rPr lang="zh-CN" altLang="en-US" dirty="0"/>
              <a:t>个属性</a:t>
            </a:r>
            <a:endParaRPr lang="en-US" altLang="zh-CN" dirty="0"/>
          </a:p>
          <a:p>
            <a:pPr lvl="1"/>
            <a:r>
              <a:rPr lang="zh-CN" altLang="en-US" dirty="0"/>
              <a:t>其中，</a:t>
            </a:r>
            <a:r>
              <a:rPr lang="en-US" altLang="zh-CN" dirty="0" err="1"/>
              <a:t>wdbc_test.data</a:t>
            </a:r>
            <a:r>
              <a:rPr lang="zh-CN" altLang="en-US" dirty="0"/>
              <a:t>的第二列（标签列）都是？，即代码中不应使用该文件中的标签</a:t>
            </a:r>
            <a:endParaRPr lang="en-US" altLang="zh-CN" dirty="0"/>
          </a:p>
          <a:p>
            <a:pPr lvl="1"/>
            <a:r>
              <a:rPr lang="zh-CN" altLang="en-US" dirty="0"/>
              <a:t>为测试统一，请所有同学假设输入文件都是该格式，</a:t>
            </a:r>
            <a:r>
              <a:rPr lang="zh-CN" altLang="en-US" dirty="0">
                <a:solidFill>
                  <a:srgbClr val="0000FF"/>
                </a:solidFill>
              </a:rPr>
              <a:t>不要改动数据格式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2C8E0-BE2C-4D23-BDEB-90B5D925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2021/10/11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17D2C-B830-4FA1-B6D7-11B7608A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0992-AB11-41E3-8001-438DEF7B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24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en-US" altLang="zh-CN" dirty="0"/>
          </a:p>
          <a:p>
            <a:pPr lvl="1"/>
            <a:r>
              <a:rPr lang="en-US" altLang="zh-CN" dirty="0"/>
              <a:t>Logistic Regression</a:t>
            </a:r>
            <a:r>
              <a:rPr lang="zh-CN" altLang="en-US" dirty="0"/>
              <a:t>简要回顾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实验介绍</a:t>
            </a:r>
            <a:endParaRPr lang="en-US" altLang="zh-CN" dirty="0"/>
          </a:p>
          <a:p>
            <a:pPr lvl="1"/>
            <a:r>
              <a:rPr lang="zh-CN" altLang="en-US" dirty="0"/>
              <a:t>实验流程指引和数据集介绍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实验要求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代码和报告要求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EF2A-7D50-4931-9642-C74D316B78E9}" type="datetime1">
              <a:rPr lang="zh-CN" altLang="en-US" smtClean="0"/>
              <a:t>2021/10/10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90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829A7-6B7D-4441-B5B8-D8665018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FA3E4-D2C7-4FC0-92C8-0447A263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每位同学将代码实现在单一的</a:t>
            </a:r>
            <a:r>
              <a:rPr lang="en-US" altLang="zh-CN" dirty="0"/>
              <a:t>python</a:t>
            </a:r>
            <a:r>
              <a:rPr lang="zh-CN" altLang="en-US" dirty="0"/>
              <a:t>文件中，并命名为</a:t>
            </a:r>
            <a:r>
              <a:rPr lang="en-US" altLang="zh-CN" dirty="0" err="1"/>
              <a:t>logistic_regression</a:t>
            </a:r>
            <a:r>
              <a:rPr lang="en-US" altLang="zh-CN" dirty="0"/>
              <a:t>_</a:t>
            </a:r>
            <a:r>
              <a:rPr lang="zh-CN" altLang="en-US" i="1" u="sng" dirty="0">
                <a:solidFill>
                  <a:srgbClr val="0000FF"/>
                </a:solidFill>
              </a:rPr>
              <a:t>学号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，其中</a:t>
            </a:r>
            <a:r>
              <a:rPr lang="zh-CN" altLang="en-US" i="1" u="sng" dirty="0">
                <a:solidFill>
                  <a:srgbClr val="0000FF"/>
                </a:solidFill>
              </a:rPr>
              <a:t>学号</a:t>
            </a:r>
            <a:r>
              <a:rPr lang="zh-CN" altLang="en-US" dirty="0"/>
              <a:t>用自己的实际学号代替</a:t>
            </a:r>
            <a:endParaRPr lang="en-US" altLang="zh-CN" dirty="0"/>
          </a:p>
          <a:p>
            <a:r>
              <a:rPr lang="zh-CN" altLang="en-US" dirty="0"/>
              <a:t>助教在测试代码时使用如下命令运行代码</a:t>
            </a:r>
            <a:endParaRPr lang="en-US" altLang="zh-CN" dirty="0"/>
          </a:p>
          <a:p>
            <a:pPr lvl="1"/>
            <a:r>
              <a:rPr lang="en-US" altLang="zh-CN" dirty="0"/>
              <a:t>python </a:t>
            </a:r>
            <a:r>
              <a:rPr lang="en-US" altLang="zh-CN" dirty="0" err="1"/>
              <a:t>logistic_regression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en-US" altLang="zh-CN" dirty="0"/>
              <a:t> [</a:t>
            </a:r>
            <a:r>
              <a:rPr lang="en-US" altLang="zh-CN" dirty="0" err="1"/>
              <a:t>train_set</a:t>
            </a:r>
            <a:r>
              <a:rPr lang="en-US" altLang="zh-CN" dirty="0"/>
              <a:t>] [</a:t>
            </a:r>
            <a:r>
              <a:rPr lang="en-US" altLang="zh-CN" dirty="0" err="1"/>
              <a:t>test_set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其中</a:t>
            </a:r>
            <a:r>
              <a:rPr lang="en-US" altLang="zh-CN" dirty="0"/>
              <a:t>[</a:t>
            </a:r>
            <a:r>
              <a:rPr lang="en-US" altLang="zh-CN" dirty="0" err="1"/>
              <a:t>train_set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[</a:t>
            </a:r>
            <a:r>
              <a:rPr lang="en-US" altLang="zh-CN" dirty="0" err="1"/>
              <a:t>test_set</a:t>
            </a:r>
            <a:r>
              <a:rPr lang="en-US" altLang="zh-CN" dirty="0"/>
              <a:t>]</a:t>
            </a:r>
            <a:r>
              <a:rPr lang="zh-CN" altLang="en-US" dirty="0"/>
              <a:t>分别是训练集和测试集的路径，因此，同学们在代码中</a:t>
            </a:r>
            <a:r>
              <a:rPr lang="zh-CN" altLang="en-US" dirty="0">
                <a:solidFill>
                  <a:srgbClr val="0000FF"/>
                </a:solidFill>
              </a:rPr>
              <a:t>请勿将文件路径硬编码</a:t>
            </a:r>
            <a:r>
              <a:rPr lang="zh-CN" altLang="en-US" dirty="0"/>
              <a:t>，而应作为命令行参数</a:t>
            </a:r>
            <a:endParaRPr lang="en-US" altLang="zh-CN" dirty="0"/>
          </a:p>
          <a:p>
            <a:r>
              <a:rPr lang="zh-CN" altLang="en-US" dirty="0"/>
              <a:t>代码必须且只能在标准输出中输出</a:t>
            </a:r>
            <a:r>
              <a:rPr lang="en-US" altLang="zh-CN" dirty="0" err="1"/>
              <a:t>test_set</a:t>
            </a:r>
            <a:r>
              <a:rPr lang="zh-CN" altLang="en-US" dirty="0"/>
              <a:t>中样例对应的分类预测，每行一个，如下所示</a:t>
            </a:r>
            <a:endParaRPr lang="en-US" altLang="zh-CN" dirty="0"/>
          </a:p>
          <a:p>
            <a:pPr lvl="1"/>
            <a:r>
              <a:rPr lang="en-US" altLang="zh-CN" dirty="0"/>
              <a:t>M</a:t>
            </a:r>
          </a:p>
          <a:p>
            <a:pPr lvl="1"/>
            <a:r>
              <a:rPr lang="en-US" altLang="zh-CN" dirty="0"/>
              <a:t>B</a:t>
            </a:r>
          </a:p>
          <a:p>
            <a:pPr lvl="1"/>
            <a:r>
              <a:rPr lang="en-US" altLang="zh-CN" dirty="0"/>
              <a:t>M</a:t>
            </a:r>
          </a:p>
          <a:p>
            <a:pPr lvl="1"/>
            <a:r>
              <a:rPr lang="en-US" altLang="zh-CN" dirty="0"/>
              <a:t>M</a:t>
            </a:r>
          </a:p>
          <a:p>
            <a:pPr lvl="1"/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93071-1F2B-49A1-A5D4-938970B4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2021/10/11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BA08FC-22E4-437A-8A33-CEE99818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D5BE7-34F8-47B8-9FCF-298772D2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98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D98D5-D3D7-470E-91AF-C80D9596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8DBF4-FCD7-4AC4-9BD4-212E48FE4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助教进行测试时，会采用自己重新切分的</a:t>
            </a:r>
            <a:r>
              <a:rPr lang="en-US" altLang="zh-CN" dirty="0" err="1"/>
              <a:t>train_set</a:t>
            </a:r>
            <a:r>
              <a:rPr lang="zh-CN" altLang="en-US" dirty="0"/>
              <a:t>和</a:t>
            </a:r>
            <a:r>
              <a:rPr lang="en-US" altLang="zh-CN" dirty="0" err="1"/>
              <a:t>test_set</a:t>
            </a:r>
            <a:r>
              <a:rPr lang="zh-CN" altLang="en-US" dirty="0"/>
              <a:t>，而非发放的</a:t>
            </a:r>
            <a:r>
              <a:rPr lang="en-US" altLang="zh-CN" dirty="0" err="1"/>
              <a:t>train_set</a:t>
            </a:r>
            <a:r>
              <a:rPr lang="zh-CN" altLang="en-US" dirty="0"/>
              <a:t>和</a:t>
            </a:r>
            <a:r>
              <a:rPr lang="en-US" altLang="zh-CN" dirty="0" err="1"/>
              <a:t>test_set</a:t>
            </a:r>
            <a:r>
              <a:rPr lang="zh-CN" altLang="en-US" dirty="0"/>
              <a:t>，以保证算法的泛化性和测试的公平性</a:t>
            </a:r>
            <a:endParaRPr lang="en-US" altLang="zh-CN" dirty="0"/>
          </a:p>
          <a:p>
            <a:pPr lvl="1"/>
            <a:r>
              <a:rPr lang="zh-CN" altLang="en-US" dirty="0"/>
              <a:t>因此，代码中也不可将训练集和测试集的样例数量等信息进行硬编码</a:t>
            </a:r>
            <a:endParaRPr lang="en-US" altLang="zh-CN" dirty="0"/>
          </a:p>
          <a:p>
            <a:r>
              <a:rPr lang="zh-CN" altLang="en-US" dirty="0"/>
              <a:t>准确性验证：助教用脚本计算代码针对</a:t>
            </a:r>
            <a:r>
              <a:rPr lang="en-US" altLang="zh-CN" dirty="0" err="1"/>
              <a:t>test_set</a:t>
            </a:r>
            <a:r>
              <a:rPr lang="zh-CN" altLang="en-US" dirty="0"/>
              <a:t>的预测结果的准确率</a:t>
            </a:r>
            <a:r>
              <a:rPr lang="en-US" altLang="zh-CN" dirty="0"/>
              <a:t>(acc)</a:t>
            </a:r>
            <a:r>
              <a:rPr lang="zh-CN" altLang="en-US" dirty="0"/>
              <a:t>作为评价指标</a:t>
            </a:r>
            <a:endParaRPr lang="en-US" altLang="zh-CN" dirty="0"/>
          </a:p>
          <a:p>
            <a:r>
              <a:rPr lang="zh-CN" altLang="en-US" dirty="0"/>
              <a:t>收敛性验证：助教运行代码时会有代码运行时间上限（暂定</a:t>
            </a:r>
            <a:r>
              <a:rPr lang="en-US" altLang="zh-CN" dirty="0"/>
              <a:t>300s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该数据集很小，正确实现的代码应很快收敛</a:t>
            </a:r>
            <a:endParaRPr lang="en-US" altLang="zh-CN" dirty="0"/>
          </a:p>
          <a:p>
            <a:pPr lvl="1"/>
            <a:r>
              <a:rPr lang="zh-CN" altLang="en-US" dirty="0"/>
              <a:t>代码实现时也应注意给出合理的停止条件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最终评判标准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代码在规定时间内运行结束并给出规定的标准输出</a:t>
            </a:r>
            <a:endParaRPr lang="en-US" altLang="zh-CN" dirty="0"/>
          </a:p>
          <a:p>
            <a:pPr lvl="1"/>
            <a:r>
              <a:rPr lang="zh-CN" altLang="en-US" dirty="0"/>
              <a:t>代码所给出的预测结果准确率大于等于</a:t>
            </a:r>
            <a:r>
              <a:rPr lang="en-US" altLang="zh-CN" dirty="0"/>
              <a:t>0.9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42F34-1FFA-45D7-93BB-D08BA80B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2021/10/11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43CB6-328B-400D-9BF6-DD675907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4CFDB-D3F3-4CAF-B0C7-C73E3819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6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7F49B-8B5A-4693-B6C0-5639F0CD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5D7B9-D79D-4610-8932-C01DEBA59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严禁</a:t>
            </a:r>
            <a:r>
              <a:rPr lang="zh-CN" altLang="en-US" dirty="0"/>
              <a:t>在代码中直接使用</a:t>
            </a:r>
            <a:r>
              <a:rPr lang="en-US" altLang="zh-CN" dirty="0"/>
              <a:t>scikit-learn</a:t>
            </a:r>
            <a:r>
              <a:rPr lang="zh-CN" altLang="en-US" dirty="0"/>
              <a:t>等算法库直接实现算法，优化算法的核心代码必须手动实现</a:t>
            </a:r>
            <a:endParaRPr lang="en-US" altLang="zh-CN" dirty="0"/>
          </a:p>
          <a:p>
            <a:pPr lvl="1"/>
            <a:r>
              <a:rPr lang="zh-CN" altLang="en-US" dirty="0"/>
              <a:t>但</a:t>
            </a:r>
            <a:r>
              <a:rPr lang="zh-CN" altLang="en-US" dirty="0">
                <a:solidFill>
                  <a:srgbClr val="0000FF"/>
                </a:solidFill>
              </a:rPr>
              <a:t>允许</a:t>
            </a:r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、</a:t>
            </a:r>
            <a:r>
              <a:rPr lang="en-US" altLang="zh-CN" dirty="0"/>
              <a:t>pandas</a:t>
            </a:r>
            <a:r>
              <a:rPr lang="zh-CN" altLang="en-US" dirty="0"/>
              <a:t>等库进行必要的数据表示和预处理</a:t>
            </a:r>
            <a:endParaRPr lang="en-US" altLang="zh-CN" dirty="0"/>
          </a:p>
          <a:p>
            <a:pPr lvl="1"/>
            <a:r>
              <a:rPr lang="zh-CN" altLang="en-US" dirty="0"/>
              <a:t>自己在测试的过程中请注意数据泄露问题，例如，请不要使用所有数据集进行训练，否则助教的测试结果很可能低于本地的“测试”结果，最终评价分只以助教运行结果为准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79DB1-A9C8-4E0F-B67C-224DD190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2021/10/11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387E7C-6016-4DD4-9F71-62D4861C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AE94A-89CB-4C70-B57F-D9355BBD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515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C6610-8F48-4410-960C-605B01C1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646C0-4680-4BF8-B4CA-9C584C66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除源代码外，每位同学需上交一份</a:t>
            </a:r>
            <a:r>
              <a:rPr lang="en-US" altLang="zh-CN" dirty="0"/>
              <a:t>pdf</a:t>
            </a:r>
            <a:r>
              <a:rPr lang="zh-CN" altLang="en-US" dirty="0"/>
              <a:t>格式的实验报告，命名为</a:t>
            </a:r>
            <a:r>
              <a:rPr lang="en-US" altLang="zh-CN" dirty="0"/>
              <a:t>MLlab1_report_</a:t>
            </a:r>
            <a:r>
              <a:rPr lang="zh-CN" altLang="en-US" i="1" u="sng" dirty="0">
                <a:solidFill>
                  <a:srgbClr val="0000FF"/>
                </a:solidFill>
              </a:rPr>
              <a:t>学号</a:t>
            </a:r>
            <a:r>
              <a:rPr lang="en-US" altLang="zh-CN" dirty="0"/>
              <a:t>.pdf</a:t>
            </a:r>
            <a:r>
              <a:rPr lang="zh-CN" altLang="en-US" dirty="0"/>
              <a:t>，其中</a:t>
            </a:r>
            <a:r>
              <a:rPr lang="zh-CN" altLang="en-US" i="1" u="sng" dirty="0">
                <a:solidFill>
                  <a:srgbClr val="0000FF"/>
                </a:solidFill>
              </a:rPr>
              <a:t>学号</a:t>
            </a:r>
            <a:r>
              <a:rPr lang="zh-CN" altLang="en-US" dirty="0"/>
              <a:t>以自己的实际学号代替</a:t>
            </a:r>
            <a:endParaRPr lang="en-US" altLang="zh-CN" dirty="0"/>
          </a:p>
          <a:p>
            <a:r>
              <a:rPr lang="zh-CN" altLang="en-US" dirty="0"/>
              <a:t>实验报告至少须包含以下内容</a:t>
            </a:r>
            <a:endParaRPr lang="en-US" altLang="zh-CN" dirty="0"/>
          </a:p>
          <a:p>
            <a:pPr lvl="1"/>
            <a:r>
              <a:rPr lang="zh-CN" altLang="en-US" dirty="0"/>
              <a:t>实验要求</a:t>
            </a:r>
            <a:endParaRPr lang="en-US" altLang="zh-CN" dirty="0"/>
          </a:p>
          <a:p>
            <a:pPr lvl="1"/>
            <a:r>
              <a:rPr lang="zh-CN" altLang="en-US" dirty="0"/>
              <a:t>实验原理</a:t>
            </a:r>
            <a:endParaRPr lang="en-US" altLang="zh-CN" dirty="0"/>
          </a:p>
          <a:p>
            <a:pPr lvl="1"/>
            <a:r>
              <a:rPr lang="zh-CN" altLang="en-US" dirty="0"/>
              <a:t>核心代码的贴图和讲解（如代码中有清楚的注释可不另外讲解）</a:t>
            </a:r>
            <a:endParaRPr lang="en-US" altLang="zh-CN" dirty="0"/>
          </a:p>
          <a:p>
            <a:pPr lvl="1"/>
            <a:r>
              <a:rPr lang="zh-CN" altLang="en-US" dirty="0"/>
              <a:t>（可选）实验中遇到的问题及解决方案</a:t>
            </a:r>
            <a:endParaRPr lang="en-US" altLang="zh-CN" dirty="0"/>
          </a:p>
          <a:p>
            <a:pPr lvl="1"/>
            <a:r>
              <a:rPr lang="zh-CN" altLang="en-US" dirty="0"/>
              <a:t>实验结果的展示（最终准确率，数据可视化，训练过程中</a:t>
            </a:r>
            <a:r>
              <a:rPr lang="en-US" altLang="zh-CN" dirty="0"/>
              <a:t>loss</a:t>
            </a:r>
            <a:r>
              <a:rPr lang="zh-CN" altLang="en-US" dirty="0"/>
              <a:t>的可视化等）（注：这些内容只展示在实验报告中，不应在最终提交的代码里有额外输出）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AA916-0F4A-4037-9919-5D232457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2021/10/11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E7AF5-413C-4B51-B491-373CCC14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61196-3C16-42A6-B694-DFBF5F37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281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0EF24-16FD-4557-BD7A-40589548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21587-DFC6-4577-8303-346BA9417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每位同学应将命名为</a:t>
            </a:r>
            <a:r>
              <a:rPr lang="en-US" altLang="zh-CN" dirty="0"/>
              <a:t>MLlab1_</a:t>
            </a:r>
            <a:r>
              <a:rPr lang="zh-CN" altLang="en-US" i="1" u="sng" dirty="0">
                <a:solidFill>
                  <a:srgbClr val="0000FF"/>
                </a:solidFill>
              </a:rPr>
              <a:t>学号</a:t>
            </a:r>
            <a:r>
              <a:rPr lang="en-US" altLang="zh-CN" dirty="0"/>
              <a:t>.zip</a:t>
            </a:r>
            <a:r>
              <a:rPr lang="zh-CN" altLang="en-US" dirty="0"/>
              <a:t>的压缩包发送至邮箱  </a:t>
            </a:r>
            <a:r>
              <a:rPr lang="en-US" altLang="zh-CN" dirty="0">
                <a:hlinkClick r:id="rId2"/>
              </a:rPr>
              <a:t>bhy0521@mail.ustc.edu.cn</a:t>
            </a:r>
            <a:endParaRPr lang="en-US" altLang="zh-CN" dirty="0"/>
          </a:p>
          <a:p>
            <a:r>
              <a:rPr lang="zh-CN" altLang="en-US" dirty="0"/>
              <a:t>压缩包中包含以下两个文件</a:t>
            </a:r>
            <a:endParaRPr lang="en-US" altLang="zh-CN" dirty="0"/>
          </a:p>
          <a:p>
            <a:pPr lvl="1"/>
            <a:r>
              <a:rPr lang="en-US" altLang="zh-CN" dirty="0" err="1"/>
              <a:t>logistic_regression</a:t>
            </a:r>
            <a:r>
              <a:rPr lang="en-US" altLang="zh-CN" dirty="0"/>
              <a:t>_</a:t>
            </a:r>
            <a:r>
              <a:rPr lang="zh-CN" altLang="en-US" i="1" u="sng" dirty="0">
                <a:solidFill>
                  <a:srgbClr val="0000FF"/>
                </a:solidFill>
              </a:rPr>
              <a:t>学号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endParaRPr lang="en-US" altLang="zh-CN" dirty="0"/>
          </a:p>
          <a:p>
            <a:pPr lvl="1"/>
            <a:r>
              <a:rPr lang="en-US" altLang="zh-CN" dirty="0"/>
              <a:t>MLlab1_report_</a:t>
            </a:r>
            <a:r>
              <a:rPr lang="zh-CN" altLang="en-US" i="1" u="sng" dirty="0">
                <a:solidFill>
                  <a:srgbClr val="0000FF"/>
                </a:solidFill>
              </a:rPr>
              <a:t>学号</a:t>
            </a:r>
            <a:r>
              <a:rPr lang="en-US" altLang="zh-CN" dirty="0"/>
              <a:t>.pdf</a:t>
            </a:r>
          </a:p>
          <a:p>
            <a:r>
              <a:rPr lang="zh-CN" altLang="en-US" dirty="0"/>
              <a:t>请遵守命名规范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BA3CA-88E7-47D2-B19A-348B45E6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2021/10/11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34852-00F4-441B-BD5B-7E871FD9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A1571-0AB2-4197-851D-400DA5E2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2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en-US" altLang="zh-CN" dirty="0"/>
          </a:p>
          <a:p>
            <a:pPr lvl="1"/>
            <a:r>
              <a:rPr lang="en-US" altLang="zh-CN" dirty="0"/>
              <a:t>Logistic Regression</a:t>
            </a:r>
            <a:r>
              <a:rPr lang="zh-CN" altLang="en-US" dirty="0"/>
              <a:t>简要回顾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实验介绍</a:t>
            </a:r>
            <a:endParaRPr lang="en-US" altLang="zh-CN" dirty="0"/>
          </a:p>
          <a:p>
            <a:pPr lvl="1"/>
            <a:r>
              <a:rPr lang="zh-CN" altLang="en-US" dirty="0"/>
              <a:t>实验流程指引和数据集介绍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实验要求</a:t>
            </a:r>
            <a:endParaRPr lang="en-US" altLang="zh-CN" dirty="0"/>
          </a:p>
          <a:p>
            <a:pPr lvl="1"/>
            <a:r>
              <a:rPr lang="zh-CN" altLang="en-US" dirty="0"/>
              <a:t>代码和报告要求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EF2A-7D50-4931-9642-C74D316B78E9}" type="datetime1">
              <a:rPr lang="zh-CN" altLang="en-US" smtClean="0"/>
              <a:t>2021/10/10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18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实验原理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Logistic Regression</a:t>
            </a:r>
            <a:r>
              <a:rPr lang="zh-CN" altLang="en-US" dirty="0">
                <a:solidFill>
                  <a:srgbClr val="0000FF"/>
                </a:solidFill>
              </a:rPr>
              <a:t>简要回顾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实验介绍</a:t>
            </a:r>
            <a:endParaRPr lang="en-US" altLang="zh-CN" dirty="0"/>
          </a:p>
          <a:p>
            <a:pPr lvl="1"/>
            <a:r>
              <a:rPr lang="zh-CN" altLang="en-US" dirty="0"/>
              <a:t>实验流程指引和数据集介绍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实验要求</a:t>
            </a:r>
            <a:endParaRPr lang="en-US" altLang="zh-CN" dirty="0"/>
          </a:p>
          <a:p>
            <a:pPr lvl="1"/>
            <a:r>
              <a:rPr lang="zh-CN" altLang="en-US" dirty="0"/>
              <a:t>代码和报告要求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EF2A-7D50-4931-9642-C74D316B78E9}" type="datetime1">
              <a:rPr lang="zh-CN" altLang="en-US" smtClean="0"/>
              <a:t>2021/10/10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70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6DC18-8714-4A33-AE48-218B03A5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1FBE78-11B0-4016-AC29-9A4845FDE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实验相关理论知识简要回顾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详细内容请回顾</a:t>
                </a:r>
                <a:r>
                  <a:rPr lang="en-US" altLang="zh-CN" dirty="0"/>
                  <a:t>《</a:t>
                </a:r>
                <a:r>
                  <a:rPr lang="zh-CN" altLang="en-US" dirty="0"/>
                  <a:t>机器学习</a:t>
                </a:r>
                <a:r>
                  <a:rPr lang="en-US" altLang="zh-CN" dirty="0"/>
                  <a:t>》</a:t>
                </a:r>
                <a:r>
                  <a:rPr lang="zh-CN" altLang="en-US" dirty="0"/>
                  <a:t>第三章及对应课件</a:t>
                </a:r>
                <a:endParaRPr lang="en-US" altLang="zh-CN" dirty="0"/>
              </a:p>
              <a:p>
                <a:r>
                  <a:rPr lang="zh-CN" altLang="en-US" dirty="0"/>
                  <a:t>线性模型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s.t.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权重；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zh-CN" altLang="en-US" dirty="0"/>
                  <a:t>偏置；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属性；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标签</a:t>
                </a:r>
                <a:endParaRPr lang="en-US" altLang="zh-CN" dirty="0"/>
              </a:p>
              <a:p>
                <a:r>
                  <a:rPr lang="zh-CN" altLang="en-US" dirty="0"/>
                  <a:t>广义线性模型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s.t.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zh-CN" altLang="en-US" dirty="0"/>
                  <a:t> 链接函数 </a:t>
                </a:r>
                <a:r>
                  <a:rPr lang="en-US" altLang="zh-CN" dirty="0"/>
                  <a:t>(link function)</a:t>
                </a:r>
                <a:r>
                  <a:rPr lang="zh-CN" altLang="en-US" dirty="0"/>
                  <a:t>，单调可微</a:t>
                </a:r>
                <a:endParaRPr lang="en-US" altLang="zh-CN" dirty="0"/>
              </a:p>
              <a:p>
                <a:r>
                  <a:rPr lang="zh-CN" altLang="en-US" dirty="0"/>
                  <a:t>线性模型用应用于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回归</a:t>
                </a:r>
                <a:r>
                  <a:rPr lang="zh-CN" altLang="en-US" dirty="0"/>
                  <a:t>问题：一元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多元线性回归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最小化均方误差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acc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func>
                          </m:e>
                        </m:fun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用最小二乘法求闭式解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满秩时）</a:t>
                </a:r>
                <a:endParaRPr lang="zh-CN" altLang="en-US" b="1" dirty="0"/>
              </a:p>
              <a:p>
                <a:r>
                  <a:rPr lang="zh-CN" altLang="en-US" dirty="0"/>
                  <a:t>本次实验关注线性模型在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分类</a:t>
                </a:r>
                <a:r>
                  <a:rPr lang="zh-CN" altLang="en-US" dirty="0"/>
                  <a:t>问题上的一个典型应用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逻辑回归（对数几率回归）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1FBE78-11B0-4016-AC29-9A4845FDE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F9F4-4ED4-45DA-BF9D-E98B0E672251}" type="datetime1">
              <a:rPr lang="zh-CN" altLang="en-US" smtClean="0"/>
              <a:t>2021/10/10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38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EE053-A43B-4B0D-B8E3-441C2A4E2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逻辑回归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529775-41C5-4C94-9C94-3102572AE8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基本形式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s.t.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其中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zh-CN" altLang="en-US" dirty="0"/>
                  <a:t>，即逻辑回归是一个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二分类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r>
                  <a:rPr lang="zh-CN" altLang="en-US" dirty="0"/>
                  <a:t>是广义线性模型的一个特例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两种直观解释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逻辑函数可看作单位阶跃函数的光滑形式，便于数学处理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逻辑回归可看作对几率（正例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反例可能性比值）的对数的线性建模，因此又名对数几率回归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529775-41C5-4C94-9C94-3102572AE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 r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7E7BE-0D76-4BD7-BDEC-0DBA8C7D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2021/10/10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2A2E9-F0E4-40F6-9073-85CCF684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193D5-6B11-464D-BCCC-31617D75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C1B0BD-B592-4E3E-A738-D177D7AC9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668" y="4315012"/>
            <a:ext cx="4090481" cy="212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2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48A0B-9F36-4E5F-8DDB-A16157C0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优化目标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2EDAD2-01F5-40FD-8FBB-1E7940F22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在回归中，我们用最小二乘法，通过最小化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dirty="0"/>
                  <a:t>回归目标的均方误差来求参数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在分类中，我们可用最大似然法，最大化模型的对数似然函数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是一个关于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高阶可导连续凸函数</a:t>
                </a:r>
                <a:r>
                  <a:rPr lang="zh-CN" altLang="en-US" dirty="0"/>
                  <a:t>（得益于逻辑函数的数学性质），可用经典的数值优化算法求全局最优解</a:t>
                </a:r>
                <a:endParaRPr lang="en-US" altLang="zh-CN" dirty="0"/>
              </a:p>
              <a:p>
                <a:r>
                  <a:rPr lang="zh-CN" altLang="en-US" dirty="0"/>
                  <a:t>在本实验中，推荐采用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梯度下降法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牛顿法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zh-CN" altLang="en-US" dirty="0"/>
                  <a:t>由于机器学习中的优化算法通常是最小化目标函数，在实际实现时，我们通常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最小化模型的负对数似然函数</a:t>
                </a:r>
                <a:r>
                  <a:rPr lang="zh-CN" altLang="en-US" dirty="0"/>
                  <a:t>，从而符合习惯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因此，下面的优化方法介绍也将遵从此习惯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2EDAD2-01F5-40FD-8FBB-1E7940F22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360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04405-B828-4E81-BEA7-5E37DC3B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2021/10/10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79EA0-7CCE-4EDF-9A1B-A28ACBB3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32843-FEB6-45BC-9735-8C61675A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10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优化方法（详见课件）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+mn-ea"/>
                  </a:rPr>
                  <a:t>负对数似然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p>
                                          <m:sSupPr>
                                            <m:ctrlP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71517" y="25321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一阶导数</a:t>
            </a:r>
          </a:p>
        </p:txBody>
      </p:sp>
      <p:sp>
        <p:nvSpPr>
          <p:cNvPr id="8" name="矩形 7"/>
          <p:cNvSpPr/>
          <p:nvPr/>
        </p:nvSpPr>
        <p:spPr>
          <a:xfrm>
            <a:off x="1371517" y="44733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二阶导数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776993" y="2391480"/>
                <a:ext cx="2455096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993" y="2391480"/>
                <a:ext cx="2455096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055271" y="3054279"/>
                <a:ext cx="3402021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271" y="3054279"/>
                <a:ext cx="3402021" cy="764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776993" y="4614104"/>
                <a:ext cx="2058832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993" y="4614104"/>
                <a:ext cx="2058832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725438" y="4618278"/>
                <a:ext cx="2337435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438" y="4618278"/>
                <a:ext cx="2337435" cy="764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标注 13"/>
              <p:cNvSpPr/>
              <p:nvPr/>
            </p:nvSpPr>
            <p:spPr>
              <a:xfrm>
                <a:off x="7112977" y="3774887"/>
                <a:ext cx="777211" cy="542138"/>
              </a:xfrm>
              <a:prstGeom prst="wedgeRectCallout">
                <a:avLst>
                  <a:gd name="adj1" fmla="val -24227"/>
                  <a:gd name="adj2" fmla="val -8538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" name="矩形标注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977" y="3774887"/>
                <a:ext cx="777211" cy="542138"/>
              </a:xfrm>
              <a:prstGeom prst="wedgeRectCallout">
                <a:avLst>
                  <a:gd name="adj1" fmla="val -24227"/>
                  <a:gd name="adj2" fmla="val -85382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072904" y="2375246"/>
                <a:ext cx="2790957" cy="7820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904" y="2375246"/>
                <a:ext cx="2790957" cy="7820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59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优化方法（详见课件）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梯度下降法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牛顿法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机器学习概论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36888" y="2065798"/>
            <a:ext cx="4783620" cy="156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25788" y="2246683"/>
                <a:ext cx="4694719" cy="1245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while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do</a:t>
                </a:r>
              </a:p>
              <a:p>
                <a:r>
                  <a:rPr lang="en-US" altLang="zh-CN" sz="2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end while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88" y="2246683"/>
                <a:ext cx="4694719" cy="1245406"/>
              </a:xfrm>
              <a:prstGeom prst="rect">
                <a:avLst/>
              </a:prstGeom>
              <a:blipFill>
                <a:blip r:embed="rId2"/>
                <a:stretch>
                  <a:fillRect l="-2078" t="-3922" b="-6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036888" y="4507636"/>
            <a:ext cx="4783620" cy="156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125789" y="4688521"/>
                <a:ext cx="4694720" cy="1320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while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do</a:t>
                </a:r>
              </a:p>
              <a:p>
                <a:r>
                  <a:rPr lang="en-US" altLang="zh-CN" sz="2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end while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89" y="4688521"/>
                <a:ext cx="4694720" cy="1320041"/>
              </a:xfrm>
              <a:prstGeom prst="rect">
                <a:avLst/>
              </a:prstGeom>
              <a:blipFill>
                <a:blip r:embed="rId3"/>
                <a:stretch>
                  <a:fillRect l="-2078" t="-3687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6228746" y="3644310"/>
            <a:ext cx="253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6200000">
            <a:off x="4962956" y="2387789"/>
            <a:ext cx="253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8287668" y="3637423"/>
            <a:ext cx="2372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8" idx="4"/>
          </p:cNvCxnSpPr>
          <p:nvPr/>
        </p:nvCxnSpPr>
        <p:spPr>
          <a:xfrm>
            <a:off x="8282904" y="2804415"/>
            <a:ext cx="0" cy="83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7" idx="4"/>
          </p:cNvCxnSpPr>
          <p:nvPr/>
        </p:nvCxnSpPr>
        <p:spPr>
          <a:xfrm>
            <a:off x="8524876" y="2423398"/>
            <a:ext cx="0" cy="12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8477516" y="3629124"/>
                <a:ext cx="511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516" y="3629124"/>
                <a:ext cx="511294" cy="369332"/>
              </a:xfrm>
              <a:prstGeom prst="rect">
                <a:avLst/>
              </a:prstGeom>
              <a:blipFill>
                <a:blip r:embed="rId4"/>
                <a:stretch>
                  <a:fillRect t="-4918" r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793970" y="3629124"/>
                <a:ext cx="730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970" y="3629124"/>
                <a:ext cx="730906" cy="369332"/>
              </a:xfrm>
              <a:prstGeom prst="rect">
                <a:avLst/>
              </a:prstGeom>
              <a:blipFill>
                <a:blip r:embed="rId5"/>
                <a:stretch>
                  <a:fillRect t="-4918" r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/>
          <p:cNvCxnSpPr/>
          <p:nvPr/>
        </p:nvCxnSpPr>
        <p:spPr>
          <a:xfrm>
            <a:off x="6228746" y="6506823"/>
            <a:ext cx="253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16200000">
            <a:off x="4962956" y="5250302"/>
            <a:ext cx="253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8477516" y="542916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6278880" y="1874520"/>
            <a:ext cx="2514600" cy="1534757"/>
          </a:xfrm>
          <a:custGeom>
            <a:avLst/>
            <a:gdLst>
              <a:gd name="connsiteX0" fmla="*/ 2514600 w 2514600"/>
              <a:gd name="connsiteY0" fmla="*/ 0 h 1534757"/>
              <a:gd name="connsiteX1" fmla="*/ 1447800 w 2514600"/>
              <a:gd name="connsiteY1" fmla="*/ 1440180 h 1534757"/>
              <a:gd name="connsiteX2" fmla="*/ 0 w 2514600"/>
              <a:gd name="connsiteY2" fmla="*/ 1356360 h 153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1534757">
                <a:moveTo>
                  <a:pt x="2514600" y="0"/>
                </a:moveTo>
                <a:cubicBezTo>
                  <a:pt x="2190750" y="607060"/>
                  <a:pt x="1866900" y="1214120"/>
                  <a:pt x="1447800" y="1440180"/>
                </a:cubicBezTo>
                <a:cubicBezTo>
                  <a:pt x="1028700" y="1666240"/>
                  <a:pt x="287020" y="1424940"/>
                  <a:pt x="0" y="1356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endCxn id="18" idx="7"/>
          </p:cNvCxnSpPr>
          <p:nvPr/>
        </p:nvCxnSpPr>
        <p:spPr>
          <a:xfrm flipH="1">
            <a:off x="8321088" y="2403895"/>
            <a:ext cx="178418" cy="308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470876" y="231539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228904" y="269641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6431280" y="4752535"/>
            <a:ext cx="2514600" cy="1534757"/>
          </a:xfrm>
          <a:custGeom>
            <a:avLst/>
            <a:gdLst>
              <a:gd name="connsiteX0" fmla="*/ 2514600 w 2514600"/>
              <a:gd name="connsiteY0" fmla="*/ 0 h 1534757"/>
              <a:gd name="connsiteX1" fmla="*/ 1447800 w 2514600"/>
              <a:gd name="connsiteY1" fmla="*/ 1440180 h 1534757"/>
              <a:gd name="connsiteX2" fmla="*/ 0 w 2514600"/>
              <a:gd name="connsiteY2" fmla="*/ 1356360 h 153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1534757">
                <a:moveTo>
                  <a:pt x="2514600" y="0"/>
                </a:moveTo>
                <a:cubicBezTo>
                  <a:pt x="2190750" y="607060"/>
                  <a:pt x="1866900" y="1214120"/>
                  <a:pt x="1447800" y="1440180"/>
                </a:cubicBezTo>
                <a:cubicBezTo>
                  <a:pt x="1028700" y="1666240"/>
                  <a:pt x="287020" y="1424940"/>
                  <a:pt x="0" y="1356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7350371" y="4774223"/>
            <a:ext cx="1538654" cy="958877"/>
          </a:xfrm>
          <a:custGeom>
            <a:avLst/>
            <a:gdLst>
              <a:gd name="connsiteX0" fmla="*/ 1538654 w 1538654"/>
              <a:gd name="connsiteY0" fmla="*/ 0 h 958877"/>
              <a:gd name="connsiteX1" fmla="*/ 852854 w 1538654"/>
              <a:gd name="connsiteY1" fmla="*/ 958362 h 958877"/>
              <a:gd name="connsiteX2" fmla="*/ 0 w 1538654"/>
              <a:gd name="connsiteY2" fmla="*/ 105508 h 95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8654" h="958877">
                <a:moveTo>
                  <a:pt x="1538654" y="0"/>
                </a:moveTo>
                <a:cubicBezTo>
                  <a:pt x="1323975" y="470388"/>
                  <a:pt x="1109296" y="940777"/>
                  <a:pt x="852854" y="958362"/>
                </a:cubicBezTo>
                <a:cubicBezTo>
                  <a:pt x="596412" y="975947"/>
                  <a:pt x="298206" y="540727"/>
                  <a:pt x="0" y="10550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8159423" y="587770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>
            <a:stCxn id="55" idx="1"/>
          </p:cNvCxnSpPr>
          <p:nvPr/>
        </p:nvCxnSpPr>
        <p:spPr>
          <a:xfrm>
            <a:off x="8203225" y="5732585"/>
            <a:ext cx="0" cy="78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4" idx="4"/>
          </p:cNvCxnSpPr>
          <p:nvPr/>
        </p:nvCxnSpPr>
        <p:spPr>
          <a:xfrm>
            <a:off x="8531516" y="5537160"/>
            <a:ext cx="0" cy="978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8228904" y="6516092"/>
            <a:ext cx="302612" cy="26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59" idx="7"/>
          </p:cNvCxnSpPr>
          <p:nvPr/>
        </p:nvCxnSpPr>
        <p:spPr>
          <a:xfrm flipH="1">
            <a:off x="8251607" y="5516307"/>
            <a:ext cx="253558" cy="3772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77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38" grpId="0"/>
      <p:bldP spid="39" grpId="0"/>
      <p:bldP spid="44" grpId="0" animBg="1"/>
      <p:bldP spid="45" grpId="0" animBg="1"/>
      <p:bldP spid="17" grpId="0" animBg="1"/>
      <p:bldP spid="18" grpId="0" animBg="1"/>
      <p:bldP spid="51" grpId="0" animBg="1"/>
      <p:bldP spid="55" grpId="0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en-US" altLang="zh-CN" dirty="0"/>
          </a:p>
          <a:p>
            <a:pPr lvl="1"/>
            <a:r>
              <a:rPr lang="en-US" altLang="zh-CN" dirty="0"/>
              <a:t>Logistic Regression</a:t>
            </a:r>
            <a:r>
              <a:rPr lang="zh-CN" altLang="en-US" dirty="0"/>
              <a:t>简要回顾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实验介绍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实验流程指引和数据集介绍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  <a:p>
            <a:r>
              <a:rPr lang="zh-CN" altLang="en-US" dirty="0"/>
              <a:t>实验要求</a:t>
            </a:r>
            <a:endParaRPr lang="en-US" altLang="zh-CN" dirty="0"/>
          </a:p>
          <a:p>
            <a:pPr lvl="1"/>
            <a:r>
              <a:rPr lang="zh-CN" altLang="en-US" dirty="0"/>
              <a:t>代码和报告要求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EF2A-7D50-4931-9642-C74D316B78E9}" type="datetime1">
              <a:rPr lang="zh-CN" altLang="en-US" smtClean="0"/>
              <a:t>2021/10/10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13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15952</TotalTime>
  <Words>1624</Words>
  <Application>Microsoft Office PowerPoint</Application>
  <PresentationFormat>全屏显示(4:3)</PresentationFormat>
  <Paragraphs>222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微软雅黑</vt:lpstr>
      <vt:lpstr>Arial</vt:lpstr>
      <vt:lpstr>Cambria Math</vt:lpstr>
      <vt:lpstr>Times New Roman</vt:lpstr>
      <vt:lpstr>Office 主题​​</vt:lpstr>
      <vt:lpstr>逻辑回归 (Logistic Regression)</vt:lpstr>
      <vt:lpstr>本章内容</vt:lpstr>
      <vt:lpstr>本章内容</vt:lpstr>
      <vt:lpstr>实验原理</vt:lpstr>
      <vt:lpstr>逻辑回归</vt:lpstr>
      <vt:lpstr>优化目标</vt:lpstr>
      <vt:lpstr>优化方法（详见课件）</vt:lpstr>
      <vt:lpstr>优化方法（详见课件）</vt:lpstr>
      <vt:lpstr>本章内容</vt:lpstr>
      <vt:lpstr>实验简介</vt:lpstr>
      <vt:lpstr>数据集介绍</vt:lpstr>
      <vt:lpstr>本章内容</vt:lpstr>
      <vt:lpstr>代码要求</vt:lpstr>
      <vt:lpstr>代码要求</vt:lpstr>
      <vt:lpstr>代码要求</vt:lpstr>
      <vt:lpstr>实验报告要求</vt:lpstr>
      <vt:lpstr>实验提交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第一章：简介</dc:title>
  <dc:creator>Dove Lian</dc:creator>
  <cp:lastModifiedBy>毕 昊阳</cp:lastModifiedBy>
  <cp:revision>1063</cp:revision>
  <dcterms:created xsi:type="dcterms:W3CDTF">2020-09-10T02:05:53Z</dcterms:created>
  <dcterms:modified xsi:type="dcterms:W3CDTF">2021-10-11T03:42:22Z</dcterms:modified>
</cp:coreProperties>
</file>