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433" r:id="rId11"/>
    <p:sldId id="43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F10E7-6630-4A11-A73B-D70F77375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1A1270-ABFE-4F52-B4DE-81F29AE21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E6F060-CDF0-4B4A-B32D-BA558839A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9519-6FB6-43C7-A99A-C6AFFE03F5FD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C382DB-604E-45F7-86FA-C624EC233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A4C12-C90F-42B6-B989-0B2D19479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9737-76FB-4C13-B5A8-7622A8B63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95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E75AD-096F-4FB2-8F71-C355CF7AA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AB937C-AB83-42B7-94E5-A3C5963F1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58C6F3-3876-4CDF-BEF7-85A0D3F1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9519-6FB6-43C7-A99A-C6AFFE03F5FD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4245E0-6819-4071-B25C-C0654801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913E04-C1D8-4858-896D-92BE613B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9737-76FB-4C13-B5A8-7622A8B63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AAB828-832A-4B6B-82EF-BF89B8FA4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34751E-806F-461F-8FEE-6F53B06F7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E3E226-26FF-424D-B6A6-9848C5575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9519-6FB6-43C7-A99A-C6AFFE03F5FD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D15D20-B87A-4996-A915-598AD669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945157-88EE-4CDD-A53B-092CCD9CA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9737-76FB-4C13-B5A8-7622A8B63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55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78092-9492-47C0-A802-6A0E25B1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C72CCE-34AF-4A54-AF4C-C3CBBCB61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1B16D3-0B64-483C-98E0-A564482C7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9519-6FB6-43C7-A99A-C6AFFE03F5FD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651CDD-92EE-4C34-AC15-0FA193B67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1CD73E-8B3C-4256-8222-1D256B5E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9737-76FB-4C13-B5A8-7622A8B63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63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3A621-9226-4296-9F17-8BA4CF71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7DF3C7-0CDE-45DF-989B-9E1AF274C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49ED-B898-432F-A26F-2CB2D46A4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9519-6FB6-43C7-A99A-C6AFFE03F5FD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9BACC8-C8B1-4E2A-896A-99A147D1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B46612-32FA-4034-8D17-2AAE43DC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9737-76FB-4C13-B5A8-7622A8B63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77916-A419-4AC9-9C2D-7C8D4247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B2F41B-F9A0-4E4D-9993-A25A178EE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734238-0047-41D8-ACEB-25FD4D624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5734D9-C8CD-4E6F-A77A-5854CB78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9519-6FB6-43C7-A99A-C6AFFE03F5FD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2FF4DD-524D-41D2-B237-22B6F18F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49372E-F532-4DE7-A484-CC8B1A637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9737-76FB-4C13-B5A8-7622A8B63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8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A1F69-A6FA-434B-AF27-4C84884E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722C9E-063E-486B-A827-6B3D3A5A1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E87697-F73A-475A-8002-9868FB09B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404D98-19CC-4082-89F3-3BF751470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3CE0C2-B7E8-45B9-9197-FAD2BED12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B7766D-324A-4BC5-B6DA-5548C937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9519-6FB6-43C7-A99A-C6AFFE03F5FD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2181A1-36F8-4A59-A765-4D884B3C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ABF27E-1FFB-4028-8000-758B1137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9737-76FB-4C13-B5A8-7622A8B63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41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45017-4710-4A3C-B753-E1434DE6C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164786-D754-4FFE-AE3B-BA79539B1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9519-6FB6-43C7-A99A-C6AFFE03F5FD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5C760C-6DCB-49AD-A1B9-717B29EDA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80DA2B-7686-4161-B767-70F8AFFB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9737-76FB-4C13-B5A8-7622A8B63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45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97E8A6-463B-48CD-B902-D15AF2121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9519-6FB6-43C7-A99A-C6AFFE03F5FD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E58B1A-15EC-43CC-980B-E9F294ABF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B91678-4D45-40A0-B9D7-12A9452A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9737-76FB-4C13-B5A8-7622A8B63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21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B0F11-3870-4DEE-B909-7F268EACC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6EF86F-C148-4F5A-9443-26F192278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917839-7A14-4BEA-A03A-3EFF76FA8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FB80AC-AF92-4E31-A86F-AC7E92B98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9519-6FB6-43C7-A99A-C6AFFE03F5FD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8A12FB-9DEB-4C84-BA69-1C46B29A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3F633A-2FCB-4EE5-B940-ABB0013F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9737-76FB-4C13-B5A8-7622A8B63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84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FAB4B-E52B-4049-9406-49E59BA4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044E62-695B-4C74-A7D1-43FA17E36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F31E2C-F7B4-450A-ACAC-B0D337C82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C66AEC-9E69-4981-8CFB-43E6F90B7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69519-6FB6-43C7-A99A-C6AFFE03F5FD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FE6954-035E-4448-BE95-9CC31267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5E5CED-D140-4094-9110-AC1D2288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9737-76FB-4C13-B5A8-7622A8B63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00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37593D-8D58-4A98-AE6E-5FB8F9364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FAE569-B7D3-437A-8253-51EBAE76A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FDFCC-E1E1-4787-A9E2-A61DF4408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69519-6FB6-43C7-A99A-C6AFFE03F5FD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60C234-1FCD-4B7C-8844-9CF3BAC34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77D850-6B0F-4627-86C2-401BD6B8C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69737-76FB-4C13-B5A8-7622A8B635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bhy0521@mail.ustc.edu.c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F1163-4518-4953-AB51-1F519FD67B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实验二：</a:t>
            </a:r>
            <a:r>
              <a:rPr lang="en-US" altLang="zh-CN" dirty="0" err="1"/>
              <a:t>xgboost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E1284A-6C99-466C-B02F-9AA35878D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2358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C6610-8F48-4410-960C-605B01C18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实验报告要求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5646C0-4680-4BF8-B4CA-9C584C66BE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除源代码外，每位同学需上交一份</a:t>
                </a:r>
                <a:r>
                  <a:rPr lang="en-US" altLang="zh-CN" dirty="0"/>
                  <a:t>pdf</a:t>
                </a:r>
                <a:r>
                  <a:rPr lang="zh-CN" altLang="en-US" dirty="0"/>
                  <a:t>格式的实验报告，命名为</a:t>
                </a:r>
                <a:r>
                  <a:rPr lang="en-US" altLang="zh-CN" dirty="0"/>
                  <a:t>MLlab2_report_</a:t>
                </a:r>
                <a:r>
                  <a:rPr lang="zh-CN" altLang="en-US" i="1" u="sng" dirty="0">
                    <a:solidFill>
                      <a:srgbClr val="0000FF"/>
                    </a:solidFill>
                  </a:rPr>
                  <a:t>学号</a:t>
                </a:r>
                <a:r>
                  <a:rPr lang="en-US" altLang="zh-CN" dirty="0"/>
                  <a:t>.pdf</a:t>
                </a:r>
                <a:r>
                  <a:rPr lang="zh-CN" altLang="en-US" dirty="0"/>
                  <a:t>，其中</a:t>
                </a:r>
                <a:r>
                  <a:rPr lang="zh-CN" altLang="en-US" i="1" u="sng" dirty="0">
                    <a:solidFill>
                      <a:srgbClr val="0000FF"/>
                    </a:solidFill>
                  </a:rPr>
                  <a:t>学号</a:t>
                </a:r>
                <a:r>
                  <a:rPr lang="zh-CN" altLang="en-US" dirty="0"/>
                  <a:t>以自己的实际学号代替</a:t>
                </a:r>
                <a:endParaRPr lang="en-US" altLang="zh-CN" dirty="0"/>
              </a:p>
              <a:p>
                <a:r>
                  <a:rPr lang="zh-CN" altLang="en-US" dirty="0"/>
                  <a:t>实验报告至少须包含以下内容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实验要求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实验原理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怎么设置程序停止运行的标准，决策树的节点停止划分的标准。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核心代码的贴图和讲解（如代码中有清楚的注释可不另外讲解）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（可选）实验中遇到的问题及解决方案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实验结果的展示（最终</a:t>
                </a:r>
                <a:r>
                  <a:rPr lang="en-US" altLang="zh-CN" dirty="0"/>
                  <a:t>RMSE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，数据可视化，训练过程中</a:t>
                </a:r>
                <a:r>
                  <a:rPr lang="en-US" altLang="zh-CN" dirty="0"/>
                  <a:t>loss</a:t>
                </a:r>
                <a:r>
                  <a:rPr lang="zh-CN" altLang="en-US" dirty="0"/>
                  <a:t>的可视化等）（注：这些内容只展示在实验报告中，不应在最终提交的代码里有额外输出）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5646C0-4680-4BF8-B4CA-9C584C66BE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EAA916-0F4A-4037-9919-5D2324575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3040-9778-4DC1-A4F0-F7A2E1551B08}" type="datetime1">
              <a:rPr lang="zh-CN" altLang="en-US" smtClean="0"/>
              <a:t>2021/11/13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E7AF5-413C-4B51-B491-373CCC14E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深度学习导论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61196-3C16-42A6-B694-DFBF5F37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281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0EF24-16FD-4557-BD7A-40589548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C21587-DFC6-4577-8303-346BA9417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每位同学应将命名为</a:t>
            </a:r>
            <a:r>
              <a:rPr lang="en-US" altLang="zh-CN" dirty="0"/>
              <a:t>MLlab2_</a:t>
            </a:r>
            <a:r>
              <a:rPr lang="zh-CN" altLang="en-US" i="1" u="sng" dirty="0">
                <a:solidFill>
                  <a:srgbClr val="0000FF"/>
                </a:solidFill>
              </a:rPr>
              <a:t>学号</a:t>
            </a:r>
            <a:r>
              <a:rPr lang="en-US" altLang="zh-CN" dirty="0"/>
              <a:t>.zip</a:t>
            </a:r>
            <a:r>
              <a:rPr lang="zh-CN" altLang="en-US" dirty="0"/>
              <a:t>的压缩包发送至邮箱  </a:t>
            </a:r>
            <a:r>
              <a:rPr lang="en-US" altLang="zh-CN" dirty="0"/>
              <a:t>chaofeng</a:t>
            </a:r>
            <a:r>
              <a:rPr lang="en-US" altLang="zh-CN" dirty="0">
                <a:hlinkClick r:id="rId2"/>
              </a:rPr>
              <a:t>@mail.ustc.edu.cn</a:t>
            </a:r>
            <a:endParaRPr lang="en-US" altLang="zh-CN" dirty="0"/>
          </a:p>
          <a:p>
            <a:r>
              <a:rPr lang="zh-CN" altLang="en-US" dirty="0"/>
              <a:t>压缩包中包含以下两个文件</a:t>
            </a:r>
            <a:endParaRPr lang="en-US" altLang="zh-CN" dirty="0"/>
          </a:p>
          <a:p>
            <a:pPr lvl="1"/>
            <a:r>
              <a:rPr lang="en-US" altLang="zh-CN" dirty="0" err="1"/>
              <a:t>decision_tree_xgboost</a:t>
            </a:r>
            <a:r>
              <a:rPr lang="en-US" altLang="zh-CN" dirty="0"/>
              <a:t>_</a:t>
            </a:r>
            <a:r>
              <a:rPr lang="zh-CN" altLang="en-US" dirty="0"/>
              <a:t>学号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endParaRPr lang="en-US" altLang="zh-CN" dirty="0"/>
          </a:p>
          <a:p>
            <a:pPr lvl="1"/>
            <a:r>
              <a:rPr lang="en-US" altLang="zh-CN" dirty="0"/>
              <a:t>MLlab2_report_</a:t>
            </a:r>
            <a:r>
              <a:rPr lang="zh-CN" altLang="en-US" i="1" u="sng" dirty="0">
                <a:solidFill>
                  <a:srgbClr val="0000FF"/>
                </a:solidFill>
              </a:rPr>
              <a:t>学号</a:t>
            </a:r>
            <a:r>
              <a:rPr lang="en-US" altLang="zh-CN" dirty="0"/>
              <a:t>.pdf</a:t>
            </a:r>
          </a:p>
          <a:p>
            <a:r>
              <a:rPr lang="zh-CN" altLang="en-US" dirty="0"/>
              <a:t>请遵守命名规范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BA3CA-88E7-47D2-B19A-348B45E6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3040-9778-4DC1-A4F0-F7A2E1551B08}" type="datetime1">
              <a:rPr lang="zh-CN" altLang="en-US" smtClean="0"/>
              <a:t>2021/11/13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D34852-00F4-441B-BD5B-7E871FD9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机器学习概论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1A1571-0AB2-4197-851D-400DA5E2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C4843-EEDB-4B7A-8496-D6185341522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42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09676CC-BE82-4BAC-AFC4-E21B8E64E8B4}"/>
                  </a:ext>
                </a:extLst>
              </p:cNvPr>
              <p:cNvSpPr txBox="1"/>
              <p:nvPr/>
            </p:nvSpPr>
            <p:spPr>
              <a:xfrm>
                <a:off x="650448" y="447444"/>
                <a:ext cx="10510887" cy="1839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XGBoost </a:t>
                </a:r>
                <a:r>
                  <a:rPr lang="zh-CN" altLang="en-US" dirty="0"/>
                  <a:t>是由多个基模型组成的一个加法模型，假设第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个基本模型是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那么前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个模型组成的模型的输出为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为第表示第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个训练样本，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表示第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个样本的真实标签；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zh-CN" altLang="en-US" dirty="0"/>
                  <a:t>表示前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个模型对第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个样本的标签最终预测值。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09676CC-BE82-4BAC-AFC4-E21B8E64E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48" y="447444"/>
                <a:ext cx="10510887" cy="1839286"/>
              </a:xfrm>
              <a:prstGeom prst="rect">
                <a:avLst/>
              </a:prstGeom>
              <a:blipFill>
                <a:blip r:embed="rId2"/>
                <a:stretch>
                  <a:fillRect l="-522" t="-1656" r="-348" b="-43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7878D2A-B064-4F79-AB9F-48DC72D5F507}"/>
                  </a:ext>
                </a:extLst>
              </p:cNvPr>
              <p:cNvSpPr txBox="1"/>
              <p:nvPr/>
            </p:nvSpPr>
            <p:spPr>
              <a:xfrm>
                <a:off x="650448" y="2315069"/>
                <a:ext cx="10322349" cy="1698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在学习第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个基模型时，</a:t>
                </a:r>
                <a:r>
                  <a:rPr lang="en-US" altLang="zh-CN" dirty="0" err="1"/>
                  <a:t>XGBoost</a:t>
                </a:r>
                <a:r>
                  <a:rPr lang="zh-CN" altLang="en-US" dirty="0"/>
                  <a:t>要优化的目标函数</a:t>
                </a:r>
                <a:r>
                  <a:rPr lang="en-US" altLang="zh-CN" dirty="0"/>
                  <a:t>: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𝑂𝑏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𝑝𝑒𝑛𝑎𝑙𝑡𝑦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endParaRPr lang="en-US" altLang="zh-CN" dirty="0"/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7878D2A-B064-4F79-AB9F-48DC72D5F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48" y="2315069"/>
                <a:ext cx="10322349" cy="1698735"/>
              </a:xfrm>
              <a:prstGeom prst="rect">
                <a:avLst/>
              </a:prstGeom>
              <a:blipFill>
                <a:blip r:embed="rId3"/>
                <a:stretch>
                  <a:fillRect l="-532" t="-2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B7CB707-93A8-4671-AE75-07BA750235E6}"/>
                  </a:ext>
                </a:extLst>
              </p:cNvPr>
              <p:cNvSpPr txBox="1"/>
              <p:nvPr/>
            </p:nvSpPr>
            <p:spPr>
              <a:xfrm>
                <a:off x="604886" y="4775006"/>
                <a:ext cx="11384438" cy="2156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/>
                  <a:t>表示损失函数</a:t>
                </a:r>
                <a:r>
                  <a:rPr lang="zh-CN" altLang="en-US" b="0" i="1" dirty="0">
                    <a:latin typeface="Cambria Math" panose="02040503050406030204" pitchFamily="18" charset="0"/>
                  </a:rPr>
                  <a:t>，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/>
                  <a:t>例如二分类问题（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取值为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或者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）的损失函数是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=1|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=1|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dirty="0"/>
                  <a:t>回归问题（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取值为实数）的损失函数是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B7CB707-93A8-4671-AE75-07BA75023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86" y="4775006"/>
                <a:ext cx="11384438" cy="2156168"/>
              </a:xfrm>
              <a:prstGeom prst="rect">
                <a:avLst/>
              </a:prstGeom>
              <a:blipFill>
                <a:blip r:embed="rId4"/>
                <a:stretch>
                  <a:fillRect l="-4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234DB3B-1B22-4695-A345-048404ECE66B}"/>
                  </a:ext>
                </a:extLst>
              </p:cNvPr>
              <p:cNvSpPr txBox="1"/>
              <p:nvPr/>
            </p:nvSpPr>
            <p:spPr>
              <a:xfrm>
                <a:off x="3549189" y="4358761"/>
                <a:ext cx="7079530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𝑝𝑒𝑛𝑎𝑙𝑡𝑦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𝑐𝑜𝑛𝑠𝑡𝑎𝑛𝑡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234DB3B-1B22-4695-A345-048404ECE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189" y="4358761"/>
                <a:ext cx="7079530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A25A143-9E72-4BC8-AFD6-F4C1224592FF}"/>
                  </a:ext>
                </a:extLst>
              </p:cNvPr>
              <p:cNvSpPr txBox="1"/>
              <p:nvPr/>
            </p:nvSpPr>
            <p:spPr>
              <a:xfrm>
                <a:off x="3549189" y="3470706"/>
                <a:ext cx="6240545" cy="867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𝑝𝑒𝑛𝑎𝑙𝑡𝑦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A25A143-9E72-4BC8-AFD6-F4C122459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189" y="3470706"/>
                <a:ext cx="6240545" cy="8677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EB6B96-45C9-4D17-8EB6-E6E141906F3F}"/>
                  </a:ext>
                </a:extLst>
              </p:cNvPr>
              <p:cNvSpPr txBox="1"/>
              <p:nvPr/>
            </p:nvSpPr>
            <p:spPr>
              <a:xfrm>
                <a:off x="9434657" y="3146153"/>
                <a:ext cx="2714921" cy="120032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表示训练样本的数量</a:t>
                </a:r>
                <a:r>
                  <a:rPr lang="en-US" altLang="zh-CN" dirty="0"/>
                  <a:t>,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𝑝𝑒𝑛𝑎𝑙𝑡𝑦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表示对第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个模型的复杂度的惩罚项。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EB6B96-45C9-4D17-8EB6-E6E141906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657" y="3146153"/>
                <a:ext cx="2714921" cy="1200329"/>
              </a:xfrm>
              <a:prstGeom prst="rect">
                <a:avLst/>
              </a:prstGeom>
              <a:blipFill>
                <a:blip r:embed="rId7"/>
                <a:stretch>
                  <a:fillRect l="-1790" t="-2010" b="-653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601EF66-4E1F-4305-8A9C-A5570BAF4CA3}"/>
                  </a:ext>
                </a:extLst>
              </p:cNvPr>
              <p:cNvSpPr txBox="1"/>
              <p:nvPr/>
            </p:nvSpPr>
            <p:spPr>
              <a:xfrm>
                <a:off x="482335" y="3676125"/>
                <a:ext cx="3421930" cy="1200329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由于依次学习每个基模型，所以当学习第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个基模型时，前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个基模型是固定的，其</a:t>
                </a:r>
                <a:r>
                  <a:rPr lang="en-US" altLang="zh-CN" dirty="0"/>
                  <a:t>penalty</a:t>
                </a:r>
                <a:r>
                  <a:rPr lang="zh-CN" altLang="en-US" dirty="0"/>
                  <a:t>是常数。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601EF66-4E1F-4305-8A9C-A5570BAF4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35" y="3676125"/>
                <a:ext cx="3421930" cy="1200329"/>
              </a:xfrm>
              <a:prstGeom prst="rect">
                <a:avLst/>
              </a:prstGeom>
              <a:blipFill>
                <a:blip r:embed="rId8"/>
                <a:stretch>
                  <a:fillRect l="-1243" t="-2010" r="-1421" b="-6533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32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9C547DC-1B3A-4E06-8558-CBCDEF57B813}"/>
                  </a:ext>
                </a:extLst>
              </p:cNvPr>
              <p:cNvSpPr txBox="1"/>
              <p:nvPr/>
            </p:nvSpPr>
            <p:spPr>
              <a:xfrm>
                <a:off x="895546" y="461913"/>
                <a:ext cx="9907572" cy="1125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在学习第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个基模型时，要优化的目标为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𝑂𝑏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𝑙𝑜𝑠𝑠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𝑝𝑒𝑛𝑎𝑙𝑡𝑦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9C547DC-1B3A-4E06-8558-CBCDEF57B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46" y="461913"/>
                <a:ext cx="9907572" cy="1125565"/>
              </a:xfrm>
              <a:prstGeom prst="rect">
                <a:avLst/>
              </a:prstGeom>
              <a:blipFill>
                <a:blip r:embed="rId2"/>
                <a:stretch>
                  <a:fillRect l="-554" t="-3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6C8E4F-E463-48EA-84F4-8229013545FD}"/>
                  </a:ext>
                </a:extLst>
              </p:cNvPr>
              <p:cNvSpPr txBox="1"/>
              <p:nvPr/>
            </p:nvSpPr>
            <p:spPr>
              <a:xfrm>
                <a:off x="895546" y="1788819"/>
                <a:ext cx="8625526" cy="1714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将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𝑙𝑜𝑠𝑠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处</m:t>
                    </m:r>
                  </m:oMath>
                </a14:m>
                <a:r>
                  <a:rPr lang="zh-CN" altLang="en-US" dirty="0"/>
                  <a:t>泰勒展开可得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𝑙𝑜𝑠𝑠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𝑙𝑜𝑠𝑠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𝑙𝑜𝑠𝑠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为一阶导数，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为二阶导数。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6C8E4F-E463-48EA-84F4-822901354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46" y="1788819"/>
                <a:ext cx="8625526" cy="1714572"/>
              </a:xfrm>
              <a:prstGeom prst="rect">
                <a:avLst/>
              </a:prstGeom>
              <a:blipFill>
                <a:blip r:embed="rId3"/>
                <a:stretch>
                  <a:fillRect l="-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3F84D74-CDC0-4731-A5D5-64A455D255B5}"/>
                  </a:ext>
                </a:extLst>
              </p:cNvPr>
              <p:cNvSpPr txBox="1"/>
              <p:nvPr/>
            </p:nvSpPr>
            <p:spPr>
              <a:xfrm>
                <a:off x="895546" y="3808428"/>
                <a:ext cx="9719036" cy="3061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此时的优化目标变为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𝑂𝑏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𝑙𝑜𝑠𝑠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dirty="0"/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𝑝𝑒𝑛𝑎𝑙𝑡𝑦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altLang="zh-CN" i="1" dirty="0"/>
              </a:p>
              <a:p>
                <a:r>
                  <a:rPr lang="zh-CN" altLang="en-US" dirty="0"/>
                  <a:t>去掉常数项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zh-CN" altLang="en-US" dirty="0"/>
                  <a:t>学习第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个模型时候，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也是</m:t>
                    </m:r>
                  </m:oMath>
                </a14:m>
                <a:r>
                  <a:rPr lang="zh-CN" altLang="en-US" dirty="0"/>
                  <a:t>一个固定值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r>
                  <a:rPr lang="zh-CN" altLang="en-US" i="1" dirty="0"/>
                  <a:t>，</a:t>
                </a:r>
                <a:r>
                  <a:rPr lang="zh-CN" altLang="en-US" dirty="0"/>
                  <a:t>可得目标函数为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𝑂𝑏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dirty="0"/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𝑝𝑒𝑛𝑎𝑙𝑡𝑦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i="1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3F84D74-CDC0-4731-A5D5-64A455D25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46" y="3808428"/>
                <a:ext cx="9719036" cy="3061864"/>
              </a:xfrm>
              <a:prstGeom prst="rect">
                <a:avLst/>
              </a:prstGeom>
              <a:blipFill>
                <a:blip r:embed="rId4"/>
                <a:stretch>
                  <a:fillRect l="-565" t="-1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95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6D3016E-AD47-4074-961F-6B3195BF18C8}"/>
                  </a:ext>
                </a:extLst>
              </p:cNvPr>
              <p:cNvSpPr txBox="1"/>
              <p:nvPr/>
            </p:nvSpPr>
            <p:spPr>
              <a:xfrm>
                <a:off x="584462" y="254524"/>
                <a:ext cx="8427563" cy="28701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下面实验要解决的是回归问题，即用基模型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拟合</m:t>
                    </m:r>
                  </m:oMath>
                </a14:m>
                <a:r>
                  <a:rPr lang="zh-CN" altLang="en-US" dirty="0"/>
                  <a:t>标签数据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。那么</a:t>
                </a:r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则</a:t>
                </a:r>
                <a:endParaRPr lang="en-US" altLang="zh-CN" dirty="0"/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6D3016E-AD47-4074-961F-6B3195BF1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62" y="254524"/>
                <a:ext cx="8427563" cy="2870145"/>
              </a:xfrm>
              <a:prstGeom prst="rect">
                <a:avLst/>
              </a:prstGeom>
              <a:blipFill>
                <a:blip r:embed="rId2"/>
                <a:stretch>
                  <a:fillRect l="-651" t="-1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8AAEBE2A-905F-4C1B-8C83-9DAE7AFE4C65}"/>
              </a:ext>
            </a:extLst>
          </p:cNvPr>
          <p:cNvSpPr txBox="1"/>
          <p:nvPr/>
        </p:nvSpPr>
        <p:spPr>
          <a:xfrm>
            <a:off x="725864" y="3497344"/>
            <a:ext cx="8361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基模型是决策树。</a:t>
            </a:r>
          </a:p>
        </p:txBody>
      </p:sp>
    </p:spTree>
    <p:extLst>
      <p:ext uri="{BB962C8B-B14F-4D97-AF65-F5344CB8AC3E}">
        <p14:creationId xmlns:p14="http://schemas.microsoft.com/office/powerpoint/2010/main" val="23757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B16EC8D-5610-439E-A983-F3725A18C016}"/>
              </a:ext>
            </a:extLst>
          </p:cNvPr>
          <p:cNvSpPr txBox="1"/>
          <p:nvPr/>
        </p:nvSpPr>
        <p:spPr>
          <a:xfrm>
            <a:off x="527901" y="348792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决策树：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B21157-522C-46C4-AD9C-9EFF42985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448" y="429011"/>
            <a:ext cx="6660457" cy="51515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5EBEDEE-D874-472C-ADFB-87C9C604BE30}"/>
                  </a:ext>
                </a:extLst>
              </p:cNvPr>
              <p:cNvSpPr txBox="1"/>
              <p:nvPr/>
            </p:nvSpPr>
            <p:spPr>
              <a:xfrm>
                <a:off x="527900" y="857839"/>
                <a:ext cx="565608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假设决策树有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个叶子节点，每个叶子节点对应有一个权重。决策树模型就是将输入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映射到某个叶子节点，决策树模型的输出就是这个叶子节点的权重。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5EBEDEE-D874-472C-ADFB-87C9C604B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00" y="857839"/>
                <a:ext cx="5656083" cy="923330"/>
              </a:xfrm>
              <a:prstGeom prst="rect">
                <a:avLst/>
              </a:prstGeom>
              <a:blipFill>
                <a:blip r:embed="rId3"/>
                <a:stretch>
                  <a:fillRect l="-971" t="-3974" r="-863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D111F36-ED68-413B-A422-FECDDB5E673A}"/>
                  </a:ext>
                </a:extLst>
              </p:cNvPr>
              <p:cNvSpPr txBox="1"/>
              <p:nvPr/>
            </p:nvSpPr>
            <p:spPr>
              <a:xfrm>
                <a:off x="527901" y="2300140"/>
                <a:ext cx="4726547" cy="1227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·</a:t>
                </a:r>
                <a:r>
                  <a:rPr lang="zh-CN" altLang="en-US" dirty="0"/>
                  <a:t>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b>
                    </m:sSub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是一个要学的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维的向量其中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表示把输入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映射到的叶子节点的索引。例如：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CN" altLang="en-US" dirty="0"/>
                  <a:t>，那么模型输出第三个叶子节点的权重，即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D111F36-ED68-413B-A422-FECDDB5E6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01" y="2300140"/>
                <a:ext cx="4726547" cy="1227516"/>
              </a:xfrm>
              <a:prstGeom prst="rect">
                <a:avLst/>
              </a:prstGeom>
              <a:blipFill>
                <a:blip r:embed="rId4"/>
                <a:stretch>
                  <a:fillRect l="-1161" t="-1980" r="-129" b="-6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182A76E-3A84-4A53-A30E-68F7AFEA6F7A}"/>
                  </a:ext>
                </a:extLst>
              </p:cNvPr>
              <p:cNvSpPr txBox="1"/>
              <p:nvPr/>
            </p:nvSpPr>
            <p:spPr>
              <a:xfrm>
                <a:off x="593889" y="4883084"/>
                <a:ext cx="4128940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𝑝𝑒𝑛𝑎𝑙𝑡𝑦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182A76E-3A84-4A53-A30E-68F7AFEA6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89" y="4883084"/>
                <a:ext cx="4128940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A395513-C1C4-49BE-8703-3F247EFA29FD}"/>
              </a:ext>
            </a:extLst>
          </p:cNvPr>
          <p:cNvCxnSpPr/>
          <p:nvPr/>
        </p:nvCxnSpPr>
        <p:spPr>
          <a:xfrm>
            <a:off x="2564091" y="5382705"/>
            <a:ext cx="575035" cy="8107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1A3929C-44DF-4FC5-B7B4-806BA1A8C536}"/>
              </a:ext>
            </a:extLst>
          </p:cNvPr>
          <p:cNvCxnSpPr/>
          <p:nvPr/>
        </p:nvCxnSpPr>
        <p:spPr>
          <a:xfrm flipH="1">
            <a:off x="3223967" y="5307291"/>
            <a:ext cx="190395" cy="867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BBC7219-EEB8-4ECB-8178-F40799C69B29}"/>
              </a:ext>
            </a:extLst>
          </p:cNvPr>
          <p:cNvSpPr txBox="1"/>
          <p:nvPr/>
        </p:nvSpPr>
        <p:spPr>
          <a:xfrm>
            <a:off x="2658359" y="6174557"/>
            <a:ext cx="1989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可调的超参数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6E6DC24-170E-4C65-A4AA-46848C82DE7C}"/>
              </a:ext>
            </a:extLst>
          </p:cNvPr>
          <p:cNvCxnSpPr/>
          <p:nvPr/>
        </p:nvCxnSpPr>
        <p:spPr>
          <a:xfrm flipV="1">
            <a:off x="2865748" y="4675695"/>
            <a:ext cx="0" cy="3676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9E332A1-4971-4F50-8BE4-475C0DB00EE9}"/>
              </a:ext>
            </a:extLst>
          </p:cNvPr>
          <p:cNvSpPr txBox="1"/>
          <p:nvPr/>
        </p:nvSpPr>
        <p:spPr>
          <a:xfrm>
            <a:off x="2149311" y="4213781"/>
            <a:ext cx="1979629" cy="36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叶子节点数目</a:t>
            </a:r>
          </a:p>
        </p:txBody>
      </p:sp>
    </p:spTree>
    <p:extLst>
      <p:ext uri="{BB962C8B-B14F-4D97-AF65-F5344CB8AC3E}">
        <p14:creationId xmlns:p14="http://schemas.microsoft.com/office/powerpoint/2010/main" val="18318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54FC3D6-8A74-45DD-9694-B07665478543}"/>
              </a:ext>
            </a:extLst>
          </p:cNvPr>
          <p:cNvSpPr txBox="1"/>
          <p:nvPr/>
        </p:nvSpPr>
        <p:spPr>
          <a:xfrm>
            <a:off x="282804" y="254524"/>
            <a:ext cx="581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当树结构确定时如何优化？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03B7465-0A66-4176-9F30-B37DF0ACDBA1}"/>
                  </a:ext>
                </a:extLst>
              </p:cNvPr>
              <p:cNvSpPr txBox="1"/>
              <p:nvPr/>
            </p:nvSpPr>
            <p:spPr>
              <a:xfrm>
                <a:off x="282804" y="1303481"/>
                <a:ext cx="9502219" cy="1125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由前面可知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𝑂𝑏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dirty="0"/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𝑝𝑒𝑛𝑎𝑙𝑡𝑦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03B7465-0A66-4176-9F30-B37DF0ACD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04" y="1303481"/>
                <a:ext cx="9502219" cy="1125565"/>
              </a:xfrm>
              <a:prstGeom prst="rect">
                <a:avLst/>
              </a:prstGeom>
              <a:blipFill>
                <a:blip r:embed="rId2"/>
                <a:stretch>
                  <a:fillRect l="-513" t="-3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F0C2170-691E-48D8-BD0E-78716C818CDC}"/>
                  </a:ext>
                </a:extLst>
              </p:cNvPr>
              <p:cNvSpPr txBox="1"/>
              <p:nvPr/>
            </p:nvSpPr>
            <p:spPr>
              <a:xfrm>
                <a:off x="3175262" y="2429046"/>
                <a:ext cx="7626284" cy="502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  <m:r>
                          <a:rPr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F0C2170-691E-48D8-BD0E-78716C818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262" y="2429046"/>
                <a:ext cx="7626284" cy="502253"/>
              </a:xfrm>
              <a:prstGeom prst="rect">
                <a:avLst/>
              </a:prstGeom>
              <a:blipFill>
                <a:blip r:embed="rId3"/>
                <a:stretch>
                  <a:fillRect l="-1679" t="-72289" b="-1240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E4D0FDF-6ACC-4798-9893-DD175C93349C}"/>
                  </a:ext>
                </a:extLst>
              </p:cNvPr>
              <p:cNvSpPr txBox="1"/>
              <p:nvPr/>
            </p:nvSpPr>
            <p:spPr>
              <a:xfrm>
                <a:off x="282804" y="783697"/>
                <a:ext cx="8795208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我们将分配到第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个叶子节点的样本用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表示，即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E4D0FDF-6ACC-4798-9893-DD175C933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04" y="783697"/>
                <a:ext cx="8795208" cy="391646"/>
              </a:xfrm>
              <a:prstGeom prst="rect">
                <a:avLst/>
              </a:prstGeom>
              <a:blipFill>
                <a:blip r:embed="rId4"/>
                <a:stretch>
                  <a:fillRect l="-554" t="-7813" b="-20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186CA14-67F0-4AA4-A355-2F46F8577F8F}"/>
                  </a:ext>
                </a:extLst>
              </p:cNvPr>
              <p:cNvSpPr txBox="1"/>
              <p:nvPr/>
            </p:nvSpPr>
            <p:spPr>
              <a:xfrm>
                <a:off x="3010294" y="2991446"/>
                <a:ext cx="5426697" cy="935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nary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186CA14-67F0-4AA4-A355-2F46F8577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294" y="2991446"/>
                <a:ext cx="5426697" cy="9352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0A44714-9581-4749-9119-58976B526DE7}"/>
                  </a:ext>
                </a:extLst>
              </p:cNvPr>
              <p:cNvSpPr txBox="1"/>
              <p:nvPr/>
            </p:nvSpPr>
            <p:spPr>
              <a:xfrm>
                <a:off x="386499" y="4052905"/>
                <a:ext cx="8154186" cy="1105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为了表达简单，我们做如下简记：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 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0A44714-9581-4749-9119-58976B526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99" y="4052905"/>
                <a:ext cx="8154186" cy="1105559"/>
              </a:xfrm>
              <a:prstGeom prst="rect">
                <a:avLst/>
              </a:prstGeom>
              <a:blipFill>
                <a:blip r:embed="rId6"/>
                <a:stretch>
                  <a:fillRect l="-598" t="-33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CE4229D-EB98-44A2-83D0-8FC7DBDA3B52}"/>
                  </a:ext>
                </a:extLst>
              </p:cNvPr>
              <p:cNvSpPr txBox="1"/>
              <p:nvPr/>
            </p:nvSpPr>
            <p:spPr>
              <a:xfrm>
                <a:off x="509047" y="5554519"/>
                <a:ext cx="8069345" cy="1179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则目标函数变为：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𝑂𝑏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CE4229D-EB98-44A2-83D0-8FC7DBDA3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47" y="5554519"/>
                <a:ext cx="8069345" cy="1179554"/>
              </a:xfrm>
              <a:prstGeom prst="rect">
                <a:avLst/>
              </a:prstGeom>
              <a:blipFill>
                <a:blip r:embed="rId7"/>
                <a:stretch>
                  <a:fillRect l="-680" t="-2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箭头: 右 8">
            <a:extLst>
              <a:ext uri="{FF2B5EF4-FFF2-40B4-BE49-F238E27FC236}">
                <a16:creationId xmlns:a16="http://schemas.microsoft.com/office/drawing/2014/main" id="{2BEB5FDA-0736-412C-B1E1-6DAD0602D072}"/>
              </a:ext>
            </a:extLst>
          </p:cNvPr>
          <p:cNvSpPr/>
          <p:nvPr/>
        </p:nvSpPr>
        <p:spPr>
          <a:xfrm rot="19826268">
            <a:off x="6702962" y="5370173"/>
            <a:ext cx="2055043" cy="2026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D27E68-95ED-47DF-9145-3FA19755CE9A}"/>
              </a:ext>
            </a:extLst>
          </p:cNvPr>
          <p:cNvSpPr txBox="1"/>
          <p:nvPr/>
        </p:nvSpPr>
        <p:spPr>
          <a:xfrm rot="19601051">
            <a:off x="7036323" y="5011745"/>
            <a:ext cx="107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求解</a:t>
            </a:r>
            <a:r>
              <a:rPr lang="en-US" altLang="zh-CN" dirty="0"/>
              <a:t>w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DB9F18B-8CCB-4BA5-9634-FFDFA1C4A2DC}"/>
                  </a:ext>
                </a:extLst>
              </p:cNvPr>
              <p:cNvSpPr txBox="1"/>
              <p:nvPr/>
            </p:nvSpPr>
            <p:spPr>
              <a:xfrm>
                <a:off x="9153427" y="4229805"/>
                <a:ext cx="2215299" cy="7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DB9F18B-8CCB-4BA5-9634-FFDFA1C4A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427" y="4229805"/>
                <a:ext cx="2215299" cy="7147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箭头: 右 11">
            <a:extLst>
              <a:ext uri="{FF2B5EF4-FFF2-40B4-BE49-F238E27FC236}">
                <a16:creationId xmlns:a16="http://schemas.microsoft.com/office/drawing/2014/main" id="{8F089613-770F-4EBA-9E30-7B3CB2FDB4BB}"/>
              </a:ext>
            </a:extLst>
          </p:cNvPr>
          <p:cNvSpPr/>
          <p:nvPr/>
        </p:nvSpPr>
        <p:spPr>
          <a:xfrm rot="5400000">
            <a:off x="9875306" y="5179099"/>
            <a:ext cx="781249" cy="1505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680031A-A4E9-451C-AF26-F240B8C0E487}"/>
              </a:ext>
            </a:extLst>
          </p:cNvPr>
          <p:cNvSpPr txBox="1"/>
          <p:nvPr/>
        </p:nvSpPr>
        <p:spPr>
          <a:xfrm>
            <a:off x="10407192" y="5024487"/>
            <a:ext cx="1555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得出目标值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B671908-3FDE-48BE-9A80-A011E8366E4C}"/>
                  </a:ext>
                </a:extLst>
              </p:cNvPr>
              <p:cNvSpPr txBox="1"/>
              <p:nvPr/>
            </p:nvSpPr>
            <p:spPr>
              <a:xfrm>
                <a:off x="8766927" y="5724931"/>
                <a:ext cx="3425073" cy="902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𝑂𝑏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B671908-3FDE-48BE-9A80-A011E8366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927" y="5724931"/>
                <a:ext cx="3425073" cy="9025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26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5D4E436-34FA-4A1B-85F4-3E9B03363C1D}"/>
              </a:ext>
            </a:extLst>
          </p:cNvPr>
          <p:cNvSpPr txBox="1"/>
          <p:nvPr/>
        </p:nvSpPr>
        <p:spPr>
          <a:xfrm>
            <a:off x="518474" y="593889"/>
            <a:ext cx="9690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我们已经求出了每个叶子节点的权重</a:t>
            </a:r>
            <a:r>
              <a:rPr lang="en-US" altLang="zh-CN" dirty="0"/>
              <a:t>w</a:t>
            </a:r>
            <a:r>
              <a:rPr lang="zh-CN" altLang="en-US" dirty="0"/>
              <a:t>和整颗树对应的目标值，那么这个目标值可以用来度量树的好坏程度。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4E4A8E3-5D74-4368-BD29-BD4FCDF8F37B}"/>
                  </a:ext>
                </a:extLst>
              </p:cNvPr>
              <p:cNvSpPr txBox="1"/>
              <p:nvPr/>
            </p:nvSpPr>
            <p:spPr>
              <a:xfrm>
                <a:off x="1451728" y="1240220"/>
                <a:ext cx="2215299" cy="71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4E4A8E3-5D74-4368-BD29-BD4FCDF8F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728" y="1240220"/>
                <a:ext cx="2215299" cy="7147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073B3FF-97C1-40A8-AC48-B8E1FE83B5F4}"/>
                  </a:ext>
                </a:extLst>
              </p:cNvPr>
              <p:cNvSpPr txBox="1"/>
              <p:nvPr/>
            </p:nvSpPr>
            <p:spPr>
              <a:xfrm>
                <a:off x="4194927" y="1146316"/>
                <a:ext cx="3425073" cy="902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𝑂𝑏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073B3FF-97C1-40A8-AC48-B8E1FE83B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927" y="1146316"/>
                <a:ext cx="3425073" cy="9025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797FBB4-4450-4A82-99AE-E3BE5D2AC0F8}"/>
                  </a:ext>
                </a:extLst>
              </p:cNvPr>
              <p:cNvSpPr txBox="1"/>
              <p:nvPr/>
            </p:nvSpPr>
            <p:spPr>
              <a:xfrm>
                <a:off x="518474" y="2149312"/>
                <a:ext cx="911572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但是如何构造第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颗决策树呢？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从根节点开始递归划分（初始情况下，所有的训练样本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都分配给根节点）。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797FBB4-4450-4A82-99AE-E3BE5D2AC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74" y="2149312"/>
                <a:ext cx="9115720" cy="1477328"/>
              </a:xfrm>
              <a:prstGeom prst="rect">
                <a:avLst/>
              </a:prstGeom>
              <a:blipFill>
                <a:blip r:embed="rId4"/>
                <a:stretch>
                  <a:fillRect l="-535" t="-2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箭头: 右 5">
            <a:extLst>
              <a:ext uri="{FF2B5EF4-FFF2-40B4-BE49-F238E27FC236}">
                <a16:creationId xmlns:a16="http://schemas.microsoft.com/office/drawing/2014/main" id="{504DA98B-57EA-4F78-87C2-D69F677F305A}"/>
              </a:ext>
            </a:extLst>
          </p:cNvPr>
          <p:cNvSpPr/>
          <p:nvPr/>
        </p:nvSpPr>
        <p:spPr>
          <a:xfrm>
            <a:off x="3700019" y="1497152"/>
            <a:ext cx="556182" cy="195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75E2C19C-EE96-4087-BA9C-A13E809FEE13}"/>
              </a:ext>
            </a:extLst>
          </p:cNvPr>
          <p:cNvSpPr/>
          <p:nvPr/>
        </p:nvSpPr>
        <p:spPr>
          <a:xfrm>
            <a:off x="2036190" y="2507530"/>
            <a:ext cx="245097" cy="245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E441F8FB-1A17-4429-8F69-90C96E59CD53}"/>
              </a:ext>
            </a:extLst>
          </p:cNvPr>
          <p:cNvSpPr/>
          <p:nvPr/>
        </p:nvSpPr>
        <p:spPr>
          <a:xfrm>
            <a:off x="2007910" y="3099372"/>
            <a:ext cx="245097" cy="245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B74EDDF-06E4-497B-874A-F4855E34EC13}"/>
              </a:ext>
            </a:extLst>
          </p:cNvPr>
          <p:cNvSpPr txBox="1"/>
          <p:nvPr/>
        </p:nvSpPr>
        <p:spPr>
          <a:xfrm>
            <a:off x="518474" y="3349852"/>
            <a:ext cx="644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如何确定节点的划分标准？答案是根据划分前后的收益。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2AF1B24-1078-4B5A-94EA-F26971D57F5F}"/>
              </a:ext>
            </a:extLst>
          </p:cNvPr>
          <p:cNvSpPr txBox="1"/>
          <p:nvPr/>
        </p:nvSpPr>
        <p:spPr>
          <a:xfrm>
            <a:off x="518474" y="3883310"/>
            <a:ext cx="6344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假设划分前，该节点包含了若干个训练样本，要将训练样本划分为两部分，分别形成左孩子和右孩子。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A20CC01-003B-4342-87E3-C631BD8FB38C}"/>
                  </a:ext>
                </a:extLst>
              </p:cNvPr>
              <p:cNvSpPr txBox="1"/>
              <p:nvPr/>
            </p:nvSpPr>
            <p:spPr>
              <a:xfrm>
                <a:off x="7594862" y="1044008"/>
                <a:ext cx="3908981" cy="1306704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实际上就是每个叶子节点得分的和。</a:t>
                </a:r>
                <a:endParaRPr lang="en-US" altLang="zh-CN" dirty="0"/>
              </a:p>
              <a:p>
                <a:r>
                  <a:rPr lang="zh-CN" altLang="en-US" dirty="0"/>
                  <a:t>也就是每个叶子节点的得分为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A20CC01-003B-4342-87E3-C631BD8FB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862" y="1044008"/>
                <a:ext cx="3908981" cy="1306704"/>
              </a:xfrm>
              <a:prstGeom prst="rect">
                <a:avLst/>
              </a:prstGeom>
              <a:blipFill>
                <a:blip r:embed="rId5"/>
                <a:stretch>
                  <a:fillRect l="-1244" t="-1843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082DDB5-02AF-4DD5-82E8-46B74F99DAD2}"/>
                  </a:ext>
                </a:extLst>
              </p:cNvPr>
              <p:cNvSpPr txBox="1"/>
              <p:nvPr/>
            </p:nvSpPr>
            <p:spPr>
              <a:xfrm>
                <a:off x="518474" y="4576700"/>
                <a:ext cx="5231876" cy="929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划分前该节点的得分为：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𝑂𝑏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082DDB5-02AF-4DD5-82E8-46B74F99D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74" y="4576700"/>
                <a:ext cx="5231876" cy="929742"/>
              </a:xfrm>
              <a:prstGeom prst="rect">
                <a:avLst/>
              </a:prstGeom>
              <a:blipFill>
                <a:blip r:embed="rId6"/>
                <a:stretch>
                  <a:fillRect l="-932" t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C38D0EC-E8CB-4336-8537-962FB01F9FEB}"/>
                  </a:ext>
                </a:extLst>
              </p:cNvPr>
              <p:cNvSpPr txBox="1"/>
              <p:nvPr/>
            </p:nvSpPr>
            <p:spPr>
              <a:xfrm>
                <a:off x="650449" y="5599522"/>
                <a:ext cx="5231876" cy="998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划分后左右子节点的得分和为：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𝑂𝑏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C38D0EC-E8CB-4336-8537-962FB01F9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49" y="5599522"/>
                <a:ext cx="5231876" cy="998735"/>
              </a:xfrm>
              <a:prstGeom prst="rect">
                <a:avLst/>
              </a:prstGeom>
              <a:blipFill>
                <a:blip r:embed="rId7"/>
                <a:stretch>
                  <a:fillRect l="-1049" t="-3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右大括号 20">
            <a:extLst>
              <a:ext uri="{FF2B5EF4-FFF2-40B4-BE49-F238E27FC236}">
                <a16:creationId xmlns:a16="http://schemas.microsoft.com/office/drawing/2014/main" id="{2044EDB7-E576-4803-93FD-E1B6319B736F}"/>
              </a:ext>
            </a:extLst>
          </p:cNvPr>
          <p:cNvSpPr/>
          <p:nvPr/>
        </p:nvSpPr>
        <p:spPr>
          <a:xfrm>
            <a:off x="4930219" y="4748106"/>
            <a:ext cx="678729" cy="196077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D79C869-8892-4661-AF86-D9FD52D058E4}"/>
                  </a:ext>
                </a:extLst>
              </p:cNvPr>
              <p:cNvSpPr txBox="1"/>
              <p:nvPr/>
            </p:nvSpPr>
            <p:spPr>
              <a:xfrm>
                <a:off x="5608948" y="5488898"/>
                <a:ext cx="26112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𝑔𝑎𝑖𝑛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𝑂𝑏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𝑂𝑏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D79C869-8892-4661-AF86-D9FD52D05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948" y="5488898"/>
                <a:ext cx="2611225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25075E8-EAEE-4C00-9BB2-1CE9B1427037}"/>
                  </a:ext>
                </a:extLst>
              </p:cNvPr>
              <p:cNvSpPr txBox="1"/>
              <p:nvPr/>
            </p:nvSpPr>
            <p:spPr>
              <a:xfrm>
                <a:off x="5750350" y="4458059"/>
                <a:ext cx="4656841" cy="92333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 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zh-CN" altLang="en-US" dirty="0"/>
                  <a:t>和前面的定义一样，即每个节点所分配到的样本对应的一阶导数和二阶导数的和。且有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25075E8-EAEE-4C00-9BB2-1CE9B1427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350" y="4458059"/>
                <a:ext cx="4656841" cy="923330"/>
              </a:xfrm>
              <a:prstGeom prst="rect">
                <a:avLst/>
              </a:prstGeom>
              <a:blipFill>
                <a:blip r:embed="rId9"/>
                <a:stretch>
                  <a:fillRect l="-914" t="-2597" r="-3133" b="-844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箭头: 下 23">
            <a:extLst>
              <a:ext uri="{FF2B5EF4-FFF2-40B4-BE49-F238E27FC236}">
                <a16:creationId xmlns:a16="http://schemas.microsoft.com/office/drawing/2014/main" id="{C72BCFDF-94AA-415C-91BA-F277688ADF19}"/>
              </a:ext>
            </a:extLst>
          </p:cNvPr>
          <p:cNvSpPr/>
          <p:nvPr/>
        </p:nvSpPr>
        <p:spPr>
          <a:xfrm>
            <a:off x="2007910" y="3714222"/>
            <a:ext cx="245097" cy="245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736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85C8AC2-C235-483B-AA37-204AEE79208C}"/>
              </a:ext>
            </a:extLst>
          </p:cNvPr>
          <p:cNvSpPr txBox="1"/>
          <p:nvPr/>
        </p:nvSpPr>
        <p:spPr>
          <a:xfrm>
            <a:off x="348791" y="480767"/>
            <a:ext cx="1023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知道了如何计算父节点和自己点之间的增益，如何选择最大增益进行划分？答案是贪心算法。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79CD02B-A33A-4A0B-A34B-533CCE0CA510}"/>
                  </a:ext>
                </a:extLst>
              </p:cNvPr>
              <p:cNvSpPr txBox="1"/>
              <p:nvPr/>
            </p:nvSpPr>
            <p:spPr>
              <a:xfrm>
                <a:off x="348791" y="999240"/>
                <a:ext cx="8927183" cy="258532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Input: </a:t>
                </a:r>
                <a:r>
                  <a:rPr lang="zh-CN" altLang="en-US" dirty="0"/>
                  <a:t>该节点分配到的样本集合；</a:t>
                </a:r>
                <a:endParaRPr lang="en-US" altLang="zh-CN" dirty="0"/>
              </a:p>
              <a:p>
                <a:r>
                  <a:rPr lang="en-US" altLang="zh-CN" dirty="0"/>
                  <a:t>Output</a:t>
                </a:r>
                <a:r>
                  <a:rPr lang="zh-CN" altLang="en-US" dirty="0"/>
                  <a:t>：选定的划分特征和对应的划分阈值；</a:t>
                </a:r>
                <a:endParaRPr lang="en-US" altLang="zh-CN" dirty="0"/>
              </a:p>
              <a:p>
                <a:pPr marL="342900" indent="-342900">
                  <a:buAutoNum type="arabicPeriod"/>
                </a:pPr>
                <a:r>
                  <a:rPr lang="zh-CN" altLang="en-US" dirty="0"/>
                  <a:t>选出所有可以用来划分的特征集合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dirty="0"/>
                  <a:t>；</a:t>
                </a:r>
                <a:endParaRPr lang="en-US" altLang="zh-CN" dirty="0"/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For feature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dirty="0"/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    </a:t>
                </a:r>
                <a:r>
                  <a:rPr lang="zh-CN" altLang="en-US" dirty="0"/>
                  <a:t>将节点分配到的样本的特征</a:t>
                </a:r>
                <a:r>
                  <a:rPr lang="en-US" altLang="zh-CN" dirty="0"/>
                  <a:t>feature</a:t>
                </a:r>
                <a:r>
                  <a:rPr lang="zh-CN" altLang="en-US" dirty="0"/>
                  <a:t>提取出来并升序排列，记作</a:t>
                </a:r>
                <a:r>
                  <a:rPr lang="en-US" altLang="zh-CN" dirty="0" err="1"/>
                  <a:t>sorted_f_value_list</a:t>
                </a:r>
                <a:r>
                  <a:rPr lang="zh-CN" altLang="en-US" dirty="0"/>
                  <a:t>；</a:t>
                </a:r>
                <a:endParaRPr lang="en-US" altLang="zh-CN" dirty="0"/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    For </a:t>
                </a:r>
                <a:r>
                  <a:rPr lang="en-US" altLang="zh-CN" dirty="0" err="1"/>
                  <a:t>f_value</a:t>
                </a:r>
                <a:r>
                  <a:rPr lang="en-US" altLang="zh-CN" dirty="0"/>
                  <a:t> in </a:t>
                </a:r>
                <a:r>
                  <a:rPr lang="en-US" altLang="zh-CN" dirty="0" err="1"/>
                  <a:t>sorted_f_value_list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           </a:t>
                </a:r>
                <a:r>
                  <a:rPr lang="zh-CN" altLang="en-US" dirty="0"/>
                  <a:t>在特征</a:t>
                </a:r>
                <a:r>
                  <a:rPr lang="en-US" altLang="zh-CN" dirty="0"/>
                  <a:t>feature</a:t>
                </a:r>
                <a:r>
                  <a:rPr lang="zh-CN" altLang="en-US" dirty="0"/>
                  <a:t>上按照</a:t>
                </a:r>
                <a:r>
                  <a:rPr lang="en-US" altLang="zh-CN" dirty="0" err="1"/>
                  <a:t>f_value</a:t>
                </a:r>
                <a:r>
                  <a:rPr lang="zh-CN" altLang="en-US" dirty="0"/>
                  <a:t>为临界点将样本划分为左右两个集合；</a:t>
                </a:r>
                <a:endParaRPr lang="en-US" altLang="zh-CN" dirty="0"/>
              </a:p>
              <a:p>
                <a:pPr marL="342900" indent="-342900">
                  <a:buAutoNum type="arabicPeriod"/>
                </a:pPr>
                <a:r>
                  <a:rPr lang="en-US" altLang="zh-CN" dirty="0"/>
                  <a:t>            </a:t>
                </a:r>
                <a:r>
                  <a:rPr lang="zh-CN" altLang="en-US" dirty="0"/>
                  <a:t>计算划分后的增益；</a:t>
                </a:r>
                <a:endParaRPr lang="en-US" altLang="zh-CN" dirty="0"/>
              </a:p>
              <a:p>
                <a:pPr marL="342900" indent="-342900">
                  <a:buAutoNum type="arabicPeriod"/>
                </a:pPr>
                <a:r>
                  <a:rPr lang="zh-CN" altLang="en-US" dirty="0"/>
                  <a:t>返回最大的增益所对应的</a:t>
                </a:r>
                <a:r>
                  <a:rPr lang="en-US" altLang="zh-CN" dirty="0"/>
                  <a:t>feature </a:t>
                </a:r>
                <a:r>
                  <a:rPr lang="zh-CN" altLang="en-US" dirty="0"/>
                  <a:t>和</a:t>
                </a:r>
                <a:r>
                  <a:rPr lang="en-US" altLang="zh-CN" dirty="0" err="1"/>
                  <a:t>f_value</a:t>
                </a:r>
                <a:r>
                  <a:rPr lang="zh-CN" altLang="en-US" dirty="0"/>
                  <a:t>。</a:t>
                </a:r>
                <a:r>
                  <a:rPr lang="en-US" altLang="zh-CN" dirty="0"/>
                  <a:t>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79CD02B-A33A-4A0B-A34B-533CCE0CA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91" y="999240"/>
                <a:ext cx="8927183" cy="2585323"/>
              </a:xfrm>
              <a:prstGeom prst="rect">
                <a:avLst/>
              </a:prstGeom>
              <a:blipFill>
                <a:blip r:embed="rId2"/>
                <a:stretch>
                  <a:fillRect l="-477" t="-1174" r="-682" b="-258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1D956E3-2C7F-4B83-AB40-CB425ACC733F}"/>
                  </a:ext>
                </a:extLst>
              </p:cNvPr>
              <p:cNvSpPr txBox="1"/>
              <p:nvPr/>
            </p:nvSpPr>
            <p:spPr>
              <a:xfrm>
                <a:off x="235669" y="3733704"/>
                <a:ext cx="787138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自行决定一个节点是否还需要继续划分，例如：</a:t>
                </a:r>
                <a:endParaRPr lang="en-US" altLang="zh-CN" b="1" dirty="0"/>
              </a:p>
              <a:p>
                <a:r>
                  <a:rPr lang="en-US" altLang="zh-CN" dirty="0"/>
                  <a:t>1.</a:t>
                </a:r>
                <a:r>
                  <a:rPr lang="zh-CN" altLang="en-US" dirty="0"/>
                  <a:t>划分后增益小于某个阈值则停止划分；</a:t>
                </a:r>
                <a:endParaRPr lang="en-US" altLang="zh-CN" dirty="0"/>
              </a:p>
              <a:p>
                <a:r>
                  <a:rPr lang="en-US" altLang="zh-CN" dirty="0"/>
                  <a:t>2.</a:t>
                </a:r>
                <a:r>
                  <a:rPr lang="zh-CN" altLang="en-US" dirty="0"/>
                  <a:t>划分后树的深度大于某个阈值停止划分；</a:t>
                </a:r>
                <a:endParaRPr lang="en-US" altLang="zh-CN" dirty="0"/>
              </a:p>
              <a:p>
                <a:r>
                  <a:rPr lang="en-US" altLang="zh-CN" dirty="0"/>
                  <a:t>3.</a:t>
                </a:r>
                <a:r>
                  <a:rPr lang="zh-CN" altLang="en-US" dirty="0"/>
                  <a:t>该节点分配到的样本数目小于某个阈值停止分化；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altLang="zh-CN" dirty="0"/>
                  <a:t> 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1D956E3-2C7F-4B83-AB40-CB425ACC7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69" y="3733704"/>
                <a:ext cx="7871382" cy="1477328"/>
              </a:xfrm>
              <a:prstGeom prst="rect">
                <a:avLst/>
              </a:prstGeom>
              <a:blipFill>
                <a:blip r:embed="rId3"/>
                <a:stretch>
                  <a:fillRect l="-697" t="-2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1E58D1-4184-472D-90F6-51977661326E}"/>
                  </a:ext>
                </a:extLst>
              </p:cNvPr>
              <p:cNvSpPr txBox="1"/>
              <p:nvPr/>
            </p:nvSpPr>
            <p:spPr>
              <a:xfrm>
                <a:off x="235669" y="5360173"/>
                <a:ext cx="929482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自行设定算法停下来的准则，例如：</a:t>
                </a:r>
                <a:endParaRPr lang="en-US" altLang="zh-CN" b="1" dirty="0"/>
              </a:p>
              <a:p>
                <a:pPr marL="342900" indent="-342900">
                  <a:buAutoNum type="arabicPeriod"/>
                </a:pPr>
                <a:r>
                  <a:rPr lang="zh-CN" altLang="en-US" dirty="0"/>
                  <a:t>学习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个颗决策树后停下来，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自行设定；</a:t>
                </a:r>
                <a:endParaRPr lang="en-US" altLang="zh-CN" dirty="0"/>
              </a:p>
              <a:p>
                <a:pPr marL="342900" indent="-342900">
                  <a:buAutoNum type="arabicPeriod"/>
                </a:pPr>
                <a:r>
                  <a:rPr lang="zh-CN" altLang="en-US" dirty="0"/>
                  <a:t>当在验证集上的均方误差小于某个阈值时停下来；</a:t>
                </a:r>
                <a:endParaRPr lang="en-US" altLang="zh-CN" dirty="0"/>
              </a:p>
              <a:p>
                <a:pPr marL="342900" indent="-342900">
                  <a:buAutoNum type="arabicPeriod"/>
                </a:pPr>
                <a:r>
                  <a:rPr lang="zh-CN" altLang="en-US" dirty="0"/>
                  <a:t>当验证集出现过拟合时停下来；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altLang="zh-CN" dirty="0"/>
                  <a:t> 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D1E58D1-4184-472D-90F6-519776613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69" y="5360173"/>
                <a:ext cx="9294829" cy="1477328"/>
              </a:xfrm>
              <a:prstGeom prst="rect">
                <a:avLst/>
              </a:prstGeom>
              <a:blipFill>
                <a:blip r:embed="rId4"/>
                <a:stretch>
                  <a:fillRect l="-591" t="-2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5C59887-C787-4DD3-857F-49D162D71B42}"/>
                  </a:ext>
                </a:extLst>
              </p:cNvPr>
              <p:cNvSpPr txBox="1"/>
              <p:nvPr/>
            </p:nvSpPr>
            <p:spPr>
              <a:xfrm>
                <a:off x="7124288" y="4896135"/>
                <a:ext cx="4058274" cy="928075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注意：最终预测值是每个基模型预测值的和，即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5C59887-C787-4DD3-857F-49D162D71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288" y="4896135"/>
                <a:ext cx="4058274" cy="928075"/>
              </a:xfrm>
              <a:prstGeom prst="rect">
                <a:avLst/>
              </a:prstGeom>
              <a:blipFill>
                <a:blip r:embed="rId5"/>
                <a:stretch>
                  <a:fillRect l="-1199" t="-16883" b="-42857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297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5DE468B-2E25-4447-9F28-674B103578D7}"/>
                  </a:ext>
                </a:extLst>
              </p:cNvPr>
              <p:cNvSpPr txBox="1"/>
              <p:nvPr/>
            </p:nvSpPr>
            <p:spPr>
              <a:xfrm>
                <a:off x="424205" y="443060"/>
                <a:ext cx="10209229" cy="3607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回归模型的训练数据集如文件夹里面给定，包含</a:t>
                </a:r>
                <a:r>
                  <a:rPr lang="en-US" altLang="zh-CN" dirty="0"/>
                  <a:t>7154</a:t>
                </a:r>
                <a:r>
                  <a:rPr lang="zh-CN" altLang="en-US" dirty="0"/>
                  <a:t>行，</a:t>
                </a:r>
                <a:r>
                  <a:rPr lang="en-US" altLang="zh-CN" dirty="0"/>
                  <a:t>41</a:t>
                </a:r>
                <a:r>
                  <a:rPr lang="zh-CN" altLang="en-US" dirty="0"/>
                  <a:t>列，前</a:t>
                </a:r>
                <a:r>
                  <a:rPr lang="en-US" altLang="zh-CN" dirty="0"/>
                  <a:t>40</a:t>
                </a:r>
                <a:r>
                  <a:rPr lang="zh-CN" altLang="en-US" dirty="0"/>
                  <a:t>列是</a:t>
                </a:r>
                <a:r>
                  <a:rPr lang="en-US" altLang="zh-CN" dirty="0"/>
                  <a:t>feature</a:t>
                </a:r>
                <a:r>
                  <a:rPr lang="zh-CN" altLang="en-US" dirty="0"/>
                  <a:t>，最后一列是要预测的标签。可以自行在训练数据里面划分出部分当作验证集合。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测试数据没有在文件夹里面给出，用于检查各位代码的效果。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评价指标：</a:t>
                </a:r>
                <a:endParaRPr lang="en-US" altLang="zh-CN" dirty="0"/>
              </a:p>
              <a:p>
                <a:r>
                  <a:rPr lang="en-US" altLang="zh-CN" b="0" dirty="0"/>
                  <a:t>1.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zh-CN" altLang="en-US" dirty="0"/>
                  <a:t>，越小越好；</a:t>
                </a:r>
                <a:endParaRPr lang="en-US" altLang="zh-CN" dirty="0"/>
              </a:p>
              <a:p>
                <a:r>
                  <a:rPr lang="en-US" altLang="zh-CN" dirty="0"/>
                  <a:t>2.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𝑀𝑆𝐸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CN" altLang="en-US" dirty="0"/>
                  <a:t>，越大越好；</a:t>
                </a:r>
                <a:endParaRPr lang="en-US" altLang="zh-CN" dirty="0"/>
              </a:p>
              <a:p>
                <a:r>
                  <a:rPr lang="en-US" altLang="zh-CN" dirty="0"/>
                  <a:t>3.</a:t>
                </a:r>
                <a:r>
                  <a:rPr lang="zh-CN" altLang="en-US" dirty="0"/>
                  <a:t>综合考虑程序在测试集合的运行时间。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5DE468B-2E25-4447-9F28-674B10357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05" y="443060"/>
                <a:ext cx="10209229" cy="3607141"/>
              </a:xfrm>
              <a:prstGeom prst="rect">
                <a:avLst/>
              </a:prstGeom>
              <a:blipFill>
                <a:blip r:embed="rId2"/>
                <a:stretch>
                  <a:fillRect l="-538" t="-1015" b="-1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44CC828-DAE5-4630-8A95-59D76C2AC600}"/>
                  </a:ext>
                </a:extLst>
              </p:cNvPr>
              <p:cNvSpPr txBox="1"/>
              <p:nvPr/>
            </p:nvSpPr>
            <p:spPr>
              <a:xfrm>
                <a:off x="405353" y="4298623"/>
                <a:ext cx="1053916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实验检查：</a:t>
                </a:r>
                <a:endParaRPr lang="en-US" altLang="zh-CN" dirty="0"/>
              </a:p>
              <a:p>
                <a:r>
                  <a:rPr lang="zh-CN" altLang="en-US" dirty="0"/>
                  <a:t>检查是我们给定输入是测试集， 是一个形状为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×40</m:t>
                    </m:r>
                  </m:oMath>
                </a14:m>
                <a:r>
                  <a:rPr lang="zh-CN" altLang="en-US" dirty="0"/>
                  <a:t>的矩阵，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表示测试样本的数目，其中前</a:t>
                </a:r>
                <a:r>
                  <a:rPr lang="en-US" altLang="zh-CN" dirty="0"/>
                  <a:t>40</a:t>
                </a:r>
                <a:r>
                  <a:rPr lang="zh-CN" altLang="en-US" dirty="0"/>
                  <a:t>列是</a:t>
                </a:r>
                <a:r>
                  <a:rPr lang="en-US" altLang="zh-CN" dirty="0"/>
                  <a:t>feature</a:t>
                </a:r>
                <a:r>
                  <a:rPr lang="zh-CN" altLang="en-US" dirty="0"/>
                  <a:t>。要求输出是一个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zh-CN" altLang="en-US" dirty="0"/>
                  <a:t>的矩阵，即预测标签，存成</a:t>
                </a:r>
                <a:r>
                  <a:rPr lang="en-US" altLang="zh-CN" dirty="0"/>
                  <a:t>pred_label.txt</a:t>
                </a:r>
              </a:p>
              <a:p>
                <a:r>
                  <a:rPr lang="zh-CN" altLang="en-US" b="1" dirty="0">
                    <a:solidFill>
                      <a:srgbClr val="FF0000"/>
                    </a:solidFill>
                  </a:rPr>
                  <a:t>实验要在机房现场检查，现场运行。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44CC828-DAE5-4630-8A95-59D76C2AC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53" y="4298623"/>
                <a:ext cx="10539167" cy="1200329"/>
              </a:xfrm>
              <a:prstGeom prst="rect">
                <a:avLst/>
              </a:prstGeom>
              <a:blipFill>
                <a:blip r:embed="rId3"/>
                <a:stretch>
                  <a:fillRect l="-463" t="-2538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044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1449</Words>
  <Application>Microsoft Office PowerPoint</Application>
  <PresentationFormat>宽屏</PresentationFormat>
  <Paragraphs>123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Office 主题​​</vt:lpstr>
      <vt:lpstr>实验二：xgboost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实验报告要求</vt:lpstr>
      <vt:lpstr>实验提交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实验二：xgboost</dc:title>
  <dc:creator>chao</dc:creator>
  <cp:lastModifiedBy>chao</cp:lastModifiedBy>
  <cp:revision>74</cp:revision>
  <dcterms:created xsi:type="dcterms:W3CDTF">2021-11-10T13:00:38Z</dcterms:created>
  <dcterms:modified xsi:type="dcterms:W3CDTF">2021-11-13T08:19:22Z</dcterms:modified>
</cp:coreProperties>
</file>