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4" r:id="rId3"/>
    <p:sldId id="276" r:id="rId4"/>
    <p:sldId id="291" r:id="rId5"/>
    <p:sldId id="277" r:id="rId6"/>
    <p:sldId id="286" r:id="rId7"/>
    <p:sldId id="278" r:id="rId8"/>
    <p:sldId id="285" r:id="rId9"/>
    <p:sldId id="288" r:id="rId10"/>
    <p:sldId id="287" r:id="rId11"/>
    <p:sldId id="289" r:id="rId12"/>
    <p:sldId id="283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湘峰" initials="王" lastIdx="1" clrIdx="0">
    <p:extLst>
      <p:ext uri="{19B8F6BF-5375-455C-9EA6-DF929625EA0E}">
        <p15:presenceInfo xmlns:p15="http://schemas.microsoft.com/office/powerpoint/2012/main" userId="2af61299dd7182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85402"/>
    <a:srgbClr val="CA6F02"/>
    <a:srgbClr val="D18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5" autoAdjust="0"/>
    <p:restoredTop sz="94680" autoAdjust="0"/>
  </p:normalViewPr>
  <p:slideViewPr>
    <p:cSldViewPr snapToGrid="0">
      <p:cViewPr varScale="1">
        <p:scale>
          <a:sx n="86" d="100"/>
          <a:sy n="86" d="100"/>
        </p:scale>
        <p:origin x="8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E96E1-346F-477A-9CFD-97562368FF53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499FE-432E-4C91-A380-102EEE5AA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20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284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444215" y="1426996"/>
            <a:ext cx="7196667" cy="1110758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44216" y="2639029"/>
            <a:ext cx="7196667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73" name="任意多边形 72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74" name="任意多边形 73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5" name="任意多边形 74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76" name="组合 75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77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646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8574578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8363989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914400" y="2066925"/>
            <a:ext cx="6688667" cy="1325563"/>
          </a:xfrm>
        </p:spPr>
        <p:txBody>
          <a:bodyPr>
            <a:normAutofit/>
          </a:bodyPr>
          <a:lstStyle>
            <a:lvl1pPr>
              <a:defRPr sz="88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14400" y="3547533"/>
            <a:ext cx="6688667" cy="1422399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9392920" y="6168231"/>
            <a:ext cx="2447720" cy="41321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556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1920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任意多边形 40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39" name="任意多边形 38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426995"/>
            <a:ext cx="7196667" cy="1738535"/>
          </a:xfrm>
        </p:spPr>
        <p:txBody>
          <a:bodyPr anchor="b"/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65530"/>
            <a:ext cx="7196667" cy="95773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6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451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0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5111" t="-46" r="65111" b="4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3515360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3679375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3351345" cy="104037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3112008" cy="1050059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1" y="1376196"/>
            <a:ext cx="2861352" cy="1050059"/>
          </a:xfrm>
        </p:spPr>
        <p:txBody>
          <a:bodyPr anchor="ctr">
            <a:normAutofit/>
          </a:bodyPr>
          <a:lstStyle>
            <a:lvl1pPr algn="r">
              <a:defRPr sz="44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4745168" y="1487414"/>
            <a:ext cx="6605587" cy="4343400"/>
          </a:xfrm>
        </p:spPr>
        <p:txBody>
          <a:bodyPr>
            <a:normAutofit/>
          </a:bodyPr>
          <a:lstStyle>
            <a:lvl1pPr marL="571500" indent="-571500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4000"/>
            </a:lvl1pPr>
            <a:lvl2pPr>
              <a:defRPr sz="32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22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7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9930" r="699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191895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5910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172420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523014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3426832" y="1206856"/>
            <a:ext cx="8281907" cy="1152806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426832" y="2386651"/>
            <a:ext cx="8281907" cy="5137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79303"/>
            <a:ext cx="1339403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69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227667"/>
            <a:ext cx="10741155" cy="469899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任意多边形 1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842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635001"/>
            <a:ext cx="10741155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152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304124" y="221381"/>
            <a:ext cx="10832305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22652" y="385562"/>
            <a:ext cx="1984107" cy="732848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24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59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4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422" y="781579"/>
            <a:ext cx="10741155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4837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73932" y="6055360"/>
            <a:ext cx="546947" cy="548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28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6" r:id="rId3"/>
    <p:sldLayoutId id="2147483661" r:id="rId4"/>
    <p:sldLayoutId id="2147483650" r:id="rId5"/>
    <p:sldLayoutId id="2147483662" r:id="rId6"/>
    <p:sldLayoutId id="2147483664" r:id="rId7"/>
    <p:sldLayoutId id="2147483655" r:id="rId8"/>
    <p:sldLayoutId id="2147483665" r:id="rId9"/>
    <p:sldLayoutId id="2147483663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熵在数据科学中的应用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王湘峰</a:t>
            </a:r>
          </a:p>
        </p:txBody>
      </p:sp>
    </p:spTree>
    <p:extLst>
      <p:ext uri="{BB962C8B-B14F-4D97-AF65-F5344CB8AC3E}">
        <p14:creationId xmlns:p14="http://schemas.microsoft.com/office/powerpoint/2010/main" val="194640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熵与数据挖掘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如何确定文本的相似度？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9E0014-725F-4219-B411-1BE2D7A6CAFC}"/>
              </a:ext>
            </a:extLst>
          </p:cNvPr>
          <p:cNvSpPr/>
          <p:nvPr/>
        </p:nvSpPr>
        <p:spPr>
          <a:xfrm>
            <a:off x="5666664" y="1227667"/>
            <a:ext cx="30780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相对熵</a:t>
            </a:r>
            <a:r>
              <a:rPr lang="en-US" altLang="zh-CN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/</a:t>
            </a:r>
            <a:r>
              <a:rPr lang="zh-CN" altLang="en-US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交叉熵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120774E-4965-4369-9859-7386ADCE8F10}"/>
                  </a:ext>
                </a:extLst>
              </p:cNvPr>
              <p:cNvSpPr txBox="1"/>
              <p:nvPr/>
            </p:nvSpPr>
            <p:spPr>
              <a:xfrm>
                <a:off x="3623827" y="2341246"/>
                <a:ext cx="3719223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120774E-4965-4369-9859-7386ADCE8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827" y="2341246"/>
                <a:ext cx="3719223" cy="670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C7A07CC-0E74-4B05-B465-706AA94FF2BB}"/>
                  </a:ext>
                </a:extLst>
              </p:cNvPr>
              <p:cNvSpPr txBox="1"/>
              <p:nvPr/>
            </p:nvSpPr>
            <p:spPr>
              <a:xfrm>
                <a:off x="3623827" y="3229570"/>
                <a:ext cx="3794950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C7A07CC-0E74-4B05-B465-706AA94FF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827" y="3229570"/>
                <a:ext cx="3794950" cy="670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65994D5E-C415-4CB8-89E9-FCAAC0A6D3E6}"/>
              </a:ext>
            </a:extLst>
          </p:cNvPr>
          <p:cNvSpPr/>
          <p:nvPr/>
        </p:nvSpPr>
        <p:spPr>
          <a:xfrm>
            <a:off x="1420427" y="2743200"/>
            <a:ext cx="1775534" cy="107419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4EABAB9-E5DF-4E9B-A18D-095A380DAABA}"/>
                  </a:ext>
                </a:extLst>
              </p:cNvPr>
              <p:cNvSpPr txBox="1"/>
              <p:nvPr/>
            </p:nvSpPr>
            <p:spPr>
              <a:xfrm>
                <a:off x="3623827" y="4143341"/>
                <a:ext cx="3055645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4EABAB9-E5DF-4E9B-A18D-095A380DA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827" y="4143341"/>
                <a:ext cx="3055645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46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熵与数据挖掘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怎么构建好的决策树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19291C-2C2D-421F-94C8-A70095D6A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04" y="2479377"/>
            <a:ext cx="3893383" cy="27700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17165CC-EC8B-4F9D-83A0-D81B00313380}"/>
              </a:ext>
            </a:extLst>
          </p:cNvPr>
          <p:cNvSpPr txBox="1"/>
          <p:nvPr/>
        </p:nvSpPr>
        <p:spPr>
          <a:xfrm>
            <a:off x="1757778" y="197154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挑西瓜的决策树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3B0839-5911-4B8F-AE5C-755EBA38E8DD}"/>
              </a:ext>
            </a:extLst>
          </p:cNvPr>
          <p:cNvSpPr/>
          <p:nvPr/>
        </p:nvSpPr>
        <p:spPr>
          <a:xfrm>
            <a:off x="6829237" y="1833046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信息增益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E926763-7749-4406-8FB3-A5D712D11AC3}"/>
                  </a:ext>
                </a:extLst>
              </p:cNvPr>
              <p:cNvSpPr txBox="1"/>
              <p:nvPr/>
            </p:nvSpPr>
            <p:spPr>
              <a:xfrm>
                <a:off x="5958453" y="3050883"/>
                <a:ext cx="377289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E926763-7749-4406-8FB3-A5D712D11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453" y="3050883"/>
                <a:ext cx="3772892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A35C210-0C50-43DD-80E7-668A3D5B1B44}"/>
                  </a:ext>
                </a:extLst>
              </p:cNvPr>
              <p:cNvSpPr txBox="1"/>
              <p:nvPr/>
            </p:nvSpPr>
            <p:spPr>
              <a:xfrm>
                <a:off x="6303145" y="4163612"/>
                <a:ext cx="21871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A35C210-0C50-43DD-80E7-668A3D5B1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145" y="4163612"/>
                <a:ext cx="2187137" cy="276999"/>
              </a:xfrm>
              <a:prstGeom prst="rect">
                <a:avLst/>
              </a:prstGeom>
              <a:blipFill>
                <a:blip r:embed="rId4"/>
                <a:stretch>
                  <a:fillRect l="-2228" r="-836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52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369A84-C438-48DF-8825-6DD652D36D69}"/>
              </a:ext>
            </a:extLst>
          </p:cNvPr>
          <p:cNvSpPr txBox="1"/>
          <p:nvPr/>
        </p:nvSpPr>
        <p:spPr>
          <a:xfrm>
            <a:off x="2796465" y="2441359"/>
            <a:ext cx="4847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词频率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—</a:t>
            </a:r>
            <a:r>
              <a:rPr lang="zh-CN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逆文档率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(TF-IDF)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83E969-01D5-4418-8759-B05299ED7169}"/>
              </a:ext>
            </a:extLst>
          </p:cNvPr>
          <p:cNvSpPr txBox="1"/>
          <p:nvPr/>
        </p:nvSpPr>
        <p:spPr>
          <a:xfrm>
            <a:off x="2717160" y="1031099"/>
            <a:ext cx="492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熵还有许多用处：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6DC740-E401-4D07-982D-41F57B8087B4}"/>
              </a:ext>
            </a:extLst>
          </p:cNvPr>
          <p:cNvSpPr txBox="1"/>
          <p:nvPr/>
        </p:nvSpPr>
        <p:spPr>
          <a:xfrm>
            <a:off x="2796465" y="3355760"/>
            <a:ext cx="4403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最大熵模型</a:t>
            </a:r>
            <a:endParaRPr lang="en-US" altLang="zh-CN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413C3A-A0DA-4F2D-8F4C-28FF561A30A7}"/>
              </a:ext>
            </a:extLst>
          </p:cNvPr>
          <p:cNvSpPr txBox="1"/>
          <p:nvPr/>
        </p:nvSpPr>
        <p:spPr>
          <a:xfrm>
            <a:off x="2796465" y="4270161"/>
            <a:ext cx="261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哈夫曼编码</a:t>
            </a:r>
            <a:endParaRPr lang="en-US" altLang="zh-CN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783AC9-02DC-4603-9A8D-2C3641559CF9}"/>
              </a:ext>
            </a:extLst>
          </p:cNvPr>
          <p:cNvSpPr txBox="1"/>
          <p:nvPr/>
        </p:nvSpPr>
        <p:spPr>
          <a:xfrm>
            <a:off x="2885242" y="500700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……</a:t>
            </a:r>
            <a:endParaRPr lang="zh-CN" alt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04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62420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概览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熵与比特</a:t>
            </a:r>
            <a:endParaRPr lang="en-US" altLang="zh-CN" dirty="0"/>
          </a:p>
          <a:p>
            <a:r>
              <a:rPr lang="zh-CN" altLang="en-US" dirty="0"/>
              <a:t>熵与数据分析</a:t>
            </a:r>
            <a:endParaRPr lang="en-US" altLang="zh-CN" dirty="0"/>
          </a:p>
          <a:p>
            <a:r>
              <a:rPr lang="zh-CN" altLang="en-US" dirty="0"/>
              <a:t>熵与数据挖掘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166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熵与比特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E0FBB4-4F96-49D6-9957-AB3D43C02B7F}"/>
              </a:ext>
            </a:extLst>
          </p:cNvPr>
          <p:cNvSpPr txBox="1"/>
          <p:nvPr/>
        </p:nvSpPr>
        <p:spPr>
          <a:xfrm>
            <a:off x="3909431" y="3268132"/>
            <a:ext cx="4665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熵是信息量？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825B2C-EB8D-48C8-9F91-5FAA31B482E4}"/>
              </a:ext>
            </a:extLst>
          </p:cNvPr>
          <p:cNvSpPr txBox="1"/>
          <p:nvPr/>
        </p:nvSpPr>
        <p:spPr>
          <a:xfrm>
            <a:off x="3909431" y="4278445"/>
            <a:ext cx="262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熵是不确定度？</a:t>
            </a:r>
          </a:p>
        </p:txBody>
      </p:sp>
    </p:spTree>
    <p:extLst>
      <p:ext uri="{BB962C8B-B14F-4D97-AF65-F5344CB8AC3E}">
        <p14:creationId xmlns:p14="http://schemas.microsoft.com/office/powerpoint/2010/main" val="26290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熵与比特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E0FBB4-4F96-49D6-9957-AB3D43C02B7F}"/>
              </a:ext>
            </a:extLst>
          </p:cNvPr>
          <p:cNvSpPr txBox="1"/>
          <p:nvPr/>
        </p:nvSpPr>
        <p:spPr>
          <a:xfrm>
            <a:off x="3909431" y="3268132"/>
            <a:ext cx="4665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熵是信息量？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825B2C-EB8D-48C8-9F91-5FAA31B482E4}"/>
              </a:ext>
            </a:extLst>
          </p:cNvPr>
          <p:cNvSpPr txBox="1"/>
          <p:nvPr/>
        </p:nvSpPr>
        <p:spPr>
          <a:xfrm>
            <a:off x="3909431" y="4278445"/>
            <a:ext cx="257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熵是不确定度？</a:t>
            </a:r>
          </a:p>
        </p:txBody>
      </p:sp>
    </p:spTree>
    <p:extLst>
      <p:ext uri="{BB962C8B-B14F-4D97-AF65-F5344CB8AC3E}">
        <p14:creationId xmlns:p14="http://schemas.microsoft.com/office/powerpoint/2010/main" val="251619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熵与比特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7667"/>
            <a:ext cx="9110133" cy="1523999"/>
          </a:xfrm>
        </p:spPr>
        <p:txBody>
          <a:bodyPr>
            <a:normAutofit/>
          </a:bodyPr>
          <a:lstStyle/>
          <a:p>
            <a:r>
              <a:rPr lang="zh-CN" altLang="en-US" dirty="0"/>
              <a:t>一个简单的例子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787F5F-C950-4CDE-B002-B25EF09AB63D}"/>
              </a:ext>
            </a:extLst>
          </p:cNvPr>
          <p:cNvSpPr txBox="1"/>
          <p:nvPr/>
        </p:nvSpPr>
        <p:spPr>
          <a:xfrm>
            <a:off x="2074086" y="1957030"/>
            <a:ext cx="7255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对于一个只能回答“是”或“不是”的观众，怎么才能花最少的钱问出世界杯</a:t>
            </a:r>
            <a:r>
              <a:rPr lang="en-US" altLang="zh-CN" sz="2400" dirty="0"/>
              <a:t>16</a:t>
            </a:r>
            <a:r>
              <a:rPr lang="zh-CN" altLang="en-US" sz="2400" dirty="0"/>
              <a:t>强中谁是冠军？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265209-CAC6-4F00-BCAA-E965F3C7D3B1}"/>
              </a:ext>
            </a:extLst>
          </p:cNvPr>
          <p:cNvSpPr txBox="1"/>
          <p:nvPr/>
        </p:nvSpPr>
        <p:spPr>
          <a:xfrm>
            <a:off x="1382202" y="2861212"/>
            <a:ext cx="6739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4</a:t>
            </a:r>
            <a:r>
              <a:rPr lang="zh-CN" altLang="en-US" sz="3200" dirty="0"/>
              <a:t>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9CBE5D-CFAE-4F0A-9BEF-DF9893DA68CA}"/>
              </a:ext>
            </a:extLst>
          </p:cNvPr>
          <p:cNvSpPr txBox="1"/>
          <p:nvPr/>
        </p:nvSpPr>
        <p:spPr>
          <a:xfrm>
            <a:off x="5164666" y="2824851"/>
            <a:ext cx="3344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—&gt; 4 bits</a:t>
            </a:r>
            <a:endParaRPr lang="zh-CN" altLang="en-US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C31B74-3F72-40F8-BB1D-6A3A75240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354" y="3555533"/>
            <a:ext cx="4381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55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熵与数据分析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E0FBB4-4F96-49D6-9957-AB3D43C02B7F}"/>
              </a:ext>
            </a:extLst>
          </p:cNvPr>
          <p:cNvSpPr txBox="1"/>
          <p:nvPr/>
        </p:nvSpPr>
        <p:spPr>
          <a:xfrm>
            <a:off x="3909431" y="3268132"/>
            <a:ext cx="466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文件压缩有无上限？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825B2C-EB8D-48C8-9F91-5FAA31B482E4}"/>
              </a:ext>
            </a:extLst>
          </p:cNvPr>
          <p:cNvSpPr txBox="1"/>
          <p:nvPr/>
        </p:nvSpPr>
        <p:spPr>
          <a:xfrm>
            <a:off x="3909430" y="4278445"/>
            <a:ext cx="394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机器翻译中的歧义问题</a:t>
            </a:r>
          </a:p>
        </p:txBody>
      </p:sp>
    </p:spTree>
    <p:extLst>
      <p:ext uri="{BB962C8B-B14F-4D97-AF65-F5344CB8AC3E}">
        <p14:creationId xmlns:p14="http://schemas.microsoft.com/office/powerpoint/2010/main" val="278662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熵与数据分析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无损压缩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205592F-1A65-49E6-93A2-EBB6631C28FA}"/>
                  </a:ext>
                </a:extLst>
              </p:cNvPr>
              <p:cNvSpPr txBox="1"/>
              <p:nvPr/>
            </p:nvSpPr>
            <p:spPr>
              <a:xfrm>
                <a:off x="2091266" y="2140511"/>
                <a:ext cx="5588000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𝑙𝑜𝑔𝑓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205592F-1A65-49E6-93A2-EBB6631C2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66" y="2140511"/>
                <a:ext cx="5588000" cy="8188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730DD92-81CB-4319-8CB8-A4A588D03175}"/>
                  </a:ext>
                </a:extLst>
              </p:cNvPr>
              <p:cNvSpPr txBox="1"/>
              <p:nvPr/>
            </p:nvSpPr>
            <p:spPr>
              <a:xfrm>
                <a:off x="3222593" y="3256782"/>
                <a:ext cx="35449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𝐼𝑛𝑓𝑜𝑟𝑚𝑎𝑡𝑖𝑜𝑛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𝐿𝑒𝑛𝑔𝑡h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730DD92-81CB-4319-8CB8-A4A588D03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593" y="3256782"/>
                <a:ext cx="3544945" cy="276999"/>
              </a:xfrm>
              <a:prstGeom prst="rect">
                <a:avLst/>
              </a:prstGeom>
              <a:blipFill>
                <a:blip r:embed="rId3"/>
                <a:stretch>
                  <a:fillRect l="-1893" t="-2174" r="-2065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22A1C752-07AE-4FA8-8157-F9810C4DA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851" y="3831173"/>
            <a:ext cx="8967645" cy="140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4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熵与数据分析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554" y="1263178"/>
            <a:ext cx="10741155" cy="4698999"/>
          </a:xfrm>
        </p:spPr>
        <p:txBody>
          <a:bodyPr/>
          <a:lstStyle/>
          <a:p>
            <a:r>
              <a:rPr lang="zh-CN" altLang="en-US" dirty="0"/>
              <a:t>机器翻译中歧义问题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FC46D8-2CA7-40AB-A6E8-3F9FA7122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343" y="1838360"/>
            <a:ext cx="4246900" cy="347761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C769B4A-9A1C-49BC-BAC5-D00236A57A2D}"/>
              </a:ext>
            </a:extLst>
          </p:cNvPr>
          <p:cNvSpPr txBox="1"/>
          <p:nvPr/>
        </p:nvSpPr>
        <p:spPr>
          <a:xfrm>
            <a:off x="2358597" y="544566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Kerry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D27731-1F01-4050-878B-762365D64BF1}"/>
              </a:ext>
            </a:extLst>
          </p:cNvPr>
          <p:cNvSpPr txBox="1"/>
          <p:nvPr/>
        </p:nvSpPr>
        <p:spPr>
          <a:xfrm>
            <a:off x="2965142" y="5454408"/>
            <a:ext cx="224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—&gt;</a:t>
            </a:r>
            <a:r>
              <a:rPr lang="zh-CN" altLang="en-US" dirty="0"/>
              <a:t>爱尔兰母牛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CE3E3F0-1C7D-4859-B70F-8ABF5A02DA01}"/>
                  </a:ext>
                </a:extLst>
              </p:cNvPr>
              <p:cNvSpPr txBox="1"/>
              <p:nvPr/>
            </p:nvSpPr>
            <p:spPr>
              <a:xfrm>
                <a:off x="5977131" y="1633491"/>
                <a:ext cx="3797097" cy="1087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pPr algn="ctr"/>
                <a:r>
                  <a:rPr lang="en-US" altLang="zh-CN" dirty="0"/>
                  <a:t>	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CE3E3F0-1C7D-4859-B70F-8ABF5A02D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131" y="1633491"/>
                <a:ext cx="3797097" cy="1087542"/>
              </a:xfrm>
              <a:prstGeom prst="rect">
                <a:avLst/>
              </a:prstGeom>
              <a:blipFill>
                <a:blip r:embed="rId3"/>
                <a:stretch>
                  <a:fillRect b="-54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18A22907-4F67-40FE-A79D-0DDEFEA1349D}"/>
              </a:ext>
            </a:extLst>
          </p:cNvPr>
          <p:cNvSpPr/>
          <p:nvPr/>
        </p:nvSpPr>
        <p:spPr>
          <a:xfrm>
            <a:off x="5848553" y="2882713"/>
            <a:ext cx="2405848" cy="14736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BE7CF0D-7AF9-44D3-9A13-0BC9AD0E8164}"/>
              </a:ext>
            </a:extLst>
          </p:cNvPr>
          <p:cNvSpPr/>
          <p:nvPr/>
        </p:nvSpPr>
        <p:spPr>
          <a:xfrm>
            <a:off x="8680936" y="3871030"/>
            <a:ext cx="2538104" cy="1281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66C3ACE-9B73-4A9E-9334-1D683401CF70}"/>
              </a:ext>
            </a:extLst>
          </p:cNvPr>
          <p:cNvCxnSpPr>
            <a:cxnSpLocks/>
          </p:cNvCxnSpPr>
          <p:nvPr/>
        </p:nvCxnSpPr>
        <p:spPr>
          <a:xfrm flipH="1" flipV="1">
            <a:off x="7048870" y="4403326"/>
            <a:ext cx="80640" cy="53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00E0E96-0365-46B9-B65A-0CF6988B3079}"/>
              </a:ext>
            </a:extLst>
          </p:cNvPr>
          <p:cNvCxnSpPr>
            <a:cxnSpLocks/>
          </p:cNvCxnSpPr>
          <p:nvPr/>
        </p:nvCxnSpPr>
        <p:spPr>
          <a:xfrm flipV="1">
            <a:off x="7776839" y="4682411"/>
            <a:ext cx="878887" cy="50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1918E84-0ACA-4D39-8570-7E4C9FDA98CE}"/>
              </a:ext>
            </a:extLst>
          </p:cNvPr>
          <p:cNvSpPr txBox="1"/>
          <p:nvPr/>
        </p:nvSpPr>
        <p:spPr>
          <a:xfrm>
            <a:off x="7041178" y="497462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Kerry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4BB997E-3D77-46B1-A679-35A29819520D}"/>
              </a:ext>
            </a:extLst>
          </p:cNvPr>
          <p:cNvSpPr/>
          <p:nvPr/>
        </p:nvSpPr>
        <p:spPr>
          <a:xfrm>
            <a:off x="10606886" y="2491617"/>
            <a:ext cx="77352" cy="7548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1E81B2A-7D81-489C-A506-CFAEBCA61107}"/>
              </a:ext>
            </a:extLst>
          </p:cNvPr>
          <p:cNvSpPr/>
          <p:nvPr/>
        </p:nvSpPr>
        <p:spPr>
          <a:xfrm>
            <a:off x="10589749" y="2972899"/>
            <a:ext cx="77352" cy="7548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BE15443-0EDB-46A2-A5FD-5B41780B7DCA}"/>
              </a:ext>
            </a:extLst>
          </p:cNvPr>
          <p:cNvSpPr txBox="1"/>
          <p:nvPr/>
        </p:nvSpPr>
        <p:spPr>
          <a:xfrm>
            <a:off x="10714518" y="23235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克里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FCDA762-4FA3-4421-BC50-D0C1E341DDED}"/>
              </a:ext>
            </a:extLst>
          </p:cNvPr>
          <p:cNvSpPr txBox="1"/>
          <p:nvPr/>
        </p:nvSpPr>
        <p:spPr>
          <a:xfrm>
            <a:off x="10703306" y="2863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凯瑞牛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A488293-EC73-41A8-9974-B75EB579937E}"/>
              </a:ext>
            </a:extLst>
          </p:cNvPr>
          <p:cNvSpPr txBox="1"/>
          <p:nvPr/>
        </p:nvSpPr>
        <p:spPr>
          <a:xfrm>
            <a:off x="6164061" y="3296393"/>
            <a:ext cx="176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国会   </a:t>
            </a:r>
            <a:r>
              <a:rPr lang="en-US" altLang="zh-CN" dirty="0"/>
              <a:t>	</a:t>
            </a:r>
            <a:r>
              <a:rPr lang="zh-CN" altLang="en-US" dirty="0"/>
              <a:t>总统</a:t>
            </a:r>
            <a:endParaRPr lang="en-US" altLang="zh-CN" dirty="0"/>
          </a:p>
          <a:p>
            <a:r>
              <a:rPr lang="zh-CN" altLang="en-US" dirty="0"/>
              <a:t>参议院  </a:t>
            </a:r>
            <a:r>
              <a:rPr lang="en-US" altLang="zh-CN" dirty="0"/>
              <a:t>	</a:t>
            </a:r>
            <a:r>
              <a:rPr lang="zh-CN" altLang="en-US" dirty="0"/>
              <a:t> 白宫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5ECD3F7-E4C4-49D1-8C81-4FACAC05B9A5}"/>
              </a:ext>
            </a:extLst>
          </p:cNvPr>
          <p:cNvSpPr txBox="1"/>
          <p:nvPr/>
        </p:nvSpPr>
        <p:spPr>
          <a:xfrm>
            <a:off x="9004564" y="4136968"/>
            <a:ext cx="1950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英格兰</a:t>
            </a:r>
            <a:r>
              <a:rPr lang="en-US" altLang="zh-CN" dirty="0"/>
              <a:t>	</a:t>
            </a:r>
            <a:r>
              <a:rPr lang="zh-CN" altLang="en-US" dirty="0"/>
              <a:t>草原</a:t>
            </a:r>
            <a:endParaRPr lang="en-US" altLang="zh-CN" dirty="0"/>
          </a:p>
          <a:p>
            <a:r>
              <a:rPr lang="zh-CN" altLang="en-US" dirty="0"/>
              <a:t>     杂交     </a:t>
            </a:r>
            <a:r>
              <a:rPr lang="en-US" altLang="zh-CN" dirty="0"/>
              <a:t> </a:t>
            </a:r>
            <a:r>
              <a:rPr lang="zh-CN" altLang="en-US" dirty="0"/>
              <a:t>牛奶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78ECA7-66B3-4249-B741-59C700B80AEA}"/>
              </a:ext>
            </a:extLst>
          </p:cNvPr>
          <p:cNvSpPr/>
          <p:nvPr/>
        </p:nvSpPr>
        <p:spPr>
          <a:xfrm>
            <a:off x="6445407" y="896644"/>
            <a:ext cx="32688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条件熵</a:t>
            </a:r>
            <a:r>
              <a:rPr lang="en-US" altLang="zh-CN" sz="3600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&amp;</a:t>
            </a:r>
            <a:r>
              <a:rPr lang="zh-CN" altLang="en-US" sz="3600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互信息</a:t>
            </a:r>
            <a:endParaRPr lang="zh-CN" altLang="en-US" sz="3600" b="0" cap="none" spc="0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563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7" grpId="0"/>
      <p:bldP spid="11" grpId="0" animBg="1"/>
      <p:bldP spid="12" grpId="0" animBg="1"/>
      <p:bldP spid="20" grpId="0"/>
      <p:bldP spid="21" grpId="0" animBg="1"/>
      <p:bldP spid="23" grpId="0" animBg="1"/>
      <p:bldP spid="25" grpId="0"/>
      <p:bldP spid="26" grpId="0"/>
      <p:bldP spid="27" grpId="0"/>
      <p:bldP spid="28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熵与数据挖掘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E0FBB4-4F96-49D6-9957-AB3D43C02B7F}"/>
              </a:ext>
            </a:extLst>
          </p:cNvPr>
          <p:cNvSpPr txBox="1"/>
          <p:nvPr/>
        </p:nvSpPr>
        <p:spPr>
          <a:xfrm>
            <a:off x="3909431" y="3268132"/>
            <a:ext cx="466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如何量化文本之间的相似度？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825B2C-EB8D-48C8-9F91-5FAA31B482E4}"/>
              </a:ext>
            </a:extLst>
          </p:cNvPr>
          <p:cNvSpPr txBox="1"/>
          <p:nvPr/>
        </p:nvSpPr>
        <p:spPr>
          <a:xfrm>
            <a:off x="3909431" y="4267506"/>
            <a:ext cx="466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一棵“好”的决策树如何构建？</a:t>
            </a:r>
          </a:p>
        </p:txBody>
      </p:sp>
    </p:spTree>
    <p:extLst>
      <p:ext uri="{BB962C8B-B14F-4D97-AF65-F5344CB8AC3E}">
        <p14:creationId xmlns:p14="http://schemas.microsoft.com/office/powerpoint/2010/main" val="391582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273</Words>
  <Application>Microsoft Office PowerPoint</Application>
  <PresentationFormat>宽屏</PresentationFormat>
  <Paragraphs>72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Arial</vt:lpstr>
      <vt:lpstr>Cambria Math</vt:lpstr>
      <vt:lpstr>Candara</vt:lpstr>
      <vt:lpstr>Wingdings</vt:lpstr>
      <vt:lpstr>Office 主题​​</vt:lpstr>
      <vt:lpstr>熵在数据科学中的应用</vt:lpstr>
      <vt:lpstr>概览</vt:lpstr>
      <vt:lpstr>熵与比特</vt:lpstr>
      <vt:lpstr>熵与比特</vt:lpstr>
      <vt:lpstr>熵与比特</vt:lpstr>
      <vt:lpstr>熵与数据分析</vt:lpstr>
      <vt:lpstr>熵与数据分析</vt:lpstr>
      <vt:lpstr>熵与数据分析</vt:lpstr>
      <vt:lpstr>熵与数据挖掘</vt:lpstr>
      <vt:lpstr>熵与数据挖掘</vt:lpstr>
      <vt:lpstr>熵与数据挖掘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王 湘峰</cp:lastModifiedBy>
  <cp:revision>123</cp:revision>
  <dcterms:created xsi:type="dcterms:W3CDTF">2019-08-12T09:30:56Z</dcterms:created>
  <dcterms:modified xsi:type="dcterms:W3CDTF">2021-06-07T07:36:53Z</dcterms:modified>
</cp:coreProperties>
</file>