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75" r:id="rId5"/>
    <p:sldId id="265" r:id="rId6"/>
    <p:sldId id="27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5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0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7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6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0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9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9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D7E6-D99A-41B5-B1D5-0ECB81CFE66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19DB-2F8F-4126-A80E-5761FD1D2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athrec.org/old/2002jan/solutio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94845-344F-C840-91D9-CB3AA46B9B39}"/>
              </a:ext>
            </a:extLst>
          </p:cNvPr>
          <p:cNvSpPr txBox="1"/>
          <p:nvPr/>
        </p:nvSpPr>
        <p:spPr>
          <a:xfrm>
            <a:off x="2499360" y="2523744"/>
            <a:ext cx="64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人工智能习题课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905571-C6BC-254D-90DB-F2B13E684C62}"/>
              </a:ext>
            </a:extLst>
          </p:cNvPr>
          <p:cNvSpPr txBox="1"/>
          <p:nvPr/>
        </p:nvSpPr>
        <p:spPr>
          <a:xfrm>
            <a:off x="5766816" y="2523744"/>
            <a:ext cx="64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第一次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第三次作业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9C543C-B7DA-D44A-948C-20A57A5DBEA0}"/>
              </a:ext>
            </a:extLst>
          </p:cNvPr>
          <p:cNvSpPr txBox="1"/>
          <p:nvPr/>
        </p:nvSpPr>
        <p:spPr>
          <a:xfrm>
            <a:off x="4681728" y="4248912"/>
            <a:ext cx="195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助教：郭俊良</a:t>
            </a:r>
          </a:p>
        </p:txBody>
      </p:sp>
    </p:spTree>
    <p:extLst>
      <p:ext uri="{BB962C8B-B14F-4D97-AF65-F5344CB8AC3E}">
        <p14:creationId xmlns:p14="http://schemas.microsoft.com/office/powerpoint/2010/main" val="9033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A794DE5-F36C-2047-B36A-7AE5490E5B4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00AA6F8-4358-074B-B69F-C58B392EEDEB}"/>
              </a:ext>
            </a:extLst>
          </p:cNvPr>
          <p:cNvSpPr>
            <a:spLocks/>
          </p:cNvSpPr>
          <p:nvPr/>
        </p:nvSpPr>
        <p:spPr bwMode="auto">
          <a:xfrm>
            <a:off x="1981201" y="1463676"/>
            <a:ext cx="3119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zh-CN" altLang="zh-CN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76020DD-3351-6D45-B941-BB050486B887}"/>
              </a:ext>
            </a:extLst>
          </p:cNvPr>
          <p:cNvSpPr>
            <a:spLocks/>
          </p:cNvSpPr>
          <p:nvPr/>
        </p:nvSpPr>
        <p:spPr bwMode="auto">
          <a:xfrm>
            <a:off x="3416300" y="1044575"/>
            <a:ext cx="5556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MAX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步</a:t>
            </a: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 max{-1, ?} = ?, max{+1,?}=+1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01FC5FF-EAD1-E14B-AF03-F0F77FBF4FD8}"/>
              </a:ext>
            </a:extLst>
          </p:cNvPr>
          <p:cNvSpPr>
            <a:spLocks/>
          </p:cNvSpPr>
          <p:nvPr/>
        </p:nvSpPr>
        <p:spPr bwMode="auto">
          <a:xfrm>
            <a:off x="3457575" y="1463675"/>
            <a:ext cx="5310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步</a:t>
            </a: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  min{-1, ?} = -1, min{+1,?}=?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6B7E86B-C8CF-754A-B579-1FA298C16B6B}"/>
              </a:ext>
            </a:extLst>
          </p:cNvPr>
          <p:cNvSpPr>
            <a:spLocks/>
          </p:cNvSpPr>
          <p:nvPr/>
        </p:nvSpPr>
        <p:spPr bwMode="auto">
          <a:xfrm>
            <a:off x="3492500" y="1933575"/>
            <a:ext cx="1971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min{?, ?}  = ?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87225CE-FEDE-854C-8E56-7F4AA48A5AB9}"/>
              </a:ext>
            </a:extLst>
          </p:cNvPr>
          <p:cNvSpPr>
            <a:spLocks/>
          </p:cNvSpPr>
          <p:nvPr/>
        </p:nvSpPr>
        <p:spPr bwMode="auto">
          <a:xfrm>
            <a:off x="1824038" y="2811463"/>
            <a:ext cx="852252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zh-CN" altLang="zh-C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 </a:t>
            </a:r>
            <a:r>
              <a:rPr lang="zh-CN" altLang="zh-CN" sz="2600" b="1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导致死循环，如果一个节点下有两个</a:t>
            </a:r>
            <a:r>
              <a:rPr lang="zh-CN" altLang="zh-C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win</a:t>
            </a:r>
            <a:r>
              <a:rPr lang="zh-CN" altLang="zh-CN" sz="2600" b="1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节点，没法处理</a:t>
            </a:r>
          </a:p>
          <a:p>
            <a:r>
              <a:rPr lang="zh-CN" altLang="zh-CN" sz="2600" b="1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方案：检测重复状态，用</a:t>
            </a:r>
            <a:r>
              <a:rPr lang="zh-CN" altLang="zh-C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zh-CN" altLang="zh-CN" sz="2600" b="1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的方案解决重复状态。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CAB6574-959A-1540-A7A1-93EAA8EDCD90}"/>
              </a:ext>
            </a:extLst>
          </p:cNvPr>
          <p:cNvSpPr>
            <a:spLocks/>
          </p:cNvSpPr>
          <p:nvPr/>
        </p:nvSpPr>
        <p:spPr bwMode="auto">
          <a:xfrm>
            <a:off x="1846264" y="4589463"/>
            <a:ext cx="868122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r>
              <a:rPr lang="zh-CN" altLang="zh-C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 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归纳法，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n=3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时，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输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.n=4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时，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赢。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n&gt;4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时，问题可以规约</a:t>
            </a:r>
            <a:endParaRPr lang="zh-CN" altLang="zh-CN" sz="2600" b="1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n-2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的问题。因此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为偶数时，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赢；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为奇数时，</a:t>
            </a:r>
            <a:r>
              <a:rPr lang="zh-CN" altLang="zh-C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zh-CN" altLang="zh-CN" sz="26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输。</a:t>
            </a:r>
          </a:p>
        </p:txBody>
      </p:sp>
    </p:spTree>
    <p:extLst>
      <p:ext uri="{BB962C8B-B14F-4D97-AF65-F5344CB8AC3E}">
        <p14:creationId xmlns:p14="http://schemas.microsoft.com/office/powerpoint/2010/main" val="31133754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DCDC1827-55D6-B144-A302-EA73AF9A5AB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15D7F24-DEE9-5E42-9CD2-4AAEF656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4" y="1557338"/>
            <a:ext cx="8726487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5979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6D48F190-06C4-3249-9439-AFF6CC50E98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BEC7E55-9E8F-4D41-812C-A5E3FF3E8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185863"/>
            <a:ext cx="95440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7685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4094D159-DDDD-4B47-B56F-6252659BF11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477AA7F-0182-2F4D-AE47-C5BFCBD5E5BD}"/>
              </a:ext>
            </a:extLst>
          </p:cNvPr>
          <p:cNvSpPr>
            <a:spLocks/>
          </p:cNvSpPr>
          <p:nvPr/>
        </p:nvSpPr>
        <p:spPr bwMode="auto">
          <a:xfrm>
            <a:off x="2211389" y="1560514"/>
            <a:ext cx="43697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a. 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BC249FF-A085-4149-AA68-D371F65D3922}"/>
              </a:ext>
            </a:extLst>
          </p:cNvPr>
          <p:cNvSpPr>
            <a:spLocks/>
          </p:cNvSpPr>
          <p:nvPr/>
        </p:nvSpPr>
        <p:spPr bwMode="auto">
          <a:xfrm>
            <a:off x="2968625" y="2633664"/>
            <a:ext cx="527323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依次类推，替代</a:t>
            </a: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n3,  … 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直到包含</a:t>
            </a: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nj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4E6DC84-A030-3146-8A27-23A8DD4C2D7D}"/>
              </a:ext>
            </a:extLst>
          </p:cNvPr>
          <p:cNvSpPr>
            <a:spLocks/>
          </p:cNvSpPr>
          <p:nvPr/>
        </p:nvSpPr>
        <p:spPr bwMode="auto">
          <a:xfrm>
            <a:off x="2324101" y="3459164"/>
            <a:ext cx="2814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</a:t>
            </a: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0D08DE36-FBFF-A444-AF5A-09C642BD5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9" y="3452813"/>
            <a:ext cx="45799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8" name="Rectangle 8">
            <a:extLst>
              <a:ext uri="{FF2B5EF4-FFF2-40B4-BE49-F238E27FC236}">
                <a16:creationId xmlns:a16="http://schemas.microsoft.com/office/drawing/2014/main" id="{A8E99667-3D82-3641-9C6C-308DE4F68902}"/>
              </a:ext>
            </a:extLst>
          </p:cNvPr>
          <p:cNvSpPr>
            <a:spLocks/>
          </p:cNvSpPr>
          <p:nvPr/>
        </p:nvSpPr>
        <p:spPr bwMode="auto">
          <a:xfrm>
            <a:off x="2324101" y="5297486"/>
            <a:ext cx="612603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继续扩展</a:t>
            </a:r>
            <a:r>
              <a:rPr lang="zh-CN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n3</a:t>
            </a:r>
            <a:r>
              <a:rPr lang="zh-CN" altLang="zh-CN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直到</a:t>
            </a:r>
            <a:r>
              <a:rPr lang="zh-CN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nj</a:t>
            </a:r>
            <a:r>
              <a:rPr lang="zh-CN" altLang="zh-CN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为止，最深的一层为</a:t>
            </a:r>
          </a:p>
        </p:txBody>
      </p:sp>
      <p:pic>
        <p:nvPicPr>
          <p:cNvPr id="20489" name="Picture 9">
            <a:extLst>
              <a:ext uri="{FF2B5EF4-FFF2-40B4-BE49-F238E27FC236}">
                <a16:creationId xmlns:a16="http://schemas.microsoft.com/office/drawing/2014/main" id="{EF3C38EA-E1EA-7E47-B5AA-0A7EF9B8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5414961"/>
            <a:ext cx="17287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4F9E10-5048-8343-AFF0-95A745371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894" y="1822264"/>
            <a:ext cx="6591300" cy="749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664A1B-0360-4C49-BD52-AC953A506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8" y="4219759"/>
            <a:ext cx="7946055" cy="5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03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6EEB6EB8-2875-BE4E-8B1C-2071522D1F0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B99B9B1-95D2-3449-9266-508DEC830724}"/>
              </a:ext>
            </a:extLst>
          </p:cNvPr>
          <p:cNvSpPr>
            <a:spLocks/>
          </p:cNvSpPr>
          <p:nvPr/>
        </p:nvSpPr>
        <p:spPr bwMode="auto">
          <a:xfrm>
            <a:off x="2066926" y="1693864"/>
            <a:ext cx="33598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c.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833E6EC-654C-FC40-9346-69909C4596A1}"/>
              </a:ext>
            </a:extLst>
          </p:cNvPr>
          <p:cNvSpPr>
            <a:spLocks/>
          </p:cNvSpPr>
          <p:nvPr/>
        </p:nvSpPr>
        <p:spPr bwMode="auto">
          <a:xfrm>
            <a:off x="2042542" y="4329375"/>
            <a:ext cx="2814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D8F63D-DAFE-7B42-818F-CFE00955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78" y="1690688"/>
            <a:ext cx="6575030" cy="1857184"/>
          </a:xfrm>
          <a:prstGeom prst="rect">
            <a:avLst/>
          </a:prstGeom>
        </p:spPr>
      </p:pic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35F86386-5AFA-D24D-8DBF-0BB58E890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78" y="4519494"/>
            <a:ext cx="7511524" cy="1325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F7A349-9B48-C840-92EC-61EDA654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517269"/>
            <a:ext cx="6553200" cy="419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E47AAA-9648-3D49-A51E-DE71C6B6EE1F}"/>
              </a:ext>
            </a:extLst>
          </p:cNvPr>
          <p:cNvSpPr/>
          <p:nvPr/>
        </p:nvSpPr>
        <p:spPr>
          <a:xfrm>
            <a:off x="2819400" y="3875337"/>
            <a:ext cx="6716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大于每一个</a:t>
            </a:r>
            <a:r>
              <a:rPr lang="en-US" altLang="zh-CN" dirty="0">
                <a:solidFill>
                  <a:srgbClr val="111111"/>
                </a:solidFill>
                <a:latin typeface="Helvetica Neue" panose="02000503000000020004" pitchFamily="2" charset="0"/>
              </a:rPr>
              <a:t>l</a:t>
            </a:r>
            <a:r>
              <a:rPr lang="zh-CN" altLang="en-US" dirty="0">
                <a:solidFill>
                  <a:srgbClr val="111111"/>
                </a:solidFill>
                <a:latin typeface="Helvetica Neue" panose="02000503000000020004" pitchFamily="2" charset="0"/>
              </a:rPr>
              <a:t>下标为偶数的节点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3308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44" y="1690688"/>
            <a:ext cx="5465781" cy="21878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1116534"/>
            <a:ext cx="63912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82609" cy="244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7" y="2978322"/>
            <a:ext cx="2398981" cy="3198641"/>
          </a:xfrm>
          <a:prstGeom prst="rect">
            <a:avLst/>
          </a:prstGeom>
        </p:spPr>
      </p:pic>
      <p:pic>
        <p:nvPicPr>
          <p:cNvPr id="8" name="图片 7" descr="图片包含 游戏机, 物体, 钟表&#10;&#10;描述已自动生成">
            <a:extLst>
              <a:ext uri="{FF2B5EF4-FFF2-40B4-BE49-F238E27FC236}">
                <a16:creationId xmlns:a16="http://schemas.microsoft.com/office/drawing/2014/main" id="{CE6D183F-E0A1-E94E-A16F-C3F3EB341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39" y="3248708"/>
            <a:ext cx="7161784" cy="26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155DC5-0CE9-C642-B16B-0E4D22F4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296" y="4590647"/>
            <a:ext cx="7771504" cy="320785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sz="1600" dirty="0"/>
              <a:t>初始状态是</a:t>
            </a:r>
            <a:r>
              <a:rPr lang="en-US" altLang="zh-CN" sz="1600" dirty="0"/>
              <a:t>3</a:t>
            </a:r>
            <a:r>
              <a:rPr lang="zh-CN" altLang="en-US" sz="1600" dirty="0"/>
              <a:t>个传教士和</a:t>
            </a:r>
            <a:r>
              <a:rPr lang="en-US" altLang="zh-CN" sz="1600" dirty="0"/>
              <a:t>3</a:t>
            </a:r>
            <a:r>
              <a:rPr lang="zh-CN" altLang="en-US" sz="1600" dirty="0"/>
              <a:t>个野人以及一条船在岸上，另一岸为空。目标状态是</a:t>
            </a:r>
            <a:r>
              <a:rPr lang="en-US" altLang="zh-CN" sz="1600" dirty="0"/>
              <a:t>3</a:t>
            </a:r>
            <a:r>
              <a:rPr lang="zh-CN" altLang="en-US" sz="1600" dirty="0"/>
              <a:t>个传教士和</a:t>
            </a:r>
            <a:r>
              <a:rPr lang="en-US" altLang="zh-CN" sz="1600" dirty="0"/>
              <a:t>3</a:t>
            </a:r>
            <a:r>
              <a:rPr lang="zh-CN" altLang="en-US" sz="1600" dirty="0"/>
              <a:t>个野人都到达另一岸。耗散函数为</a:t>
            </a:r>
            <a:r>
              <a:rPr lang="en-US" altLang="zh-CN" sz="1600" dirty="0"/>
              <a:t>1</a:t>
            </a:r>
            <a:r>
              <a:rPr lang="zh-CN" altLang="en-US" sz="1600" dirty="0"/>
              <a:t>。后继函数为移动</a:t>
            </a:r>
            <a:r>
              <a:rPr lang="en-US" altLang="zh-CN" sz="1600" dirty="0"/>
              <a:t>1</a:t>
            </a:r>
            <a:r>
              <a:rPr lang="zh-CN" altLang="en-US" sz="1600" dirty="0"/>
              <a:t>个或者</a:t>
            </a:r>
            <a:r>
              <a:rPr lang="en-US" altLang="zh-CN" sz="1600" dirty="0"/>
              <a:t>2</a:t>
            </a:r>
            <a:r>
              <a:rPr lang="zh-CN" altLang="en-US" sz="1600" dirty="0"/>
              <a:t>个人以及一条船到另一岸去。</a:t>
            </a:r>
            <a:r>
              <a:rPr lang="en-US" altLang="zh-CN" sz="1600" dirty="0" err="1"/>
              <a:t>Pij</a:t>
            </a:r>
            <a:r>
              <a:rPr lang="zh-CN" altLang="en-US" sz="1600" dirty="0"/>
              <a:t>为左岸向右岸输送</a:t>
            </a:r>
            <a:r>
              <a:rPr lang="en-US" altLang="zh-CN" sz="1600" dirty="0" err="1"/>
              <a:t>i</a:t>
            </a:r>
            <a:r>
              <a:rPr lang="zh-CN" altLang="en-US" sz="1600" dirty="0"/>
              <a:t>个传教士，</a:t>
            </a:r>
            <a:r>
              <a:rPr lang="en-US" altLang="zh-CN" sz="1600" dirty="0"/>
              <a:t>j</a:t>
            </a:r>
            <a:r>
              <a:rPr lang="zh-CN" altLang="en-US" sz="1600" dirty="0"/>
              <a:t>个野人，</a:t>
            </a:r>
            <a:r>
              <a:rPr lang="en-US" altLang="zh-CN" sz="1600" dirty="0" err="1"/>
              <a:t>Qij</a:t>
            </a:r>
            <a:r>
              <a:rPr lang="zh-CN" altLang="en-US" sz="1600" dirty="0"/>
              <a:t>为反方向。</a:t>
            </a:r>
            <a:endParaRPr lang="en-US" altLang="zh-CN" sz="1600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/>
              <a:t>最优解之一：</a:t>
            </a:r>
            <a:r>
              <a:rPr lang="en-US" altLang="zh-CN" sz="1600" dirty="0"/>
              <a:t>(3,3,1)-&gt;(2,2,0)-&gt;…-&gt;(0,2,1)-&gt;(0,0,0)</a:t>
            </a:r>
            <a:r>
              <a:rPr lang="zh-CN" altLang="en-US" sz="1600" dirty="0"/>
              <a:t>。由于问题规模有限，可以不必检查重复状态。</a:t>
            </a:r>
            <a:endParaRPr lang="en-US" altLang="zh-CN" sz="1600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/>
              <a:t>几乎所有的移动要么是非法的，要么就需要返回到上一状态。因此状态空间规模将会变大。</a:t>
            </a:r>
            <a:endParaRPr lang="en-US" altLang="zh-CN" sz="1600" dirty="0"/>
          </a:p>
          <a:p>
            <a:pPr marL="342900" indent="-342900">
              <a:buFont typeface="+mj-lt"/>
              <a:buAutoNum type="alphaLcPeriod"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09CDF-177D-C04C-89D2-A6268D2F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59" y="139012"/>
            <a:ext cx="5296481" cy="42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2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A85FDA74-B1C6-A741-AEBC-28687F89C592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640EB89-3D4B-9749-8F2D-050D3E91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6" y="1419225"/>
            <a:ext cx="9001125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4936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D849AD-4566-BD41-925F-D2425194E64F}"/>
              </a:ext>
            </a:extLst>
          </p:cNvPr>
          <p:cNvSpPr>
            <a:spLocks/>
          </p:cNvSpPr>
          <p:nvPr/>
        </p:nvSpPr>
        <p:spPr bwMode="auto">
          <a:xfrm>
            <a:off x="1920875" y="1198563"/>
            <a:ext cx="57800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zh-CN" sz="2200" b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a </a:t>
            </a:r>
            <a:r>
              <a:rPr lang="zh-CN" altLang="en-US" sz="2200" b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不是</a:t>
            </a:r>
            <a:r>
              <a:rPr lang="en-US" altLang="zh-CN" sz="2200" b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9!</a:t>
            </a:r>
            <a:endParaRPr lang="zh-CN" altLang="zh-CN" sz="2200" b="1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BE83DA-14A4-4B4E-8D2D-1A0F71957DA5}"/>
              </a:ext>
            </a:extLst>
          </p:cNvPr>
          <p:cNvSpPr/>
          <p:nvPr/>
        </p:nvSpPr>
        <p:spPr>
          <a:xfrm>
            <a:off x="1787963" y="5950958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2"/>
              </a:rPr>
              <a:t>http://www.mathrec.org/old/2002jan/solutions.html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F2881-4240-4342-B5F7-E07B065CCFF4}"/>
              </a:ext>
            </a:extLst>
          </p:cNvPr>
          <p:cNvSpPr txBox="1"/>
          <p:nvPr/>
        </p:nvSpPr>
        <p:spPr>
          <a:xfrm>
            <a:off x="1920875" y="2084832"/>
            <a:ext cx="26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3X2O, X win: 8*C_6^2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8D970B-09B3-9E49-A301-5F61069857EC}"/>
              </a:ext>
            </a:extLst>
          </p:cNvPr>
          <p:cNvSpPr txBox="1"/>
          <p:nvPr/>
        </p:nvSpPr>
        <p:spPr>
          <a:xfrm>
            <a:off x="1920875" y="2724880"/>
            <a:ext cx="372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3X3O, O win: 8*C_6^3-12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74E7E2-5520-D04C-85F7-414550910536}"/>
              </a:ext>
            </a:extLst>
          </p:cNvPr>
          <p:cNvSpPr txBox="1"/>
          <p:nvPr/>
        </p:nvSpPr>
        <p:spPr>
          <a:xfrm>
            <a:off x="1920874" y="3343779"/>
            <a:ext cx="43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4X3O, X win: 8*6*C_5^3-12*C_3^1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9B5CA3-8DE5-DA44-9861-48032C11B68B}"/>
              </a:ext>
            </a:extLst>
          </p:cNvPr>
          <p:cNvSpPr txBox="1"/>
          <p:nvPr/>
        </p:nvSpPr>
        <p:spPr>
          <a:xfrm>
            <a:off x="1920874" y="3968587"/>
            <a:ext cx="43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……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418E88-1802-414F-9010-9EC255DA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88" y="2035679"/>
            <a:ext cx="4724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6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CCF206A3-D6CF-7B49-900C-148F8531F6A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905000" y="457201"/>
            <a:ext cx="8458200" cy="506413"/>
          </a:xfrm>
        </p:spPr>
        <p:txBody>
          <a:bodyPr/>
          <a:lstStyle/>
          <a:p>
            <a:pPr defTabSz="776288"/>
            <a:r>
              <a:rPr lang="zh-CN" altLang="zh-CN" sz="2700"/>
              <a:t>chapter 5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9D802F4-9E9C-A94D-85F9-6CF7FD6DE4F1}"/>
              </a:ext>
            </a:extLst>
          </p:cNvPr>
          <p:cNvSpPr>
            <a:spLocks/>
          </p:cNvSpPr>
          <p:nvPr/>
        </p:nvSpPr>
        <p:spPr bwMode="auto">
          <a:xfrm>
            <a:off x="1920875" y="1198563"/>
            <a:ext cx="578008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zh-CN" altLang="zh-C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 c d</a:t>
            </a:r>
            <a:r>
              <a:rPr lang="zh-CN" altLang="zh-CN" sz="2200" b="1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如图  </a:t>
            </a:r>
          </a:p>
          <a:p>
            <a:r>
              <a:rPr lang="zh-CN" altLang="zh-C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zh-CN" altLang="zh-CN" sz="2200" b="1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最优情况是，先走中间的树</a:t>
            </a:r>
          </a:p>
          <a:p>
            <a:r>
              <a:rPr lang="zh-CN" altLang="zh-CN" sz="2200" b="1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得到最大值为</a:t>
            </a:r>
            <a:r>
              <a:rPr lang="zh-CN" altLang="zh-C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zh-CN" sz="2200" b="1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，随后两边</a:t>
            </a:r>
          </a:p>
          <a:p>
            <a:r>
              <a:rPr lang="zh-CN" altLang="zh-CN" sz="2200" b="1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都能减去</a:t>
            </a:r>
            <a:r>
              <a:rPr lang="zh-CN" altLang="zh-C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zh-CN" altLang="zh-CN" sz="2200" b="1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个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6C96D06F-417A-094C-86BF-69B311534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1" y="3055939"/>
            <a:ext cx="7466013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805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0590FD0-672F-C145-8A2F-9DEAB6BD515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566A8FC-BC29-DC48-9B12-B494C0EEC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9" y="1060450"/>
            <a:ext cx="86391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789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337394EC-2D79-3043-9440-4E64AF897753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Chapter 5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871E4FD-1DD9-A24B-8D82-6F6A1113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4" y="2222500"/>
            <a:ext cx="4321175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15C03116-773A-2F43-A69E-3F51FD6C6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4" y="1446214"/>
            <a:ext cx="3476625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0780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422</Words>
  <Application>Microsoft Macintosh PowerPoint</Application>
  <PresentationFormat>宽屏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Helvetica Neue</vt:lpstr>
      <vt:lpstr>Office 主题​​</vt:lpstr>
      <vt:lpstr>PowerPoint 演示文稿</vt:lpstr>
      <vt:lpstr>第一次作业</vt:lpstr>
      <vt:lpstr>PowerPoint 演示文稿</vt:lpstr>
      <vt:lpstr>PowerPoint 演示文稿</vt:lpstr>
      <vt:lpstr>Chapter 5</vt:lpstr>
      <vt:lpstr>PowerPoint 演示文稿</vt:lpstr>
      <vt:lpstr>chapter 5</vt:lpstr>
      <vt:lpstr>Chapter 5</vt:lpstr>
      <vt:lpstr>Chapter 5</vt:lpstr>
      <vt:lpstr>Chapter 5</vt:lpstr>
      <vt:lpstr>chapter 5</vt:lpstr>
      <vt:lpstr>Chapter 5</vt:lpstr>
      <vt:lpstr>chapter 5</vt:lpstr>
      <vt:lpstr>Chapter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 鑫</dc:creator>
  <cp:lastModifiedBy>郭 俊良</cp:lastModifiedBy>
  <cp:revision>40</cp:revision>
  <dcterms:created xsi:type="dcterms:W3CDTF">2019-06-02T14:15:47Z</dcterms:created>
  <dcterms:modified xsi:type="dcterms:W3CDTF">2020-05-27T02:14:52Z</dcterms:modified>
</cp:coreProperties>
</file>