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72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5" autoAdjust="0"/>
    <p:restoredTop sz="79264" autoAdjust="0"/>
  </p:normalViewPr>
  <p:slideViewPr>
    <p:cSldViewPr snapToGrid="0">
      <p:cViewPr>
        <p:scale>
          <a:sx n="75" d="100"/>
          <a:sy n="75" d="100"/>
        </p:scale>
        <p:origin x="778" y="4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05068-4B52-4415-8B5C-F6E127F77875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1BC67-9D2D-448F-930F-D4F757C71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0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6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BC67-9D2D-448F-930F-D4F757C713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3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BC67-9D2D-448F-930F-D4F757C713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3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BC67-9D2D-448F-930F-D4F757C713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2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O=0</a:t>
            </a:r>
            <a:r>
              <a:rPr lang="zh-CN" altLang="en-US" dirty="0"/>
              <a:t>时</a:t>
            </a:r>
            <a:r>
              <a:rPr lang="en-US" altLang="zh-CN" dirty="0"/>
              <a:t>,R=0.   O=2</a:t>
            </a:r>
            <a:r>
              <a:rPr lang="zh-CN" altLang="en-US" dirty="0"/>
              <a:t>时</a:t>
            </a:r>
            <a:r>
              <a:rPr lang="en-US" altLang="zh-CN" dirty="0"/>
              <a:t>,R=4,T=6,W</a:t>
            </a:r>
            <a:r>
              <a:rPr lang="zh-CN" altLang="en-US" dirty="0"/>
              <a:t>无法满足要求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BC67-9D2D-448F-930F-D4F757C713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8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627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7122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43675" y="365125"/>
            <a:ext cx="1971676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28651" y="365125"/>
            <a:ext cx="5800727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72918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"/>
          <p:cNvSpPr/>
          <p:nvPr/>
        </p:nvSpPr>
        <p:spPr>
          <a:xfrm>
            <a:off x="0" y="5970587"/>
            <a:ext cx="9144000" cy="8874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11" name="Rectangle 4"/>
          <p:cNvSpPr/>
          <p:nvPr/>
        </p:nvSpPr>
        <p:spPr>
          <a:xfrm>
            <a:off x="-9527" y="6477003"/>
            <a:ext cx="2249492" cy="288927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12" name="Rectangle 5"/>
          <p:cNvSpPr/>
          <p:nvPr/>
        </p:nvSpPr>
        <p:spPr>
          <a:xfrm>
            <a:off x="2359026" y="6476998"/>
            <a:ext cx="6784976" cy="280991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59632" y="2132856"/>
            <a:ext cx="6477002" cy="1828802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3600">
                <a:solidFill>
                  <a:srgbClr val="B95B22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15616" y="4437112"/>
            <a:ext cx="6705601" cy="685802"/>
          </a:xfrm>
          <a:prstGeom prst="rect">
            <a:avLst/>
          </a:prstGeom>
        </p:spPr>
        <p:txBody>
          <a:bodyPr anchor="ctr"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3" y="142850"/>
            <a:ext cx="1285887" cy="1279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00573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3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37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38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3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2" y="2743200"/>
            <a:ext cx="7123115" cy="1673225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solidFill>
                  <a:srgbClr val="FFFFFF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33854" y="1886272"/>
            <a:ext cx="427692" cy="43433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07728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4"/>
          <p:cNvSpPr/>
          <p:nvPr/>
        </p:nvSpPr>
        <p:spPr>
          <a:xfrm>
            <a:off x="0" y="1235074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49" name="Rectangle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50" name="Rectangle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5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1589567"/>
            <a:ext cx="3886200" cy="4572002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125286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5711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6"/>
          <p:cNvSpPr/>
          <p:nvPr/>
        </p:nvSpPr>
        <p:spPr>
          <a:xfrm>
            <a:off x="0" y="1235074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61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62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6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3"/>
          </a:xfrm>
          <a:prstGeom prst="rect">
            <a:avLst/>
          </a:prstGeom>
          <a:solidFill>
            <a:srgbClr val="DD8047"/>
          </a:solidFill>
        </p:spPr>
        <p:txBody>
          <a:bodyPr anchor="ctr"/>
          <a:lstStyle/>
          <a:p>
            <a:endParaRPr/>
          </a:p>
        </p:txBody>
      </p:sp>
      <p:sp>
        <p:nvSpPr>
          <p:cNvPr id="16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3"/>
          </a:xfrm>
          <a:prstGeom prst="rect">
            <a:avLst/>
          </a:prstGeom>
          <a:solidFill>
            <a:srgbClr val="D8B25C"/>
          </a:solidFill>
        </p:spPr>
        <p:txBody>
          <a:bodyPr anchor="ctr"/>
          <a:lstStyle/>
          <a:p>
            <a:endParaRPr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125286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478062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629793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775F55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54177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94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195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196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9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rgbClr val="DD8047"/>
          </a:solidFill>
          <a:ln w="50800" cap="sq">
            <a:solidFill>
              <a:srgbClr val="DD8047"/>
            </a:solidFill>
            <a:miter lim="800000"/>
          </a:ln>
        </p:spPr>
        <p:txBody>
          <a:bodyPr lIns="91438" tIns="91438" rIns="91438" bIns="91438"/>
          <a:lstStyle>
            <a:lvl1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  <a:lvl2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2pPr>
            <a:lvl3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3pPr>
            <a:lvl4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4pPr>
            <a:lvl5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494499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4"/>
          <p:cNvSpPr/>
          <p:nvPr/>
        </p:nvSpPr>
        <p:spPr>
          <a:xfrm>
            <a:off x="-9525" y="4572003"/>
            <a:ext cx="9144000" cy="8874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07" name="Rectangle 5"/>
          <p:cNvSpPr/>
          <p:nvPr/>
        </p:nvSpPr>
        <p:spPr>
          <a:xfrm>
            <a:off x="-9525" y="4664073"/>
            <a:ext cx="1463678" cy="712791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08" name="Rectangle 6"/>
          <p:cNvSpPr/>
          <p:nvPr/>
        </p:nvSpPr>
        <p:spPr>
          <a:xfrm>
            <a:off x="1544637" y="4654548"/>
            <a:ext cx="7599362" cy="712791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09" name="Rectangle 7"/>
          <p:cNvSpPr/>
          <p:nvPr/>
        </p:nvSpPr>
        <p:spPr>
          <a:xfrm>
            <a:off x="1447802" y="2"/>
            <a:ext cx="100015" cy="68675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1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800">
                <a:solidFill>
                  <a:srgbClr val="FFFFFF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12" name="Picture Placeholder 2"/>
          <p:cNvSpPr>
            <a:spLocks noGrp="1"/>
          </p:cNvSpPr>
          <p:nvPr>
            <p:ph type="pic" idx="13"/>
          </p:nvPr>
        </p:nvSpPr>
        <p:spPr>
          <a:xfrm>
            <a:off x="1560574" y="0"/>
            <a:ext cx="7583426" cy="45689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83092" y="4756472"/>
            <a:ext cx="481616" cy="4851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36923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21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22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22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81000" y="1295400"/>
            <a:ext cx="83820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106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5496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3"/>
          <p:cNvSpPr/>
          <p:nvPr/>
        </p:nvSpPr>
        <p:spPr>
          <a:xfrm>
            <a:off x="6096001" y="0"/>
            <a:ext cx="32067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34" name="Rectangle 4"/>
          <p:cNvSpPr/>
          <p:nvPr/>
        </p:nvSpPr>
        <p:spPr>
          <a:xfrm>
            <a:off x="6142037" y="609600"/>
            <a:ext cx="228602" cy="62484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35" name="Rectangle 5"/>
          <p:cNvSpPr/>
          <p:nvPr/>
        </p:nvSpPr>
        <p:spPr>
          <a:xfrm>
            <a:off x="6142037" y="0"/>
            <a:ext cx="228602" cy="5334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53200" y="609604"/>
            <a:ext cx="2057400" cy="5516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3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幻灯片编号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9899" y="125734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31324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46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47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24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5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88744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59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60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26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6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21202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72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73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27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7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685165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1955800" indent="-355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52939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85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86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28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8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83820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6334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9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29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30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0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330601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11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12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31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1295400"/>
            <a:ext cx="41148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6" name="Text Placeholder 4"/>
          <p:cNvSpPr>
            <a:spLocks noGrp="1"/>
          </p:cNvSpPr>
          <p:nvPr>
            <p:ph type="body" sz="half" idx="13"/>
          </p:nvPr>
        </p:nvSpPr>
        <p:spPr>
          <a:xfrm>
            <a:off x="381000" y="3924300"/>
            <a:ext cx="8382000" cy="2476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0917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25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26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32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2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1295400"/>
            <a:ext cx="41148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00908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3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3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34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4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83820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3" name="Text Placeholder 3"/>
          <p:cNvSpPr>
            <a:spLocks noGrp="1"/>
          </p:cNvSpPr>
          <p:nvPr>
            <p:ph type="body" sz="half" idx="13"/>
          </p:nvPr>
        </p:nvSpPr>
        <p:spPr>
          <a:xfrm>
            <a:off x="381000" y="3924300"/>
            <a:ext cx="8382000" cy="2476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78068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52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53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35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0774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3887" y="1709740"/>
            <a:ext cx="7886701" cy="285273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3887" y="4589464"/>
            <a:ext cx="7886701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08424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63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64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36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32818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3"/>
          <p:cNvSpPr/>
          <p:nvPr/>
        </p:nvSpPr>
        <p:spPr>
          <a:xfrm>
            <a:off x="0" y="5970587"/>
            <a:ext cx="9144000" cy="8874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75" name="Rectangle 4"/>
          <p:cNvSpPr/>
          <p:nvPr/>
        </p:nvSpPr>
        <p:spPr>
          <a:xfrm>
            <a:off x="-9527" y="6477003"/>
            <a:ext cx="2249492" cy="288927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76" name="Rectangle 5"/>
          <p:cNvSpPr/>
          <p:nvPr/>
        </p:nvSpPr>
        <p:spPr>
          <a:xfrm>
            <a:off x="2359026" y="6476998"/>
            <a:ext cx="6784976" cy="280991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59632" y="2132856"/>
            <a:ext cx="6477002" cy="1828802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100000"/>
              </a:lnSpc>
              <a:defRPr sz="3600">
                <a:solidFill>
                  <a:srgbClr val="B95B22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15616" y="4437112"/>
            <a:ext cx="6705601" cy="685802"/>
          </a:xfrm>
          <a:prstGeom prst="rect">
            <a:avLst/>
          </a:prstGeom>
        </p:spPr>
        <p:txBody>
          <a:bodyPr anchor="ctr"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2600">
                <a:solidFill>
                  <a:srgbClr val="0D0D0D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37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3" y="142850"/>
            <a:ext cx="1285887" cy="1279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53283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8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38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39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8600" y="228600"/>
            <a:ext cx="6327648" cy="612649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200" b="1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79511" y="1268758"/>
            <a:ext cx="8640962" cy="4968556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47959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3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01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02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2" y="2743200"/>
            <a:ext cx="7123115" cy="1673225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solidFill>
                  <a:srgbClr val="FFFFFF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33854" y="1886272"/>
            <a:ext cx="427692" cy="434339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45048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4"/>
          <p:cNvSpPr/>
          <p:nvPr/>
        </p:nvSpPr>
        <p:spPr>
          <a:xfrm>
            <a:off x="0" y="1235074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13" name="Rectangle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14" name="Rectangle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1589567"/>
            <a:ext cx="3886200" cy="4572002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125286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677344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Rectangle 6"/>
          <p:cNvSpPr/>
          <p:nvPr/>
        </p:nvSpPr>
        <p:spPr>
          <a:xfrm>
            <a:off x="0" y="1235074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2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2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2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2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3"/>
          </a:xfrm>
          <a:prstGeom prst="rect">
            <a:avLst/>
          </a:prstGeom>
          <a:solidFill>
            <a:srgbClr val="DD8047"/>
          </a:solidFill>
        </p:spPr>
        <p:txBody>
          <a:bodyPr anchor="ctr"/>
          <a:lstStyle/>
          <a:p>
            <a:endParaRPr/>
          </a:p>
        </p:txBody>
      </p:sp>
      <p:sp>
        <p:nvSpPr>
          <p:cNvPr id="43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3"/>
          </a:xfrm>
          <a:prstGeom prst="rect">
            <a:avLst/>
          </a:prstGeom>
          <a:solidFill>
            <a:srgbClr val="D8B25C"/>
          </a:solidFill>
        </p:spPr>
        <p:txBody>
          <a:bodyPr anchor="ctr"/>
          <a:lstStyle/>
          <a:p>
            <a:endParaRPr/>
          </a:p>
        </p:txBody>
      </p:sp>
      <p:sp>
        <p:nvSpPr>
          <p:cNvPr id="4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125286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242065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39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40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44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61295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6297930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775F55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885257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5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5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46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6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rgbClr val="DD8047"/>
          </a:solidFill>
          <a:ln w="50800" cap="sq">
            <a:solidFill>
              <a:srgbClr val="DD8047"/>
            </a:solidFill>
            <a:miter lim="800000"/>
          </a:ln>
        </p:spPr>
        <p:txBody>
          <a:bodyPr lIns="91438" tIns="91438" rIns="91438" bIns="91438"/>
          <a:lstStyle>
            <a:lvl1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  <a:lvl2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2pPr>
            <a:lvl3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3pPr>
            <a:lvl4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4pPr>
            <a:lvl5pPr marL="0" indent="0" defTabSz="914400">
              <a:lnSpc>
                <a:spcPct val="100000"/>
              </a:lnSpc>
              <a:buSzTx/>
              <a:buFontTx/>
              <a:buNone/>
              <a:defRPr sz="1800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575342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Rectangle 4"/>
          <p:cNvSpPr/>
          <p:nvPr/>
        </p:nvSpPr>
        <p:spPr>
          <a:xfrm>
            <a:off x="-9525" y="4572003"/>
            <a:ext cx="9144000" cy="8874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71" name="Rectangle 5"/>
          <p:cNvSpPr/>
          <p:nvPr/>
        </p:nvSpPr>
        <p:spPr>
          <a:xfrm>
            <a:off x="-9525" y="4664073"/>
            <a:ext cx="1463678" cy="712791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72" name="Rectangle 6"/>
          <p:cNvSpPr/>
          <p:nvPr/>
        </p:nvSpPr>
        <p:spPr>
          <a:xfrm>
            <a:off x="1544637" y="4654548"/>
            <a:ext cx="7599362" cy="712791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73" name="Rectangle 7"/>
          <p:cNvSpPr/>
          <p:nvPr/>
        </p:nvSpPr>
        <p:spPr>
          <a:xfrm>
            <a:off x="1447802" y="2"/>
            <a:ext cx="100015" cy="68675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0" indent="0" defTabSz="914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1700"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800">
                <a:solidFill>
                  <a:srgbClr val="FFFFFF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76" name="Picture Placeholder 2"/>
          <p:cNvSpPr>
            <a:spLocks noGrp="1"/>
          </p:cNvSpPr>
          <p:nvPr>
            <p:ph type="pic" idx="13"/>
          </p:nvPr>
        </p:nvSpPr>
        <p:spPr>
          <a:xfrm>
            <a:off x="1560574" y="0"/>
            <a:ext cx="7583426" cy="45689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83092" y="4756472"/>
            <a:ext cx="481616" cy="4851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529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235484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85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86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48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48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81000" y="1295400"/>
            <a:ext cx="83820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003632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3"/>
          <p:cNvSpPr/>
          <p:nvPr/>
        </p:nvSpPr>
        <p:spPr>
          <a:xfrm>
            <a:off x="6096001" y="0"/>
            <a:ext cx="32067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98" name="Rectangle 4"/>
          <p:cNvSpPr/>
          <p:nvPr/>
        </p:nvSpPr>
        <p:spPr>
          <a:xfrm>
            <a:off x="6142037" y="609600"/>
            <a:ext cx="228602" cy="62484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499" name="Rectangle 5"/>
          <p:cNvSpPr/>
          <p:nvPr/>
        </p:nvSpPr>
        <p:spPr>
          <a:xfrm>
            <a:off x="6142037" y="0"/>
            <a:ext cx="228602" cy="5334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0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53200" y="609604"/>
            <a:ext cx="2057400" cy="5516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50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2" name="幻灯片编号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9899" y="125734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9974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10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11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512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51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81559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23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24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52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52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572125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36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37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53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54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685165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1955800" indent="-355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015155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49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50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55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55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83820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62874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62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63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56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5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4114800" cy="51054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07018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75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76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57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57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1295400"/>
            <a:ext cx="41148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0" name="Text Placeholder 4"/>
          <p:cNvSpPr>
            <a:spLocks noGrp="1"/>
          </p:cNvSpPr>
          <p:nvPr>
            <p:ph type="body" sz="half" idx="13"/>
          </p:nvPr>
        </p:nvSpPr>
        <p:spPr>
          <a:xfrm>
            <a:off x="381000" y="3924300"/>
            <a:ext cx="8382000" cy="2476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944295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89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590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59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5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1295400"/>
            <a:ext cx="41148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732950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602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603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60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60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1000" y="1295400"/>
            <a:ext cx="8382000" cy="2476500"/>
          </a:xfrm>
          <a:prstGeom prst="rect">
            <a:avLst/>
          </a:prstGeom>
        </p:spPr>
        <p:txBody>
          <a:bodyPr/>
          <a:lstStyle>
            <a:lvl1pPr marL="318770" indent="-31877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Tx/>
              <a:buChar char="◻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  <a:lvl2pPr marL="714375" indent="-347345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0000"/>
              <a:buFontTx/>
              <a:buChar char="□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2pPr>
            <a:lvl3pPr marL="1005840" indent="-32004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3pPr>
            <a:lvl4pPr marL="149860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7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4pPr>
            <a:lvl5pPr marL="2000250" indent="-400050" defTabSz="91440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5000"/>
              <a:buFontTx/>
              <a:buChar char="■"/>
              <a:defRPr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7" name="Text Placeholder 3"/>
          <p:cNvSpPr>
            <a:spLocks noGrp="1"/>
          </p:cNvSpPr>
          <p:nvPr>
            <p:ph type="body" sz="half" idx="13"/>
          </p:nvPr>
        </p:nvSpPr>
        <p:spPr>
          <a:xfrm>
            <a:off x="381000" y="3924300"/>
            <a:ext cx="8382000" cy="2476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257854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29151" y="1681163"/>
            <a:ext cx="3887393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453710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616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617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61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085986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Rectangle 6"/>
          <p:cNvSpPr/>
          <p:nvPr/>
        </p:nvSpPr>
        <p:spPr>
          <a:xfrm>
            <a:off x="0" y="990599"/>
            <a:ext cx="9144000" cy="319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627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sp>
        <p:nvSpPr>
          <p:cNvPr id="628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pPr>
            <a:endParaRPr/>
          </a:p>
        </p:txBody>
      </p:sp>
      <p:pic>
        <p:nvPicPr>
          <p:cNvPr id="62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-24"/>
            <a:ext cx="882328" cy="878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27014" y="228600"/>
            <a:ext cx="6326190" cy="60960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600">
                <a:solidFill>
                  <a:srgbClr val="775F55"/>
                </a:solidFill>
                <a:latin typeface="Palatino Linotype" panose="020407020603050A0204"/>
                <a:ea typeface="Palatino Linotype" panose="020407020603050A0204"/>
                <a:cs typeface="Palatino Linotype" panose="020407020603050A0204"/>
                <a:sym typeface="Palatino Linotype" panose="020407020603050A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6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1" y="895671"/>
            <a:ext cx="292878" cy="281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  <a:ea typeface="Tw Cen MT" panose="020B0602020104020603"/>
                <a:cs typeface="Tw Cen MT" panose="020B0602020104020603"/>
                <a:sym typeface="Tw Cen MT" panose="020B06020201040206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423053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46250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1085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0456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2199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76239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51371" y="6404296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7020304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29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7" r:id="rId44"/>
    <p:sldLayoutId id="2147483718" r:id="rId45"/>
    <p:sldLayoutId id="2147483719" r:id="rId46"/>
    <p:sldLayoutId id="2147483720" r:id="rId47"/>
    <p:sldLayoutId id="2147483721" r:id="rId48"/>
    <p:sldLayoutId id="2147483722" r:id="rId49"/>
    <p:sldLayoutId id="2147483723" r:id="rId50"/>
    <p:sldLayoutId id="2147483724" r:id="rId51"/>
    <p:sldLayoutId id="2147483725" r:id="rId52"/>
  </p:sldLayoutIdLst>
  <p:transition spd="med"/>
  <p:txStyles>
    <p:titleStyle>
      <a:lvl1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702030404030204"/>
        </a:defRPr>
      </a:lvl1pPr>
      <a:lvl2pPr marL="723900" marR="0" indent="-2667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702030404030204"/>
        </a:defRPr>
      </a:lvl2pPr>
      <a:lvl3pPr marL="1234440" marR="0" indent="-32004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702030404030204"/>
        </a:defRPr>
      </a:lvl3pPr>
      <a:lvl4pPr marL="17272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702030404030204"/>
        </a:defRPr>
      </a:lvl4pPr>
      <a:lvl5pPr marL="21844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702030404030204"/>
        </a:defRPr>
      </a:lvl5pPr>
      <a:lvl6pPr marL="26416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702030404030204"/>
        </a:defRPr>
      </a:lvl6pPr>
      <a:lvl7pPr marL="30988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702030404030204"/>
        </a:defRPr>
      </a:lvl7pPr>
      <a:lvl8pPr marL="35560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702030404030204"/>
        </a:defRPr>
      </a:lvl8pPr>
      <a:lvl9pPr marL="40132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7020304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970" y="2504440"/>
            <a:ext cx="8762365" cy="3908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algn="ctr" defTabSz="914400" hangingPunct="0">
              <a:defRPr/>
            </a:pPr>
            <a:r>
              <a:rPr lang="zh-CN" altLang="en-US" sz="4400" b="1" kern="0" dirty="0">
                <a:solidFill>
                  <a:srgbClr val="ED7D31">
                    <a:lumMod val="75000"/>
                  </a:srgbClr>
                </a:solidFill>
                <a:latin typeface="Times New Roman" panose="02020503050405090304" pitchFamily="18" charset="0"/>
                <a:ea typeface="华文仿宋" panose="02010600040101010101" pitchFamily="2" charset="-122"/>
                <a:cs typeface="Times New Roman" panose="02020503050405090304" pitchFamily="18" charset="0"/>
                <a:sym typeface="Helvetica"/>
              </a:rPr>
              <a:t>第二次作业</a:t>
            </a:r>
            <a:r>
              <a:rPr lang="en-US" altLang="zh-CN" sz="4400" b="1" kern="0" dirty="0">
                <a:solidFill>
                  <a:srgbClr val="ED7D31">
                    <a:lumMod val="75000"/>
                  </a:srgbClr>
                </a:solidFill>
                <a:latin typeface="Times New Roman" panose="02020503050405090304" pitchFamily="18" charset="0"/>
                <a:ea typeface="华文仿宋" panose="02010600040101010101" pitchFamily="2" charset="-122"/>
                <a:cs typeface="Times New Roman" panose="02020503050405090304" pitchFamily="18" charset="0"/>
                <a:sym typeface="Helvetica"/>
              </a:rPr>
              <a:t>(4.1, 4.2, 4.6, 4.7, 5.6, 5.8, 5.9)</a:t>
            </a:r>
          </a:p>
          <a:p>
            <a:pPr lvl="0" algn="ctr" defTabSz="914400" hangingPunct="0">
              <a:defRPr/>
            </a:pPr>
            <a:endParaRPr lang="en-US" altLang="zh-CN" sz="4400" b="1" kern="0" dirty="0">
              <a:solidFill>
                <a:srgbClr val="ED7D31">
                  <a:lumMod val="75000"/>
                </a:srgbClr>
              </a:solidFill>
              <a:latin typeface="Times New Roman" panose="02020503050405090304" pitchFamily="18" charset="0"/>
              <a:ea typeface="华文仿宋" panose="02010600040101010101" pitchFamily="2" charset="-122"/>
              <a:cs typeface="Times New Roman" panose="02020503050405090304" pitchFamily="18" charset="0"/>
              <a:sym typeface="Helvetica"/>
            </a:endParaRPr>
          </a:p>
          <a:p>
            <a:pPr lvl="0" algn="ctr" defTabSz="914400" hangingPunct="0">
              <a:defRPr/>
            </a:pPr>
            <a:r>
              <a:rPr lang="zh-CN" altLang="en-US" sz="3600" kern="0" dirty="0">
                <a:solidFill>
                  <a:srgbClr val="ED7D31">
                    <a:lumMod val="75000"/>
                  </a:srgbClr>
                </a:solidFill>
                <a:latin typeface="Times New Roman" panose="02020503050405090304" pitchFamily="18" charset="0"/>
                <a:ea typeface="华文仿宋" panose="02010600040101010101" pitchFamily="2" charset="-122"/>
                <a:cs typeface="Times New Roman" panose="02020503050405090304" pitchFamily="18" charset="0"/>
                <a:sym typeface="Helvetica"/>
              </a:rPr>
              <a:t>李丹</a:t>
            </a:r>
            <a:endParaRPr lang="en-US" altLang="zh-CN" sz="3600" kern="0" dirty="0">
              <a:solidFill>
                <a:srgbClr val="ED7D31">
                  <a:lumMod val="75000"/>
                </a:srgbClr>
              </a:solidFill>
              <a:latin typeface="Times New Roman" panose="02020503050405090304" pitchFamily="18" charset="0"/>
              <a:ea typeface="华文仿宋" panose="02010600040101010101" pitchFamily="2" charset="-122"/>
              <a:cs typeface="Times New Roman" panose="02020503050405090304" pitchFamily="18" charset="0"/>
              <a:sym typeface="Helvetica"/>
            </a:endParaRPr>
          </a:p>
          <a:p>
            <a:pPr lvl="0" algn="ctr" defTabSz="914400" hangingPunct="0">
              <a:defRPr/>
            </a:pPr>
            <a:r>
              <a:rPr lang="en-US" altLang="zh-CN" sz="3600" kern="0" dirty="0">
                <a:solidFill>
                  <a:srgbClr val="ED7D31">
                    <a:lumMod val="75000"/>
                  </a:srgbClr>
                </a:solidFill>
                <a:latin typeface="Times New Roman" panose="02020503050405090304" pitchFamily="18" charset="0"/>
                <a:ea typeface="华文仿宋" panose="02010600040101010101" pitchFamily="2" charset="-122"/>
                <a:cs typeface="Times New Roman" panose="02020503050405090304" pitchFamily="18" charset="0"/>
                <a:sym typeface="Helvetica"/>
              </a:rPr>
              <a:t>lidan528@mail.ustc.edu.cn</a:t>
            </a:r>
          </a:p>
          <a:p>
            <a:pPr lvl="0" algn="ctr" defTabSz="914400" hangingPunct="0">
              <a:defRPr/>
            </a:pPr>
            <a:endParaRPr lang="en-US" altLang="zh-CN" sz="4400" b="1" kern="0" dirty="0">
              <a:solidFill>
                <a:srgbClr val="ED7D31">
                  <a:lumMod val="75000"/>
                </a:srgbClr>
              </a:solidFill>
              <a:latin typeface="Times New Roman" panose="02020503050405090304" pitchFamily="18" charset="0"/>
              <a:ea typeface="华文仿宋" panose="02010600040101010101" pitchFamily="2" charset="-122"/>
              <a:cs typeface="Times New Roman" panose="02020503050405090304" pitchFamily="18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878462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7B73D-BC4E-4F03-9C27-1B5E0AF8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9AC2E-5259-45AC-A35D-9AF0C6B9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1" y="1268758"/>
            <a:ext cx="8640962" cy="5589242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/>
              <a:t>非最优的启发式：                                     ，即</a:t>
            </a:r>
            <a:r>
              <a:rPr lang="en-US" altLang="zh-CN" sz="2000" dirty="0"/>
              <a:t>5-8</a:t>
            </a:r>
            <a:r>
              <a:rPr lang="zh-CN" altLang="en-US" sz="2000" dirty="0"/>
              <a:t>滑块的三倍曼哈顿距离和。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这个启发式在编号</a:t>
            </a:r>
            <a:r>
              <a:rPr lang="en-US" altLang="zh-CN" sz="2000" dirty="0"/>
              <a:t>5-8</a:t>
            </a:r>
            <a:r>
              <a:rPr lang="zh-CN" altLang="en-US" sz="2000" dirty="0"/>
              <a:t>的滑块离目标位置较远，</a:t>
            </a:r>
            <a:r>
              <a:rPr lang="en-US" altLang="zh-CN" sz="2000" dirty="0"/>
              <a:t>1-4</a:t>
            </a:r>
            <a:r>
              <a:rPr lang="zh-CN" altLang="en-US" sz="2000" dirty="0"/>
              <a:t>滑块较近时是容易高估的。一个特殊样例：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67030" lvl="1" indent="0">
              <a:buNone/>
            </a:pPr>
            <a:r>
              <a:rPr lang="en-US" altLang="zh-CN" sz="2000" dirty="0"/>
              <a:t>		</a:t>
            </a:r>
          </a:p>
          <a:p>
            <a:pPr marL="367030" lvl="1" indent="0">
              <a:buNone/>
            </a:pPr>
            <a:r>
              <a:rPr lang="en-US" altLang="zh-CN" sz="2000" dirty="0"/>
              <a:t>		         </a:t>
            </a:r>
            <a:r>
              <a:rPr lang="zh-CN" altLang="en-US" sz="2000" dirty="0"/>
              <a:t>目标状态                初始状态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022004-BA19-4A3D-9897-47984380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79" y="1419830"/>
            <a:ext cx="8068625" cy="14351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2B1D23-8B2B-4167-B06F-F83581F4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31" y="2962813"/>
            <a:ext cx="2367454" cy="6393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7FC26F-CD13-4940-AF47-C326D367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226" y="4566821"/>
            <a:ext cx="3723914" cy="143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11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ADDB-054A-464D-B877-8EA4B85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D0C04A4-2B27-49D4-98DA-51E18E682DE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1" y="1268758"/>
                <a:ext cx="8640962" cy="536064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sz="2000" dirty="0"/>
                  <a:t>证明耗散多出部分不超过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1. </a:t>
                </a:r>
                <a:r>
                  <a:rPr lang="zh-CN" altLang="en-US" sz="2000" dirty="0"/>
                  <a:t>由于给定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 dirty="0"/>
                  <a:t> 被高估的部分从来不超过 </a:t>
                </a:r>
                <a:r>
                  <a:rPr lang="en-US" altLang="zh-CN" sz="2000" dirty="0"/>
                  <a:t>c </a:t>
                </a:r>
                <a:r>
                  <a:rPr lang="zh-CN" altLang="en-US" sz="2000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. </a:t>
                </a:r>
                <a:r>
                  <a:rPr lang="zh-CN" altLang="en-US" sz="2000" dirty="0"/>
                  <a:t>设采用高估启发式函数返回的解目标节点是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最优目标节点是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2. </a:t>
                </a:r>
                <a:r>
                  <a:rPr lang="zh-CN" altLang="en-US" sz="2000" dirty="0"/>
                  <a:t>反设耗散多出的部分超过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，也即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  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3. </a:t>
                </a:r>
                <a:r>
                  <a:rPr lang="zh-CN" altLang="en-US" sz="2000" dirty="0"/>
                  <a:t>由假设知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     4. </a:t>
                </a:r>
                <a:r>
                  <a:rPr lang="zh-CN" altLang="en-US" sz="2000" dirty="0"/>
                  <a:t>由题设被高估的部分从来不超过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,  </a:t>
                </a:r>
                <a:r>
                  <a:rPr lang="zh-CN" altLang="en-US" sz="20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5. </a:t>
                </a:r>
                <a:r>
                  <a:rPr lang="zh-CN" altLang="en-US" sz="20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zh-CN" altLang="en-US" sz="2000" dirty="0"/>
                  <a:t>   从而在被高估的启发式函数下，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必然</m:t>
                    </m:r>
                  </m:oMath>
                </a14:m>
                <a:r>
                  <a:rPr lang="zh-CN" altLang="en-US" sz="2000" dirty="0"/>
                  <a:t>先于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被扩展，与返回解为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矛盾。所以返回的解与最优解之间的耗散差不会超过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zh-CN" altLang="en-US" sz="2000" dirty="0"/>
                </a:br>
                <a:endParaRPr lang="zh-CN" altLang="en-US" sz="2000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D0C04A4-2B27-49D4-98DA-51E18E682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1" y="1268758"/>
                <a:ext cx="8640962" cy="5360642"/>
              </a:xfrm>
              <a:blipFill>
                <a:blip r:embed="rId2"/>
                <a:stretch>
                  <a:fillRect l="-1199" t="-193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5541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E0BB9-8F4D-45C2-B458-3AAC2788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AEA2FFD5-7CB3-491B-8899-75A5329176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1" y="1268758"/>
                <a:ext cx="8899946" cy="5360642"/>
              </a:xfrm>
            </p:spPr>
            <p:txBody>
              <a:bodyPr>
                <a:normAutofit/>
              </a:bodyPr>
              <a:lstStyle/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设启发式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是一致的，也就是说，对于每个节点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和通过任何行动 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生成后继节点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，有：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令初始节点为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后继为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，目标节点为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那么有：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	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		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				…</a:t>
                </a:r>
              </a:p>
              <a:p>
                <a:pPr marL="0" indent="0">
                  <a:buNone/>
                </a:pPr>
                <a:r>
                  <a:rPr lang="en-US" altLang="zh-CN" sz="2000" b="0" dirty="0"/>
                  <a:t>		</a:t>
                </a:r>
                <a:r>
                  <a:rPr lang="en-US" altLang="zh-CN" sz="20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两边分别相加，得到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𝐴𝑐𝑡𝑢𝑎𝑙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.  </a:t>
                </a:r>
                <a:r>
                  <a:rPr lang="zh-CN" altLang="en-US" sz="2000" b="0" dirty="0"/>
                  <a:t>从而可采纳</a:t>
                </a:r>
                <a:endParaRPr lang="en-US" altLang="zh-CN" sz="2000" b="0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AEA2FFD5-7CB3-491B-8899-75A532917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1" y="1268758"/>
                <a:ext cx="8899946" cy="5360642"/>
              </a:xfr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9204DA-C2AB-4258-8D0D-B6A4F088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414764"/>
            <a:ext cx="8899947" cy="8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6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0222-4F7B-41B7-AC99-67E04A7B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9791D0A-DD60-4198-8FE7-A9BFEF4BB4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非一致的可采纳启发式：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zh-CN" altLang="en-US" sz="2000" dirty="0"/>
                  <a:t>考虑如下路径</a:t>
                </a:r>
                <a:r>
                  <a:rPr lang="en-US" altLang="zh-CN" sz="2000" dirty="0"/>
                  <a:t>a------b------c</a:t>
                </a:r>
                <a:r>
                  <a:rPr lang="zh-CN" altLang="en-US" sz="2000" dirty="0"/>
                  <a:t>，其中</a:t>
                </a:r>
                <a:r>
                  <a:rPr lang="en-US" altLang="zh-CN" sz="2000" dirty="0"/>
                  <a:t>a—b</a:t>
                </a:r>
                <a:r>
                  <a:rPr lang="zh-CN" altLang="en-US" sz="2000" dirty="0"/>
                  <a:t>的实际耗散为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b—c</a:t>
                </a:r>
                <a:r>
                  <a:rPr lang="zh-CN" altLang="en-US" sz="2000" dirty="0"/>
                  <a:t>的实际耗散为</a:t>
                </a:r>
                <a:r>
                  <a:rPr lang="en-US" altLang="zh-CN" sz="2000" dirty="0"/>
                  <a:t>2.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zh-CN" altLang="en-US" sz="2000" dirty="0"/>
                  <a:t>若令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，由于没有高估实际耗散，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 dirty="0"/>
                  <a:t>是可采纳的。但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=1+2</m:t>
                    </m:r>
                  </m:oMath>
                </a14:m>
                <a:r>
                  <a:rPr lang="zh-CN" altLang="en-US" sz="2000" dirty="0"/>
                  <a:t>，所以非一致。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9791D0A-DD60-4198-8FE7-A9BFEF4BB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9" t="-982" r="-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9669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D1A45-58C2-490F-962C-4D5BF9D9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7E841-77DF-40C7-94BB-3B78705D9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1D2CCC-EDDD-495A-B046-C1D339C35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1268758"/>
            <a:ext cx="7315200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6FE6E1-03FF-4338-9CDE-D4389307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48274"/>
              </p:ext>
            </p:extLst>
          </p:nvPr>
        </p:nvGraphicFramePr>
        <p:xfrm>
          <a:off x="71501" y="3284984"/>
          <a:ext cx="8856981" cy="334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56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56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88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4"/>
                      <a:stretch>
                        <a:fillRect l="-100000" t="-5155" r="-799315" b="-40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4"/>
                      <a:stretch>
                        <a:fillRect l="-201379" t="-5155" r="-704828" b="-40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 rotWithShape="0">
                      <a:blip r:embed="rId4"/>
                      <a:stretch>
                        <a:fillRect l="-299315" t="-5155" r="-600000" b="-40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88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初始域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{0,1…,9}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883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 rotWithShape="0">
                      <a:blip r:embed="rId4"/>
                      <a:stretch>
                        <a:fillRect l="-690" t="-205155" r="-905517" b="-20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{0,1,..,9}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83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 rotWithShape="0">
                      <a:blip r:embed="rId4"/>
                      <a:stretch>
                        <a:fillRect l="-690" t="-305155" r="-905517" b="-10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{5,..,9}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83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4"/>
                      <a:stretch>
                        <a:fillRect l="-690" t="-405155" r="-905517" b="-20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{0,1}</a:t>
                      </a:r>
                      <a:endParaRPr lang="zh-CN" altLang="en-US" sz="1600" dirty="0"/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{5,..,9}</a:t>
                      </a:r>
                      <a:endParaRPr lang="zh-CN" altLang="en-US" sz="1600" dirty="0"/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{0,2,3,4}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{0,2,4,6,8}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{0,2,..,9}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7E83D88-759F-4816-A9B4-5588493A747A}"/>
              </a:ext>
            </a:extLst>
          </p:cNvPr>
          <p:cNvSpPr/>
          <p:nvPr/>
        </p:nvSpPr>
        <p:spPr>
          <a:xfrm>
            <a:off x="1104900" y="3981450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6DBBE2-78C0-4E7A-B904-9E3DB56B4FA8}"/>
              </a:ext>
            </a:extLst>
          </p:cNvPr>
          <p:cNvSpPr/>
          <p:nvPr/>
        </p:nvSpPr>
        <p:spPr>
          <a:xfrm>
            <a:off x="3762375" y="4638675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7DA89E-49FF-4497-94E1-A67899355F40}"/>
              </a:ext>
            </a:extLst>
          </p:cNvPr>
          <p:cNvSpPr/>
          <p:nvPr/>
        </p:nvSpPr>
        <p:spPr>
          <a:xfrm>
            <a:off x="1981200" y="5305425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E9D898-564B-4BD7-A328-74584A1B19F3}"/>
              </a:ext>
            </a:extLst>
          </p:cNvPr>
          <p:cNvSpPr/>
          <p:nvPr/>
        </p:nvSpPr>
        <p:spPr>
          <a:xfrm>
            <a:off x="4629150" y="5324475"/>
            <a:ext cx="628650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61EB21-9EB9-4A3D-9F59-41A0B0FE3A33}"/>
              </a:ext>
            </a:extLst>
          </p:cNvPr>
          <p:cNvSpPr/>
          <p:nvPr/>
        </p:nvSpPr>
        <p:spPr>
          <a:xfrm>
            <a:off x="5438774" y="531495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E971D1-F701-4A24-910F-3CE834DA7B0B}"/>
              </a:ext>
            </a:extLst>
          </p:cNvPr>
          <p:cNvSpPr/>
          <p:nvPr/>
        </p:nvSpPr>
        <p:spPr>
          <a:xfrm>
            <a:off x="6329522" y="5324475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B06BF7-C8F7-4448-BDC8-BB00B5B728DF}"/>
              </a:ext>
            </a:extLst>
          </p:cNvPr>
          <p:cNvSpPr/>
          <p:nvPr/>
        </p:nvSpPr>
        <p:spPr>
          <a:xfrm>
            <a:off x="7198599" y="5324475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24AA84-3200-4EF5-9231-D3EFE60FC3DC}"/>
              </a:ext>
            </a:extLst>
          </p:cNvPr>
          <p:cNvSpPr/>
          <p:nvPr/>
        </p:nvSpPr>
        <p:spPr>
          <a:xfrm>
            <a:off x="8067676" y="5324475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C8A9DA-A0C0-4948-B3D3-9CC19E56C4B8}"/>
              </a:ext>
            </a:extLst>
          </p:cNvPr>
          <p:cNvSpPr/>
          <p:nvPr/>
        </p:nvSpPr>
        <p:spPr>
          <a:xfrm>
            <a:off x="5438774" y="598256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9D8309-B72D-4124-A6F9-0606602C5866}"/>
              </a:ext>
            </a:extLst>
          </p:cNvPr>
          <p:cNvSpPr/>
          <p:nvPr/>
        </p:nvSpPr>
        <p:spPr>
          <a:xfrm>
            <a:off x="6319998" y="5921439"/>
            <a:ext cx="869077" cy="7369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71FC81-DC15-4646-BA1F-FC4E8B0735C8}"/>
              </a:ext>
            </a:extLst>
          </p:cNvPr>
          <p:cNvSpPr/>
          <p:nvPr/>
        </p:nvSpPr>
        <p:spPr>
          <a:xfrm>
            <a:off x="2865120" y="5955665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18848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E2D37-DD17-4062-B336-AB50F901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869A7-27D4-4E95-B525-62C96E4F8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5A70C8-5424-4898-B554-1DC905CF8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3280" y="1210468"/>
            <a:ext cx="2390775" cy="1247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75BB82-BF8E-4B3A-A61F-5C24DC66B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12863"/>
            <a:ext cx="115252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4242657-4852-4D78-A2ED-329FC269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40748"/>
              </p:ext>
            </p:extLst>
          </p:nvPr>
        </p:nvGraphicFramePr>
        <p:xfrm>
          <a:off x="30480" y="2458242"/>
          <a:ext cx="9072880" cy="430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7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54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5"/>
                      <a:stretch>
                        <a:fillRect l="-101460" t="-5814" r="-805839" b="-7023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5"/>
                      <a:stretch>
                        <a:fillRect l="-200000" t="-5814" r="-700000" b="-7023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 rotWithShape="0">
                      <a:blip r:embed="rId5"/>
                      <a:stretch>
                        <a:fillRect l="-302190" t="-5814" r="-605109" b="-7023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74">
                <a:tc>
                  <a:txBody>
                    <a:bodyPr/>
                    <a:lstStyle/>
                    <a:p>
                      <a:pPr algn="ctr"/>
                      <a:endParaRPr lang="zh-CN" sz="1400" b="0" dirty="0"/>
                    </a:p>
                  </a:txBody>
                  <a:tcPr>
                    <a:blipFill rotWithShape="0">
                      <a:blip r:embed="rId5"/>
                      <a:stretch>
                        <a:fillRect l="-725" t="-105814" r="-899275" b="-6023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{5,6,7}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{0,2,3,4}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{0,2,4}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{0,4,6,8}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{0,4,8}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After</a:t>
                      </a:r>
                    </a:p>
                    <a:p>
                      <a:pPr algn="ctr"/>
                      <a:r>
                        <a:rPr lang="en-US" altLang="zh-CN" sz="1600" b="0" dirty="0"/>
                        <a:t>O=4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{7}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{0,3}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{0,6}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{8}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After</a:t>
                      </a:r>
                    </a:p>
                    <a:p>
                      <a:pPr algn="ctr"/>
                      <a:r>
                        <a:rPr lang="en-US" altLang="zh-CN" sz="1600" b="0" dirty="0"/>
                        <a:t>T=7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/>
                        <a:t>{0,3}</a:t>
                      </a:r>
                      <a:endParaRPr lang="zh-CN" altLang="en-US" sz="1600" b="0" dirty="0"/>
                    </a:p>
                    <a:p>
                      <a:pPr algn="ctr"/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{0,6}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{8}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After</a:t>
                      </a:r>
                    </a:p>
                    <a:p>
                      <a:pPr algn="ctr"/>
                      <a:r>
                        <a:rPr lang="en-US" altLang="zh-CN" sz="1600" b="0" dirty="0"/>
                        <a:t>R=8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/>
                        <a:t>{0,3}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{0,6}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8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After</a:t>
                      </a:r>
                    </a:p>
                    <a:p>
                      <a:pPr algn="ctr"/>
                      <a:r>
                        <a:rPr lang="en-US" altLang="zh-CN" sz="1600" b="0" dirty="0"/>
                        <a:t>W=3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3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{6}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8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After</a:t>
                      </a:r>
                    </a:p>
                    <a:p>
                      <a:pPr algn="ctr"/>
                      <a:r>
                        <a:rPr lang="en-US" altLang="zh-CN" sz="1600" b="0" dirty="0"/>
                        <a:t>U=6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3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8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A7AA440-6AE7-4B0F-B12A-6C1236508519}"/>
              </a:ext>
            </a:extLst>
          </p:cNvPr>
          <p:cNvSpPr/>
          <p:nvPr/>
        </p:nvSpPr>
        <p:spPr>
          <a:xfrm>
            <a:off x="6454774" y="308610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879951-012B-48D1-806A-41B2E0E411DE}"/>
              </a:ext>
            </a:extLst>
          </p:cNvPr>
          <p:cNvSpPr/>
          <p:nvPr/>
        </p:nvSpPr>
        <p:spPr>
          <a:xfrm>
            <a:off x="8262619" y="308610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AF089E-FB2D-42B1-8E1C-FEF4A9E14D45}"/>
              </a:ext>
            </a:extLst>
          </p:cNvPr>
          <p:cNvSpPr/>
          <p:nvPr/>
        </p:nvSpPr>
        <p:spPr>
          <a:xfrm>
            <a:off x="7351393" y="308610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D6539E-1FC0-44AB-87DE-A55C1425F1CF}"/>
              </a:ext>
            </a:extLst>
          </p:cNvPr>
          <p:cNvSpPr/>
          <p:nvPr/>
        </p:nvSpPr>
        <p:spPr>
          <a:xfrm>
            <a:off x="4617085" y="3086100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61631F-4AF2-43AD-A6F8-E856034E9BC9}"/>
              </a:ext>
            </a:extLst>
          </p:cNvPr>
          <p:cNvSpPr/>
          <p:nvPr/>
        </p:nvSpPr>
        <p:spPr>
          <a:xfrm>
            <a:off x="6530339" y="3086100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CE780-175B-4C48-A32B-190DABDB6ABD}"/>
              </a:ext>
            </a:extLst>
          </p:cNvPr>
          <p:cNvSpPr/>
          <p:nvPr/>
        </p:nvSpPr>
        <p:spPr>
          <a:xfrm>
            <a:off x="8262619" y="3685059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6B631A-B7F2-43EC-9FDB-28825666FAAB}"/>
              </a:ext>
            </a:extLst>
          </p:cNvPr>
          <p:cNvSpPr/>
          <p:nvPr/>
        </p:nvSpPr>
        <p:spPr>
          <a:xfrm>
            <a:off x="7351393" y="3685059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531913-A935-4F2C-BA14-353BA42D3CEB}"/>
              </a:ext>
            </a:extLst>
          </p:cNvPr>
          <p:cNvSpPr/>
          <p:nvPr/>
        </p:nvSpPr>
        <p:spPr>
          <a:xfrm>
            <a:off x="4624231" y="3685059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8ABE6B-0C6B-4969-8C0A-ADE641AE3C84}"/>
              </a:ext>
            </a:extLst>
          </p:cNvPr>
          <p:cNvSpPr/>
          <p:nvPr/>
        </p:nvSpPr>
        <p:spPr>
          <a:xfrm>
            <a:off x="5535457" y="3685059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961152-2EAA-452D-856A-8DC2A70DAA71}"/>
              </a:ext>
            </a:extLst>
          </p:cNvPr>
          <p:cNvSpPr/>
          <p:nvPr/>
        </p:nvSpPr>
        <p:spPr>
          <a:xfrm>
            <a:off x="4747261" y="3732683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0A316F1-CC35-4563-827E-B2D815170764}"/>
              </a:ext>
            </a:extLst>
          </p:cNvPr>
          <p:cNvSpPr/>
          <p:nvPr/>
        </p:nvSpPr>
        <p:spPr>
          <a:xfrm>
            <a:off x="7351393" y="5543833"/>
            <a:ext cx="800101" cy="3429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9357D5-A102-4828-9E8A-D4D5A4CCB5C8}"/>
              </a:ext>
            </a:extLst>
          </p:cNvPr>
          <p:cNvSpPr/>
          <p:nvPr/>
        </p:nvSpPr>
        <p:spPr>
          <a:xfrm>
            <a:off x="8348344" y="4323802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3489B1-B516-4626-8BBB-3F225F9774D5}"/>
              </a:ext>
            </a:extLst>
          </p:cNvPr>
          <p:cNvSpPr/>
          <p:nvPr/>
        </p:nvSpPr>
        <p:spPr>
          <a:xfrm>
            <a:off x="5621182" y="4911876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F9C6A9-98B6-46E8-AD6B-9A1E68517953}"/>
              </a:ext>
            </a:extLst>
          </p:cNvPr>
          <p:cNvSpPr/>
          <p:nvPr/>
        </p:nvSpPr>
        <p:spPr>
          <a:xfrm>
            <a:off x="7437118" y="5602123"/>
            <a:ext cx="62865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70175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16AB-4815-445E-8F7B-C8CC850F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5.8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7177-E06C-4B99-80C7-2E5C6B7E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1" y="1268758"/>
            <a:ext cx="5550729" cy="496855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(SA,WA)</a:t>
            </a:r>
            <a:r>
              <a:rPr lang="zh-CN" altLang="en-US" sz="2400" dirty="0"/>
              <a:t>消除不相容</a:t>
            </a:r>
            <a:r>
              <a:rPr lang="en-US" altLang="zh-CN" sz="2400" dirty="0"/>
              <a:t>,SA={G,B}</a:t>
            </a:r>
          </a:p>
          <a:p>
            <a:pPr marL="0" indent="0">
              <a:buNone/>
            </a:pPr>
            <a:r>
              <a:rPr lang="en-US" altLang="zh-CN" sz="2400" dirty="0"/>
              <a:t>    (SA,V)</a:t>
            </a:r>
            <a:r>
              <a:rPr lang="zh-CN" altLang="en-US" sz="2400" dirty="0"/>
              <a:t>消除不相容</a:t>
            </a:r>
            <a:r>
              <a:rPr lang="en-US" altLang="zh-CN" sz="2400" dirty="0"/>
              <a:t>,SA={G}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同理，得到</a:t>
            </a:r>
            <a:r>
              <a:rPr lang="en-US" altLang="zh-CN" sz="2400" dirty="0"/>
              <a:t>NT={B}, NSW={R}</a:t>
            </a:r>
          </a:p>
          <a:p>
            <a:pPr marL="0" indent="0">
              <a:buNone/>
            </a:pPr>
            <a:r>
              <a:rPr lang="en-US" altLang="zh-CN" sz="2400" dirty="0"/>
              <a:t>    (Q,NT)</a:t>
            </a:r>
            <a:r>
              <a:rPr lang="zh-CN" altLang="en-US" sz="2400" dirty="0"/>
              <a:t>消除不相容</a:t>
            </a:r>
            <a:r>
              <a:rPr lang="en-US" altLang="zh-CN" sz="2400" dirty="0"/>
              <a:t>, Q={R,G}</a:t>
            </a:r>
          </a:p>
          <a:p>
            <a:pPr marL="0" indent="0">
              <a:buNone/>
            </a:pPr>
            <a:r>
              <a:rPr lang="en-US" altLang="zh-CN" sz="2400" dirty="0"/>
              <a:t>    (Q,NSW)</a:t>
            </a:r>
            <a:r>
              <a:rPr lang="zh-CN" altLang="en-US" sz="2400" dirty="0"/>
              <a:t>消除不相容</a:t>
            </a:r>
            <a:r>
              <a:rPr lang="en-US" altLang="zh-CN" sz="2400" dirty="0"/>
              <a:t>, Q={G}</a:t>
            </a:r>
          </a:p>
          <a:p>
            <a:pPr marL="0" indent="0">
              <a:buNone/>
            </a:pPr>
            <a:r>
              <a:rPr lang="en-US" altLang="zh-CN" sz="2400" dirty="0"/>
              <a:t>    (Q,SA)</a:t>
            </a:r>
            <a:r>
              <a:rPr lang="zh-CN" altLang="en-US" sz="2400" dirty="0"/>
              <a:t>消除不相容</a:t>
            </a:r>
            <a:r>
              <a:rPr lang="en-US" altLang="zh-CN" sz="2400" dirty="0"/>
              <a:t>, Q={}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所以</a:t>
            </a:r>
            <a:r>
              <a:rPr lang="en-US" altLang="zh-CN" sz="2400" dirty="0"/>
              <a:t>{WA=R, V=B}</a:t>
            </a:r>
            <a:r>
              <a:rPr lang="zh-CN" altLang="en-US" sz="2400" dirty="0"/>
              <a:t>不相容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DDDE6A-61B3-445A-9146-11C4AA17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12850"/>
            <a:ext cx="864235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1CFA95-AA6F-4409-89B8-CF8E128C5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510" y="2359151"/>
            <a:ext cx="38290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8399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7408-44C9-41ED-B95B-431D36CD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03E8305-5E95-41EA-A476-FA8FAC304A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1" y="1268758"/>
                <a:ext cx="8640962" cy="5467322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假设有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顶点，值域中最多有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取值</m:t>
                    </m:r>
                  </m:oMath>
                </a14:m>
                <a:r>
                  <a:rPr lang="zh-CN" altLang="en-US" sz="2400" dirty="0"/>
                  <a:t>。树状结构下，弧的条数为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，检验每条弧的复杂度为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每条弧只需要检验一次，故总的复杂度为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zh-CN" altLang="en-US" sz="2400" dirty="0"/>
                  <a:t>如何做到每条弧只检验一次？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1. </a:t>
                </a:r>
                <a:r>
                  <a:rPr lang="zh-CN" altLang="en-US" sz="2400" dirty="0"/>
                  <a:t>采用逆拓扑序进行检验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2. </a:t>
                </a:r>
                <a:r>
                  <a:rPr lang="zh-CN" altLang="en-US" sz="2400" dirty="0"/>
                  <a:t>使用集合数据结构存储弧</a:t>
                </a: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C03E8305-5E95-41EA-A476-FA8FAC304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1" y="1268758"/>
                <a:ext cx="8640962" cy="5467322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F021241-4561-4288-AB69-C7990FBB7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8425"/>
            <a:ext cx="8869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1532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2A183-00E4-48AF-AE99-43657F9B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28A84-15EE-4C05-8210-EF26772E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0" y="1268758"/>
            <a:ext cx="8964489" cy="558924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逆拓扑序检验：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使用集合数据结构存储弧</a:t>
            </a:r>
            <a:r>
              <a:rPr lang="zh-CN" altLang="en-US" sz="2400" dirty="0">
                <a:sym typeface="Wingdings" panose="05000000000000000000" pitchFamily="2" charset="2"/>
              </a:rPr>
              <a:t>（第三版教材</a:t>
            </a:r>
            <a:r>
              <a:rPr lang="en-US" altLang="zh-CN" sz="2400" dirty="0">
                <a:sym typeface="Wingdings" panose="05000000000000000000" pitchFamily="2" charset="2"/>
              </a:rPr>
              <a:t>P174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    </a:t>
            </a:r>
            <a:r>
              <a:rPr lang="zh-CN" altLang="en-US" sz="2000" dirty="0">
                <a:sym typeface="Wingdings" panose="05000000000000000000" pitchFamily="2" charset="2"/>
              </a:rPr>
              <a:t>当使用集合存储待检验弧，逆拓扑序中所有重新需要加入检验集合中的弧，早已经位于待检验集合中，无需加入。这就保证了每条弧只会被检验一次。</a:t>
            </a:r>
            <a:endParaRPr lang="en-US" altLang="zh-CN" sz="20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42AFF3D-1046-45D2-8C22-9879700166B6}"/>
              </a:ext>
            </a:extLst>
          </p:cNvPr>
          <p:cNvSpPr/>
          <p:nvPr/>
        </p:nvSpPr>
        <p:spPr>
          <a:xfrm>
            <a:off x="629920" y="2529840"/>
            <a:ext cx="243840" cy="2438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DAD409C-CE61-416D-883F-79810E69AF33}"/>
              </a:ext>
            </a:extLst>
          </p:cNvPr>
          <p:cNvSpPr/>
          <p:nvPr/>
        </p:nvSpPr>
        <p:spPr>
          <a:xfrm>
            <a:off x="1310640" y="2153920"/>
            <a:ext cx="243840" cy="2438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0AB09F-2FED-4219-BC59-94061D1C9DEF}"/>
              </a:ext>
            </a:extLst>
          </p:cNvPr>
          <p:cNvSpPr/>
          <p:nvPr/>
        </p:nvSpPr>
        <p:spPr>
          <a:xfrm>
            <a:off x="1310640" y="2825269"/>
            <a:ext cx="243840" cy="2438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8FCFA7-4E85-4D38-8C25-084ABD77FCA4}"/>
              </a:ext>
            </a:extLst>
          </p:cNvPr>
          <p:cNvSpPr/>
          <p:nvPr/>
        </p:nvSpPr>
        <p:spPr>
          <a:xfrm>
            <a:off x="2021840" y="1757680"/>
            <a:ext cx="243840" cy="2438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74425A-38AB-4E46-B520-4D5AC99E7905}"/>
              </a:ext>
            </a:extLst>
          </p:cNvPr>
          <p:cNvSpPr/>
          <p:nvPr/>
        </p:nvSpPr>
        <p:spPr>
          <a:xfrm>
            <a:off x="2021840" y="2407920"/>
            <a:ext cx="243840" cy="2438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7DF3B84-C06E-4095-AB47-50D011BDE08C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838050" y="2362050"/>
            <a:ext cx="508300" cy="2035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FC4AB1-92B1-4477-A891-406ADA3D1556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1554480" y="1965810"/>
            <a:ext cx="540000" cy="31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EF0FD8D-ADA9-405A-8F89-CA647468D521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554480" y="2275840"/>
            <a:ext cx="467360" cy="2540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001534-7C3A-499E-98F5-D3FE6F9A098E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838050" y="2737970"/>
            <a:ext cx="472590" cy="20921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432A33-7898-4437-A4E2-E33C117271BF}"/>
                  </a:ext>
                </a:extLst>
              </p:cNvPr>
              <p:cNvSpPr txBox="1"/>
              <p:nvPr/>
            </p:nvSpPr>
            <p:spPr>
              <a:xfrm>
                <a:off x="2094480" y="1677698"/>
                <a:ext cx="721360" cy="66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432A33-7898-4437-A4E2-E33C11727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480" y="1677698"/>
                <a:ext cx="721360" cy="668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7D54B31-85C4-4BB8-A6D9-33A982A231FB}"/>
                  </a:ext>
                </a:extLst>
              </p:cNvPr>
              <p:cNvSpPr txBox="1"/>
              <p:nvPr/>
            </p:nvSpPr>
            <p:spPr>
              <a:xfrm>
                <a:off x="1071270" y="1830756"/>
                <a:ext cx="721360" cy="646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7D54B31-85C4-4BB8-A6D9-33A982A2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70" y="1830756"/>
                <a:ext cx="721360" cy="646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C615A7B-3BC3-4922-91EC-1099283AD866}"/>
                  </a:ext>
                </a:extLst>
              </p:cNvPr>
              <p:cNvSpPr txBox="1"/>
              <p:nvPr/>
            </p:nvSpPr>
            <p:spPr>
              <a:xfrm>
                <a:off x="2128520" y="2328596"/>
                <a:ext cx="721360" cy="646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C615A7B-3BC3-4922-91EC-1099283AD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20" y="2328596"/>
                <a:ext cx="721360" cy="646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86497E-DD62-4987-8917-0CA258A24323}"/>
                  </a:ext>
                </a:extLst>
              </p:cNvPr>
              <p:cNvSpPr txBox="1"/>
              <p:nvPr/>
            </p:nvSpPr>
            <p:spPr>
              <a:xfrm>
                <a:off x="387241" y="2163148"/>
                <a:ext cx="721360" cy="646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86497E-DD62-4987-8917-0CA258A2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1" y="2163148"/>
                <a:ext cx="721360" cy="646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20E281-21A0-42B9-873F-70F8A46A2437}"/>
                  </a:ext>
                </a:extLst>
              </p:cNvPr>
              <p:cNvSpPr txBox="1"/>
              <p:nvPr/>
            </p:nvSpPr>
            <p:spPr>
              <a:xfrm>
                <a:off x="2883921" y="1677232"/>
                <a:ext cx="5970592" cy="20536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defTabSz="914400" hangingPunct="0"/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当检验弧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值域</m:t>
                    </m:r>
                  </m:oMath>
                </a14:m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发生变化，需要将弧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重新检验。同理，当检验弧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时，需要重新检验弧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。</a:t>
                </a:r>
                <a:endParaRPr lang="en-US" altLang="zh-CN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Helvetica"/>
                </a:endParaRPr>
              </a:p>
              <a:p>
                <a:pPr defTabSz="914400" hangingPunct="0"/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在逆拓扑序下，只有当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与</m:t>
                    </m:r>
                  </m:oMath>
                </a14:m>
                <a:r>
                  <a:rPr lang="zh-CN" altLang="en-US" b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其所有子节点组成的弧检验完后</a:t>
                </a:r>
                <a:r>
                  <a:rPr lang="en-US" altLang="zh-CN" b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,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才会被检验，而</a:t>
                </a:r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Helvetica"/>
                  </a:rPr>
                  <a:t>同时也是此前不断重新加入检验集合中的弧。这就保证了在树中，一条边被检验完毕后，不再会被加入待检验集合。</a:t>
                </a:r>
                <a:endParaRPr lang="en-US" altLang="zh-CN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Helvetica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20E281-21A0-42B9-873F-70F8A46A2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21" y="1677232"/>
                <a:ext cx="5970592" cy="2053635"/>
              </a:xfrm>
              <a:prstGeom prst="rect">
                <a:avLst/>
              </a:prstGeom>
              <a:blipFill>
                <a:blip r:embed="rId6"/>
                <a:stretch>
                  <a:fillRect l="-1633" t="-2374" r="-510" b="-3561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2203A293-69A0-45C9-91DC-35146B9AF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4939796"/>
            <a:ext cx="7490700" cy="8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595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14DB30-66EB-4ACD-8DF1-C8CD3AF1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2F8294-A866-4646-9AE2-1421D01B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40" y="1471731"/>
            <a:ext cx="7724775" cy="600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4C906D-268C-4966-88B7-B1E41343C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3" y="2246225"/>
            <a:ext cx="7111994" cy="45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057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B0167-87F7-477E-99B8-1DBFCDD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A370D-948E-4CF3-9672-86DA722EF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初始状态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/>
              <a:t>Lugoj: 244=0+244</a:t>
            </a:r>
          </a:p>
          <a:p>
            <a:r>
              <a:rPr lang="zh-CN" altLang="en-US" sz="2400" dirty="0"/>
              <a:t>扩展</a:t>
            </a:r>
            <a:r>
              <a:rPr lang="en-US" altLang="zh-CN" sz="2400" dirty="0"/>
              <a:t>Lugoj</a:t>
            </a:r>
            <a:r>
              <a:rPr lang="zh-CN" altLang="en-US" sz="2400" dirty="0"/>
              <a:t>（</a:t>
            </a:r>
            <a:r>
              <a:rPr lang="en-US" altLang="zh-CN" sz="2400" dirty="0"/>
              <a:t>g=0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u="sng" dirty="0" err="1"/>
              <a:t>Mehadia</a:t>
            </a:r>
            <a:r>
              <a:rPr lang="en-US" altLang="zh-CN" sz="2400" u="sng" dirty="0"/>
              <a:t>: 311=70+241  Timisoara: 440=111+329</a:t>
            </a:r>
          </a:p>
          <a:p>
            <a:r>
              <a:rPr lang="zh-CN" altLang="en-US" sz="2400" dirty="0"/>
              <a:t>扩展</a:t>
            </a:r>
            <a:r>
              <a:rPr lang="en-US" altLang="zh-CN" sz="2400" dirty="0" err="1"/>
              <a:t>Mehadia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g=70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/>
              <a:t>Timisoara: 440=111+329   </a:t>
            </a:r>
            <a:r>
              <a:rPr lang="en-US" altLang="zh-CN" sz="2400" u="sng" dirty="0" err="1"/>
              <a:t>Dobreta</a:t>
            </a:r>
            <a:r>
              <a:rPr lang="en-US" altLang="zh-CN" sz="2400" u="sng" dirty="0"/>
              <a:t>: 387=145+242 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/>
              <a:t>Lugoj: 384=140+244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扩展</a:t>
            </a:r>
            <a:r>
              <a:rPr lang="en-US" altLang="zh-CN" sz="2400" dirty="0">
                <a:solidFill>
                  <a:srgbClr val="FF0000"/>
                </a:solidFill>
              </a:rPr>
              <a:t>Lugoj 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g=140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/>
              <a:t> Timisoara: 440=111+329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387=145+242 </a:t>
            </a:r>
          </a:p>
          <a:p>
            <a:pPr marL="0" indent="0">
              <a:buNone/>
            </a:pPr>
            <a:r>
              <a:rPr lang="en-US" altLang="zh-CN" sz="2400" dirty="0"/>
              <a:t>	         </a:t>
            </a:r>
            <a:r>
              <a:rPr lang="en-US" altLang="zh-CN" sz="2400" u="sng" dirty="0" err="1">
                <a:solidFill>
                  <a:srgbClr val="FF0000"/>
                </a:solidFill>
              </a:rPr>
              <a:t>Mehadia</a:t>
            </a:r>
            <a:r>
              <a:rPr lang="en-US" altLang="zh-CN" sz="2400" u="sng" dirty="0"/>
              <a:t>: 451=210+241  </a:t>
            </a:r>
            <a:r>
              <a:rPr lang="en-US" altLang="zh-CN" sz="2400" u="sng" dirty="0">
                <a:solidFill>
                  <a:srgbClr val="FF0000"/>
                </a:solidFill>
              </a:rPr>
              <a:t>Timisoara</a:t>
            </a:r>
            <a:r>
              <a:rPr lang="en-US" altLang="zh-CN" sz="2400" u="sng" dirty="0"/>
              <a:t>: 580=251+329</a:t>
            </a:r>
            <a:endParaRPr lang="zh-CN" altLang="en-US" sz="2400" u="sng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FBA677-E08A-4A07-AF8D-C6CDB6B6CB32}"/>
              </a:ext>
            </a:extLst>
          </p:cNvPr>
          <p:cNvSpPr/>
          <p:nvPr/>
        </p:nvSpPr>
        <p:spPr>
          <a:xfrm>
            <a:off x="1693648" y="1736886"/>
            <a:ext cx="2461792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48DBE3-EBDC-4C6C-9D27-4A29DB8E14FA}"/>
              </a:ext>
            </a:extLst>
          </p:cNvPr>
          <p:cNvSpPr/>
          <p:nvPr/>
        </p:nvSpPr>
        <p:spPr>
          <a:xfrm>
            <a:off x="1693648" y="2612851"/>
            <a:ext cx="2959632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628182-B7CE-4F09-BBE2-4799C257EE64}"/>
              </a:ext>
            </a:extLst>
          </p:cNvPr>
          <p:cNvSpPr/>
          <p:nvPr/>
        </p:nvSpPr>
        <p:spPr>
          <a:xfrm>
            <a:off x="1693648" y="3978995"/>
            <a:ext cx="2746272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87F94D-BF56-498B-8CE9-DC22D30843FB}"/>
              </a:ext>
            </a:extLst>
          </p:cNvPr>
          <p:cNvSpPr/>
          <p:nvPr/>
        </p:nvSpPr>
        <p:spPr>
          <a:xfrm>
            <a:off x="5183112" y="4862915"/>
            <a:ext cx="3066808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66135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0D599-787F-4D85-B027-998AFAFB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CD63D-A71A-4DFE-B81B-ECA1259A7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扩展</a:t>
            </a:r>
            <a:r>
              <a:rPr lang="en-US" altLang="zh-CN" sz="2400" dirty="0" err="1"/>
              <a:t>Dobreta</a:t>
            </a:r>
            <a:r>
              <a:rPr lang="zh-CN" altLang="en-US" sz="2400" dirty="0"/>
              <a:t>（</a:t>
            </a:r>
            <a:r>
              <a:rPr lang="en-US" altLang="zh-CN" sz="2400" dirty="0"/>
              <a:t>g=145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/>
              <a:t> Timisoara: 440=111+329    </a:t>
            </a:r>
            <a:r>
              <a:rPr lang="en-US" altLang="zh-CN" sz="2400" dirty="0" err="1">
                <a:solidFill>
                  <a:schemeClr val="tx1"/>
                </a:solidFill>
              </a:rPr>
              <a:t>Mehadia</a:t>
            </a:r>
            <a:r>
              <a:rPr lang="en-US" altLang="zh-CN" sz="2400" dirty="0"/>
              <a:t>: 451=210+241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 </a:t>
            </a:r>
            <a:r>
              <a:rPr lang="en-US" altLang="zh-CN" sz="2400" u="sng" dirty="0"/>
              <a:t>Craiova:</a:t>
            </a:r>
            <a:r>
              <a:rPr lang="zh-CN" altLang="en-US" sz="2400" u="sng" dirty="0"/>
              <a:t>  </a:t>
            </a:r>
            <a:r>
              <a:rPr lang="en-US" altLang="zh-CN" sz="2400" u="sng" dirty="0"/>
              <a:t>425=256+160</a:t>
            </a:r>
          </a:p>
          <a:p>
            <a:pPr marL="0" indent="0">
              <a:buNone/>
            </a:pPr>
            <a:r>
              <a:rPr lang="en-US" altLang="zh-CN" sz="2400" dirty="0"/>
              <a:t>	         </a:t>
            </a:r>
            <a:r>
              <a:rPr lang="en-US" altLang="zh-CN" sz="2400" u="sng" dirty="0" err="1"/>
              <a:t>Mehadia</a:t>
            </a:r>
            <a:r>
              <a:rPr lang="en-US" altLang="zh-CN" sz="2400" u="sng" dirty="0"/>
              <a:t>:  461=220+241</a:t>
            </a:r>
          </a:p>
          <a:p>
            <a:r>
              <a:rPr lang="zh-CN" altLang="en-US" sz="2400" dirty="0"/>
              <a:t>扩展</a:t>
            </a:r>
            <a:r>
              <a:rPr lang="en-US" altLang="zh-CN" sz="2400" dirty="0"/>
              <a:t>Craiova</a:t>
            </a:r>
            <a:r>
              <a:rPr lang="zh-CN" altLang="en-US" sz="2400" dirty="0"/>
              <a:t>（</a:t>
            </a:r>
            <a:r>
              <a:rPr lang="en-US" altLang="zh-CN" sz="2400" dirty="0"/>
              <a:t>g=256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/>
              <a:t> Timisoara: 440=111+329    </a:t>
            </a:r>
            <a:r>
              <a:rPr lang="en-US" altLang="zh-CN" sz="2400" dirty="0" err="1">
                <a:solidFill>
                  <a:schemeClr val="tx1"/>
                </a:solidFill>
              </a:rPr>
              <a:t>Mehadia</a:t>
            </a:r>
            <a:r>
              <a:rPr lang="en-US" altLang="zh-CN" sz="2400" dirty="0"/>
              <a:t>: 451=210+241</a:t>
            </a:r>
          </a:p>
          <a:p>
            <a:pPr marL="0" indent="0">
              <a:buNone/>
            </a:pPr>
            <a:r>
              <a:rPr lang="en-US" altLang="zh-CN" sz="2400" dirty="0"/>
              <a:t> 	         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 </a:t>
            </a:r>
            <a:r>
              <a:rPr lang="en-US" altLang="zh-CN" sz="2400" dirty="0" err="1"/>
              <a:t>Mehadia</a:t>
            </a:r>
            <a:r>
              <a:rPr lang="en-US" altLang="zh-CN" sz="2400" dirty="0"/>
              <a:t>: 461=220+241</a:t>
            </a:r>
          </a:p>
          <a:p>
            <a:pPr marL="0" indent="0">
              <a:buNone/>
            </a:pPr>
            <a:r>
              <a:rPr lang="en-US" altLang="zh-CN" sz="2400" dirty="0"/>
              <a:t>	         </a:t>
            </a:r>
            <a:r>
              <a:rPr lang="en-US" altLang="zh-CN" sz="2400" u="sng" dirty="0" err="1"/>
              <a:t>Dobreta</a:t>
            </a:r>
            <a:r>
              <a:rPr lang="en-US" altLang="zh-CN" sz="2400" u="sng" dirty="0"/>
              <a:t>: 627=385+242</a:t>
            </a:r>
            <a:r>
              <a:rPr lang="en-US" altLang="zh-CN" sz="2400" dirty="0"/>
              <a:t>       </a:t>
            </a:r>
            <a:r>
              <a:rPr lang="en-US" altLang="zh-CN" sz="2400" u="sng" dirty="0"/>
              <a:t>Pitesti: 503=403+100</a:t>
            </a:r>
          </a:p>
          <a:p>
            <a:pPr marL="0" indent="0">
              <a:buNone/>
            </a:pPr>
            <a:r>
              <a:rPr lang="en-US" altLang="zh-CN" sz="2400" dirty="0"/>
              <a:t>                     </a:t>
            </a:r>
            <a:r>
              <a:rPr lang="en-US" altLang="zh-CN" sz="2400" u="sng" dirty="0" err="1"/>
              <a:t>Rimnicu</a:t>
            </a:r>
            <a:r>
              <a:rPr lang="en-US" altLang="zh-CN" sz="2400" u="sng" dirty="0"/>
              <a:t>: 604=411+193</a:t>
            </a:r>
          </a:p>
          <a:p>
            <a:pPr marL="0" indent="0">
              <a:buNone/>
            </a:pPr>
            <a:endParaRPr lang="zh-CN" altLang="en-US" sz="2400" u="sng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C02AD-04D2-4242-BD07-2D5B22A06E52}"/>
              </a:ext>
            </a:extLst>
          </p:cNvPr>
          <p:cNvSpPr/>
          <p:nvPr/>
        </p:nvSpPr>
        <p:spPr>
          <a:xfrm>
            <a:off x="5254232" y="2160355"/>
            <a:ext cx="3066808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D3D28D-8041-4139-B806-55B7784A2E3D}"/>
              </a:ext>
            </a:extLst>
          </p:cNvPr>
          <p:cNvSpPr/>
          <p:nvPr/>
        </p:nvSpPr>
        <p:spPr>
          <a:xfrm>
            <a:off x="1769352" y="3513803"/>
            <a:ext cx="3310648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205907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AF0B-E686-4622-B8C3-01BB8300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22F6A-96F8-40C8-83D9-F718B561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1" y="1268758"/>
            <a:ext cx="8640962" cy="57619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扩展</a:t>
            </a:r>
            <a:r>
              <a:rPr lang="en-US" altLang="zh-CN" sz="2400" dirty="0"/>
              <a:t>Timisoara</a:t>
            </a:r>
            <a:r>
              <a:rPr lang="zh-CN" altLang="en-US" sz="2400" dirty="0"/>
              <a:t>（</a:t>
            </a:r>
            <a:r>
              <a:rPr lang="en-US" altLang="zh-CN" sz="2400" dirty="0"/>
              <a:t>g=111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 err="1">
                <a:solidFill>
                  <a:schemeClr val="tx1"/>
                </a:solidFill>
              </a:rPr>
              <a:t>Mehadia</a:t>
            </a:r>
            <a:r>
              <a:rPr lang="en-US" altLang="zh-CN" sz="2400" dirty="0"/>
              <a:t>: 451=210+241    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dirty="0" err="1"/>
              <a:t>Mehadia</a:t>
            </a:r>
            <a:r>
              <a:rPr lang="en-US" altLang="zh-CN" sz="2400" dirty="0"/>
              <a:t>: 461=220+241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627=385+242 </a:t>
            </a:r>
          </a:p>
          <a:p>
            <a:pPr marL="0" indent="0">
              <a:buNone/>
            </a:pPr>
            <a:r>
              <a:rPr lang="en-US" altLang="zh-CN" sz="2400" dirty="0"/>
              <a:t>	        Pitesti: 503=403+100         </a:t>
            </a:r>
            <a:r>
              <a:rPr lang="en-US" altLang="zh-CN" sz="2400" dirty="0" err="1"/>
              <a:t>Rimnicu</a:t>
            </a:r>
            <a:r>
              <a:rPr lang="en-US" altLang="zh-CN" sz="2400" dirty="0"/>
              <a:t>: 604=411+193 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/>
              <a:t>Lugoj: 466=222+244</a:t>
            </a:r>
            <a:r>
              <a:rPr lang="en-US" altLang="zh-CN" sz="2400" dirty="0"/>
              <a:t>	    </a:t>
            </a:r>
            <a:r>
              <a:rPr lang="en-US" altLang="zh-CN" sz="2400" u="sng" dirty="0"/>
              <a:t>Arad: 595=229+366</a:t>
            </a:r>
          </a:p>
          <a:p>
            <a:r>
              <a:rPr lang="zh-CN" altLang="en-US" sz="2400" dirty="0"/>
              <a:t>扩展</a:t>
            </a:r>
            <a:r>
              <a:rPr lang="en-US" altLang="zh-CN" sz="2400" dirty="0" err="1"/>
              <a:t>Mehadia</a:t>
            </a:r>
            <a:r>
              <a:rPr lang="zh-CN" altLang="en-US" sz="2400" dirty="0"/>
              <a:t>（</a:t>
            </a:r>
            <a:r>
              <a:rPr lang="en-US" altLang="zh-CN" sz="2400" dirty="0"/>
              <a:t>g=210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</a:t>
            </a:r>
            <a:r>
              <a:rPr lang="en-US" altLang="zh-CN" sz="2400" dirty="0" err="1"/>
              <a:t>Mehadia</a:t>
            </a:r>
            <a:r>
              <a:rPr lang="en-US" altLang="zh-CN" sz="2400" dirty="0"/>
              <a:t>: 461=220+241    	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627=385+242      Pitesti: 503=403+100           	        </a:t>
            </a:r>
            <a:r>
              <a:rPr lang="en-US" altLang="zh-CN" sz="2400" dirty="0" err="1"/>
              <a:t>Rimnicu</a:t>
            </a:r>
            <a:r>
              <a:rPr lang="en-US" altLang="zh-CN" sz="2400" dirty="0"/>
              <a:t>: 604=411+193     Lugoj: 466=222+244	       	        Arad: 595=229+366	    </a:t>
            </a:r>
            <a:r>
              <a:rPr lang="en-US" altLang="zh-CN" sz="2400" u="sng" dirty="0"/>
              <a:t>Lugoj: 524=280+244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 err="1"/>
              <a:t>Dobreta</a:t>
            </a:r>
            <a:r>
              <a:rPr lang="en-US" altLang="zh-CN" sz="2400" u="sng" dirty="0"/>
              <a:t>: 527=285+242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    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C1FAD8-562F-4BDD-9B62-58A5F4F35E53}"/>
              </a:ext>
            </a:extLst>
          </p:cNvPr>
          <p:cNvSpPr/>
          <p:nvPr/>
        </p:nvSpPr>
        <p:spPr>
          <a:xfrm>
            <a:off x="1637272" y="1715483"/>
            <a:ext cx="3310648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3165DC-9904-4846-A503-ED97E2F9681C}"/>
              </a:ext>
            </a:extLst>
          </p:cNvPr>
          <p:cNvSpPr/>
          <p:nvPr/>
        </p:nvSpPr>
        <p:spPr>
          <a:xfrm>
            <a:off x="4990072" y="3950683"/>
            <a:ext cx="3310648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484757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4DB7D-CB7F-49BB-AA96-F57625A4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0AF3C-1582-4DCF-930E-D5911743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1" y="1268758"/>
            <a:ext cx="8640962" cy="558924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扩展</a:t>
            </a:r>
            <a:r>
              <a:rPr lang="en-US" altLang="zh-CN" sz="2400" dirty="0" err="1"/>
              <a:t>Mehadia</a:t>
            </a:r>
            <a:r>
              <a:rPr lang="zh-CN" altLang="en-US" sz="2400" dirty="0"/>
              <a:t>（</a:t>
            </a:r>
            <a:r>
              <a:rPr lang="en-US" altLang="zh-CN" sz="2400" dirty="0"/>
              <a:t>g=220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627=385+242      	        Pitesti: 503=403+100          </a:t>
            </a:r>
            <a:r>
              <a:rPr lang="en-US" altLang="zh-CN" sz="2400" dirty="0" err="1"/>
              <a:t>Rimnicu</a:t>
            </a:r>
            <a:r>
              <a:rPr lang="en-US" altLang="zh-CN" sz="2400" dirty="0"/>
              <a:t>: 604=411+193     	        Lugoj: 466=222+244	     Arad: 595=229+366	    	        Lugoj: 524=280+244   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527=285+242 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/>
              <a:t>Lugoj: 534=290+244 </a:t>
            </a:r>
            <a:r>
              <a:rPr lang="en-US" altLang="zh-CN" sz="2400" dirty="0"/>
              <a:t>          </a:t>
            </a:r>
            <a:r>
              <a:rPr lang="en-US" altLang="zh-CN" sz="2400" u="sng" dirty="0" err="1"/>
              <a:t>Dobreta</a:t>
            </a:r>
            <a:r>
              <a:rPr lang="en-US" altLang="zh-CN" sz="2400" u="sng" dirty="0"/>
              <a:t>: 537=295+242 </a:t>
            </a:r>
          </a:p>
          <a:p>
            <a:r>
              <a:rPr lang="zh-CN" altLang="en-US" sz="2400" dirty="0"/>
              <a:t>扩展</a:t>
            </a:r>
            <a:r>
              <a:rPr lang="en-US" altLang="zh-CN" sz="2400" dirty="0"/>
              <a:t>Lugoj</a:t>
            </a:r>
            <a:r>
              <a:rPr lang="zh-CN" altLang="en-US" sz="2400" dirty="0"/>
              <a:t>（</a:t>
            </a:r>
            <a:r>
              <a:rPr lang="en-US" altLang="zh-CN" sz="2400" dirty="0"/>
              <a:t>g=222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待扩展：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627=385+242      	        Pitesti: 503=403+100          </a:t>
            </a:r>
            <a:r>
              <a:rPr lang="en-US" altLang="zh-CN" sz="2400" dirty="0" err="1"/>
              <a:t>Rimnicu</a:t>
            </a:r>
            <a:r>
              <a:rPr lang="en-US" altLang="zh-CN" sz="2400" dirty="0"/>
              <a:t>: 604=411+193 	   	        Arad: 595=229+366	     Lugoj: 524=280+244           	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527=285+242 	     Lugoj: 534=290+244</a:t>
            </a:r>
            <a:r>
              <a:rPr lang="en-US" altLang="zh-CN" sz="2400" u="sng" dirty="0"/>
              <a:t> </a:t>
            </a:r>
            <a:r>
              <a:rPr lang="en-US" altLang="zh-CN" sz="2400" dirty="0"/>
              <a:t>                    	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537=295+242 	     </a:t>
            </a:r>
            <a:r>
              <a:rPr lang="en-US" altLang="zh-CN" sz="2400" u="sng" dirty="0" err="1"/>
              <a:t>Mehadia</a:t>
            </a:r>
            <a:r>
              <a:rPr lang="en-US" altLang="zh-CN" sz="2400" u="sng" dirty="0"/>
              <a:t>: 533=292+241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/>
              <a:t>Timisoara: 662=333+329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49115-73EA-45B7-835E-7AADBB681D23}"/>
              </a:ext>
            </a:extLst>
          </p:cNvPr>
          <p:cNvSpPr/>
          <p:nvPr/>
        </p:nvSpPr>
        <p:spPr>
          <a:xfrm>
            <a:off x="1576312" y="2416523"/>
            <a:ext cx="3310648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4C687C-08CB-4BB7-AC72-F4FD49936206}"/>
              </a:ext>
            </a:extLst>
          </p:cNvPr>
          <p:cNvSpPr/>
          <p:nvPr/>
        </p:nvSpPr>
        <p:spPr>
          <a:xfrm>
            <a:off x="1545832" y="4529803"/>
            <a:ext cx="3310648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432673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3075-41A0-4A0D-A44D-BC99855E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C994B-8A7A-4C21-9E01-03AB27F1E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1" y="1268758"/>
            <a:ext cx="8640962" cy="54774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扩展</a:t>
            </a:r>
            <a:r>
              <a:rPr lang="en-US" altLang="zh-CN" sz="2400" dirty="0"/>
              <a:t>Pitesti</a:t>
            </a:r>
            <a:r>
              <a:rPr lang="zh-CN" altLang="en-US" sz="2400" dirty="0"/>
              <a:t>（</a:t>
            </a:r>
            <a:r>
              <a:rPr lang="en-US" altLang="zh-CN" sz="2400" dirty="0"/>
              <a:t>g=403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待扩展</a:t>
            </a:r>
            <a:r>
              <a:rPr lang="en-US" altLang="zh-CN" sz="2400" dirty="0"/>
              <a:t>:   </a:t>
            </a:r>
            <a:r>
              <a:rPr lang="en-US" altLang="zh-CN" sz="2400" dirty="0">
                <a:solidFill>
                  <a:schemeClr val="tx1"/>
                </a:solidFill>
              </a:rPr>
              <a:t>Timisoara</a:t>
            </a:r>
            <a:r>
              <a:rPr lang="en-US" altLang="zh-CN" sz="2400" dirty="0"/>
              <a:t>: 580=251+329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627=385+242      	        </a:t>
            </a:r>
            <a:r>
              <a:rPr lang="en-US" altLang="zh-CN" sz="2400" dirty="0" err="1"/>
              <a:t>Rimnicu</a:t>
            </a:r>
            <a:r>
              <a:rPr lang="en-US" altLang="zh-CN" sz="2400" dirty="0"/>
              <a:t>: 604=411+193      Arad: 595=229+366	     	        Lugoj: 524=280+244   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527=285+242 	     	        Lugoj: 534=290+244</a:t>
            </a:r>
            <a:r>
              <a:rPr lang="en-US" altLang="zh-CN" sz="2400" u="sng" dirty="0"/>
              <a:t> </a:t>
            </a:r>
            <a:r>
              <a:rPr lang="en-US" altLang="zh-CN" sz="2400" dirty="0"/>
              <a:t>          </a:t>
            </a:r>
            <a:r>
              <a:rPr lang="en-US" altLang="zh-CN" sz="2400" dirty="0" err="1"/>
              <a:t>Dobreta</a:t>
            </a:r>
            <a:r>
              <a:rPr lang="en-US" altLang="zh-CN" sz="2400" dirty="0"/>
              <a:t>: 537=295+242 	     	        </a:t>
            </a:r>
            <a:r>
              <a:rPr lang="en-US" altLang="zh-CN" sz="2400" dirty="0" err="1"/>
              <a:t>Mehadia</a:t>
            </a:r>
            <a:r>
              <a:rPr lang="en-US" altLang="zh-CN" sz="2400" dirty="0"/>
              <a:t>: 533=292+241     Timisoara: 662=333+329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 err="1"/>
              <a:t>Burcharst</a:t>
            </a:r>
            <a:r>
              <a:rPr lang="en-US" altLang="zh-CN" sz="2400" u="sng" dirty="0"/>
              <a:t>: 504=504+0 </a:t>
            </a:r>
            <a:r>
              <a:rPr lang="en-US" altLang="zh-CN" sz="2400" dirty="0"/>
              <a:t>       </a:t>
            </a:r>
            <a:r>
              <a:rPr lang="en-US" altLang="zh-CN" sz="2400" u="sng" dirty="0" err="1"/>
              <a:t>Rimnicu</a:t>
            </a:r>
            <a:r>
              <a:rPr lang="en-US" altLang="zh-CN" sz="2400" u="sng" dirty="0"/>
              <a:t>: 693=500+193</a:t>
            </a:r>
          </a:p>
          <a:p>
            <a:pPr marL="0" indent="0">
              <a:buNone/>
            </a:pPr>
            <a:r>
              <a:rPr lang="en-US" altLang="zh-CN" sz="2400" dirty="0"/>
              <a:t>	        </a:t>
            </a:r>
            <a:r>
              <a:rPr lang="en-US" altLang="zh-CN" sz="2400" u="sng" dirty="0"/>
              <a:t>Craiova: 701=541+160</a:t>
            </a:r>
          </a:p>
          <a:p>
            <a:pPr marL="0" indent="0">
              <a:buNone/>
            </a:pPr>
            <a:endParaRPr lang="en-US" altLang="zh-CN" sz="2400" u="sng" dirty="0"/>
          </a:p>
          <a:p>
            <a:r>
              <a:rPr lang="zh-CN" altLang="en-US" sz="2400" dirty="0"/>
              <a:t>拓展</a:t>
            </a:r>
            <a:r>
              <a:rPr lang="en-US" altLang="zh-CN" sz="2400" dirty="0" err="1"/>
              <a:t>Burcharst</a:t>
            </a:r>
            <a:r>
              <a:rPr lang="en-US" altLang="zh-CN" sz="2400" dirty="0"/>
              <a:t>: </a:t>
            </a:r>
            <a:r>
              <a:rPr lang="zh-CN" altLang="en-US" sz="2400" dirty="0"/>
              <a:t>结束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BC138C-EBDE-4C41-8E3E-75FE1BEED589}"/>
              </a:ext>
            </a:extLst>
          </p:cNvPr>
          <p:cNvSpPr/>
          <p:nvPr/>
        </p:nvSpPr>
        <p:spPr>
          <a:xfrm>
            <a:off x="1515352" y="3625563"/>
            <a:ext cx="3310648" cy="47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082319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2E4D4-FB2A-4852-A9E5-F6362C99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8F520680-ECB1-485B-BF73-ABAD9406F7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1" y="1268758"/>
                <a:ext cx="8640962" cy="55892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000" dirty="0"/>
                  <a:t>当</a:t>
                </a:r>
                <a:r>
                  <a:rPr lang="en-US" altLang="zh-CN" sz="2000" dirty="0"/>
                  <a:t> w=0,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此时扩展的是路径耗散最低的节点，为代价一致搜索。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:r>
                  <a:rPr lang="en-US" altLang="zh-CN" sz="2000" dirty="0"/>
                  <a:t> w=1,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 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A*</a:t>
                </a:r>
                <a:r>
                  <a:rPr lang="zh-CN" altLang="en-US" sz="2000" dirty="0"/>
                  <a:t>搜索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:r>
                  <a:rPr lang="en-US" altLang="zh-CN" sz="2000" dirty="0"/>
                  <a:t> w=2,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完全由估计值决定，为贪婪最佳优先搜索。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改写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0" dirty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zh-CN" altLang="en-US" sz="2000" i="0" dirty="0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前面的系数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000" dirty="0"/>
                  <a:t>不影响扩展节点扩展的顺序。要保证算法最优，也就是保证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zh-CN" altLang="en-US" sz="2000" i="0" dirty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 不会高估耗散，即使得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/>
                  <a:t>  得到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8F520680-ECB1-485B-BF73-ABAD9406F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1" y="1268758"/>
                <a:ext cx="8640962" cy="5589242"/>
              </a:xfrm>
              <a:blipFill>
                <a:blip r:embed="rId3"/>
                <a:stretch>
                  <a:fillRect l="-635" r="-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A679963-7657-428E-A294-D013E413C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9" y="1389914"/>
            <a:ext cx="8476100" cy="10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324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1720D-E91F-4ECB-BD44-9D7D200A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193A660-F86D-4EB4-B1EB-8E7BA79DA7E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1" y="1268758"/>
                <a:ext cx="8640962" cy="5589242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&lt;0  ?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zh-CN" altLang="en-US" sz="2000" dirty="0"/>
                  <a:t>可采纳</a:t>
                </a:r>
                <a:r>
                  <a:rPr lang="en-US" altLang="zh-CN" sz="2000" dirty="0"/>
                  <a:t>--&gt;</a:t>
                </a:r>
                <a:r>
                  <a:rPr lang="zh-CN" altLang="en-US" sz="2000" dirty="0"/>
                  <a:t>最优的原始证明：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假设一个非最优的目标节点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出现在边缘节点，并假设最优解的耗散是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。由于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不是最优，且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b="0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b="0" dirty="0"/>
                  <a:t>.     -----(1)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对于最优路径上的边缘节点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，由于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/>
                  <a:t>不会过高估计耗散，那么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不会被拓展，返回的是最优解。   </a:t>
                </a:r>
                <a:r>
                  <a:rPr lang="en-US" altLang="zh-CN" sz="2000" b="0" dirty="0"/>
                  <a:t>--------(2)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zh-CN" altLang="en-US" sz="2000" dirty="0"/>
                  <a:t>以上证明是基于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lang="zh-CN" altLang="en-US" sz="2000" b="0" dirty="0"/>
                  <a:t>恒大于等于</a:t>
                </a:r>
                <a:r>
                  <a:rPr lang="en-US" altLang="zh-CN" sz="2000" b="0" dirty="0"/>
                  <a:t>0</a:t>
                </a:r>
                <a:r>
                  <a:rPr lang="zh-CN" altLang="en-US" sz="2000" b="0" dirty="0"/>
                  <a:t>的假设。</a:t>
                </a:r>
                <a:endParaRPr lang="en-US" altLang="zh-CN" sz="2000" b="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/>
                  <a:t>，由于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可</m:t>
                    </m:r>
                  </m:oMath>
                </a14:m>
                <a:r>
                  <a:rPr lang="zh-CN" altLang="en-US" sz="2000" b="0" dirty="0"/>
                  <a:t>采纳</a:t>
                </a:r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b="0" dirty="0"/>
                  <a:t>，</a:t>
                </a:r>
                <a:r>
                  <a:rPr lang="en-US" altLang="zh-CN" sz="2000" b="0" dirty="0"/>
                  <a:t>(1)</a:t>
                </a:r>
                <a:r>
                  <a:rPr lang="zh-CN" altLang="en-US" sz="2000" b="0" dirty="0"/>
                  <a:t>式仍然成立；</a:t>
                </a:r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b="0" dirty="0"/>
                  <a:t>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000" b="0" dirty="0"/>
                  <a:t>,  </a:t>
                </a:r>
                <a:r>
                  <a:rPr lang="zh-CN" altLang="en-US" sz="2000" dirty="0"/>
                  <a:t>使得</a:t>
                </a:r>
                <a:r>
                  <a:rPr lang="en-US" altLang="zh-CN" sz="2000" dirty="0"/>
                  <a:t>(2)</a:t>
                </a:r>
                <a:r>
                  <a:rPr lang="zh-CN" altLang="en-US" sz="2000" dirty="0"/>
                  <a:t>式也成立，从而它仍具有最优性。</a:t>
                </a:r>
                <a:endParaRPr lang="en-US" altLang="zh-CN" sz="2000" b="0" dirty="0"/>
              </a:p>
              <a:p>
                <a:pPr marL="0" indent="0">
                  <a:buNone/>
                </a:pPr>
                <a:endParaRPr lang="en-US" altLang="zh-CN" sz="2000" b="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0" dirty="0"/>
                  <a:t>     </a:t>
                </a:r>
                <a:r>
                  <a:rPr lang="zh-CN" altLang="en-US" sz="2000" b="0" dirty="0"/>
                  <a:t>但一般默认启发式函数大于等于</a:t>
                </a:r>
                <a:r>
                  <a:rPr lang="en-US" altLang="zh-CN" sz="2000" b="0" dirty="0"/>
                  <a:t>0</a:t>
                </a:r>
                <a:r>
                  <a:rPr lang="zh-CN" altLang="en-US" sz="2000" dirty="0"/>
                  <a:t>，因此本题中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均可</m:t>
                    </m:r>
                  </m:oMath>
                </a14:m>
                <a:r>
                  <a:rPr lang="zh-CN" altLang="en-US" sz="2000" b="0" dirty="0"/>
                  <a:t>。</a:t>
                </a:r>
                <a:endParaRPr lang="en-US" altLang="zh-CN" sz="2000" b="0" dirty="0"/>
              </a:p>
              <a:p>
                <a:pPr marL="0" indent="0">
                  <a:buNone/>
                </a:pPr>
                <a:endParaRPr lang="en-US" altLang="zh-CN" sz="2000" b="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3193A660-F86D-4EB4-B1EB-8E7BA79DA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1" y="1268758"/>
                <a:ext cx="8640962" cy="5589242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1139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4806</TotalTime>
  <Words>1959</Words>
  <Application>Microsoft Office PowerPoint</Application>
  <PresentationFormat>全屏显示(4:3)</PresentationFormat>
  <Paragraphs>279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宋体</vt:lpstr>
      <vt:lpstr>Arial</vt:lpstr>
      <vt:lpstr>Calibri</vt:lpstr>
      <vt:lpstr>Calibri Light</vt:lpstr>
      <vt:lpstr>Cambria Math</vt:lpstr>
      <vt:lpstr>Helvetica</vt:lpstr>
      <vt:lpstr>Palatino Linotype</vt:lpstr>
      <vt:lpstr>Times New Roman</vt:lpstr>
      <vt:lpstr>Tw Cen MT</vt:lpstr>
      <vt:lpstr>Office 主题</vt:lpstr>
      <vt:lpstr>PowerPoint 演示文稿</vt:lpstr>
      <vt:lpstr>4.1</vt:lpstr>
      <vt:lpstr>4.1</vt:lpstr>
      <vt:lpstr>4.1</vt:lpstr>
      <vt:lpstr>4.1</vt:lpstr>
      <vt:lpstr>4.1</vt:lpstr>
      <vt:lpstr>4.1</vt:lpstr>
      <vt:lpstr>4.2</vt:lpstr>
      <vt:lpstr>4.2</vt:lpstr>
      <vt:lpstr>4.6</vt:lpstr>
      <vt:lpstr>4.6</vt:lpstr>
      <vt:lpstr>4.7</vt:lpstr>
      <vt:lpstr>4.7</vt:lpstr>
      <vt:lpstr>5.6</vt:lpstr>
      <vt:lpstr>5.6</vt:lpstr>
      <vt:lpstr>5.8</vt:lpstr>
      <vt:lpstr>5.9</vt:lpstr>
      <vt:lpstr>5.9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 Scope</dc:creator>
  <cp:lastModifiedBy>l d</cp:lastModifiedBy>
  <cp:revision>203</cp:revision>
  <cp:lastPrinted>2019-11-26T02:22:59Z</cp:lastPrinted>
  <dcterms:created xsi:type="dcterms:W3CDTF">2019-11-24T03:03:53Z</dcterms:created>
  <dcterms:modified xsi:type="dcterms:W3CDTF">2020-05-26T15:27:17Z</dcterms:modified>
</cp:coreProperties>
</file>