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1" r:id="rId3"/>
    <p:sldId id="257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8E6F1-C962-4111-A3C1-05FB4DF72EDA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DCD92-C20D-4D53-89D1-EAB990C6E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DCD92-C20D-4D53-89D1-EAB990C6E5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8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9BF-45B5-4134-8E82-32FED7E0B8A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452-E88A-4325-92CD-BE051E0A2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77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9BF-45B5-4134-8E82-32FED7E0B8A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452-E88A-4325-92CD-BE051E0A2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9BF-45B5-4134-8E82-32FED7E0B8A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452-E88A-4325-92CD-BE051E0A2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3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9BF-45B5-4134-8E82-32FED7E0B8A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452-E88A-4325-92CD-BE051E0A2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06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9BF-45B5-4134-8E82-32FED7E0B8A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452-E88A-4325-92CD-BE051E0A2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76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9BF-45B5-4134-8E82-32FED7E0B8A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452-E88A-4325-92CD-BE051E0A2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85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9BF-45B5-4134-8E82-32FED7E0B8A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452-E88A-4325-92CD-BE051E0A2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7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9BF-45B5-4134-8E82-32FED7E0B8A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452-E88A-4325-92CD-BE051E0A2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45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9BF-45B5-4134-8E82-32FED7E0B8A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452-E88A-4325-92CD-BE051E0A2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9BF-45B5-4134-8E82-32FED7E0B8A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452-E88A-4325-92CD-BE051E0A2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9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9BF-45B5-4134-8E82-32FED7E0B8A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452-E88A-4325-92CD-BE051E0A2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8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B69BF-45B5-4134-8E82-32FED7E0B8A3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66452-E88A-4325-92CD-BE051E0A2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09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人工智能基础习题课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第四次和第六次作业</a:t>
            </a:r>
            <a:endParaRPr lang="en-US" altLang="zh-CN" dirty="0" smtClean="0"/>
          </a:p>
          <a:p>
            <a:r>
              <a:rPr lang="zh-CN" altLang="en-US" dirty="0" smtClean="0"/>
              <a:t>助教 李</a:t>
            </a:r>
            <a:r>
              <a:rPr lang="zh-CN" altLang="en-US" dirty="0"/>
              <a:t>继权</a:t>
            </a:r>
          </a:p>
        </p:txBody>
      </p:sp>
    </p:spTree>
    <p:extLst>
      <p:ext uri="{BB962C8B-B14F-4D97-AF65-F5344CB8AC3E}">
        <p14:creationId xmlns:p14="http://schemas.microsoft.com/office/powerpoint/2010/main" val="30966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第四次作业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653506" cy="18294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83577" y="3711331"/>
                <a:ext cx="11526715" cy="289098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342900" indent="-342900"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等价于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 smtClean="0"/>
                  <a:t>（蕴含消去）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等价于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∨…∨¬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（摩根律）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因此，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等价于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∨…∨¬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zh-CN" altLang="en-US" dirty="0"/>
                  <a:t>一</a:t>
                </a:r>
                <a:r>
                  <a:rPr lang="zh-CN" altLang="en-US" dirty="0" smtClean="0"/>
                  <a:t>个子句会有一些正文字和负文字，先将它们排列成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∨…∨¬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，然后设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，则同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可以得到，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∧…∧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zh-CN" altLang="en-US" dirty="0" smtClean="0"/>
                  <a:t>对于原子语句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∧…∧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∧…∧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∧…∧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lvl="1" algn="ctr"/>
                <a:endParaRPr lang="en-US" altLang="zh-CN" dirty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∧…∧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∧…∧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∧…∧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⟹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77" y="3711331"/>
                <a:ext cx="11526715" cy="2890982"/>
              </a:xfrm>
              <a:prstGeom prst="rect">
                <a:avLst/>
              </a:prstGeom>
              <a:blipFill>
                <a:blip r:embed="rId4"/>
                <a:stretch>
                  <a:fillRect l="-370" t="-1266" r="-2485" b="-2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1046285" y="6163408"/>
            <a:ext cx="10621107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97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证明前向链算法的完备性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633"/>
            <a:ext cx="10515600" cy="327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第六次作业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40769" cy="1521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838200" y="3569677"/>
                <a:ext cx="9741877" cy="286629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zh-CN" altLang="en-US" dirty="0" smtClean="0"/>
                  <a:t>首先由题可得，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=0.99,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𝑡𝑒𝑠𝑡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𝑑𝑖𝑠𝑒𝑎𝑠𝑒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=0.99,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𝑑𝑖𝑠𝑒𝑎𝑠𝑒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=0.0001</m:t>
                    </m:r>
                  </m:oMath>
                </a14:m>
                <a:r>
                  <a:rPr lang="zh-CN" altLang="en-US" dirty="0" smtClean="0"/>
                  <a:t>。（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𝑡𝑒𝑠𝑡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𝑑𝑖𝑠𝑒𝑎𝑠𝑒</m:t>
                        </m:r>
                      </m:e>
                    </m:d>
                  </m:oMath>
                </a14:m>
                <a:r>
                  <a:rPr lang="zh-CN" altLang="en-US" dirty="0" smtClean="0"/>
                  <a:t>的值也是</a:t>
                </a:r>
                <a:r>
                  <a:rPr lang="en-US" altLang="zh-CN" dirty="0" smtClean="0"/>
                  <a:t>0.99</a:t>
                </a:r>
                <a:r>
                  <a:rPr lang="zh-CN" altLang="en-US" smtClean="0"/>
                  <a:t>，这里看中文版翻译有偏差，看英文版原题）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要求的是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𝑑𝑖𝑠𝑒𝑎𝑠𝑒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𝑑𝑖𝑠𝑒𝑎𝑠𝑒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𝑑𝑖𝑠𝑒𝑎𝑠𝑒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𝑑𝑖𝑠𝑒𝑎𝑠𝑒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𝑑𝑖𝑠𝑒𝑎𝑠𝑒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𝑒𝑎𝑠𝑒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𝑑𝑖𝑠𝑒𝑎𝑠𝑒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𝑑𝑖𝑠𝑒𝑎𝑠𝑒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，则：</a:t>
                </a:r>
                <a:endParaRPr lang="en-US" altLang="zh-CN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𝑑𝑖𝑠𝑒𝑎𝑠𝑒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+0.01(1−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0.98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0.0099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0.98(0.98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+0.01)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成正比，所以“这种病很罕见”是一个好消息。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=0.0001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代入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得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𝑑𝑖𝑠𝑒𝑎𝑠𝑒</m:t>
                        </m:r>
                      </m: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=0.009804 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69677"/>
                <a:ext cx="9741877" cy="2866292"/>
              </a:xfrm>
              <a:prstGeom prst="rect">
                <a:avLst/>
              </a:prstGeom>
              <a:blipFill>
                <a:blip r:embed="rId3"/>
                <a:stretch>
                  <a:fillRect l="-563" t="-1277" b="-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4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第六次作业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638" y="697752"/>
            <a:ext cx="5831541" cy="2337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20969" y="3253153"/>
                <a:ext cx="10700239" cy="313006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342900" indent="-342900">
                  <a:buAutoNum type="alphaLcPeriod"/>
                </a:pPr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个硬币，每个硬币抛掷有两种结果，总共</a:t>
                </a:r>
                <a:r>
                  <a:rPr lang="en-US" altLang="zh-CN" dirty="0" smtClean="0"/>
                  <a:t>2n</a:t>
                </a:r>
                <a:r>
                  <a:rPr lang="zh-CN" altLang="en-US" dirty="0" smtClean="0"/>
                  <a:t>中结果，其中</a:t>
                </a:r>
                <a:r>
                  <a:rPr lang="en-US" altLang="zh-CN" dirty="0" smtClean="0"/>
                  <a:t>n+1</a:t>
                </a:r>
                <a:r>
                  <a:rPr lang="zh-CN" altLang="en-US" dirty="0" smtClean="0"/>
                  <a:t>种是正面，</a:t>
                </a:r>
                <a:r>
                  <a:rPr lang="en-US" altLang="zh-CN" dirty="0" smtClean="0"/>
                  <a:t>n-1</a:t>
                </a:r>
                <a:r>
                  <a:rPr lang="zh-CN" altLang="en-US" dirty="0" smtClean="0"/>
                  <a:t>种是反面。而在正面朝上得</a:t>
                </a:r>
                <a:r>
                  <a:rPr lang="en-US" altLang="zh-CN" dirty="0" smtClean="0"/>
                  <a:t>n+1</a:t>
                </a:r>
                <a:r>
                  <a:rPr lang="zh-CN" altLang="en-US" dirty="0" smtClean="0"/>
                  <a:t>种中有两种是伪造的情况，所以拿到伪币得概率是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342900" indent="-342900">
                  <a:buAutoNum type="alphaLcPeriod"/>
                </a:pPr>
                <a:r>
                  <a:rPr lang="zh-CN" altLang="en-US" dirty="0" smtClean="0"/>
                  <a:t>每个币掷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次有</a:t>
                </a:r>
                <a:r>
                  <a:rPr lang="en-US" altLang="zh-CN" dirty="0" smtClean="0"/>
                  <a:t>2^k</a:t>
                </a:r>
                <a:r>
                  <a:rPr lang="zh-CN" altLang="en-US" dirty="0" smtClean="0"/>
                  <a:t>种结果，有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个币，即有</a:t>
                </a:r>
                <a:r>
                  <a:rPr lang="en-US" altLang="zh-CN" dirty="0" smtClean="0"/>
                  <a:t>n*2^k</a:t>
                </a:r>
                <a:r>
                  <a:rPr lang="zh-CN" altLang="en-US" dirty="0" smtClean="0"/>
                  <a:t>种结果。其中伪币的</a:t>
                </a:r>
                <a:r>
                  <a:rPr lang="en-US" altLang="zh-CN" dirty="0" smtClean="0"/>
                  <a:t>2^k</a:t>
                </a:r>
                <a:r>
                  <a:rPr lang="zh-CN" altLang="en-US" dirty="0" smtClean="0"/>
                  <a:t>种结果都是全正面，</a:t>
                </a:r>
                <a:r>
                  <a:rPr lang="en-US" altLang="zh-CN" dirty="0" smtClean="0"/>
                  <a:t>n-1</a:t>
                </a:r>
                <a:r>
                  <a:rPr lang="zh-CN" altLang="en-US" dirty="0" smtClean="0"/>
                  <a:t>个真币每个币的</a:t>
                </a:r>
                <a:r>
                  <a:rPr lang="en-US" altLang="zh-CN" dirty="0" smtClean="0"/>
                  <a:t>2^k</a:t>
                </a:r>
                <a:r>
                  <a:rPr lang="zh-CN" altLang="en-US" dirty="0" smtClean="0"/>
                  <a:t>种结果中只有一种是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次正面向上。即</a:t>
                </a:r>
                <a:r>
                  <a:rPr lang="en-US" altLang="zh-CN" dirty="0" smtClean="0"/>
                  <a:t>n*2^k</a:t>
                </a:r>
                <a:r>
                  <a:rPr lang="zh-CN" altLang="en-US" dirty="0" smtClean="0"/>
                  <a:t>种结果中有</a:t>
                </a:r>
                <a:r>
                  <a:rPr lang="en-US" altLang="zh-CN" dirty="0" smtClean="0"/>
                  <a:t>2^k+n-1</a:t>
                </a:r>
                <a:r>
                  <a:rPr lang="zh-CN" altLang="en-US" dirty="0" smtClean="0"/>
                  <a:t>种是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次全正面向上，但是只有</a:t>
                </a:r>
                <a:r>
                  <a:rPr lang="en-US" altLang="zh-CN" dirty="0" smtClean="0"/>
                  <a:t>2^k</a:t>
                </a:r>
                <a:r>
                  <a:rPr lang="zh-CN" altLang="en-US" dirty="0" smtClean="0"/>
                  <a:t>种是拿到了伪币。所以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𝑓𝑎𝑘𝑒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h𝑒𝑎𝑑𝑠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buFontTx/>
                  <a:buAutoNum type="alphaLcPeriod"/>
                </a:pPr>
                <a:r>
                  <a:rPr lang="zh-CN" altLang="en-US" dirty="0" smtClean="0"/>
                  <a:t>“这个过程发生错误”是指拿到了正常的硬币却判定为</a:t>
                </a:r>
                <a:r>
                  <a:rPr lang="en-US" altLang="zh-CN" dirty="0" smtClean="0"/>
                  <a:t>fake</a:t>
                </a:r>
                <a:r>
                  <a:rPr lang="zh-CN" altLang="en-US" dirty="0" smtClean="0"/>
                  <a:t>，而拿到伪造的硬币判定为</a:t>
                </a:r>
                <a:r>
                  <a:rPr lang="en-US" altLang="zh-CN" dirty="0" smtClean="0"/>
                  <a:t>fake</a:t>
                </a:r>
                <a:r>
                  <a:rPr lang="zh-CN" altLang="en-US" dirty="0" smtClean="0"/>
                  <a:t>并不是错误的。挑选一枚正常硬币的概率是</a:t>
                </a:r>
                <a:r>
                  <a:rPr lang="en-US" altLang="zh-CN" dirty="0" smtClean="0"/>
                  <a:t>(n - 1)/n</a:t>
                </a:r>
                <a:r>
                  <a:rPr lang="zh-CN" altLang="en-US" dirty="0" smtClean="0"/>
                  <a:t>，而一个正常硬币每次抛掷都是正面的概率是</a:t>
                </a:r>
                <a:r>
                  <a:rPr lang="en-US" altLang="zh-CN" dirty="0" smtClean="0"/>
                  <a:t>1/2</a:t>
                </a:r>
                <a:r>
                  <a:rPr lang="en-US" altLang="zh-CN" baseline="30000" dirty="0" smtClean="0"/>
                  <a:t>k</a:t>
                </a:r>
                <a:r>
                  <a:rPr lang="zh-CN" altLang="en-US" dirty="0" smtClean="0"/>
                  <a:t>，故最后的结果应该是</a:t>
                </a:r>
                <a:r>
                  <a:rPr lang="en-US" altLang="zh-CN" dirty="0" smtClean="0"/>
                  <a:t>(n - 1)/2</a:t>
                </a:r>
                <a:r>
                  <a:rPr lang="en-US" altLang="zh-CN" baseline="30000" dirty="0" smtClean="0"/>
                  <a:t>k</a:t>
                </a:r>
                <a:r>
                  <a:rPr lang="en-US" altLang="zh-CN" dirty="0" smtClean="0"/>
                  <a:t>*n</a:t>
                </a:r>
                <a:r>
                  <a:rPr lang="zh-CN" altLang="en-US" dirty="0"/>
                  <a:t>。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3253153"/>
                <a:ext cx="10700239" cy="3130062"/>
              </a:xfrm>
              <a:prstGeom prst="rect">
                <a:avLst/>
              </a:prstGeom>
              <a:blipFill>
                <a:blip r:embed="rId3"/>
                <a:stretch>
                  <a:fillRect l="-285" t="-1170" r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04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第六次作业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09" y="1490374"/>
            <a:ext cx="7305339" cy="2338623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662709" y="4278828"/>
            <a:ext cx="10515600" cy="30249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eriod"/>
            </a:pPr>
            <a:r>
              <a:rPr lang="zh-CN" altLang="en-US" sz="2000" dirty="0" smtClean="0"/>
              <a:t>模型由先验概率</a:t>
            </a:r>
            <a:r>
              <a:rPr lang="en-US" altLang="zh-CN" sz="2000" dirty="0" smtClean="0"/>
              <a:t>P(category)</a:t>
            </a:r>
            <a:r>
              <a:rPr lang="zh-CN" altLang="en-US" sz="2000" dirty="0" smtClean="0"/>
              <a:t>和条件概率</a:t>
            </a:r>
            <a:r>
              <a:rPr lang="en-US" altLang="zh-CN" sz="2000" dirty="0" smtClean="0"/>
              <a:t>P(</a:t>
            </a:r>
            <a:r>
              <a:rPr lang="en-US" altLang="zh-CN" sz="2000" dirty="0" err="1" smtClean="0"/>
              <a:t>word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|category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组成。对于每一类来说，利用所有文档中的属于类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的那一部分文档，来近似估计</a:t>
            </a:r>
            <a:r>
              <a:rPr lang="en-US" altLang="zh-CN" sz="2000" dirty="0" smtClean="0"/>
              <a:t>P(category=c)</a:t>
            </a:r>
            <a:r>
              <a:rPr lang="zh-CN" altLang="en-US" sz="2000" dirty="0" smtClean="0"/>
              <a:t>。类似的，用属于类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的那一部分文档中包含</a:t>
            </a:r>
            <a:r>
              <a:rPr lang="en-US" altLang="zh-CN" sz="2000" dirty="0" smtClean="0"/>
              <a:t>w</a:t>
            </a:r>
            <a:r>
              <a:rPr lang="zh-CN" altLang="en-US" sz="2000" dirty="0" smtClean="0"/>
              <a:t>单词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的文档来近似估计</a:t>
            </a:r>
            <a:r>
              <a:rPr lang="en-US" altLang="zh-CN" sz="2000" dirty="0" smtClean="0"/>
              <a:t>P(</a:t>
            </a:r>
            <a:r>
              <a:rPr lang="en-US" altLang="zh-CN" sz="2000" dirty="0" err="1" smtClean="0"/>
              <a:t>word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true|category</a:t>
            </a:r>
            <a:r>
              <a:rPr lang="en-US" altLang="zh-CN" sz="2000" dirty="0" smtClean="0"/>
              <a:t>=c)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lphaLcPeriod"/>
            </a:pPr>
            <a:r>
              <a:rPr lang="zh-CN" altLang="en-US" sz="2000" dirty="0" smtClean="0"/>
              <a:t>当得到一个新文档时，根据新文档中包含的词来判断文档是否包含某个词</a:t>
            </a:r>
            <a:r>
              <a:rPr lang="en-US" altLang="zh-CN" sz="2000" dirty="0" err="1" smtClean="0"/>
              <a:t>word</a:t>
            </a:r>
            <a:r>
              <a:rPr lang="en-US" altLang="zh-CN" sz="2000" baseline="-25000" dirty="0" err="1" smtClean="0"/>
              <a:t>i</a:t>
            </a:r>
            <a:r>
              <a:rPr lang="zh-CN" altLang="en-US" sz="2000" dirty="0" smtClean="0"/>
              <a:t>，最后来计算条件概率</a:t>
            </a:r>
            <a:r>
              <a:rPr lang="en-US" altLang="zh-CN" sz="2000" dirty="0" smtClean="0"/>
              <a:t>P(category=c|…,</a:t>
            </a:r>
            <a:r>
              <a:rPr lang="en-US" altLang="zh-CN" sz="2000" dirty="0" err="1" smtClean="0"/>
              <a:t>w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smtClean="0"/>
              <a:t>…,</a:t>
            </a:r>
            <a:r>
              <a:rPr lang="en-US" altLang="zh-CN" sz="2000" dirty="0" err="1" smtClean="0"/>
              <a:t>w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/>
              <a:t>,…)</a:t>
            </a:r>
          </a:p>
          <a:p>
            <a:pPr marL="514350" indent="-514350">
              <a:buFont typeface="+mj-lt"/>
              <a:buAutoNum type="alphaLcPeriod"/>
            </a:pPr>
            <a:r>
              <a:rPr lang="zh-CN" altLang="en-US" sz="2000" dirty="0" smtClean="0"/>
              <a:t>不合理。因为实际文档中上下文（</a:t>
            </a:r>
            <a:r>
              <a:rPr lang="en-US" altLang="zh-CN" sz="2000" dirty="0" smtClean="0"/>
              <a:t>context</a:t>
            </a:r>
            <a:r>
              <a:rPr lang="zh-CN" altLang="en-US" sz="2000" dirty="0" smtClean="0"/>
              <a:t>）的单词间存在关联性。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433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205</Words>
  <Application>Microsoft Office PowerPoint</Application>
  <PresentationFormat>宽屏</PresentationFormat>
  <Paragraphs>32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人工智能基础习题课</vt:lpstr>
      <vt:lpstr>第四次作业</vt:lpstr>
      <vt:lpstr>第四次作业</vt:lpstr>
      <vt:lpstr>第六次作业</vt:lpstr>
      <vt:lpstr>第六次作业</vt:lpstr>
      <vt:lpstr>第六次作业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第四次作业</dc:title>
  <dc:creator>李 继权</dc:creator>
  <cp:lastModifiedBy>李 继权</cp:lastModifiedBy>
  <cp:revision>22</cp:revision>
  <dcterms:created xsi:type="dcterms:W3CDTF">2020-05-25T03:01:12Z</dcterms:created>
  <dcterms:modified xsi:type="dcterms:W3CDTF">2020-05-27T04:03:47Z</dcterms:modified>
</cp:coreProperties>
</file>