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7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登录注册功能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>
          <a:xfrm>
            <a:off x="669925" y="3566160"/>
            <a:ext cx="10852150" cy="951230"/>
          </a:xfrm>
        </p:spPr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</a:t>
            </a:r>
            <a:r>
              <a:rPr lang="zh-CN" altLang="en-US"/>
              <a:t>登录分析</a:t>
            </a:r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69882" y="1216625"/>
            <a:ext cx="10852237" cy="5041355"/>
          </a:xfrm>
        </p:spPr>
        <p:txBody>
          <a:bodyPr/>
          <a:p>
            <a:r>
              <a:rPr lang="zh-CN" altLang="en-US"/>
              <a:t>系统主要是用于高校学生公寓管理，涉及到的信息量大， 功能也较为丰富，</a:t>
            </a:r>
            <a:endParaRPr lang="zh-CN" altLang="en-US"/>
          </a:p>
          <a:p>
            <a:r>
              <a:rPr lang="zh-CN" altLang="en-US"/>
              <a:t>由于登录人员的不同，应实现多用户权限的登录，依据不同的权限及系统要求，</a:t>
            </a:r>
            <a:endParaRPr lang="zh-CN" altLang="en-US"/>
          </a:p>
          <a:p>
            <a:r>
              <a:rPr lang="zh-CN" altLang="en-US"/>
              <a:t>登录人员主要分为管理员、 服务人员和学生三类用户。如图为用户登录验证</a:t>
            </a:r>
            <a:r>
              <a:rPr lang="zh-CN" altLang="en-US"/>
              <a:t>流程图。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对于新用户，首先要进行用户注册。对于老用户，可直接登陆系统，维护信息。用户登录分为学生用户登录，管理员用户登录和服务人员登录。为了系统安全，学生用户注册</a:t>
            </a:r>
            <a:r>
              <a:rPr>
                <a:sym typeface="+mn-ea"/>
              </a:rPr>
              <a:t>时需要填写验证码，才能完成登录。用户登录成功后，根据用户的身份，确定其相关的操作。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4470" y="48895"/>
            <a:ext cx="3078480" cy="39344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身份认证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系统安全首要面临的是身份认证问题。而身份验证首先又要对进行权限划分，即登录用户究竟是学生用户还是管理员用户。然后对划分的用户进行登录授权，急需要输入正确的用户名和密码及验证码。</a:t>
            </a:r>
            <a:endParaRPr lang="zh-CN" altLang="en-US"/>
          </a:p>
          <a:p>
            <a:r>
              <a:rPr lang="zh-CN" altLang="en-US"/>
              <a:t>其工作原理如下，当用户进入登录界面进行登录时，系统接受到用户的登录信息后，会与数据库中存储的相关信息匹配判断。若登录信息与储存信息相同，则系统会判定用户为有效用户。蕴蓄用户进入，否则为非法用户，禁止登录。</a:t>
            </a:r>
            <a:endParaRPr lang="zh-CN" altLang="en-US"/>
          </a:p>
          <a:p>
            <a:r>
              <a:rPr lang="zh-CN" altLang="en-US"/>
              <a:t>当用户成功登录系统后，系统会根据登录前用户选择的权限，对用户进行授权，即规定用户的访问资源，指定其具体可访问的范围。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用户权限管理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用户权限是系统运行安全的重要保障，它规定了不同级别用户的权限。目前使用最多的是基于角色的访问控制机</a:t>
            </a:r>
            <a:r>
              <a:rPr lang="en-US" altLang="zh-CN"/>
              <a:t>RBAC</a:t>
            </a:r>
            <a:r>
              <a:t>。</a:t>
            </a:r>
          </a:p>
          <a:p>
            <a:r>
              <a:t>在</a:t>
            </a:r>
            <a:r>
              <a:rPr lang="en-US" altLang="zh-CN"/>
              <a:t>RBAC</a:t>
            </a:r>
            <a:r>
              <a:t>的体系中，角色是它的工作核心，代表了一组权限的集合，而用户和权限，实在角色这个桥梁的基础上连接起来的。一个用户可以被赋予多个角色，一个角色也可以被赋予多个用户。同样，一个角色可以拥有多项权限，一个权限可以分配给多个角色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实现与测试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" y="10160"/>
            <a:ext cx="12248515" cy="15582265"/>
          </a:xfrm>
        </p:spPr>
        <p:txBody>
          <a:bodyPr/>
          <a:p>
            <a:pPr marL="0" indent="0">
              <a:buNone/>
            </a:pPr>
            <a:r>
              <a:rPr lang="en-US" altLang="zh-CN"/>
              <a:t>					</a:t>
            </a:r>
            <a:r>
              <a:rPr lang="zh-CN" altLang="en-US"/>
              <a:t> </a:t>
            </a:r>
            <a:r>
              <a:rPr lang="zh-CN" altLang="en-US" sz="900"/>
              <a:t> public void onClick(View v) {</a:t>
            </a:r>
            <a:endParaRPr lang="zh-CN" altLang="en-US" sz="900"/>
          </a:p>
          <a:p>
            <a:r>
              <a:rPr lang="zh-CN" altLang="en-US" sz="900"/>
              <a:t>      </a:t>
            </a:r>
            <a:r>
              <a:rPr lang="en-US" altLang="zh-CN" sz="900"/>
              <a:t>				</a:t>
            </a:r>
            <a:r>
              <a:rPr lang="zh-CN" altLang="en-US" sz="900"/>
              <a:t>                     case R.id.iv_showCode:</a:t>
            </a:r>
            <a:endParaRPr lang="zh-CN" altLang="en-US" sz="900"/>
          </a:p>
          <a:p>
            <a:r>
              <a:rPr lang="zh-CN" altLang="en-US" sz="900"/>
              <a:t>             </a:t>
            </a:r>
            <a:r>
              <a:rPr lang="en-US" altLang="zh-CN" sz="900"/>
              <a:t>	 </a:t>
            </a:r>
            <a:r>
              <a:rPr lang="en-US" altLang="zh-CN" sz="900">
                <a:sym typeface="+mn-ea"/>
              </a:rPr>
              <a:t>		</a:t>
            </a:r>
            <a:r>
              <a:rPr sz="900">
                <a:sym typeface="+mn-ea"/>
              </a:rPr>
              <a:t>                                         switch (v.getId()){</a:t>
            </a:r>
            <a:endParaRPr lang="zh-CN" altLang="en-US" sz="900"/>
          </a:p>
          <a:p>
            <a:r>
              <a:rPr sz="900">
                <a:sym typeface="+mn-ea"/>
              </a:rPr>
              <a:t>      </a:t>
            </a:r>
            <a:r>
              <a:rPr lang="en-US" altLang="zh-CN" sz="900">
                <a:sym typeface="+mn-ea"/>
              </a:rPr>
              <a:t>			</a:t>
            </a:r>
            <a:r>
              <a:rPr lang="en-US" altLang="zh-CN" sz="900"/>
              <a:t>		  </a:t>
            </a:r>
            <a:r>
              <a:rPr lang="zh-CN" altLang="en-US" sz="900"/>
              <a:t>   m</a:t>
            </a:r>
            <a:r>
              <a:rPr lang="zh-CN" altLang="en-US" sz="1000"/>
              <a:t>IvShowCode.setImageBitmap(Code.getInstance().createBitmap());</a:t>
            </a:r>
            <a:endParaRPr lang="zh-CN" altLang="en-US" sz="1000"/>
          </a:p>
          <a:p>
            <a:r>
              <a:rPr lang="zh-CN" altLang="en-US" sz="1000"/>
              <a:t>                          </a:t>
            </a:r>
            <a:r>
              <a:rPr lang="en-US" altLang="zh-CN" sz="1000"/>
              <a:t>				</a:t>
            </a:r>
            <a:r>
              <a:rPr lang="zh-CN" altLang="en-US" sz="1000"/>
              <a:t>     realCode = Code.getInstance().getCode().toLowerCase();</a:t>
            </a:r>
            <a:endParaRPr lang="zh-CN" altLang="en-US" sz="1000"/>
          </a:p>
          <a:p>
            <a:r>
              <a:rPr lang="zh-CN" altLang="en-US" sz="1000"/>
              <a:t>                            </a:t>
            </a:r>
            <a:r>
              <a:rPr lang="en-US" altLang="zh-CN" sz="1000"/>
              <a:t>						</a:t>
            </a:r>
            <a:r>
              <a:rPr lang="zh-CN" altLang="en-US" sz="1000"/>
              <a:t>   break;</a:t>
            </a:r>
            <a:endParaRPr lang="zh-CN" altLang="en-US" sz="1000"/>
          </a:p>
          <a:p>
            <a:r>
              <a:rPr lang="zh-CN" altLang="en-US" sz="1000"/>
              <a:t>                            </a:t>
            </a:r>
            <a:r>
              <a:rPr lang="en-US" altLang="zh-CN" sz="1000"/>
              <a:t>				</a:t>
            </a:r>
            <a:r>
              <a:rPr lang="zh-CN" altLang="en-US" sz="1000"/>
              <a:t>   case R.id.btn_sign:</a:t>
            </a:r>
            <a:endParaRPr lang="zh-CN" altLang="en-US" sz="1000"/>
          </a:p>
          <a:p>
            <a:r>
              <a:rPr lang="zh-CN" altLang="en-US" sz="1000"/>
              <a:t>                             </a:t>
            </a:r>
            <a:r>
              <a:rPr lang="en-US" altLang="zh-CN" sz="1000"/>
              <a:t>						</a:t>
            </a:r>
            <a:r>
              <a:rPr lang="zh-CN" altLang="en-US" sz="1000"/>
              <a:t>   //获取用户输入的用户名、密码、验证码</a:t>
            </a:r>
            <a:endParaRPr lang="zh-CN" altLang="en-US" sz="1000"/>
          </a:p>
          <a:p>
            <a:r>
              <a:rPr lang="zh-CN" altLang="en-US" sz="1000"/>
              <a:t>                             </a:t>
            </a:r>
            <a:r>
              <a:rPr lang="en-US" altLang="zh-CN" sz="1000"/>
              <a:t>				</a:t>
            </a:r>
            <a:r>
              <a:rPr lang="zh-CN" altLang="en-US" sz="1000"/>
              <a:t>    String username = mEtUsername.getText().toString().trim();</a:t>
            </a:r>
            <a:endParaRPr lang="zh-CN" altLang="en-US" sz="1000"/>
          </a:p>
          <a:p>
            <a:r>
              <a:rPr lang="zh-CN" altLang="en-US" sz="1000"/>
              <a:t>                              </a:t>
            </a:r>
            <a:r>
              <a:rPr lang="en-US" altLang="zh-CN" sz="1000"/>
              <a:t>		</a:t>
            </a:r>
            <a:r>
              <a:rPr lang="zh-CN" altLang="en-US" sz="1000"/>
              <a:t>                   String password = mEtPassword2.getText().toString().trim();</a:t>
            </a:r>
            <a:endParaRPr lang="zh-CN" altLang="en-US" sz="1000"/>
          </a:p>
          <a:p>
            <a:r>
              <a:rPr lang="zh-CN" altLang="en-US" sz="1000"/>
              <a:t>                                </a:t>
            </a:r>
            <a:r>
              <a:rPr lang="en-US" altLang="zh-CN" sz="1000"/>
              <a:t>		</a:t>
            </a:r>
            <a:r>
              <a:rPr lang="zh-CN" altLang="en-US" sz="1000"/>
              <a:t>                  String phoneCode = mEtCodes.getText().toString().toLowerCase();</a:t>
            </a:r>
            <a:endParaRPr lang="zh-CN" altLang="en-US" sz="1000"/>
          </a:p>
          <a:p>
            <a:r>
              <a:rPr lang="zh-CN" altLang="en-US" sz="1000"/>
              <a:t>                                </a:t>
            </a:r>
            <a:r>
              <a:rPr lang="en-US" altLang="zh-CN" sz="1000"/>
              <a:t>		             </a:t>
            </a:r>
            <a:r>
              <a:rPr lang="zh-CN" altLang="en-US" sz="1000"/>
              <a:t>  //注册验证</a:t>
            </a:r>
            <a:endParaRPr lang="zh-CN" altLang="en-US" sz="1000"/>
          </a:p>
          <a:p>
            <a:r>
              <a:rPr lang="zh-CN" altLang="en-US" sz="1000"/>
              <a:t>                              </a:t>
            </a:r>
            <a:r>
              <a:rPr lang="en-US" altLang="zh-CN" sz="1000"/>
              <a:t>		             </a:t>
            </a:r>
            <a:r>
              <a:rPr lang="zh-CN" altLang="en-US" sz="1000"/>
              <a:t>  if (!TextUtils.isEmpty(username) &amp;&amp; !TextUtils.isEmpty(password) </a:t>
            </a:r>
            <a:r>
              <a:rPr lang="en-US" altLang="zh-CN" sz="1000"/>
              <a:t>							                                </a:t>
            </a:r>
            <a:r>
              <a:rPr lang="zh-CN" altLang="en-US" sz="1000"/>
              <a:t>&amp;&amp; !TextUtils.isEmpty(phoneCode) ) {</a:t>
            </a:r>
            <a:endParaRPr lang="zh-CN" altLang="en-US" sz="1000"/>
          </a:p>
          <a:p>
            <a:r>
              <a:rPr lang="zh-CN" altLang="en-US" sz="1000"/>
              <a:t>               </a:t>
            </a:r>
            <a:r>
              <a:rPr lang="en-US" altLang="zh-CN" sz="1000"/>
              <a:t>			</a:t>
            </a:r>
            <a:r>
              <a:rPr lang="zh-CN" altLang="en-US" sz="1000"/>
              <a:t>                  if (phoneCode.equals(realCode)) {</a:t>
            </a:r>
            <a:endParaRPr lang="zh-CN" altLang="en-US" sz="1000"/>
          </a:p>
          <a:p>
            <a:r>
              <a:rPr lang="zh-CN" altLang="en-US" sz="1000"/>
              <a:t>                    </a:t>
            </a:r>
            <a:r>
              <a:rPr lang="en-US" altLang="zh-CN" sz="1000"/>
              <a:t>			</a:t>
            </a:r>
            <a:r>
              <a:rPr lang="zh-CN" altLang="en-US" sz="1000"/>
              <a:t>                //将用户名和密码加入到数据库中</a:t>
            </a:r>
            <a:endParaRPr lang="zh-CN" altLang="en-US" sz="1000"/>
          </a:p>
          <a:p>
            <a:r>
              <a:rPr lang="zh-CN" altLang="en-US" sz="1000"/>
              <a:t>                     </a:t>
            </a:r>
            <a:r>
              <a:rPr lang="en-US" altLang="zh-CN" sz="1000"/>
              <a:t>				</a:t>
            </a:r>
            <a:r>
              <a:rPr lang="zh-CN" altLang="en-US" sz="1000"/>
              <a:t>   mDBOpenHelper.add(username, password);</a:t>
            </a:r>
            <a:endParaRPr lang="zh-CN" altLang="en-US" sz="1000"/>
          </a:p>
          <a:p>
            <a:r>
              <a:rPr lang="zh-CN" altLang="en-US" sz="1000"/>
              <a:t>                     </a:t>
            </a:r>
            <a:r>
              <a:rPr lang="en-US" altLang="zh-CN" sz="1000"/>
              <a:t>			</a:t>
            </a:r>
            <a:r>
              <a:rPr lang="zh-CN" altLang="en-US" sz="1000"/>
              <a:t>                Intent intent2 = new Intent(this, Login.class);</a:t>
            </a:r>
            <a:endParaRPr lang="zh-CN" altLang="en-US" sz="1000"/>
          </a:p>
          <a:p>
            <a:r>
              <a:rPr lang="zh-CN" altLang="en-US" sz="1000"/>
              <a:t>                      </a:t>
            </a:r>
            <a:r>
              <a:rPr lang="en-US" altLang="zh-CN" sz="1000"/>
              <a:t>			             </a:t>
            </a:r>
            <a:r>
              <a:rPr lang="zh-CN" altLang="en-US" sz="1000"/>
              <a:t>  startActivity(intent2);</a:t>
            </a:r>
            <a:endParaRPr lang="zh-CN" altLang="en-US" sz="1000"/>
          </a:p>
          <a:p>
            <a:r>
              <a:rPr lang="zh-CN" altLang="en-US" sz="1000"/>
              <a:t>                     </a:t>
            </a:r>
            <a:r>
              <a:rPr lang="en-US" altLang="zh-CN" sz="1000"/>
              <a:t>			</a:t>
            </a:r>
            <a:r>
              <a:rPr lang="zh-CN" altLang="en-US" sz="1000"/>
              <a:t>                 finish();</a:t>
            </a:r>
            <a:endParaRPr lang="zh-CN" altLang="en-US" sz="1000"/>
          </a:p>
          <a:p>
            <a:r>
              <a:rPr lang="zh-CN" altLang="en-US"/>
              <a:t>                   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 sz="900"/>
              <a:t>   }</a:t>
            </a:r>
            <a:endParaRPr lang="zh-CN" altLang="en-US" sz="900"/>
          </a:p>
          <a:p>
            <a:r>
              <a:rPr lang="zh-CN" altLang="en-US" sz="900"/>
              <a:t>}</a:t>
            </a:r>
            <a:endParaRPr lang="zh-CN" altLang="en-US" sz="900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89946A6C2F598AC817381877037DC3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1254125"/>
            <a:ext cx="4100195" cy="6597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用户登录界面测试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（</a:t>
            </a:r>
            <a:r>
              <a:rPr lang="en-US" altLang="zh-CN"/>
              <a:t>1</a:t>
            </a:r>
            <a:r>
              <a:t>）系统进入测试要点</a:t>
            </a:r>
          </a:p>
          <a:p>
            <a:r>
              <a:t>测试要点：用户名、密码、验证码。</a:t>
            </a:r>
          </a:p>
          <a:p>
            <a:r>
              <a:t>测试路径：用户名是否存在，密码是否为真，验证码是否正确。</a:t>
            </a:r>
          </a:p>
          <a:p>
            <a:r>
              <a:t>测试结果：全部填写正确，进入系统。有一项错误，提示相应错误信息。</a:t>
            </a:r>
          </a:p>
          <a:p>
            <a:r>
              <a:t>（</a:t>
            </a:r>
            <a:r>
              <a:rPr lang="en-US" altLang="zh-CN"/>
              <a:t>2</a:t>
            </a:r>
            <a:r>
              <a:t>）数据录入测试要点</a:t>
            </a:r>
          </a:p>
          <a:p>
            <a:r>
              <a:t>测试要点：数据录入类型、数据约束。</a:t>
            </a:r>
          </a:p>
          <a:p>
            <a:r>
              <a:t>测试路径：录入类型是否正确，是否允许</a:t>
            </a:r>
            <a:r>
              <a:t>为空。</a:t>
            </a:r>
          </a:p>
          <a:p>
            <a:r>
              <a:t>测试结果：录入类型正确，能写入数据库增加新纪录。</a:t>
            </a:r>
          </a:p>
          <a:p>
            <a:r>
              <a:t>（</a:t>
            </a:r>
            <a:r>
              <a:rPr lang="en-US" altLang="zh-CN"/>
              <a:t>3</a:t>
            </a:r>
            <a:r>
              <a:t>）测试结果</a:t>
            </a:r>
          </a:p>
          <a:p>
            <a:r>
              <a:t>如图可以看出，当学生用户登录时，登录者的用户名、密码或验证码错误，</a:t>
            </a:r>
          </a:p>
          <a:p>
            <a:r>
              <a:t>在界面的下面会出现错误提示。</a:t>
            </a:r>
          </a:p>
        </p:txBody>
      </p:sp>
      <p:pic>
        <p:nvPicPr>
          <p:cNvPr id="4" name="图片 3" descr="E1FBF7B82E2DA9CCB1F4A6C39A3D0C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7915" y="1198880"/>
            <a:ext cx="3055620" cy="54476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2354</Words>
  <Application>WPS 演示</Application>
  <PresentationFormat>宽屏</PresentationFormat>
  <Paragraphs>65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戴</cp:lastModifiedBy>
  <cp:revision>25</cp:revision>
  <dcterms:created xsi:type="dcterms:W3CDTF">2019-06-19T02:08:00Z</dcterms:created>
  <dcterms:modified xsi:type="dcterms:W3CDTF">2020-07-01T13:22:52Z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