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90" r:id="rId5"/>
    <p:sldId id="292" r:id="rId6"/>
    <p:sldId id="291" r:id="rId7"/>
    <p:sldId id="288" r:id="rId8"/>
    <p:sldId id="293" r:id="rId9"/>
    <p:sldId id="294" r:id="rId10"/>
    <p:sldId id="295" r:id="rId11"/>
    <p:sldId id="298" r:id="rId12"/>
    <p:sldId id="296" r:id="rId13"/>
    <p:sldId id="297" r:id="rId14"/>
    <p:sldId id="303" r:id="rId15"/>
    <p:sldId id="306" r:id="rId16"/>
    <p:sldId id="299" r:id="rId17"/>
    <p:sldId id="305" r:id="rId18"/>
    <p:sldId id="300" r:id="rId19"/>
    <p:sldId id="307" r:id="rId20"/>
    <p:sldId id="308" r:id="rId21"/>
    <p:sldId id="302" r:id="rId22"/>
    <p:sldId id="301" r:id="rId23"/>
    <p:sldId id="309" r:id="rId24"/>
    <p:sldId id="310" r:id="rId25"/>
    <p:sldId id="311" r:id="rId26"/>
    <p:sldId id="312" r:id="rId27"/>
    <p:sldId id="313" r:id="rId28"/>
    <p:sldId id="314" r:id="rId29"/>
    <p:sldId id="315" r:id="rId30"/>
    <p:sldId id="316" r:id="rId31"/>
    <p:sldId id="318" r:id="rId32"/>
    <p:sldId id="319" r:id="rId33"/>
    <p:sldId id="320" r:id="rId34"/>
    <p:sldId id="321" r:id="rId35"/>
    <p:sldId id="322" r:id="rId36"/>
    <p:sldId id="323" r:id="rId37"/>
    <p:sldId id="324" r:id="rId38"/>
    <p:sldId id="325" r:id="rId39"/>
    <p:sldId id="326" r:id="rId40"/>
    <p:sldId id="327" r:id="rId41"/>
    <p:sldId id="328"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57" autoAdjust="0"/>
    <p:restoredTop sz="94660"/>
  </p:normalViewPr>
  <p:slideViewPr>
    <p:cSldViewPr snapToGrid="0">
      <p:cViewPr varScale="1">
        <p:scale>
          <a:sx n="96" d="100"/>
          <a:sy n="96" d="100"/>
        </p:scale>
        <p:origin x="15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7B5E7E2A-7315-43D1-9118-AA6C7880DF6D}" type="datetimeFigureOut">
              <a:rPr lang="zh-TW" altLang="en-US" smtClean="0"/>
              <a:t>2022/5/15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22102-5286-413E-A52A-4E49A7831EAD}" type="slidenum">
              <a:rPr lang="zh-TW" altLang="en-US" smtClean="0"/>
              <a:t>‹#›</a:t>
            </a:fld>
            <a:endParaRPr lang="zh-TW" altLang="en-US"/>
          </a:p>
        </p:txBody>
      </p:sp>
    </p:spTree>
    <p:extLst>
      <p:ext uri="{BB962C8B-B14F-4D97-AF65-F5344CB8AC3E}">
        <p14:creationId xmlns:p14="http://schemas.microsoft.com/office/powerpoint/2010/main" val="47239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B5E7E2A-7315-43D1-9118-AA6C7880DF6D}" type="datetimeFigureOut">
              <a:rPr lang="zh-TW" altLang="en-US" smtClean="0"/>
              <a:t>2022/5/15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22102-5286-413E-A52A-4E49A7831EAD}" type="slidenum">
              <a:rPr lang="zh-TW" altLang="en-US" smtClean="0"/>
              <a:t>‹#›</a:t>
            </a:fld>
            <a:endParaRPr lang="zh-TW" altLang="en-US"/>
          </a:p>
        </p:txBody>
      </p:sp>
    </p:spTree>
    <p:extLst>
      <p:ext uri="{BB962C8B-B14F-4D97-AF65-F5344CB8AC3E}">
        <p14:creationId xmlns:p14="http://schemas.microsoft.com/office/powerpoint/2010/main" val="1202626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B5E7E2A-7315-43D1-9118-AA6C7880DF6D}" type="datetimeFigureOut">
              <a:rPr lang="zh-TW" altLang="en-US" smtClean="0"/>
              <a:t>2022/5/15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22102-5286-413E-A52A-4E49A7831EAD}" type="slidenum">
              <a:rPr lang="zh-TW" altLang="en-US" smtClean="0"/>
              <a:t>‹#›</a:t>
            </a:fld>
            <a:endParaRPr lang="zh-TW" altLang="en-US"/>
          </a:p>
        </p:txBody>
      </p:sp>
    </p:spTree>
    <p:extLst>
      <p:ext uri="{BB962C8B-B14F-4D97-AF65-F5344CB8AC3E}">
        <p14:creationId xmlns:p14="http://schemas.microsoft.com/office/powerpoint/2010/main" val="216413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B5E7E2A-7315-43D1-9118-AA6C7880DF6D}" type="datetimeFigureOut">
              <a:rPr lang="zh-TW" altLang="en-US" smtClean="0"/>
              <a:t>2022/5/15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22102-5286-413E-A52A-4E49A7831EAD}" type="slidenum">
              <a:rPr lang="zh-TW" altLang="en-US" smtClean="0"/>
              <a:t>‹#›</a:t>
            </a:fld>
            <a:endParaRPr lang="zh-TW" altLang="en-US"/>
          </a:p>
        </p:txBody>
      </p:sp>
    </p:spTree>
    <p:extLst>
      <p:ext uri="{BB962C8B-B14F-4D97-AF65-F5344CB8AC3E}">
        <p14:creationId xmlns:p14="http://schemas.microsoft.com/office/powerpoint/2010/main" val="684183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B5E7E2A-7315-43D1-9118-AA6C7880DF6D}" type="datetimeFigureOut">
              <a:rPr lang="zh-TW" altLang="en-US" smtClean="0"/>
              <a:t>2022/5/15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AA22102-5286-413E-A52A-4E49A7831EAD}" type="slidenum">
              <a:rPr lang="zh-TW" altLang="en-US" smtClean="0"/>
              <a:t>‹#›</a:t>
            </a:fld>
            <a:endParaRPr lang="zh-TW" altLang="en-US"/>
          </a:p>
        </p:txBody>
      </p:sp>
    </p:spTree>
    <p:extLst>
      <p:ext uri="{BB962C8B-B14F-4D97-AF65-F5344CB8AC3E}">
        <p14:creationId xmlns:p14="http://schemas.microsoft.com/office/powerpoint/2010/main" val="171030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B5E7E2A-7315-43D1-9118-AA6C7880DF6D}" type="datetimeFigureOut">
              <a:rPr lang="zh-TW" altLang="en-US" smtClean="0"/>
              <a:t>2022/5/15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AA22102-5286-413E-A52A-4E49A7831EAD}" type="slidenum">
              <a:rPr lang="zh-TW" altLang="en-US" smtClean="0"/>
              <a:t>‹#›</a:t>
            </a:fld>
            <a:endParaRPr lang="zh-TW" altLang="en-US"/>
          </a:p>
        </p:txBody>
      </p:sp>
    </p:spTree>
    <p:extLst>
      <p:ext uri="{BB962C8B-B14F-4D97-AF65-F5344CB8AC3E}">
        <p14:creationId xmlns:p14="http://schemas.microsoft.com/office/powerpoint/2010/main" val="79417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B5E7E2A-7315-43D1-9118-AA6C7880DF6D}" type="datetimeFigureOut">
              <a:rPr lang="zh-TW" altLang="en-US" smtClean="0"/>
              <a:t>2022/5/15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AA22102-5286-413E-A52A-4E49A7831EAD}" type="slidenum">
              <a:rPr lang="zh-TW" altLang="en-US" smtClean="0"/>
              <a:t>‹#›</a:t>
            </a:fld>
            <a:endParaRPr lang="zh-TW" altLang="en-US"/>
          </a:p>
        </p:txBody>
      </p:sp>
    </p:spTree>
    <p:extLst>
      <p:ext uri="{BB962C8B-B14F-4D97-AF65-F5344CB8AC3E}">
        <p14:creationId xmlns:p14="http://schemas.microsoft.com/office/powerpoint/2010/main" val="3684852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7B5E7E2A-7315-43D1-9118-AA6C7880DF6D}" type="datetimeFigureOut">
              <a:rPr lang="zh-TW" altLang="en-US" smtClean="0"/>
              <a:t>2022/5/15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AA22102-5286-413E-A52A-4E49A7831EAD}" type="slidenum">
              <a:rPr lang="zh-TW" altLang="en-US" smtClean="0"/>
              <a:t>‹#›</a:t>
            </a:fld>
            <a:endParaRPr lang="zh-TW" altLang="en-US"/>
          </a:p>
        </p:txBody>
      </p:sp>
    </p:spTree>
    <p:extLst>
      <p:ext uri="{BB962C8B-B14F-4D97-AF65-F5344CB8AC3E}">
        <p14:creationId xmlns:p14="http://schemas.microsoft.com/office/powerpoint/2010/main" val="1171501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5E7E2A-7315-43D1-9118-AA6C7880DF6D}" type="datetimeFigureOut">
              <a:rPr lang="zh-TW" altLang="en-US" smtClean="0"/>
              <a:t>2022/5/15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AA22102-5286-413E-A52A-4E49A7831EAD}" type="slidenum">
              <a:rPr lang="zh-TW" altLang="en-US" smtClean="0"/>
              <a:t>‹#›</a:t>
            </a:fld>
            <a:endParaRPr lang="zh-TW" altLang="en-US"/>
          </a:p>
        </p:txBody>
      </p:sp>
    </p:spTree>
    <p:extLst>
      <p:ext uri="{BB962C8B-B14F-4D97-AF65-F5344CB8AC3E}">
        <p14:creationId xmlns:p14="http://schemas.microsoft.com/office/powerpoint/2010/main" val="2082423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7B5E7E2A-7315-43D1-9118-AA6C7880DF6D}" type="datetimeFigureOut">
              <a:rPr lang="zh-TW" altLang="en-US" smtClean="0"/>
              <a:t>2022/5/15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AA22102-5286-413E-A52A-4E49A7831EAD}" type="slidenum">
              <a:rPr lang="zh-TW" altLang="en-US" smtClean="0"/>
              <a:t>‹#›</a:t>
            </a:fld>
            <a:endParaRPr lang="zh-TW" altLang="en-US"/>
          </a:p>
        </p:txBody>
      </p:sp>
    </p:spTree>
    <p:extLst>
      <p:ext uri="{BB962C8B-B14F-4D97-AF65-F5344CB8AC3E}">
        <p14:creationId xmlns:p14="http://schemas.microsoft.com/office/powerpoint/2010/main" val="1084509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7B5E7E2A-7315-43D1-9118-AA6C7880DF6D}" type="datetimeFigureOut">
              <a:rPr lang="zh-TW" altLang="en-US" smtClean="0"/>
              <a:t>2022/5/15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AA22102-5286-413E-A52A-4E49A7831EAD}" type="slidenum">
              <a:rPr lang="zh-TW" altLang="en-US" smtClean="0"/>
              <a:t>‹#›</a:t>
            </a:fld>
            <a:endParaRPr lang="zh-TW" altLang="en-US"/>
          </a:p>
        </p:txBody>
      </p:sp>
    </p:spTree>
    <p:extLst>
      <p:ext uri="{BB962C8B-B14F-4D97-AF65-F5344CB8AC3E}">
        <p14:creationId xmlns:p14="http://schemas.microsoft.com/office/powerpoint/2010/main" val="130080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E7E2A-7315-43D1-9118-AA6C7880DF6D}" type="datetimeFigureOut">
              <a:rPr lang="zh-TW" altLang="en-US" smtClean="0"/>
              <a:t>2022/5/15</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22102-5286-413E-A52A-4E49A7831EAD}" type="slidenum">
              <a:rPr lang="zh-TW" altLang="en-US" smtClean="0"/>
              <a:t>‹#›</a:t>
            </a:fld>
            <a:endParaRPr lang="zh-TW" altLang="en-US"/>
          </a:p>
        </p:txBody>
      </p:sp>
    </p:spTree>
    <p:extLst>
      <p:ext uri="{BB962C8B-B14F-4D97-AF65-F5344CB8AC3E}">
        <p14:creationId xmlns:p14="http://schemas.microsoft.com/office/powerpoint/2010/main" val="1254116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6C5175-17F4-4E20-8D20-368588839791}"/>
              </a:ext>
            </a:extLst>
          </p:cNvPr>
          <p:cNvSpPr>
            <a:spLocks noGrp="1"/>
          </p:cNvSpPr>
          <p:nvPr>
            <p:ph type="ctrTitle"/>
          </p:nvPr>
        </p:nvSpPr>
        <p:spPr/>
        <p:txBody>
          <a:bodyPr/>
          <a:lstStyle/>
          <a:p>
            <a:r>
              <a:rPr lang="zh-TW" altLang="en-US" dirty="0"/>
              <a:t>程式安全期末報告</a:t>
            </a:r>
          </a:p>
        </p:txBody>
      </p:sp>
      <p:sp>
        <p:nvSpPr>
          <p:cNvPr id="3" name="副標題 2">
            <a:extLst>
              <a:ext uri="{FF2B5EF4-FFF2-40B4-BE49-F238E27FC236}">
                <a16:creationId xmlns:a16="http://schemas.microsoft.com/office/drawing/2014/main" id="{52768612-E660-4CE5-A21C-3AAD9BAF7D86}"/>
              </a:ext>
            </a:extLst>
          </p:cNvPr>
          <p:cNvSpPr>
            <a:spLocks noGrp="1"/>
          </p:cNvSpPr>
          <p:nvPr>
            <p:ph type="subTitle" idx="1"/>
          </p:nvPr>
        </p:nvSpPr>
        <p:spPr>
          <a:xfrm>
            <a:off x="887767" y="4417452"/>
            <a:ext cx="7164280" cy="1088923"/>
          </a:xfrm>
        </p:spPr>
        <p:txBody>
          <a:bodyPr/>
          <a:lstStyle/>
          <a:p>
            <a:pPr algn="l"/>
            <a:r>
              <a:rPr lang="zh-TW" altLang="en-US" dirty="0"/>
              <a:t>學生</a:t>
            </a:r>
            <a:r>
              <a:rPr lang="en-US" altLang="zh-TW" dirty="0"/>
              <a:t>:</a:t>
            </a:r>
            <a:r>
              <a:rPr lang="zh-TW" altLang="en-US" dirty="0"/>
              <a:t>施治宇</a:t>
            </a:r>
            <a:endParaRPr lang="en-US" altLang="zh-TW" dirty="0"/>
          </a:p>
          <a:p>
            <a:pPr algn="l"/>
            <a:r>
              <a:rPr lang="zh-TW" altLang="en-US" dirty="0"/>
              <a:t>老師</a:t>
            </a:r>
            <a:r>
              <a:rPr lang="en-US" altLang="zh-TW" dirty="0"/>
              <a:t>:</a:t>
            </a:r>
            <a:r>
              <a:rPr lang="zh-TW" altLang="en-US" dirty="0"/>
              <a:t>恩師龍大大</a:t>
            </a:r>
          </a:p>
        </p:txBody>
      </p:sp>
      <p:sp>
        <p:nvSpPr>
          <p:cNvPr id="4" name="矩形 3">
            <a:extLst>
              <a:ext uri="{FF2B5EF4-FFF2-40B4-BE49-F238E27FC236}">
                <a16:creationId xmlns:a16="http://schemas.microsoft.com/office/drawing/2014/main" id="{09871D17-BC5D-448D-97E1-7CD3EAB39DD3}"/>
              </a:ext>
            </a:extLst>
          </p:cNvPr>
          <p:cNvSpPr/>
          <p:nvPr/>
        </p:nvSpPr>
        <p:spPr>
          <a:xfrm>
            <a:off x="685800" y="799197"/>
            <a:ext cx="2031325" cy="646331"/>
          </a:xfrm>
          <a:prstGeom prst="rect">
            <a:avLst/>
          </a:prstGeom>
        </p:spPr>
        <p:txBody>
          <a:bodyPr wrap="none">
            <a:spAutoFit/>
          </a:bodyPr>
          <a:lstStyle/>
          <a:p>
            <a:r>
              <a:rPr lang="zh-TW" altLang="en-US" sz="3600" b="1" dirty="0">
                <a:effectLst>
                  <a:outerShdw blurRad="38100" dist="38100" dir="2700000" algn="tl">
                    <a:srgbClr val="000000">
                      <a:alpha val="43137"/>
                    </a:srgbClr>
                  </a:outerShdw>
                </a:effectLst>
              </a:rPr>
              <a:t>程式安全</a:t>
            </a:r>
          </a:p>
        </p:txBody>
      </p:sp>
    </p:spTree>
    <p:extLst>
      <p:ext uri="{BB962C8B-B14F-4D97-AF65-F5344CB8AC3E}">
        <p14:creationId xmlns:p14="http://schemas.microsoft.com/office/powerpoint/2010/main" val="700471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053572-C7E4-4C44-A689-C9D47B599196}"/>
              </a:ext>
            </a:extLst>
          </p:cNvPr>
          <p:cNvSpPr>
            <a:spLocks noGrp="1"/>
          </p:cNvSpPr>
          <p:nvPr>
            <p:ph type="title"/>
          </p:nvPr>
        </p:nvSpPr>
        <p:spPr>
          <a:xfrm>
            <a:off x="262890" y="147411"/>
            <a:ext cx="7886700" cy="1325563"/>
          </a:xfrm>
        </p:spPr>
        <p:txBody>
          <a:bodyPr/>
          <a:lstStyle/>
          <a:p>
            <a:r>
              <a:rPr lang="zh-TW" altLang="en-US" dirty="0"/>
              <a:t>分析</a:t>
            </a:r>
            <a:r>
              <a:rPr lang="en-US" altLang="zh-TW" dirty="0"/>
              <a:t>pass</a:t>
            </a:r>
            <a:r>
              <a:rPr lang="zh-TW" altLang="en-US" dirty="0"/>
              <a:t>程式</a:t>
            </a:r>
          </a:p>
        </p:txBody>
      </p:sp>
      <p:pic>
        <p:nvPicPr>
          <p:cNvPr id="6" name="內容版面配置區 5">
            <a:extLst>
              <a:ext uri="{FF2B5EF4-FFF2-40B4-BE49-F238E27FC236}">
                <a16:creationId xmlns:a16="http://schemas.microsoft.com/office/drawing/2014/main" id="{57D33AB0-B95C-484D-866A-4E307E2B0AAB}"/>
              </a:ext>
            </a:extLst>
          </p:cNvPr>
          <p:cNvPicPr>
            <a:picLocks noGrp="1" noChangeAspect="1"/>
          </p:cNvPicPr>
          <p:nvPr>
            <p:ph idx="1"/>
          </p:nvPr>
        </p:nvPicPr>
        <p:blipFill>
          <a:blip r:embed="rId2"/>
          <a:stretch>
            <a:fillRect/>
          </a:stretch>
        </p:blipFill>
        <p:spPr>
          <a:xfrm>
            <a:off x="506728" y="1412330"/>
            <a:ext cx="6030167" cy="3820058"/>
          </a:xfrm>
          <a:prstGeom prst="rect">
            <a:avLst/>
          </a:prstGeom>
        </p:spPr>
      </p:pic>
      <p:sp>
        <p:nvSpPr>
          <p:cNvPr id="7" name="矩形 6">
            <a:extLst>
              <a:ext uri="{FF2B5EF4-FFF2-40B4-BE49-F238E27FC236}">
                <a16:creationId xmlns:a16="http://schemas.microsoft.com/office/drawing/2014/main" id="{30503189-55B2-454F-9761-C27BD6C753F8}"/>
              </a:ext>
            </a:extLst>
          </p:cNvPr>
          <p:cNvSpPr/>
          <p:nvPr/>
        </p:nvSpPr>
        <p:spPr>
          <a:xfrm>
            <a:off x="506728" y="5793548"/>
            <a:ext cx="5484767" cy="369332"/>
          </a:xfrm>
          <a:prstGeom prst="rect">
            <a:avLst/>
          </a:prstGeom>
        </p:spPr>
        <p:txBody>
          <a:bodyPr wrap="square">
            <a:spAutoFit/>
          </a:bodyPr>
          <a:lstStyle/>
          <a:p>
            <a:r>
              <a:rPr lang="en-US" altLang="zh-TW" dirty="0" err="1"/>
              <a:t>checksec</a:t>
            </a:r>
            <a:r>
              <a:rPr lang="en-US" altLang="zh-TW" dirty="0"/>
              <a:t> -- Check for various security options of binary</a:t>
            </a:r>
            <a:endParaRPr lang="zh-TW" altLang="en-US" dirty="0"/>
          </a:p>
        </p:txBody>
      </p:sp>
      <p:sp>
        <p:nvSpPr>
          <p:cNvPr id="8" name="矩形 7">
            <a:extLst>
              <a:ext uri="{FF2B5EF4-FFF2-40B4-BE49-F238E27FC236}">
                <a16:creationId xmlns:a16="http://schemas.microsoft.com/office/drawing/2014/main" id="{C6783E47-5460-4992-B008-46261DF294B8}"/>
              </a:ext>
            </a:extLst>
          </p:cNvPr>
          <p:cNvSpPr/>
          <p:nvPr/>
        </p:nvSpPr>
        <p:spPr>
          <a:xfrm>
            <a:off x="1428206" y="4474742"/>
            <a:ext cx="644434" cy="7576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9271A05-59C2-4720-92D3-7F79D9436674}"/>
              </a:ext>
            </a:extLst>
          </p:cNvPr>
          <p:cNvSpPr/>
          <p:nvPr/>
        </p:nvSpPr>
        <p:spPr>
          <a:xfrm>
            <a:off x="1750423" y="6488668"/>
            <a:ext cx="7393577" cy="369332"/>
          </a:xfrm>
          <a:prstGeom prst="rect">
            <a:avLst/>
          </a:prstGeom>
        </p:spPr>
        <p:txBody>
          <a:bodyPr wrap="square">
            <a:spAutoFit/>
          </a:bodyPr>
          <a:lstStyle/>
          <a:p>
            <a:r>
              <a:rPr lang="en-US" altLang="zh-TW" dirty="0"/>
              <a:t>GCC</a:t>
            </a:r>
            <a:r>
              <a:rPr lang="zh-TW" altLang="en-US" dirty="0"/>
              <a:t>程式安全保護機制：https://www.796t.com/content/1546222922.html</a:t>
            </a:r>
          </a:p>
        </p:txBody>
      </p:sp>
      <p:pic>
        <p:nvPicPr>
          <p:cNvPr id="13" name="圖片 12">
            <a:extLst>
              <a:ext uri="{FF2B5EF4-FFF2-40B4-BE49-F238E27FC236}">
                <a16:creationId xmlns:a16="http://schemas.microsoft.com/office/drawing/2014/main" id="{118257D3-0290-45D7-AD0E-44A57149061C}"/>
              </a:ext>
            </a:extLst>
          </p:cNvPr>
          <p:cNvPicPr>
            <a:picLocks noChangeAspect="1"/>
          </p:cNvPicPr>
          <p:nvPr/>
        </p:nvPicPr>
        <p:blipFill>
          <a:blip r:embed="rId3"/>
          <a:stretch>
            <a:fillRect/>
          </a:stretch>
        </p:blipFill>
        <p:spPr>
          <a:xfrm>
            <a:off x="506728" y="5234281"/>
            <a:ext cx="1752845" cy="323895"/>
          </a:xfrm>
          <a:prstGeom prst="rect">
            <a:avLst/>
          </a:prstGeom>
        </p:spPr>
      </p:pic>
    </p:spTree>
    <p:extLst>
      <p:ext uri="{BB962C8B-B14F-4D97-AF65-F5344CB8AC3E}">
        <p14:creationId xmlns:p14="http://schemas.microsoft.com/office/powerpoint/2010/main" val="3668333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279F8B-0C34-48E6-B298-67E6CC2E2C03}"/>
              </a:ext>
            </a:extLst>
          </p:cNvPr>
          <p:cNvSpPr/>
          <p:nvPr/>
        </p:nvSpPr>
        <p:spPr>
          <a:xfrm>
            <a:off x="296091" y="273452"/>
            <a:ext cx="8551817" cy="6032421"/>
          </a:xfrm>
          <a:prstGeom prst="rect">
            <a:avLst/>
          </a:prstGeom>
        </p:spPr>
        <p:txBody>
          <a:bodyPr wrap="square">
            <a:spAutoFit/>
          </a:bodyPr>
          <a:lstStyle/>
          <a:p>
            <a:r>
              <a:rPr lang="en-US" altLang="zh-TW" sz="1600" dirty="0">
                <a:latin typeface="Arial" panose="020B0604020202020204" pitchFamily="34" charset="0"/>
                <a:cs typeface="Arial" panose="020B0604020202020204" pitchFamily="34" charset="0"/>
              </a:rPr>
              <a:t>Add commands to support debugging and exploit development (for a full list of commands use </a:t>
            </a:r>
            <a:r>
              <a:rPr lang="en-US" altLang="zh-TW" sz="1600" dirty="0" err="1">
                <a:latin typeface="Arial" panose="020B0604020202020204" pitchFamily="34" charset="0"/>
                <a:cs typeface="Arial" panose="020B0604020202020204" pitchFamily="34" charset="0"/>
              </a:rPr>
              <a:t>peda</a:t>
            </a:r>
            <a:r>
              <a:rPr lang="en-US" altLang="zh-TW" sz="1600" dirty="0">
                <a:latin typeface="Arial" panose="020B0604020202020204" pitchFamily="34" charset="0"/>
                <a:cs typeface="Arial" panose="020B0604020202020204" pitchFamily="34" charset="0"/>
              </a:rPr>
              <a:t> help):</a:t>
            </a:r>
          </a:p>
          <a:p>
            <a:endParaRPr lang="en-US" altLang="zh-TW" sz="1600" dirty="0">
              <a:latin typeface="Arial" panose="020B0604020202020204" pitchFamily="34" charset="0"/>
              <a:cs typeface="Arial" panose="020B0604020202020204" pitchFamily="34" charset="0"/>
            </a:endParaRPr>
          </a:p>
          <a:p>
            <a:r>
              <a:rPr lang="en-US" altLang="zh-TW" sz="1600" dirty="0">
                <a:latin typeface="Arial" panose="020B0604020202020204" pitchFamily="34" charset="0"/>
                <a:cs typeface="Arial" panose="020B0604020202020204" pitchFamily="34" charset="0"/>
              </a:rPr>
              <a:t>    </a:t>
            </a:r>
            <a:r>
              <a:rPr lang="en-US" altLang="zh-TW" sz="1600" dirty="0" err="1">
                <a:latin typeface="Arial" panose="020B0604020202020204" pitchFamily="34" charset="0"/>
                <a:cs typeface="Arial" panose="020B0604020202020204" pitchFamily="34" charset="0"/>
              </a:rPr>
              <a:t>aslr</a:t>
            </a:r>
            <a:r>
              <a:rPr lang="en-US" altLang="zh-TW" sz="1600" dirty="0">
                <a:latin typeface="Arial" panose="020B0604020202020204" pitchFamily="34" charset="0"/>
                <a:cs typeface="Arial" panose="020B0604020202020204" pitchFamily="34" charset="0"/>
              </a:rPr>
              <a:t> -- Show/set ASLR setting of GDB</a:t>
            </a:r>
          </a:p>
          <a:p>
            <a:r>
              <a:rPr lang="en-US" altLang="zh-TW" sz="1600" dirty="0">
                <a:latin typeface="Arial" panose="020B0604020202020204" pitchFamily="34" charset="0"/>
                <a:cs typeface="Arial" panose="020B0604020202020204" pitchFamily="34" charset="0"/>
              </a:rPr>
              <a:t>    </a:t>
            </a:r>
            <a:r>
              <a:rPr lang="en-US" altLang="zh-TW" sz="1600" dirty="0" err="1">
                <a:latin typeface="Arial" panose="020B0604020202020204" pitchFamily="34" charset="0"/>
                <a:cs typeface="Arial" panose="020B0604020202020204" pitchFamily="34" charset="0"/>
              </a:rPr>
              <a:t>checksec</a:t>
            </a:r>
            <a:r>
              <a:rPr lang="en-US" altLang="zh-TW" sz="1600" dirty="0">
                <a:latin typeface="Arial" panose="020B0604020202020204" pitchFamily="34" charset="0"/>
                <a:cs typeface="Arial" panose="020B0604020202020204" pitchFamily="34" charset="0"/>
              </a:rPr>
              <a:t> -- Check for various security options of binary</a:t>
            </a:r>
          </a:p>
          <a:p>
            <a:r>
              <a:rPr lang="en-US" altLang="zh-TW" sz="1600" dirty="0">
                <a:latin typeface="Arial" panose="020B0604020202020204" pitchFamily="34" charset="0"/>
                <a:cs typeface="Arial" panose="020B0604020202020204" pitchFamily="34" charset="0"/>
              </a:rPr>
              <a:t>    </a:t>
            </a:r>
            <a:r>
              <a:rPr lang="en-US" altLang="zh-TW" sz="1600" dirty="0" err="1">
                <a:latin typeface="Arial" panose="020B0604020202020204" pitchFamily="34" charset="0"/>
                <a:cs typeface="Arial" panose="020B0604020202020204" pitchFamily="34" charset="0"/>
              </a:rPr>
              <a:t>dumpargs</a:t>
            </a:r>
            <a:r>
              <a:rPr lang="en-US" altLang="zh-TW" sz="1600" dirty="0">
                <a:latin typeface="Arial" panose="020B0604020202020204" pitchFamily="34" charset="0"/>
                <a:cs typeface="Arial" panose="020B0604020202020204" pitchFamily="34" charset="0"/>
              </a:rPr>
              <a:t> -- Display arguments passed to a function when stopped at a call instruction</a:t>
            </a:r>
          </a:p>
          <a:p>
            <a:r>
              <a:rPr lang="en-US" altLang="zh-TW" sz="1600" dirty="0">
                <a:latin typeface="Arial" panose="020B0604020202020204" pitchFamily="34" charset="0"/>
                <a:cs typeface="Arial" panose="020B0604020202020204" pitchFamily="34" charset="0"/>
              </a:rPr>
              <a:t>    </a:t>
            </a:r>
            <a:r>
              <a:rPr lang="en-US" altLang="zh-TW" sz="1600" dirty="0" err="1">
                <a:latin typeface="Arial" panose="020B0604020202020204" pitchFamily="34" charset="0"/>
                <a:cs typeface="Arial" panose="020B0604020202020204" pitchFamily="34" charset="0"/>
              </a:rPr>
              <a:t>dumprop</a:t>
            </a:r>
            <a:r>
              <a:rPr lang="en-US" altLang="zh-TW" sz="1600" dirty="0">
                <a:latin typeface="Arial" panose="020B0604020202020204" pitchFamily="34" charset="0"/>
                <a:cs typeface="Arial" panose="020B0604020202020204" pitchFamily="34" charset="0"/>
              </a:rPr>
              <a:t> -- Dump all ROP gadgets in specific memory range</a:t>
            </a:r>
          </a:p>
          <a:p>
            <a:r>
              <a:rPr lang="en-US" altLang="zh-TW" sz="1600" dirty="0">
                <a:latin typeface="Arial" panose="020B0604020202020204" pitchFamily="34" charset="0"/>
                <a:cs typeface="Arial" panose="020B0604020202020204" pitchFamily="34" charset="0"/>
              </a:rPr>
              <a:t>    </a:t>
            </a:r>
            <a:r>
              <a:rPr lang="en-US" altLang="zh-TW" sz="1600" dirty="0" err="1">
                <a:latin typeface="Arial" panose="020B0604020202020204" pitchFamily="34" charset="0"/>
                <a:cs typeface="Arial" panose="020B0604020202020204" pitchFamily="34" charset="0"/>
              </a:rPr>
              <a:t>elfheader</a:t>
            </a:r>
            <a:r>
              <a:rPr lang="en-US" altLang="zh-TW" sz="1600" dirty="0">
                <a:latin typeface="Arial" panose="020B0604020202020204" pitchFamily="34" charset="0"/>
                <a:cs typeface="Arial" panose="020B0604020202020204" pitchFamily="34" charset="0"/>
              </a:rPr>
              <a:t> -- Get headers information from debugged ELF file</a:t>
            </a:r>
          </a:p>
          <a:p>
            <a:r>
              <a:rPr lang="en-US" altLang="zh-TW" sz="1600" dirty="0">
                <a:latin typeface="Arial" panose="020B0604020202020204" pitchFamily="34" charset="0"/>
                <a:cs typeface="Arial" panose="020B0604020202020204" pitchFamily="34" charset="0"/>
              </a:rPr>
              <a:t>    </a:t>
            </a:r>
            <a:r>
              <a:rPr lang="en-US" altLang="zh-TW" sz="1600" dirty="0" err="1">
                <a:latin typeface="Arial" panose="020B0604020202020204" pitchFamily="34" charset="0"/>
                <a:cs typeface="Arial" panose="020B0604020202020204" pitchFamily="34" charset="0"/>
              </a:rPr>
              <a:t>elfsymbol</a:t>
            </a:r>
            <a:r>
              <a:rPr lang="en-US" altLang="zh-TW" sz="1600" dirty="0">
                <a:latin typeface="Arial" panose="020B0604020202020204" pitchFamily="34" charset="0"/>
                <a:cs typeface="Arial" panose="020B0604020202020204" pitchFamily="34" charset="0"/>
              </a:rPr>
              <a:t> -- Get non-debugging symbol information from an ELF file</a:t>
            </a:r>
          </a:p>
          <a:p>
            <a:r>
              <a:rPr lang="en-US" altLang="zh-TW" sz="1600" dirty="0">
                <a:latin typeface="Arial" panose="020B0604020202020204" pitchFamily="34" charset="0"/>
                <a:cs typeface="Arial" panose="020B0604020202020204" pitchFamily="34" charset="0"/>
              </a:rPr>
              <a:t>    lookup -- Search for all addresses/references to addresses which belong to a memory range</a:t>
            </a:r>
          </a:p>
          <a:p>
            <a:r>
              <a:rPr lang="en-US" altLang="zh-TW" sz="1600" dirty="0">
                <a:latin typeface="Arial" panose="020B0604020202020204" pitchFamily="34" charset="0"/>
                <a:cs typeface="Arial" panose="020B0604020202020204" pitchFamily="34" charset="0"/>
              </a:rPr>
              <a:t>    patch -- Patch memory start at an address with string/</a:t>
            </a:r>
            <a:r>
              <a:rPr lang="en-US" altLang="zh-TW" sz="1600" dirty="0" err="1">
                <a:latin typeface="Arial" panose="020B0604020202020204" pitchFamily="34" charset="0"/>
                <a:cs typeface="Arial" panose="020B0604020202020204" pitchFamily="34" charset="0"/>
              </a:rPr>
              <a:t>hexstring</a:t>
            </a:r>
            <a:r>
              <a:rPr lang="en-US" altLang="zh-TW" sz="1600" dirty="0">
                <a:latin typeface="Arial" panose="020B0604020202020204" pitchFamily="34" charset="0"/>
                <a:cs typeface="Arial" panose="020B0604020202020204" pitchFamily="34" charset="0"/>
              </a:rPr>
              <a:t>/int</a:t>
            </a:r>
          </a:p>
          <a:p>
            <a:r>
              <a:rPr lang="en-US" altLang="zh-TW" sz="1600" dirty="0">
                <a:latin typeface="Arial" panose="020B0604020202020204" pitchFamily="34" charset="0"/>
                <a:cs typeface="Arial" panose="020B0604020202020204" pitchFamily="34" charset="0"/>
              </a:rPr>
              <a:t>    pattern -- Generate, search, or write a cyclic pattern to memory</a:t>
            </a:r>
          </a:p>
          <a:p>
            <a:r>
              <a:rPr lang="en-US" altLang="zh-TW" sz="1600" dirty="0">
                <a:latin typeface="Arial" panose="020B0604020202020204" pitchFamily="34" charset="0"/>
                <a:cs typeface="Arial" panose="020B0604020202020204" pitchFamily="34" charset="0"/>
              </a:rPr>
              <a:t>    </a:t>
            </a:r>
            <a:r>
              <a:rPr lang="en-US" altLang="zh-TW" sz="1600" dirty="0" err="1">
                <a:latin typeface="Arial" panose="020B0604020202020204" pitchFamily="34" charset="0"/>
                <a:cs typeface="Arial" panose="020B0604020202020204" pitchFamily="34" charset="0"/>
              </a:rPr>
              <a:t>procinfo</a:t>
            </a:r>
            <a:r>
              <a:rPr lang="en-US" altLang="zh-TW" sz="1600" dirty="0">
                <a:latin typeface="Arial" panose="020B0604020202020204" pitchFamily="34" charset="0"/>
                <a:cs typeface="Arial" panose="020B0604020202020204" pitchFamily="34" charset="0"/>
              </a:rPr>
              <a:t> -- Display various info from /proc/</a:t>
            </a:r>
            <a:r>
              <a:rPr lang="en-US" altLang="zh-TW" sz="1600" dirty="0" err="1">
                <a:latin typeface="Arial" panose="020B0604020202020204" pitchFamily="34" charset="0"/>
                <a:cs typeface="Arial" panose="020B0604020202020204" pitchFamily="34" charset="0"/>
              </a:rPr>
              <a:t>pid</a:t>
            </a:r>
            <a:r>
              <a:rPr lang="en-US" altLang="zh-TW" sz="1600" dirty="0">
                <a:latin typeface="Arial" panose="020B0604020202020204" pitchFamily="34" charset="0"/>
                <a:cs typeface="Arial" panose="020B0604020202020204" pitchFamily="34" charset="0"/>
              </a:rPr>
              <a:t>/</a:t>
            </a:r>
          </a:p>
          <a:p>
            <a:r>
              <a:rPr lang="en-US" altLang="zh-TW" sz="1600" dirty="0">
                <a:latin typeface="Arial" panose="020B0604020202020204" pitchFamily="34" charset="0"/>
                <a:cs typeface="Arial" panose="020B0604020202020204" pitchFamily="34" charset="0"/>
              </a:rPr>
              <a:t>    </a:t>
            </a:r>
            <a:r>
              <a:rPr lang="en-US" altLang="zh-TW" sz="1600" dirty="0" err="1">
                <a:latin typeface="Arial" panose="020B0604020202020204" pitchFamily="34" charset="0"/>
                <a:cs typeface="Arial" panose="020B0604020202020204" pitchFamily="34" charset="0"/>
              </a:rPr>
              <a:t>pshow</a:t>
            </a:r>
            <a:r>
              <a:rPr lang="en-US" altLang="zh-TW" sz="1600" dirty="0">
                <a:latin typeface="Arial" panose="020B0604020202020204" pitchFamily="34" charset="0"/>
                <a:cs typeface="Arial" panose="020B0604020202020204" pitchFamily="34" charset="0"/>
              </a:rPr>
              <a:t> -- Show various PEDA options and other settings</a:t>
            </a:r>
          </a:p>
          <a:p>
            <a:r>
              <a:rPr lang="en-US" altLang="zh-TW" sz="1600" dirty="0">
                <a:latin typeface="Arial" panose="020B0604020202020204" pitchFamily="34" charset="0"/>
                <a:cs typeface="Arial" panose="020B0604020202020204" pitchFamily="34" charset="0"/>
              </a:rPr>
              <a:t>    </a:t>
            </a:r>
            <a:r>
              <a:rPr lang="en-US" altLang="zh-TW" sz="1600" dirty="0" err="1">
                <a:latin typeface="Arial" panose="020B0604020202020204" pitchFamily="34" charset="0"/>
                <a:cs typeface="Arial" panose="020B0604020202020204" pitchFamily="34" charset="0"/>
              </a:rPr>
              <a:t>pset</a:t>
            </a:r>
            <a:r>
              <a:rPr lang="en-US" altLang="zh-TW" sz="1600" dirty="0">
                <a:latin typeface="Arial" panose="020B0604020202020204" pitchFamily="34" charset="0"/>
                <a:cs typeface="Arial" panose="020B0604020202020204" pitchFamily="34" charset="0"/>
              </a:rPr>
              <a:t> -- Set various PEDA options and other settings</a:t>
            </a:r>
          </a:p>
          <a:p>
            <a:r>
              <a:rPr lang="en-US" altLang="zh-TW" sz="1600" dirty="0">
                <a:latin typeface="Arial" panose="020B0604020202020204" pitchFamily="34" charset="0"/>
                <a:cs typeface="Arial" panose="020B0604020202020204" pitchFamily="34" charset="0"/>
              </a:rPr>
              <a:t>    </a:t>
            </a:r>
            <a:r>
              <a:rPr lang="en-US" altLang="zh-TW" sz="1600" dirty="0" err="1">
                <a:latin typeface="Arial" panose="020B0604020202020204" pitchFamily="34" charset="0"/>
                <a:cs typeface="Arial" panose="020B0604020202020204" pitchFamily="34" charset="0"/>
              </a:rPr>
              <a:t>readelf</a:t>
            </a:r>
            <a:r>
              <a:rPr lang="en-US" altLang="zh-TW" sz="1600" dirty="0">
                <a:latin typeface="Arial" panose="020B0604020202020204" pitchFamily="34" charset="0"/>
                <a:cs typeface="Arial" panose="020B0604020202020204" pitchFamily="34" charset="0"/>
              </a:rPr>
              <a:t> -- Get headers information from an ELF file</a:t>
            </a:r>
          </a:p>
          <a:p>
            <a:r>
              <a:rPr lang="en-US" altLang="zh-TW" sz="1600" dirty="0">
                <a:latin typeface="Arial" panose="020B0604020202020204" pitchFamily="34" charset="0"/>
                <a:cs typeface="Arial" panose="020B0604020202020204" pitchFamily="34" charset="0"/>
              </a:rPr>
              <a:t>    </a:t>
            </a:r>
            <a:r>
              <a:rPr lang="en-US" altLang="zh-TW" sz="1600" dirty="0" err="1">
                <a:latin typeface="Arial" panose="020B0604020202020204" pitchFamily="34" charset="0"/>
                <a:cs typeface="Arial" panose="020B0604020202020204" pitchFamily="34" charset="0"/>
              </a:rPr>
              <a:t>ropgadget</a:t>
            </a:r>
            <a:r>
              <a:rPr lang="en-US" altLang="zh-TW" sz="1600" dirty="0">
                <a:latin typeface="Arial" panose="020B0604020202020204" pitchFamily="34" charset="0"/>
                <a:cs typeface="Arial" panose="020B0604020202020204" pitchFamily="34" charset="0"/>
              </a:rPr>
              <a:t> -- Get common ROP gadgets of binary or library</a:t>
            </a:r>
          </a:p>
          <a:p>
            <a:r>
              <a:rPr lang="en-US" altLang="zh-TW" sz="1600" dirty="0">
                <a:latin typeface="Arial" panose="020B0604020202020204" pitchFamily="34" charset="0"/>
                <a:cs typeface="Arial" panose="020B0604020202020204" pitchFamily="34" charset="0"/>
              </a:rPr>
              <a:t>    </a:t>
            </a:r>
            <a:r>
              <a:rPr lang="en-US" altLang="zh-TW" sz="1600" dirty="0" err="1">
                <a:latin typeface="Arial" panose="020B0604020202020204" pitchFamily="34" charset="0"/>
                <a:cs typeface="Arial" panose="020B0604020202020204" pitchFamily="34" charset="0"/>
              </a:rPr>
              <a:t>ropsearch</a:t>
            </a:r>
            <a:r>
              <a:rPr lang="en-US" altLang="zh-TW" sz="1600" dirty="0">
                <a:latin typeface="Arial" panose="020B0604020202020204" pitchFamily="34" charset="0"/>
                <a:cs typeface="Arial" panose="020B0604020202020204" pitchFamily="34" charset="0"/>
              </a:rPr>
              <a:t> -- Search for ROP gadgets in memory</a:t>
            </a:r>
          </a:p>
          <a:p>
            <a:r>
              <a:rPr lang="en-US" altLang="zh-TW" sz="1600" dirty="0">
                <a:latin typeface="Arial" panose="020B0604020202020204" pitchFamily="34" charset="0"/>
                <a:cs typeface="Arial" panose="020B0604020202020204" pitchFamily="34" charset="0"/>
              </a:rPr>
              <a:t>    </a:t>
            </a:r>
            <a:r>
              <a:rPr lang="en-US" altLang="zh-TW" sz="1600" dirty="0" err="1">
                <a:latin typeface="Arial" panose="020B0604020202020204" pitchFamily="34" charset="0"/>
                <a:cs typeface="Arial" panose="020B0604020202020204" pitchFamily="34" charset="0"/>
              </a:rPr>
              <a:t>searchmem|find</a:t>
            </a:r>
            <a:r>
              <a:rPr lang="en-US" altLang="zh-TW" sz="1600" dirty="0">
                <a:latin typeface="Arial" panose="020B0604020202020204" pitchFamily="34" charset="0"/>
                <a:cs typeface="Arial" panose="020B0604020202020204" pitchFamily="34" charset="0"/>
              </a:rPr>
              <a:t> -- Search for a pattern in memory; support regex search</a:t>
            </a:r>
          </a:p>
          <a:p>
            <a:r>
              <a:rPr lang="en-US" altLang="zh-TW" sz="1600" dirty="0">
                <a:latin typeface="Arial" panose="020B0604020202020204" pitchFamily="34" charset="0"/>
                <a:cs typeface="Arial" panose="020B0604020202020204" pitchFamily="34" charset="0"/>
              </a:rPr>
              <a:t>    shellcode -- Generate or download common shellcodes.</a:t>
            </a:r>
          </a:p>
          <a:p>
            <a:r>
              <a:rPr lang="en-US" altLang="zh-TW" sz="1600" dirty="0">
                <a:latin typeface="Arial" panose="020B0604020202020204" pitchFamily="34" charset="0"/>
                <a:cs typeface="Arial" panose="020B0604020202020204" pitchFamily="34" charset="0"/>
              </a:rPr>
              <a:t>    skeleton -- Generate python exploit code template</a:t>
            </a:r>
          </a:p>
          <a:p>
            <a:r>
              <a:rPr lang="en-US" altLang="zh-TW" sz="1600" dirty="0">
                <a:latin typeface="Arial" panose="020B0604020202020204" pitchFamily="34" charset="0"/>
                <a:cs typeface="Arial" panose="020B0604020202020204" pitchFamily="34" charset="0"/>
              </a:rPr>
              <a:t>    </a:t>
            </a:r>
            <a:r>
              <a:rPr lang="en-US" altLang="zh-TW" sz="1600" dirty="0" err="1">
                <a:latin typeface="Arial" panose="020B0604020202020204" pitchFamily="34" charset="0"/>
                <a:cs typeface="Arial" panose="020B0604020202020204" pitchFamily="34" charset="0"/>
              </a:rPr>
              <a:t>vmmap</a:t>
            </a:r>
            <a:r>
              <a:rPr lang="en-US" altLang="zh-TW" sz="1600" dirty="0">
                <a:latin typeface="Arial" panose="020B0604020202020204" pitchFamily="34" charset="0"/>
                <a:cs typeface="Arial" panose="020B0604020202020204" pitchFamily="34" charset="0"/>
              </a:rPr>
              <a:t> -- Get virtual mapping address ranges of section(s) in debugged process</a:t>
            </a:r>
          </a:p>
          <a:p>
            <a:r>
              <a:rPr lang="en-US" altLang="zh-TW" sz="1600" dirty="0">
                <a:latin typeface="Arial" panose="020B0604020202020204" pitchFamily="34" charset="0"/>
                <a:cs typeface="Arial" panose="020B0604020202020204" pitchFamily="34" charset="0"/>
              </a:rPr>
              <a:t>    </a:t>
            </a:r>
            <a:r>
              <a:rPr lang="en-US" altLang="zh-TW" sz="1600" dirty="0" err="1">
                <a:latin typeface="Arial" panose="020B0604020202020204" pitchFamily="34" charset="0"/>
                <a:cs typeface="Arial" panose="020B0604020202020204" pitchFamily="34" charset="0"/>
              </a:rPr>
              <a:t>xormem</a:t>
            </a:r>
            <a:r>
              <a:rPr lang="en-US" altLang="zh-TW" sz="1600" dirty="0">
                <a:latin typeface="Arial" panose="020B0604020202020204" pitchFamily="34" charset="0"/>
                <a:cs typeface="Arial" panose="020B0604020202020204" pitchFamily="34" charset="0"/>
              </a:rPr>
              <a:t> -- XOR a memory region with a key</a:t>
            </a:r>
          </a:p>
        </p:txBody>
      </p:sp>
      <p:sp>
        <p:nvSpPr>
          <p:cNvPr id="5" name="矩形 4">
            <a:extLst>
              <a:ext uri="{FF2B5EF4-FFF2-40B4-BE49-F238E27FC236}">
                <a16:creationId xmlns:a16="http://schemas.microsoft.com/office/drawing/2014/main" id="{97BDA691-AC92-4388-8CEA-53E18D8C411E}"/>
              </a:ext>
            </a:extLst>
          </p:cNvPr>
          <p:cNvSpPr/>
          <p:nvPr/>
        </p:nvSpPr>
        <p:spPr>
          <a:xfrm>
            <a:off x="5946906" y="6488668"/>
            <a:ext cx="3197094" cy="369332"/>
          </a:xfrm>
          <a:prstGeom prst="rect">
            <a:avLst/>
          </a:prstGeom>
        </p:spPr>
        <p:txBody>
          <a:bodyPr wrap="none">
            <a:spAutoFit/>
          </a:bodyPr>
          <a:lstStyle/>
          <a:p>
            <a:r>
              <a:rPr lang="en-US" altLang="zh-TW" dirty="0"/>
              <a:t>https://github.com/longld/peda</a:t>
            </a:r>
            <a:endParaRPr lang="zh-TW" altLang="en-US" dirty="0"/>
          </a:p>
        </p:txBody>
      </p:sp>
    </p:spTree>
    <p:extLst>
      <p:ext uri="{BB962C8B-B14F-4D97-AF65-F5344CB8AC3E}">
        <p14:creationId xmlns:p14="http://schemas.microsoft.com/office/powerpoint/2010/main" val="87565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3AC8E1-E411-46D5-B7EA-B5758EE66AD2}"/>
              </a:ext>
            </a:extLst>
          </p:cNvPr>
          <p:cNvSpPr>
            <a:spLocks noGrp="1"/>
          </p:cNvSpPr>
          <p:nvPr>
            <p:ph type="title"/>
          </p:nvPr>
        </p:nvSpPr>
        <p:spPr>
          <a:xfrm>
            <a:off x="262891" y="182248"/>
            <a:ext cx="7886700" cy="1089204"/>
          </a:xfrm>
        </p:spPr>
        <p:txBody>
          <a:bodyPr/>
          <a:lstStyle/>
          <a:p>
            <a:r>
              <a:rPr lang="en-US" altLang="zh-TW" dirty="0"/>
              <a:t>ASLR</a:t>
            </a:r>
            <a:endParaRPr lang="zh-TW" altLang="en-US" dirty="0"/>
          </a:p>
        </p:txBody>
      </p:sp>
      <p:sp>
        <p:nvSpPr>
          <p:cNvPr id="3" name="內容版面配置區 2">
            <a:extLst>
              <a:ext uri="{FF2B5EF4-FFF2-40B4-BE49-F238E27FC236}">
                <a16:creationId xmlns:a16="http://schemas.microsoft.com/office/drawing/2014/main" id="{31B124B9-3F8A-43A9-8DC1-0D33C50F0642}"/>
              </a:ext>
            </a:extLst>
          </p:cNvPr>
          <p:cNvSpPr>
            <a:spLocks noGrp="1"/>
          </p:cNvSpPr>
          <p:nvPr>
            <p:ph idx="1"/>
          </p:nvPr>
        </p:nvSpPr>
        <p:spPr>
          <a:xfrm>
            <a:off x="628650" y="1538242"/>
            <a:ext cx="7886700" cy="3077301"/>
          </a:xfrm>
        </p:spPr>
        <p:txBody>
          <a:bodyPr/>
          <a:lstStyle/>
          <a:p>
            <a:pPr marL="0" indent="0">
              <a:buNone/>
            </a:pPr>
            <a:r>
              <a:rPr lang="zh-TW" altLang="en-US" dirty="0"/>
              <a:t>位址空間組態隨機載入（英語：</a:t>
            </a:r>
            <a:r>
              <a:rPr lang="en-US" altLang="zh-TW" dirty="0"/>
              <a:t>Address space layout randomization</a:t>
            </a:r>
            <a:r>
              <a:rPr lang="zh-TW" altLang="en-US" dirty="0"/>
              <a:t>，縮寫</a:t>
            </a:r>
            <a:r>
              <a:rPr lang="en-US" altLang="zh-TW" dirty="0"/>
              <a:t>ASLR</a:t>
            </a:r>
            <a:r>
              <a:rPr lang="zh-TW" altLang="en-US" dirty="0"/>
              <a:t>，又稱位址空間組態隨機化、位址空間布局隨機化）是一種防範記憶體損壞漏洞被利用的電腦安全技術。</a:t>
            </a:r>
            <a:r>
              <a:rPr lang="en-US" altLang="zh-TW" dirty="0"/>
              <a:t>ASLR</a:t>
            </a:r>
            <a:r>
              <a:rPr lang="zh-TW" altLang="en-US" dirty="0"/>
              <a:t>通過隨機放置行程關鍵資料區域的定址空間來防止攻擊者能可靠地跳轉到記憶體的特定位置來利用函式。</a:t>
            </a:r>
          </a:p>
        </p:txBody>
      </p:sp>
      <p:pic>
        <p:nvPicPr>
          <p:cNvPr id="4" name="圖片 3">
            <a:extLst>
              <a:ext uri="{FF2B5EF4-FFF2-40B4-BE49-F238E27FC236}">
                <a16:creationId xmlns:a16="http://schemas.microsoft.com/office/drawing/2014/main" id="{B1E5DB2B-C07B-4185-B733-4D9256FE8DB4}"/>
              </a:ext>
            </a:extLst>
          </p:cNvPr>
          <p:cNvPicPr>
            <a:picLocks noChangeAspect="1"/>
          </p:cNvPicPr>
          <p:nvPr/>
        </p:nvPicPr>
        <p:blipFill>
          <a:blip r:embed="rId2"/>
          <a:stretch>
            <a:fillRect/>
          </a:stretch>
        </p:blipFill>
        <p:spPr>
          <a:xfrm>
            <a:off x="2544535" y="4078605"/>
            <a:ext cx="5605056" cy="2482306"/>
          </a:xfrm>
          <a:prstGeom prst="rect">
            <a:avLst/>
          </a:prstGeom>
        </p:spPr>
      </p:pic>
    </p:spTree>
    <p:extLst>
      <p:ext uri="{BB962C8B-B14F-4D97-AF65-F5344CB8AC3E}">
        <p14:creationId xmlns:p14="http://schemas.microsoft.com/office/powerpoint/2010/main" val="2861240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B2DDC4F-534F-4AFB-8D65-7754E43F20E6}"/>
              </a:ext>
            </a:extLst>
          </p:cNvPr>
          <p:cNvSpPr/>
          <p:nvPr/>
        </p:nvSpPr>
        <p:spPr>
          <a:xfrm>
            <a:off x="0" y="4537166"/>
            <a:ext cx="9144000" cy="1776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a:t>逆向分析</a:t>
            </a:r>
          </a:p>
        </p:txBody>
      </p:sp>
    </p:spTree>
    <p:extLst>
      <p:ext uri="{BB962C8B-B14F-4D97-AF65-F5344CB8AC3E}">
        <p14:creationId xmlns:p14="http://schemas.microsoft.com/office/powerpoint/2010/main" val="2086105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06B894-4EAE-43E6-8DDE-EBAC8B70C8F0}"/>
              </a:ext>
            </a:extLst>
          </p:cNvPr>
          <p:cNvSpPr>
            <a:spLocks noGrp="1"/>
          </p:cNvSpPr>
          <p:nvPr>
            <p:ph type="title"/>
          </p:nvPr>
        </p:nvSpPr>
        <p:spPr>
          <a:xfrm>
            <a:off x="262890" y="138703"/>
            <a:ext cx="7886700" cy="1141457"/>
          </a:xfrm>
        </p:spPr>
        <p:txBody>
          <a:bodyPr/>
          <a:lstStyle/>
          <a:p>
            <a:r>
              <a:rPr lang="en-US" altLang="zh-TW" dirty="0"/>
              <a:t>Radare2---</a:t>
            </a:r>
            <a:r>
              <a:rPr lang="zh-TW" altLang="en-US" dirty="0"/>
              <a:t>逆向神器</a:t>
            </a:r>
          </a:p>
        </p:txBody>
      </p:sp>
      <p:sp>
        <p:nvSpPr>
          <p:cNvPr id="3" name="內容版面配置區 2">
            <a:extLst>
              <a:ext uri="{FF2B5EF4-FFF2-40B4-BE49-F238E27FC236}">
                <a16:creationId xmlns:a16="http://schemas.microsoft.com/office/drawing/2014/main" id="{0337455C-39EB-45FD-AF58-40A67F00BB9B}"/>
              </a:ext>
            </a:extLst>
          </p:cNvPr>
          <p:cNvSpPr>
            <a:spLocks noGrp="1"/>
          </p:cNvSpPr>
          <p:nvPr>
            <p:ph idx="1"/>
          </p:nvPr>
        </p:nvSpPr>
        <p:spPr>
          <a:xfrm>
            <a:off x="628650" y="1825625"/>
            <a:ext cx="7886700" cy="4351338"/>
          </a:xfrm>
        </p:spPr>
        <p:txBody>
          <a:bodyPr>
            <a:normAutofit/>
          </a:bodyPr>
          <a:lstStyle/>
          <a:p>
            <a:pPr marL="0" indent="0">
              <a:buNone/>
            </a:pPr>
            <a:r>
              <a:rPr lang="en-US" altLang="zh-TW" sz="3200" dirty="0"/>
              <a:t>Radare2</a:t>
            </a:r>
            <a:r>
              <a:rPr lang="zh-TW" altLang="en-US" sz="3200" dirty="0"/>
              <a:t>（也稱為</a:t>
            </a:r>
            <a:r>
              <a:rPr lang="en-US" altLang="zh-TW" sz="3200" dirty="0"/>
              <a:t>r2</a:t>
            </a:r>
            <a:r>
              <a:rPr lang="zh-TW" altLang="en-US" sz="3200" dirty="0"/>
              <a:t>）用於逆向工程和分析二進製文件的完整框架。由一組小型實用程序組成，可以一起使用或獨立於命令行使用。</a:t>
            </a:r>
          </a:p>
        </p:txBody>
      </p:sp>
      <p:pic>
        <p:nvPicPr>
          <p:cNvPr id="1028" name="Picture 4" descr="https://i.imgur.com/3Zh4IqB.png">
            <a:extLst>
              <a:ext uri="{FF2B5EF4-FFF2-40B4-BE49-F238E27FC236}">
                <a16:creationId xmlns:a16="http://schemas.microsoft.com/office/drawing/2014/main" id="{62836676-694B-4417-B9F9-5EF81F07E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5022415"/>
            <a:ext cx="4807132" cy="1550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275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16721-DFBE-4315-87D6-8AE33B380F4E}"/>
              </a:ext>
            </a:extLst>
          </p:cNvPr>
          <p:cNvSpPr>
            <a:spLocks noGrp="1"/>
          </p:cNvSpPr>
          <p:nvPr>
            <p:ph type="title"/>
          </p:nvPr>
        </p:nvSpPr>
        <p:spPr>
          <a:xfrm>
            <a:off x="254181" y="138704"/>
            <a:ext cx="7886700" cy="1132748"/>
          </a:xfrm>
        </p:spPr>
        <p:txBody>
          <a:bodyPr/>
          <a:lstStyle/>
          <a:p>
            <a:r>
              <a:rPr lang="zh-TW" altLang="en-US" dirty="0"/>
              <a:t>常用指令</a:t>
            </a:r>
          </a:p>
        </p:txBody>
      </p:sp>
      <p:pic>
        <p:nvPicPr>
          <p:cNvPr id="3074" name="Picture 2" descr="https://i.imgur.com/Pgx5x1w.png">
            <a:extLst>
              <a:ext uri="{FF2B5EF4-FFF2-40B4-BE49-F238E27FC236}">
                <a16:creationId xmlns:a16="http://schemas.microsoft.com/office/drawing/2014/main" id="{B34DCEAE-8D41-41E3-9C4E-AB558E8D80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0858" y="1384663"/>
            <a:ext cx="8342284" cy="488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155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C6D7BA-C569-4DD9-9BFF-2B7459BC5C55}"/>
              </a:ext>
            </a:extLst>
          </p:cNvPr>
          <p:cNvSpPr>
            <a:spLocks noGrp="1"/>
          </p:cNvSpPr>
          <p:nvPr>
            <p:ph type="title"/>
          </p:nvPr>
        </p:nvSpPr>
        <p:spPr>
          <a:xfrm>
            <a:off x="254181" y="182247"/>
            <a:ext cx="7886700" cy="1071788"/>
          </a:xfrm>
        </p:spPr>
        <p:txBody>
          <a:bodyPr/>
          <a:lstStyle/>
          <a:p>
            <a:r>
              <a:rPr lang="en-US" altLang="zh-TW" dirty="0"/>
              <a:t>Radare2</a:t>
            </a:r>
            <a:endParaRPr lang="zh-TW" altLang="en-US" dirty="0"/>
          </a:p>
        </p:txBody>
      </p:sp>
      <p:pic>
        <p:nvPicPr>
          <p:cNvPr id="4" name="內容版面配置區 3">
            <a:extLst>
              <a:ext uri="{FF2B5EF4-FFF2-40B4-BE49-F238E27FC236}">
                <a16:creationId xmlns:a16="http://schemas.microsoft.com/office/drawing/2014/main" id="{61A945E1-C25F-42E1-BD49-767939687C51}"/>
              </a:ext>
            </a:extLst>
          </p:cNvPr>
          <p:cNvPicPr>
            <a:picLocks noGrp="1" noChangeAspect="1"/>
          </p:cNvPicPr>
          <p:nvPr>
            <p:ph idx="1"/>
          </p:nvPr>
        </p:nvPicPr>
        <p:blipFill>
          <a:blip r:embed="rId2"/>
          <a:stretch>
            <a:fillRect/>
          </a:stretch>
        </p:blipFill>
        <p:spPr>
          <a:xfrm>
            <a:off x="844732" y="1384664"/>
            <a:ext cx="5660572" cy="4688798"/>
          </a:xfrm>
          <a:prstGeom prst="rect">
            <a:avLst/>
          </a:prstGeom>
        </p:spPr>
      </p:pic>
      <p:sp>
        <p:nvSpPr>
          <p:cNvPr id="8" name="箭號: 向右 7">
            <a:extLst>
              <a:ext uri="{FF2B5EF4-FFF2-40B4-BE49-F238E27FC236}">
                <a16:creationId xmlns:a16="http://schemas.microsoft.com/office/drawing/2014/main" id="{C7EC7260-AEBB-4A89-9278-E3A78B723A19}"/>
              </a:ext>
            </a:extLst>
          </p:cNvPr>
          <p:cNvSpPr/>
          <p:nvPr/>
        </p:nvSpPr>
        <p:spPr>
          <a:xfrm rot="20811681" flipH="1">
            <a:off x="2416627" y="1619794"/>
            <a:ext cx="1088571" cy="35705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D5E2622-471B-4ACD-922C-5364471069D2}"/>
              </a:ext>
            </a:extLst>
          </p:cNvPr>
          <p:cNvSpPr txBox="1"/>
          <p:nvPr/>
        </p:nvSpPr>
        <p:spPr>
          <a:xfrm>
            <a:off x="3611986" y="1500746"/>
            <a:ext cx="1406431" cy="369332"/>
          </a:xfrm>
          <a:prstGeom prst="rect">
            <a:avLst/>
          </a:prstGeom>
          <a:solidFill>
            <a:schemeClr val="accent1">
              <a:lumMod val="40000"/>
              <a:lumOff val="60000"/>
            </a:schemeClr>
          </a:solidFill>
        </p:spPr>
        <p:txBody>
          <a:bodyPr wrap="square" rtlCol="0">
            <a:spAutoFit/>
          </a:bodyPr>
          <a:lstStyle/>
          <a:p>
            <a:r>
              <a:rPr lang="en-US" altLang="zh-TW" dirty="0"/>
              <a:t>aa</a:t>
            </a:r>
            <a:r>
              <a:rPr lang="zh-TW" altLang="en-US" dirty="0"/>
              <a:t>分析全部</a:t>
            </a:r>
          </a:p>
        </p:txBody>
      </p:sp>
      <p:sp>
        <p:nvSpPr>
          <p:cNvPr id="11" name="矩形 10">
            <a:extLst>
              <a:ext uri="{FF2B5EF4-FFF2-40B4-BE49-F238E27FC236}">
                <a16:creationId xmlns:a16="http://schemas.microsoft.com/office/drawing/2014/main" id="{127B477A-146F-4C9D-9556-5C15FBCDA9D5}"/>
              </a:ext>
            </a:extLst>
          </p:cNvPr>
          <p:cNvSpPr/>
          <p:nvPr/>
        </p:nvSpPr>
        <p:spPr>
          <a:xfrm>
            <a:off x="4572000" y="2208014"/>
            <a:ext cx="1569660" cy="369332"/>
          </a:xfrm>
          <a:prstGeom prst="rect">
            <a:avLst/>
          </a:prstGeom>
          <a:solidFill>
            <a:schemeClr val="accent1">
              <a:lumMod val="40000"/>
              <a:lumOff val="60000"/>
            </a:schemeClr>
          </a:solidFill>
        </p:spPr>
        <p:txBody>
          <a:bodyPr wrap="none">
            <a:spAutoFit/>
          </a:bodyPr>
          <a:lstStyle/>
          <a:p>
            <a:r>
              <a:rPr lang="zh-TW" altLang="en-US" dirty="0"/>
              <a:t>列出所有函式</a:t>
            </a:r>
          </a:p>
        </p:txBody>
      </p:sp>
      <p:sp>
        <p:nvSpPr>
          <p:cNvPr id="12" name="箭號: 向右 11">
            <a:extLst>
              <a:ext uri="{FF2B5EF4-FFF2-40B4-BE49-F238E27FC236}">
                <a16:creationId xmlns:a16="http://schemas.microsoft.com/office/drawing/2014/main" id="{8A09F021-8E27-48D8-9D36-7F703D613692}"/>
              </a:ext>
            </a:extLst>
          </p:cNvPr>
          <p:cNvSpPr/>
          <p:nvPr/>
        </p:nvSpPr>
        <p:spPr>
          <a:xfrm flipH="1">
            <a:off x="2550924" y="2208014"/>
            <a:ext cx="1961214" cy="2449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46F0C159-04FC-4EF5-B939-A3EAAC3E66DB}"/>
              </a:ext>
            </a:extLst>
          </p:cNvPr>
          <p:cNvSpPr/>
          <p:nvPr/>
        </p:nvSpPr>
        <p:spPr>
          <a:xfrm>
            <a:off x="844732" y="4314355"/>
            <a:ext cx="3727268" cy="2449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5451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5EACBA-A7C1-4FB3-9319-BCADE16B870F}"/>
              </a:ext>
            </a:extLst>
          </p:cNvPr>
          <p:cNvSpPr>
            <a:spLocks noGrp="1"/>
          </p:cNvSpPr>
          <p:nvPr>
            <p:ph type="title"/>
          </p:nvPr>
        </p:nvSpPr>
        <p:spPr>
          <a:xfrm>
            <a:off x="262890" y="182247"/>
            <a:ext cx="7886700" cy="1097914"/>
          </a:xfrm>
        </p:spPr>
        <p:txBody>
          <a:bodyPr/>
          <a:lstStyle/>
          <a:p>
            <a:r>
              <a:rPr lang="en-US" altLang="zh-TW" dirty="0"/>
              <a:t>Radare2</a:t>
            </a:r>
            <a:endParaRPr lang="zh-TW" altLang="en-US" dirty="0"/>
          </a:p>
        </p:txBody>
      </p:sp>
      <p:pic>
        <p:nvPicPr>
          <p:cNvPr id="4" name="內容版面配置區 3">
            <a:extLst>
              <a:ext uri="{FF2B5EF4-FFF2-40B4-BE49-F238E27FC236}">
                <a16:creationId xmlns:a16="http://schemas.microsoft.com/office/drawing/2014/main" id="{8819C3A9-2A7D-474F-834C-73D8DCE0274D}"/>
              </a:ext>
            </a:extLst>
          </p:cNvPr>
          <p:cNvPicPr>
            <a:picLocks noGrp="1" noChangeAspect="1"/>
          </p:cNvPicPr>
          <p:nvPr>
            <p:ph idx="1"/>
          </p:nvPr>
        </p:nvPicPr>
        <p:blipFill>
          <a:blip r:embed="rId2"/>
          <a:stretch>
            <a:fillRect/>
          </a:stretch>
        </p:blipFill>
        <p:spPr>
          <a:xfrm>
            <a:off x="609600" y="1793298"/>
            <a:ext cx="5643154" cy="4050228"/>
          </a:xfrm>
          <a:prstGeom prst="rect">
            <a:avLst/>
          </a:prstGeom>
        </p:spPr>
      </p:pic>
      <p:sp>
        <p:nvSpPr>
          <p:cNvPr id="5" name="矩形 4">
            <a:extLst>
              <a:ext uri="{FF2B5EF4-FFF2-40B4-BE49-F238E27FC236}">
                <a16:creationId xmlns:a16="http://schemas.microsoft.com/office/drawing/2014/main" id="{C0B921DC-E705-4D54-A64F-997E74A6E618}"/>
              </a:ext>
            </a:extLst>
          </p:cNvPr>
          <p:cNvSpPr/>
          <p:nvPr/>
        </p:nvSpPr>
        <p:spPr>
          <a:xfrm>
            <a:off x="644434" y="4023359"/>
            <a:ext cx="3274423" cy="1741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72ABB8F7-6D8C-42E0-AF85-D60358232F48}"/>
              </a:ext>
            </a:extLst>
          </p:cNvPr>
          <p:cNvSpPr/>
          <p:nvPr/>
        </p:nvSpPr>
        <p:spPr>
          <a:xfrm>
            <a:off x="6252754" y="5197194"/>
            <a:ext cx="2769327" cy="646331"/>
          </a:xfrm>
          <a:prstGeom prst="rect">
            <a:avLst/>
          </a:prstGeom>
          <a:solidFill>
            <a:schemeClr val="accent1">
              <a:lumMod val="60000"/>
              <a:lumOff val="40000"/>
            </a:schemeClr>
          </a:solidFill>
        </p:spPr>
        <p:txBody>
          <a:bodyPr wrap="square">
            <a:spAutoFit/>
          </a:bodyPr>
          <a:lstStyle/>
          <a:p>
            <a:r>
              <a:rPr lang="zh-TW" altLang="en-US" dirty="0"/>
              <a:t>定位到 </a:t>
            </a:r>
            <a:r>
              <a:rPr lang="en-US" altLang="zh-TW" dirty="0"/>
              <a:t>main </a:t>
            </a:r>
            <a:r>
              <a:rPr lang="zh-TW" altLang="en-US" dirty="0"/>
              <a:t>的記憶體位置，這邊是</a:t>
            </a:r>
            <a:r>
              <a:rPr lang="en-US" altLang="zh-TW" dirty="0"/>
              <a:t>0x004005bd</a:t>
            </a:r>
            <a:endParaRPr lang="zh-TW" altLang="en-US" dirty="0"/>
          </a:p>
        </p:txBody>
      </p:sp>
      <p:sp>
        <p:nvSpPr>
          <p:cNvPr id="7" name="矩形 6">
            <a:extLst>
              <a:ext uri="{FF2B5EF4-FFF2-40B4-BE49-F238E27FC236}">
                <a16:creationId xmlns:a16="http://schemas.microsoft.com/office/drawing/2014/main" id="{0F202DB2-9889-4E83-8216-EEFEDC1254AE}"/>
              </a:ext>
            </a:extLst>
          </p:cNvPr>
          <p:cNvSpPr/>
          <p:nvPr/>
        </p:nvSpPr>
        <p:spPr>
          <a:xfrm>
            <a:off x="609600" y="5843525"/>
            <a:ext cx="2769327" cy="369332"/>
          </a:xfrm>
          <a:prstGeom prst="rect">
            <a:avLst/>
          </a:prstGeom>
          <a:solidFill>
            <a:schemeClr val="accent1">
              <a:lumMod val="60000"/>
              <a:lumOff val="40000"/>
            </a:schemeClr>
          </a:solidFill>
        </p:spPr>
        <p:txBody>
          <a:bodyPr wrap="square">
            <a:spAutoFit/>
          </a:bodyPr>
          <a:lstStyle/>
          <a:p>
            <a:r>
              <a:rPr lang="en-US" altLang="zh-TW" dirty="0" err="1"/>
              <a:t>Vv</a:t>
            </a:r>
            <a:r>
              <a:rPr lang="zh-TW" altLang="en-US" dirty="0"/>
              <a:t>是顯示程式運作流程圖</a:t>
            </a:r>
          </a:p>
        </p:txBody>
      </p:sp>
    </p:spTree>
    <p:extLst>
      <p:ext uri="{BB962C8B-B14F-4D97-AF65-F5344CB8AC3E}">
        <p14:creationId xmlns:p14="http://schemas.microsoft.com/office/powerpoint/2010/main" val="1271685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B7D16A18-8357-411C-8A80-22D552227488}"/>
              </a:ext>
            </a:extLst>
          </p:cNvPr>
          <p:cNvPicPr>
            <a:picLocks noChangeAspect="1"/>
          </p:cNvPicPr>
          <p:nvPr/>
        </p:nvPicPr>
        <p:blipFill>
          <a:blip r:embed="rId2"/>
          <a:stretch>
            <a:fillRect/>
          </a:stretch>
        </p:blipFill>
        <p:spPr>
          <a:xfrm>
            <a:off x="326611" y="165463"/>
            <a:ext cx="3857816" cy="6492240"/>
          </a:xfrm>
          <a:prstGeom prst="rect">
            <a:avLst/>
          </a:prstGeom>
        </p:spPr>
      </p:pic>
      <p:pic>
        <p:nvPicPr>
          <p:cNvPr id="7" name="圖片 6">
            <a:extLst>
              <a:ext uri="{FF2B5EF4-FFF2-40B4-BE49-F238E27FC236}">
                <a16:creationId xmlns:a16="http://schemas.microsoft.com/office/drawing/2014/main" id="{1470D447-B5D4-4367-BD1D-B89202CC22B8}"/>
              </a:ext>
            </a:extLst>
          </p:cNvPr>
          <p:cNvPicPr>
            <a:picLocks noChangeAspect="1"/>
          </p:cNvPicPr>
          <p:nvPr/>
        </p:nvPicPr>
        <p:blipFill>
          <a:blip r:embed="rId3"/>
          <a:stretch>
            <a:fillRect/>
          </a:stretch>
        </p:blipFill>
        <p:spPr>
          <a:xfrm>
            <a:off x="4463421" y="3317966"/>
            <a:ext cx="4007492" cy="3357154"/>
          </a:xfrm>
          <a:prstGeom prst="rect">
            <a:avLst/>
          </a:prstGeom>
        </p:spPr>
      </p:pic>
      <p:sp>
        <p:nvSpPr>
          <p:cNvPr id="8" name="矩形 7">
            <a:extLst>
              <a:ext uri="{FF2B5EF4-FFF2-40B4-BE49-F238E27FC236}">
                <a16:creationId xmlns:a16="http://schemas.microsoft.com/office/drawing/2014/main" id="{F3E6112D-AC92-4B00-8F6A-A066FC00878D}"/>
              </a:ext>
            </a:extLst>
          </p:cNvPr>
          <p:cNvSpPr/>
          <p:nvPr/>
        </p:nvSpPr>
        <p:spPr>
          <a:xfrm>
            <a:off x="513806" y="644434"/>
            <a:ext cx="1907177" cy="2351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DAF2C389-059C-42DD-8897-48B1A0538B4B}"/>
              </a:ext>
            </a:extLst>
          </p:cNvPr>
          <p:cNvSpPr/>
          <p:nvPr/>
        </p:nvSpPr>
        <p:spPr>
          <a:xfrm>
            <a:off x="326611" y="3257006"/>
            <a:ext cx="1676360" cy="4005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8940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a:extLst>
              <a:ext uri="{FF2B5EF4-FFF2-40B4-BE49-F238E27FC236}">
                <a16:creationId xmlns:a16="http://schemas.microsoft.com/office/drawing/2014/main" id="{4274FD46-A93B-4555-A5F2-6B8DAE3B7442}"/>
              </a:ext>
            </a:extLst>
          </p:cNvPr>
          <p:cNvGrpSpPr/>
          <p:nvPr/>
        </p:nvGrpSpPr>
        <p:grpSpPr>
          <a:xfrm>
            <a:off x="552994" y="1605782"/>
            <a:ext cx="3666309" cy="1884180"/>
            <a:chOff x="1506583" y="1685499"/>
            <a:chExt cx="3492137" cy="1569331"/>
          </a:xfrm>
        </p:grpSpPr>
        <p:sp>
          <p:nvSpPr>
            <p:cNvPr id="4" name="矩形 3">
              <a:extLst>
                <a:ext uri="{FF2B5EF4-FFF2-40B4-BE49-F238E27FC236}">
                  <a16:creationId xmlns:a16="http://schemas.microsoft.com/office/drawing/2014/main" id="{80CD888B-39EE-48C9-95D1-596F59A12A02}"/>
                </a:ext>
              </a:extLst>
            </p:cNvPr>
            <p:cNvSpPr/>
            <p:nvPr/>
          </p:nvSpPr>
          <p:spPr>
            <a:xfrm>
              <a:off x="3352800" y="1870165"/>
              <a:ext cx="1645920" cy="99277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var20h</a:t>
              </a:r>
              <a:endParaRPr lang="zh-TW" altLang="en-US" dirty="0"/>
            </a:p>
          </p:txBody>
        </p:sp>
        <p:sp>
          <p:nvSpPr>
            <p:cNvPr id="5" name="矩形 4">
              <a:extLst>
                <a:ext uri="{FF2B5EF4-FFF2-40B4-BE49-F238E27FC236}">
                  <a16:creationId xmlns:a16="http://schemas.microsoft.com/office/drawing/2014/main" id="{1822A710-2D4E-41AE-91F9-97DD82D85D2E}"/>
                </a:ext>
              </a:extLst>
            </p:cNvPr>
            <p:cNvSpPr/>
            <p:nvPr/>
          </p:nvSpPr>
          <p:spPr>
            <a:xfrm>
              <a:off x="3352800" y="2941321"/>
              <a:ext cx="1645920" cy="31350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var4h</a:t>
              </a:r>
            </a:p>
          </p:txBody>
        </p:sp>
        <p:sp>
          <p:nvSpPr>
            <p:cNvPr id="7" name="文字方塊 6">
              <a:extLst>
                <a:ext uri="{FF2B5EF4-FFF2-40B4-BE49-F238E27FC236}">
                  <a16:creationId xmlns:a16="http://schemas.microsoft.com/office/drawing/2014/main" id="{69E70723-7EEE-4F27-9AF6-CF1774304081}"/>
                </a:ext>
              </a:extLst>
            </p:cNvPr>
            <p:cNvSpPr txBox="1"/>
            <p:nvPr/>
          </p:nvSpPr>
          <p:spPr>
            <a:xfrm>
              <a:off x="1506583" y="1685499"/>
              <a:ext cx="1410788" cy="369332"/>
            </a:xfrm>
            <a:prstGeom prst="rect">
              <a:avLst/>
            </a:prstGeom>
            <a:solidFill>
              <a:schemeClr val="accent2"/>
            </a:solidFill>
          </p:spPr>
          <p:txBody>
            <a:bodyPr wrap="square" rtlCol="0">
              <a:spAutoFit/>
            </a:bodyPr>
            <a:lstStyle/>
            <a:p>
              <a:pPr algn="ctr"/>
              <a:r>
                <a:rPr lang="en-US" altLang="zh-TW" dirty="0"/>
                <a:t>rbp0x20</a:t>
              </a:r>
              <a:endParaRPr lang="zh-TW" altLang="en-US" dirty="0"/>
            </a:p>
          </p:txBody>
        </p:sp>
        <p:sp>
          <p:nvSpPr>
            <p:cNvPr id="8" name="文字方塊 7">
              <a:extLst>
                <a:ext uri="{FF2B5EF4-FFF2-40B4-BE49-F238E27FC236}">
                  <a16:creationId xmlns:a16="http://schemas.microsoft.com/office/drawing/2014/main" id="{C5E6B682-5D51-4250-A011-B9D6F1AA80B1}"/>
                </a:ext>
              </a:extLst>
            </p:cNvPr>
            <p:cNvSpPr txBox="1"/>
            <p:nvPr/>
          </p:nvSpPr>
          <p:spPr>
            <a:xfrm>
              <a:off x="1506583" y="2756654"/>
              <a:ext cx="1410788" cy="369332"/>
            </a:xfrm>
            <a:prstGeom prst="rect">
              <a:avLst/>
            </a:prstGeom>
            <a:solidFill>
              <a:schemeClr val="accent2"/>
            </a:solidFill>
          </p:spPr>
          <p:txBody>
            <a:bodyPr wrap="square" rtlCol="0">
              <a:spAutoFit/>
            </a:bodyPr>
            <a:lstStyle/>
            <a:p>
              <a:pPr algn="ctr"/>
              <a:r>
                <a:rPr lang="en-US" altLang="zh-TW" dirty="0"/>
                <a:t>rbp0x4</a:t>
              </a:r>
              <a:endParaRPr lang="zh-TW" altLang="en-US" dirty="0"/>
            </a:p>
          </p:txBody>
        </p:sp>
        <p:sp>
          <p:nvSpPr>
            <p:cNvPr id="9" name="箭號: 向右 8">
              <a:extLst>
                <a:ext uri="{FF2B5EF4-FFF2-40B4-BE49-F238E27FC236}">
                  <a16:creationId xmlns:a16="http://schemas.microsoft.com/office/drawing/2014/main" id="{F0193C66-3787-41F8-8EB2-17E99B8AE8ED}"/>
                </a:ext>
              </a:extLst>
            </p:cNvPr>
            <p:cNvSpPr/>
            <p:nvPr/>
          </p:nvSpPr>
          <p:spPr>
            <a:xfrm>
              <a:off x="3021874" y="1765662"/>
              <a:ext cx="287383" cy="209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右 9">
              <a:extLst>
                <a:ext uri="{FF2B5EF4-FFF2-40B4-BE49-F238E27FC236}">
                  <a16:creationId xmlns:a16="http://schemas.microsoft.com/office/drawing/2014/main" id="{BA1E96EC-D466-4982-8BD3-B8E29F6A449A}"/>
                </a:ext>
              </a:extLst>
            </p:cNvPr>
            <p:cNvSpPr/>
            <p:nvPr/>
          </p:nvSpPr>
          <p:spPr>
            <a:xfrm>
              <a:off x="2991394" y="2836817"/>
              <a:ext cx="287383" cy="209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12" name="圖片 11">
            <a:extLst>
              <a:ext uri="{FF2B5EF4-FFF2-40B4-BE49-F238E27FC236}">
                <a16:creationId xmlns:a16="http://schemas.microsoft.com/office/drawing/2014/main" id="{2C78F24F-7FF2-4E99-A21B-F86E652F253A}"/>
              </a:ext>
            </a:extLst>
          </p:cNvPr>
          <p:cNvPicPr>
            <a:picLocks noChangeAspect="1"/>
          </p:cNvPicPr>
          <p:nvPr/>
        </p:nvPicPr>
        <p:blipFill rotWithShape="1">
          <a:blip r:embed="rId2"/>
          <a:srcRect t="45976" b="45171"/>
          <a:stretch/>
        </p:blipFill>
        <p:spPr>
          <a:xfrm>
            <a:off x="4464166" y="2665645"/>
            <a:ext cx="4749502" cy="707614"/>
          </a:xfrm>
          <a:prstGeom prst="rect">
            <a:avLst/>
          </a:prstGeom>
        </p:spPr>
      </p:pic>
      <p:sp>
        <p:nvSpPr>
          <p:cNvPr id="13" name="文字方塊 12">
            <a:extLst>
              <a:ext uri="{FF2B5EF4-FFF2-40B4-BE49-F238E27FC236}">
                <a16:creationId xmlns:a16="http://schemas.microsoft.com/office/drawing/2014/main" id="{0FA7852C-26D6-4E5F-ACBC-5BA612495901}"/>
              </a:ext>
            </a:extLst>
          </p:cNvPr>
          <p:cNvSpPr txBox="1"/>
          <p:nvPr/>
        </p:nvSpPr>
        <p:spPr>
          <a:xfrm>
            <a:off x="4464166" y="3373259"/>
            <a:ext cx="2821577" cy="646331"/>
          </a:xfrm>
          <a:prstGeom prst="rect">
            <a:avLst/>
          </a:prstGeom>
          <a:solidFill>
            <a:srgbClr val="FFC000"/>
          </a:solidFill>
        </p:spPr>
        <p:txBody>
          <a:bodyPr wrap="square" rtlCol="0">
            <a:spAutoFit/>
          </a:bodyPr>
          <a:lstStyle/>
          <a:p>
            <a:r>
              <a:rPr lang="zh-TW" altLang="en-US" dirty="0"/>
              <a:t>得知道</a:t>
            </a:r>
            <a:r>
              <a:rPr lang="en-US" altLang="zh-TW" dirty="0"/>
              <a:t>var_4h</a:t>
            </a:r>
            <a:r>
              <a:rPr lang="zh-TW" altLang="en-US" dirty="0"/>
              <a:t>存放</a:t>
            </a:r>
            <a:r>
              <a:rPr lang="en-US" altLang="zh-TW" dirty="0"/>
              <a:t>1234</a:t>
            </a:r>
            <a:br>
              <a:rPr lang="en-US" altLang="zh-TW" dirty="0"/>
            </a:br>
            <a:r>
              <a:rPr lang="zh-TW" altLang="en-US" dirty="0"/>
              <a:t>而</a:t>
            </a:r>
            <a:r>
              <a:rPr lang="en-US" altLang="zh-TW" dirty="0"/>
              <a:t>token</a:t>
            </a:r>
            <a:r>
              <a:rPr lang="zh-TW" altLang="en-US" dirty="0"/>
              <a:t>裡面就是存放</a:t>
            </a:r>
            <a:r>
              <a:rPr lang="en-US" altLang="zh-TW" dirty="0"/>
              <a:t>1234</a:t>
            </a:r>
            <a:endParaRPr lang="zh-TW" altLang="en-US" dirty="0"/>
          </a:p>
        </p:txBody>
      </p:sp>
      <p:sp>
        <p:nvSpPr>
          <p:cNvPr id="14" name="文字方塊 13">
            <a:extLst>
              <a:ext uri="{FF2B5EF4-FFF2-40B4-BE49-F238E27FC236}">
                <a16:creationId xmlns:a16="http://schemas.microsoft.com/office/drawing/2014/main" id="{E300541A-5DCB-423A-B7C6-704FE4A116BD}"/>
              </a:ext>
            </a:extLst>
          </p:cNvPr>
          <p:cNvSpPr txBox="1"/>
          <p:nvPr/>
        </p:nvSpPr>
        <p:spPr>
          <a:xfrm>
            <a:off x="552994" y="3550426"/>
            <a:ext cx="2211977" cy="400110"/>
          </a:xfrm>
          <a:prstGeom prst="rect">
            <a:avLst/>
          </a:prstGeom>
          <a:noFill/>
        </p:spPr>
        <p:txBody>
          <a:bodyPr wrap="square" rtlCol="0">
            <a:spAutoFit/>
          </a:bodyPr>
          <a:lstStyle/>
          <a:p>
            <a:r>
              <a:rPr lang="en-US" altLang="zh-TW" sz="2000" dirty="0"/>
              <a:t>0x20-0x4 = 32-4=28</a:t>
            </a:r>
          </a:p>
        </p:txBody>
      </p:sp>
      <p:sp>
        <p:nvSpPr>
          <p:cNvPr id="15" name="文字方塊 14">
            <a:extLst>
              <a:ext uri="{FF2B5EF4-FFF2-40B4-BE49-F238E27FC236}">
                <a16:creationId xmlns:a16="http://schemas.microsoft.com/office/drawing/2014/main" id="{8B4E910F-C109-4D0C-9036-73843AAEF962}"/>
              </a:ext>
            </a:extLst>
          </p:cNvPr>
          <p:cNvSpPr txBox="1"/>
          <p:nvPr/>
        </p:nvSpPr>
        <p:spPr>
          <a:xfrm>
            <a:off x="552994" y="4158344"/>
            <a:ext cx="3727269" cy="646331"/>
          </a:xfrm>
          <a:prstGeom prst="rect">
            <a:avLst/>
          </a:prstGeom>
          <a:noFill/>
        </p:spPr>
        <p:txBody>
          <a:bodyPr wrap="square" rtlCol="0">
            <a:spAutoFit/>
          </a:bodyPr>
          <a:lstStyle/>
          <a:p>
            <a:r>
              <a:rPr lang="zh-TW" altLang="en-US" dirty="0"/>
              <a:t>要把</a:t>
            </a:r>
            <a:r>
              <a:rPr lang="en-US" altLang="zh-TW" dirty="0"/>
              <a:t>var20h</a:t>
            </a:r>
            <a:r>
              <a:rPr lang="zh-TW" altLang="en-US" dirty="0"/>
              <a:t>裡面的資料蓋掉</a:t>
            </a:r>
            <a:endParaRPr lang="en-US" altLang="zh-TW" dirty="0"/>
          </a:p>
          <a:p>
            <a:r>
              <a:rPr lang="zh-TW" altLang="en-US" dirty="0"/>
              <a:t>到</a:t>
            </a:r>
            <a:r>
              <a:rPr lang="en-US" altLang="zh-TW" dirty="0"/>
              <a:t>var4h</a:t>
            </a:r>
            <a:r>
              <a:rPr lang="zh-TW" altLang="en-US" dirty="0"/>
              <a:t>時要塞入</a:t>
            </a:r>
            <a:r>
              <a:rPr lang="en-US" altLang="zh-TW" dirty="0"/>
              <a:t>0xdeadbeef</a:t>
            </a:r>
            <a:endParaRPr lang="zh-TW" altLang="en-US" dirty="0"/>
          </a:p>
        </p:txBody>
      </p:sp>
    </p:spTree>
    <p:extLst>
      <p:ext uri="{BB962C8B-B14F-4D97-AF65-F5344CB8AC3E}">
        <p14:creationId xmlns:p14="http://schemas.microsoft.com/office/powerpoint/2010/main" val="202122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648615-007A-46B6-A14C-A5DCC35958CE}"/>
              </a:ext>
            </a:extLst>
          </p:cNvPr>
          <p:cNvSpPr>
            <a:spLocks noGrp="1"/>
          </p:cNvSpPr>
          <p:nvPr>
            <p:ph type="title"/>
          </p:nvPr>
        </p:nvSpPr>
        <p:spPr/>
        <p:txBody>
          <a:bodyPr/>
          <a:lstStyle/>
          <a:p>
            <a:r>
              <a:rPr lang="en-US" altLang="zh-TW" dirty="0"/>
              <a:t>Agenda</a:t>
            </a:r>
            <a:endParaRPr lang="zh-TW" altLang="en-US" dirty="0"/>
          </a:p>
        </p:txBody>
      </p:sp>
      <p:sp>
        <p:nvSpPr>
          <p:cNvPr id="3" name="內容版面配置區 2">
            <a:extLst>
              <a:ext uri="{FF2B5EF4-FFF2-40B4-BE49-F238E27FC236}">
                <a16:creationId xmlns:a16="http://schemas.microsoft.com/office/drawing/2014/main" id="{652171E2-24F4-4240-B5F4-E418439D4E53}"/>
              </a:ext>
            </a:extLst>
          </p:cNvPr>
          <p:cNvSpPr>
            <a:spLocks noGrp="1"/>
          </p:cNvSpPr>
          <p:nvPr>
            <p:ph idx="1"/>
          </p:nvPr>
        </p:nvSpPr>
        <p:spPr/>
        <p:txBody>
          <a:bodyPr/>
          <a:lstStyle/>
          <a:p>
            <a:r>
              <a:rPr lang="zh-TW" altLang="en-US" dirty="0"/>
              <a:t>程式漏洞</a:t>
            </a:r>
            <a:endParaRPr lang="en-US" altLang="zh-TW" dirty="0"/>
          </a:p>
          <a:p>
            <a:r>
              <a:rPr lang="zh-TW" altLang="en-US" dirty="0"/>
              <a:t>程式漏洞分析</a:t>
            </a:r>
            <a:r>
              <a:rPr lang="en-US" altLang="zh-TW" dirty="0"/>
              <a:t>:</a:t>
            </a:r>
            <a:r>
              <a:rPr lang="zh-TW" altLang="en-US" dirty="0"/>
              <a:t> 動態分析  </a:t>
            </a:r>
            <a:r>
              <a:rPr lang="en-US" altLang="zh-TW" dirty="0"/>
              <a:t>vs </a:t>
            </a:r>
            <a:r>
              <a:rPr lang="zh-TW" altLang="en-US" dirty="0"/>
              <a:t>靜態分析</a:t>
            </a:r>
            <a:endParaRPr lang="en-US" altLang="zh-TW" dirty="0"/>
          </a:p>
          <a:p>
            <a:r>
              <a:rPr lang="zh-TW" altLang="en-US" dirty="0"/>
              <a:t>程式漏洞的嚴重性</a:t>
            </a:r>
            <a:r>
              <a:rPr lang="en-US" altLang="zh-TW" dirty="0"/>
              <a:t>:</a:t>
            </a:r>
            <a:r>
              <a:rPr lang="zh-TW" altLang="en-US" dirty="0"/>
              <a:t> </a:t>
            </a:r>
            <a:r>
              <a:rPr lang="en-US" altLang="zh-TW" dirty="0"/>
              <a:t>PWN</a:t>
            </a:r>
          </a:p>
          <a:p>
            <a:r>
              <a:rPr lang="zh-TW" altLang="en-US" dirty="0"/>
              <a:t>程式漏洞分析</a:t>
            </a:r>
            <a:r>
              <a:rPr lang="en-US" altLang="zh-TW" dirty="0"/>
              <a:t>(1) Buffer Overflow</a:t>
            </a:r>
          </a:p>
          <a:p>
            <a:r>
              <a:rPr lang="zh-TW" altLang="en-US" dirty="0"/>
              <a:t>程式漏洞分析</a:t>
            </a:r>
            <a:r>
              <a:rPr lang="en-US" altLang="zh-TW" dirty="0"/>
              <a:t>(2) Return2code</a:t>
            </a:r>
          </a:p>
          <a:p>
            <a:r>
              <a:rPr lang="zh-TW" altLang="en-US" dirty="0"/>
              <a:t>程式漏洞分析</a:t>
            </a:r>
            <a:r>
              <a:rPr lang="en-US" altLang="zh-TW" dirty="0"/>
              <a:t>(3) return2shellcode</a:t>
            </a:r>
          </a:p>
          <a:p>
            <a:endParaRPr lang="zh-TW" altLang="en-US" dirty="0"/>
          </a:p>
        </p:txBody>
      </p:sp>
    </p:spTree>
    <p:extLst>
      <p:ext uri="{BB962C8B-B14F-4D97-AF65-F5344CB8AC3E}">
        <p14:creationId xmlns:p14="http://schemas.microsoft.com/office/powerpoint/2010/main" val="3398034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89A505-BD6A-4C1D-B824-0573F63C5219}"/>
              </a:ext>
            </a:extLst>
          </p:cNvPr>
          <p:cNvSpPr>
            <a:spLocks noGrp="1"/>
          </p:cNvSpPr>
          <p:nvPr>
            <p:ph type="title"/>
          </p:nvPr>
        </p:nvSpPr>
        <p:spPr>
          <a:xfrm>
            <a:off x="262890" y="112855"/>
            <a:ext cx="7886700" cy="1140014"/>
          </a:xfrm>
        </p:spPr>
        <p:txBody>
          <a:bodyPr/>
          <a:lstStyle/>
          <a:p>
            <a:r>
              <a:rPr lang="zh-TW" altLang="en-US" dirty="0"/>
              <a:t>攻擊程式碼</a:t>
            </a:r>
          </a:p>
        </p:txBody>
      </p:sp>
      <p:pic>
        <p:nvPicPr>
          <p:cNvPr id="4" name="內容版面配置區 3">
            <a:extLst>
              <a:ext uri="{FF2B5EF4-FFF2-40B4-BE49-F238E27FC236}">
                <a16:creationId xmlns:a16="http://schemas.microsoft.com/office/drawing/2014/main" id="{DE33BB26-E0E9-448C-BB7B-5D1F31FBCF8B}"/>
              </a:ext>
            </a:extLst>
          </p:cNvPr>
          <p:cNvPicPr>
            <a:picLocks noGrp="1" noChangeAspect="1"/>
          </p:cNvPicPr>
          <p:nvPr>
            <p:ph idx="1"/>
          </p:nvPr>
        </p:nvPicPr>
        <p:blipFill>
          <a:blip r:embed="rId2"/>
          <a:stretch>
            <a:fillRect/>
          </a:stretch>
        </p:blipFill>
        <p:spPr>
          <a:xfrm>
            <a:off x="321396" y="1544655"/>
            <a:ext cx="4964358" cy="3145558"/>
          </a:xfrm>
          <a:prstGeom prst="rect">
            <a:avLst/>
          </a:prstGeom>
        </p:spPr>
      </p:pic>
      <p:grpSp>
        <p:nvGrpSpPr>
          <p:cNvPr id="5" name="群組 4">
            <a:extLst>
              <a:ext uri="{FF2B5EF4-FFF2-40B4-BE49-F238E27FC236}">
                <a16:creationId xmlns:a16="http://schemas.microsoft.com/office/drawing/2014/main" id="{0C1786AB-42C6-47B9-9E65-38079A6D3052}"/>
              </a:ext>
            </a:extLst>
          </p:cNvPr>
          <p:cNvGrpSpPr/>
          <p:nvPr/>
        </p:nvGrpSpPr>
        <p:grpSpPr>
          <a:xfrm>
            <a:off x="4339825" y="4793268"/>
            <a:ext cx="2647404" cy="1691120"/>
            <a:chOff x="1506583" y="1685499"/>
            <a:chExt cx="3492137" cy="1569331"/>
          </a:xfrm>
        </p:grpSpPr>
        <p:sp>
          <p:nvSpPr>
            <p:cNvPr id="6" name="矩形 5">
              <a:extLst>
                <a:ext uri="{FF2B5EF4-FFF2-40B4-BE49-F238E27FC236}">
                  <a16:creationId xmlns:a16="http://schemas.microsoft.com/office/drawing/2014/main" id="{4CB5D74E-1ED0-4C76-9B4D-6CD15D2CD4C7}"/>
                </a:ext>
              </a:extLst>
            </p:cNvPr>
            <p:cNvSpPr/>
            <p:nvPr/>
          </p:nvSpPr>
          <p:spPr>
            <a:xfrm>
              <a:off x="3352800" y="1870165"/>
              <a:ext cx="1645920" cy="99277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var20h</a:t>
              </a:r>
              <a:endParaRPr lang="zh-TW" altLang="en-US" dirty="0"/>
            </a:p>
          </p:txBody>
        </p:sp>
        <p:sp>
          <p:nvSpPr>
            <p:cNvPr id="7" name="矩形 6">
              <a:extLst>
                <a:ext uri="{FF2B5EF4-FFF2-40B4-BE49-F238E27FC236}">
                  <a16:creationId xmlns:a16="http://schemas.microsoft.com/office/drawing/2014/main" id="{6955DE6D-8311-4B16-9496-A922B77CCF7E}"/>
                </a:ext>
              </a:extLst>
            </p:cNvPr>
            <p:cNvSpPr/>
            <p:nvPr/>
          </p:nvSpPr>
          <p:spPr>
            <a:xfrm>
              <a:off x="3352800" y="2941321"/>
              <a:ext cx="1645920" cy="31350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var4h</a:t>
              </a:r>
            </a:p>
          </p:txBody>
        </p:sp>
        <p:sp>
          <p:nvSpPr>
            <p:cNvPr id="8" name="文字方塊 7">
              <a:extLst>
                <a:ext uri="{FF2B5EF4-FFF2-40B4-BE49-F238E27FC236}">
                  <a16:creationId xmlns:a16="http://schemas.microsoft.com/office/drawing/2014/main" id="{79CC3CAA-CA04-4C72-BDDF-4811075DB79B}"/>
                </a:ext>
              </a:extLst>
            </p:cNvPr>
            <p:cNvSpPr txBox="1"/>
            <p:nvPr/>
          </p:nvSpPr>
          <p:spPr>
            <a:xfrm>
              <a:off x="1506583" y="1685499"/>
              <a:ext cx="1410788" cy="369332"/>
            </a:xfrm>
            <a:prstGeom prst="rect">
              <a:avLst/>
            </a:prstGeom>
            <a:solidFill>
              <a:schemeClr val="accent2"/>
            </a:solidFill>
          </p:spPr>
          <p:txBody>
            <a:bodyPr wrap="square" rtlCol="0">
              <a:spAutoFit/>
            </a:bodyPr>
            <a:lstStyle/>
            <a:p>
              <a:pPr algn="ctr"/>
              <a:r>
                <a:rPr lang="en-US" altLang="zh-TW" dirty="0"/>
                <a:t>rbp0x20</a:t>
              </a:r>
              <a:endParaRPr lang="zh-TW" altLang="en-US" dirty="0"/>
            </a:p>
          </p:txBody>
        </p:sp>
        <p:sp>
          <p:nvSpPr>
            <p:cNvPr id="9" name="文字方塊 8">
              <a:extLst>
                <a:ext uri="{FF2B5EF4-FFF2-40B4-BE49-F238E27FC236}">
                  <a16:creationId xmlns:a16="http://schemas.microsoft.com/office/drawing/2014/main" id="{F91F6C87-D552-4D60-8793-F181F7BEEA66}"/>
                </a:ext>
              </a:extLst>
            </p:cNvPr>
            <p:cNvSpPr txBox="1"/>
            <p:nvPr/>
          </p:nvSpPr>
          <p:spPr>
            <a:xfrm>
              <a:off x="1506583" y="2756654"/>
              <a:ext cx="1410788" cy="369332"/>
            </a:xfrm>
            <a:prstGeom prst="rect">
              <a:avLst/>
            </a:prstGeom>
            <a:solidFill>
              <a:schemeClr val="accent2"/>
            </a:solidFill>
          </p:spPr>
          <p:txBody>
            <a:bodyPr wrap="square" rtlCol="0">
              <a:spAutoFit/>
            </a:bodyPr>
            <a:lstStyle/>
            <a:p>
              <a:pPr algn="ctr"/>
              <a:r>
                <a:rPr lang="en-US" altLang="zh-TW" dirty="0"/>
                <a:t>rbp0x4</a:t>
              </a:r>
              <a:endParaRPr lang="zh-TW" altLang="en-US" dirty="0"/>
            </a:p>
          </p:txBody>
        </p:sp>
        <p:sp>
          <p:nvSpPr>
            <p:cNvPr id="10" name="箭號: 向右 9">
              <a:extLst>
                <a:ext uri="{FF2B5EF4-FFF2-40B4-BE49-F238E27FC236}">
                  <a16:creationId xmlns:a16="http://schemas.microsoft.com/office/drawing/2014/main" id="{56A22226-DEFD-43EE-82D6-604DB68CB07C}"/>
                </a:ext>
              </a:extLst>
            </p:cNvPr>
            <p:cNvSpPr/>
            <p:nvPr/>
          </p:nvSpPr>
          <p:spPr>
            <a:xfrm>
              <a:off x="3021874" y="1765662"/>
              <a:ext cx="287383" cy="209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箭號: 向右 10">
              <a:extLst>
                <a:ext uri="{FF2B5EF4-FFF2-40B4-BE49-F238E27FC236}">
                  <a16:creationId xmlns:a16="http://schemas.microsoft.com/office/drawing/2014/main" id="{E9B3C710-AD1D-4B10-BE75-43C34C3D8EB0}"/>
                </a:ext>
              </a:extLst>
            </p:cNvPr>
            <p:cNvSpPr/>
            <p:nvPr/>
          </p:nvSpPr>
          <p:spPr>
            <a:xfrm>
              <a:off x="2991394" y="2836817"/>
              <a:ext cx="287383" cy="209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2" name="箭號: 向下 11">
            <a:extLst>
              <a:ext uri="{FF2B5EF4-FFF2-40B4-BE49-F238E27FC236}">
                <a16:creationId xmlns:a16="http://schemas.microsoft.com/office/drawing/2014/main" id="{766B2188-FE44-419F-BC41-80AB862EED43}"/>
              </a:ext>
            </a:extLst>
          </p:cNvPr>
          <p:cNvSpPr/>
          <p:nvPr/>
        </p:nvSpPr>
        <p:spPr>
          <a:xfrm>
            <a:off x="6765160" y="4900862"/>
            <a:ext cx="444137" cy="1252627"/>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7C726C56-E909-451D-B3DC-A19FC2F37233}"/>
              </a:ext>
            </a:extLst>
          </p:cNvPr>
          <p:cNvSpPr txBox="1"/>
          <p:nvPr/>
        </p:nvSpPr>
        <p:spPr>
          <a:xfrm>
            <a:off x="6381214" y="4471633"/>
            <a:ext cx="1247779" cy="369332"/>
          </a:xfrm>
          <a:prstGeom prst="rect">
            <a:avLst/>
          </a:prstGeom>
          <a:solidFill>
            <a:srgbClr val="92D050"/>
          </a:solidFill>
        </p:spPr>
        <p:txBody>
          <a:bodyPr wrap="square" rtlCol="0">
            <a:spAutoFit/>
          </a:bodyPr>
          <a:lstStyle/>
          <a:p>
            <a:r>
              <a:rPr lang="zh-TW" altLang="en-US" dirty="0"/>
              <a:t>塞滿</a:t>
            </a:r>
            <a:r>
              <a:rPr lang="en-US" altLang="zh-TW" dirty="0"/>
              <a:t>28</a:t>
            </a:r>
            <a:r>
              <a:rPr lang="zh-TW" altLang="en-US" dirty="0"/>
              <a:t>個</a:t>
            </a:r>
            <a:r>
              <a:rPr lang="en-US" altLang="zh-TW" dirty="0"/>
              <a:t>A</a:t>
            </a:r>
            <a:endParaRPr lang="zh-TW" altLang="en-US" dirty="0"/>
          </a:p>
        </p:txBody>
      </p:sp>
      <p:sp>
        <p:nvSpPr>
          <p:cNvPr id="14" name="文字方塊 13">
            <a:extLst>
              <a:ext uri="{FF2B5EF4-FFF2-40B4-BE49-F238E27FC236}">
                <a16:creationId xmlns:a16="http://schemas.microsoft.com/office/drawing/2014/main" id="{CD869D0C-02DB-45F8-A78D-C0E4142177C4}"/>
              </a:ext>
            </a:extLst>
          </p:cNvPr>
          <p:cNvSpPr txBox="1"/>
          <p:nvPr/>
        </p:nvSpPr>
        <p:spPr>
          <a:xfrm>
            <a:off x="7644126" y="5992301"/>
            <a:ext cx="1369244" cy="646331"/>
          </a:xfrm>
          <a:prstGeom prst="rect">
            <a:avLst/>
          </a:prstGeom>
          <a:solidFill>
            <a:srgbClr val="92D050"/>
          </a:solidFill>
        </p:spPr>
        <p:txBody>
          <a:bodyPr wrap="square" rtlCol="0">
            <a:spAutoFit/>
          </a:bodyPr>
          <a:lstStyle/>
          <a:p>
            <a:r>
              <a:rPr lang="zh-TW" altLang="en-US"/>
              <a:t>塞入</a:t>
            </a:r>
            <a:r>
              <a:rPr lang="en-US" altLang="zh-TW" dirty="0"/>
              <a:t>0xdeadbeef</a:t>
            </a:r>
            <a:endParaRPr lang="zh-TW" altLang="en-US" dirty="0"/>
          </a:p>
        </p:txBody>
      </p:sp>
      <p:sp>
        <p:nvSpPr>
          <p:cNvPr id="15" name="箭號: 向右 14">
            <a:extLst>
              <a:ext uri="{FF2B5EF4-FFF2-40B4-BE49-F238E27FC236}">
                <a16:creationId xmlns:a16="http://schemas.microsoft.com/office/drawing/2014/main" id="{F0CA81BE-675B-4DB7-A18E-221A92687C7E}"/>
              </a:ext>
            </a:extLst>
          </p:cNvPr>
          <p:cNvSpPr/>
          <p:nvPr/>
        </p:nvSpPr>
        <p:spPr>
          <a:xfrm flipH="1">
            <a:off x="7043346" y="6080336"/>
            <a:ext cx="515694" cy="47026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61118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C5A879-F8E4-4A18-9BE5-C1702DA68A47}"/>
              </a:ext>
            </a:extLst>
          </p:cNvPr>
          <p:cNvSpPr>
            <a:spLocks noGrp="1"/>
          </p:cNvSpPr>
          <p:nvPr>
            <p:ph type="title"/>
          </p:nvPr>
        </p:nvSpPr>
        <p:spPr>
          <a:xfrm>
            <a:off x="254181" y="147413"/>
            <a:ext cx="7886700" cy="1106622"/>
          </a:xfrm>
        </p:spPr>
        <p:txBody>
          <a:bodyPr/>
          <a:lstStyle/>
          <a:p>
            <a:r>
              <a:rPr lang="zh-TW" altLang="en-US" dirty="0"/>
              <a:t>原始碼檢測</a:t>
            </a:r>
          </a:p>
        </p:txBody>
      </p:sp>
      <p:pic>
        <p:nvPicPr>
          <p:cNvPr id="4" name="內容版面配置區 3">
            <a:extLst>
              <a:ext uri="{FF2B5EF4-FFF2-40B4-BE49-F238E27FC236}">
                <a16:creationId xmlns:a16="http://schemas.microsoft.com/office/drawing/2014/main" id="{594523DE-F159-4724-A536-061FEA517B6D}"/>
              </a:ext>
            </a:extLst>
          </p:cNvPr>
          <p:cNvPicPr>
            <a:picLocks noGrp="1" noChangeAspect="1"/>
          </p:cNvPicPr>
          <p:nvPr>
            <p:ph idx="1"/>
          </p:nvPr>
        </p:nvPicPr>
        <p:blipFill>
          <a:blip r:embed="rId2"/>
          <a:stretch>
            <a:fillRect/>
          </a:stretch>
        </p:blipFill>
        <p:spPr>
          <a:xfrm>
            <a:off x="1324629" y="1241909"/>
            <a:ext cx="4613692" cy="5468678"/>
          </a:xfrm>
          <a:prstGeom prst="rect">
            <a:avLst/>
          </a:prstGeom>
        </p:spPr>
      </p:pic>
      <p:sp>
        <p:nvSpPr>
          <p:cNvPr id="5" name="矩形 4">
            <a:extLst>
              <a:ext uri="{FF2B5EF4-FFF2-40B4-BE49-F238E27FC236}">
                <a16:creationId xmlns:a16="http://schemas.microsoft.com/office/drawing/2014/main" id="{C96DAE1E-776E-4EE3-8119-F26C482C24F9}"/>
              </a:ext>
            </a:extLst>
          </p:cNvPr>
          <p:cNvSpPr/>
          <p:nvPr/>
        </p:nvSpPr>
        <p:spPr>
          <a:xfrm>
            <a:off x="1471749" y="3671600"/>
            <a:ext cx="1088571" cy="1915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CC04F3A7-FA3F-4417-AFE7-6661E02260F8}"/>
              </a:ext>
            </a:extLst>
          </p:cNvPr>
          <p:cNvSpPr/>
          <p:nvPr/>
        </p:nvSpPr>
        <p:spPr>
          <a:xfrm>
            <a:off x="1471749" y="4616480"/>
            <a:ext cx="1393371" cy="1915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529B95BB-840E-4608-B2FB-C54A0C80C37F}"/>
              </a:ext>
            </a:extLst>
          </p:cNvPr>
          <p:cNvSpPr txBox="1"/>
          <p:nvPr/>
        </p:nvSpPr>
        <p:spPr>
          <a:xfrm>
            <a:off x="6156962" y="1254035"/>
            <a:ext cx="2229394" cy="646331"/>
          </a:xfrm>
          <a:prstGeom prst="rect">
            <a:avLst/>
          </a:prstGeom>
          <a:solidFill>
            <a:schemeClr val="accent1">
              <a:lumMod val="60000"/>
              <a:lumOff val="40000"/>
            </a:schemeClr>
          </a:solidFill>
        </p:spPr>
        <p:txBody>
          <a:bodyPr wrap="square" rtlCol="0">
            <a:spAutoFit/>
          </a:bodyPr>
          <a:lstStyle/>
          <a:p>
            <a:r>
              <a:rPr lang="en-US" altLang="zh-TW" dirty="0"/>
              <a:t>Key</a:t>
            </a:r>
            <a:r>
              <a:rPr lang="zh-TW" altLang="en-US" dirty="0"/>
              <a:t>只能輸入</a:t>
            </a:r>
            <a:r>
              <a:rPr lang="en-US" altLang="zh-TW" dirty="0"/>
              <a:t>16</a:t>
            </a:r>
            <a:r>
              <a:rPr lang="zh-TW" altLang="en-US" dirty="0"/>
              <a:t>位元</a:t>
            </a:r>
            <a:endParaRPr lang="en-US" altLang="zh-TW" dirty="0"/>
          </a:p>
          <a:p>
            <a:r>
              <a:rPr lang="zh-TW" altLang="en-US" dirty="0"/>
              <a:t>但是卻</a:t>
            </a:r>
            <a:r>
              <a:rPr lang="en-US" altLang="zh-TW" dirty="0"/>
              <a:t>read</a:t>
            </a:r>
            <a:r>
              <a:rPr lang="zh-TW" altLang="en-US" dirty="0"/>
              <a:t>到</a:t>
            </a:r>
            <a:r>
              <a:rPr lang="en-US" altLang="zh-TW" dirty="0"/>
              <a:t>40</a:t>
            </a:r>
            <a:r>
              <a:rPr lang="zh-TW" altLang="en-US" dirty="0"/>
              <a:t>位元</a:t>
            </a:r>
          </a:p>
        </p:txBody>
      </p:sp>
    </p:spTree>
    <p:extLst>
      <p:ext uri="{BB962C8B-B14F-4D97-AF65-F5344CB8AC3E}">
        <p14:creationId xmlns:p14="http://schemas.microsoft.com/office/powerpoint/2010/main" val="1926075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C48757-21B1-4FE4-8104-1DEC8349BE11}"/>
              </a:ext>
            </a:extLst>
          </p:cNvPr>
          <p:cNvSpPr>
            <a:spLocks noGrp="1"/>
          </p:cNvSpPr>
          <p:nvPr>
            <p:ph type="title"/>
          </p:nvPr>
        </p:nvSpPr>
        <p:spPr/>
        <p:txBody>
          <a:bodyPr/>
          <a:lstStyle/>
          <a:p>
            <a:endParaRPr lang="zh-TW" altLang="en-US"/>
          </a:p>
        </p:txBody>
      </p:sp>
      <p:pic>
        <p:nvPicPr>
          <p:cNvPr id="4" name="內容版面配置區 3">
            <a:extLst>
              <a:ext uri="{FF2B5EF4-FFF2-40B4-BE49-F238E27FC236}">
                <a16:creationId xmlns:a16="http://schemas.microsoft.com/office/drawing/2014/main" id="{6A94A0B2-EEAF-40FD-99BF-D6C821703890}"/>
              </a:ext>
            </a:extLst>
          </p:cNvPr>
          <p:cNvPicPr>
            <a:picLocks noGrp="1" noChangeAspect="1"/>
          </p:cNvPicPr>
          <p:nvPr>
            <p:ph idx="1"/>
          </p:nvPr>
        </p:nvPicPr>
        <p:blipFill>
          <a:blip r:embed="rId2"/>
          <a:stretch>
            <a:fillRect/>
          </a:stretch>
        </p:blipFill>
        <p:spPr>
          <a:xfrm>
            <a:off x="2492010" y="1877876"/>
            <a:ext cx="4159979" cy="4351338"/>
          </a:xfrm>
          <a:prstGeom prst="rect">
            <a:avLst/>
          </a:prstGeom>
        </p:spPr>
      </p:pic>
    </p:spTree>
    <p:extLst>
      <p:ext uri="{BB962C8B-B14F-4D97-AF65-F5344CB8AC3E}">
        <p14:creationId xmlns:p14="http://schemas.microsoft.com/office/powerpoint/2010/main" val="2082763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4541965-FD04-4D03-9E1B-2A9DA40446D4}"/>
              </a:ext>
            </a:extLst>
          </p:cNvPr>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5400" dirty="0"/>
              <a:t>Return2code</a:t>
            </a:r>
          </a:p>
        </p:txBody>
      </p:sp>
    </p:spTree>
    <p:extLst>
      <p:ext uri="{BB962C8B-B14F-4D97-AF65-F5344CB8AC3E}">
        <p14:creationId xmlns:p14="http://schemas.microsoft.com/office/powerpoint/2010/main" val="87368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547A4B-049F-4474-BCC7-38ADA35A74F4}"/>
              </a:ext>
            </a:extLst>
          </p:cNvPr>
          <p:cNvSpPr>
            <a:spLocks noGrp="1"/>
          </p:cNvSpPr>
          <p:nvPr>
            <p:ph type="title"/>
          </p:nvPr>
        </p:nvSpPr>
        <p:spPr>
          <a:xfrm>
            <a:off x="262890" y="129994"/>
            <a:ext cx="7886700" cy="1141457"/>
          </a:xfrm>
        </p:spPr>
        <p:txBody>
          <a:bodyPr/>
          <a:lstStyle/>
          <a:p>
            <a:r>
              <a:rPr lang="en-US" altLang="zh-TW" dirty="0" err="1"/>
              <a:t>gohome</a:t>
            </a:r>
            <a:endParaRPr lang="zh-TW" altLang="en-US" dirty="0"/>
          </a:p>
        </p:txBody>
      </p:sp>
      <p:pic>
        <p:nvPicPr>
          <p:cNvPr id="5" name="內容版面配置區 3">
            <a:extLst>
              <a:ext uri="{FF2B5EF4-FFF2-40B4-BE49-F238E27FC236}">
                <a16:creationId xmlns:a16="http://schemas.microsoft.com/office/drawing/2014/main" id="{E19B50C5-09D9-45BA-9AF5-AFAA3A155057}"/>
              </a:ext>
            </a:extLst>
          </p:cNvPr>
          <p:cNvPicPr>
            <a:picLocks noGrp="1" noChangeAspect="1"/>
          </p:cNvPicPr>
          <p:nvPr/>
        </p:nvPicPr>
        <p:blipFill>
          <a:blip r:embed="rId2"/>
          <a:stretch>
            <a:fillRect/>
          </a:stretch>
        </p:blipFill>
        <p:spPr>
          <a:xfrm>
            <a:off x="1912585" y="1899690"/>
            <a:ext cx="5318830" cy="4593184"/>
          </a:xfrm>
          <a:prstGeom prst="rect">
            <a:avLst/>
          </a:prstGeom>
        </p:spPr>
      </p:pic>
    </p:spTree>
    <p:extLst>
      <p:ext uri="{BB962C8B-B14F-4D97-AF65-F5344CB8AC3E}">
        <p14:creationId xmlns:p14="http://schemas.microsoft.com/office/powerpoint/2010/main" val="2064257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CC9B9D28-2506-40B3-B3F5-E4A35146F256}"/>
              </a:ext>
            </a:extLst>
          </p:cNvPr>
          <p:cNvSpPr/>
          <p:nvPr/>
        </p:nvSpPr>
        <p:spPr>
          <a:xfrm>
            <a:off x="0" y="4580709"/>
            <a:ext cx="9144000" cy="1550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t>程式分析</a:t>
            </a:r>
          </a:p>
        </p:txBody>
      </p:sp>
    </p:spTree>
    <p:extLst>
      <p:ext uri="{BB962C8B-B14F-4D97-AF65-F5344CB8AC3E}">
        <p14:creationId xmlns:p14="http://schemas.microsoft.com/office/powerpoint/2010/main" val="1902853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4E0A49-6985-4053-B521-3BCABDB90A4C}"/>
              </a:ext>
            </a:extLst>
          </p:cNvPr>
          <p:cNvSpPr>
            <a:spLocks noGrp="1"/>
          </p:cNvSpPr>
          <p:nvPr>
            <p:ph type="title"/>
          </p:nvPr>
        </p:nvSpPr>
        <p:spPr>
          <a:xfrm>
            <a:off x="245473" y="129995"/>
            <a:ext cx="7886700" cy="1144588"/>
          </a:xfrm>
        </p:spPr>
        <p:txBody>
          <a:bodyPr/>
          <a:lstStyle/>
          <a:p>
            <a:r>
              <a:rPr lang="zh-TW" altLang="en-US" dirty="0"/>
              <a:t>程式執行樣式</a:t>
            </a:r>
          </a:p>
        </p:txBody>
      </p:sp>
      <p:pic>
        <p:nvPicPr>
          <p:cNvPr id="6" name="內容版面配置區 5">
            <a:extLst>
              <a:ext uri="{FF2B5EF4-FFF2-40B4-BE49-F238E27FC236}">
                <a16:creationId xmlns:a16="http://schemas.microsoft.com/office/drawing/2014/main" id="{834A2EB2-A1A5-402F-AD25-304378ECDD00}"/>
              </a:ext>
            </a:extLst>
          </p:cNvPr>
          <p:cNvPicPr>
            <a:picLocks noGrp="1" noChangeAspect="1"/>
          </p:cNvPicPr>
          <p:nvPr>
            <p:ph idx="1"/>
          </p:nvPr>
        </p:nvPicPr>
        <p:blipFill>
          <a:blip r:embed="rId2"/>
          <a:stretch>
            <a:fillRect/>
          </a:stretch>
        </p:blipFill>
        <p:spPr>
          <a:xfrm>
            <a:off x="1961398" y="3429000"/>
            <a:ext cx="5221204" cy="1144588"/>
          </a:xfrm>
          <a:prstGeom prst="rect">
            <a:avLst/>
          </a:prstGeom>
        </p:spPr>
      </p:pic>
    </p:spTree>
    <p:extLst>
      <p:ext uri="{BB962C8B-B14F-4D97-AF65-F5344CB8AC3E}">
        <p14:creationId xmlns:p14="http://schemas.microsoft.com/office/powerpoint/2010/main" val="1921984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9CD33DA-7D33-4E09-A5B0-0292FC9665FA}"/>
              </a:ext>
            </a:extLst>
          </p:cNvPr>
          <p:cNvSpPr/>
          <p:nvPr/>
        </p:nvSpPr>
        <p:spPr>
          <a:xfrm>
            <a:off x="0" y="4580709"/>
            <a:ext cx="9144000" cy="1550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dirty="0"/>
              <a:t>程式逆向</a:t>
            </a:r>
            <a:r>
              <a:rPr lang="en-US" altLang="zh-TW" sz="3200" dirty="0"/>
              <a:t>radare2</a:t>
            </a:r>
            <a:endParaRPr lang="zh-TW" altLang="en-US" sz="3200" dirty="0"/>
          </a:p>
        </p:txBody>
      </p:sp>
    </p:spTree>
    <p:extLst>
      <p:ext uri="{BB962C8B-B14F-4D97-AF65-F5344CB8AC3E}">
        <p14:creationId xmlns:p14="http://schemas.microsoft.com/office/powerpoint/2010/main" val="2870960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A48C77-127B-4265-89A4-ED298E20A8FA}"/>
              </a:ext>
            </a:extLst>
          </p:cNvPr>
          <p:cNvSpPr>
            <a:spLocks noGrp="1"/>
          </p:cNvSpPr>
          <p:nvPr>
            <p:ph type="title"/>
          </p:nvPr>
        </p:nvSpPr>
        <p:spPr>
          <a:xfrm>
            <a:off x="254181" y="138704"/>
            <a:ext cx="7886700" cy="1132748"/>
          </a:xfrm>
        </p:spPr>
        <p:txBody>
          <a:bodyPr/>
          <a:lstStyle/>
          <a:p>
            <a:r>
              <a:rPr lang="en-US" altLang="zh-TW" dirty="0"/>
              <a:t>R2 </a:t>
            </a:r>
            <a:r>
              <a:rPr lang="en-US" altLang="zh-TW" dirty="0" err="1"/>
              <a:t>gohome</a:t>
            </a:r>
            <a:endParaRPr lang="zh-TW" altLang="en-US" dirty="0"/>
          </a:p>
        </p:txBody>
      </p:sp>
      <p:pic>
        <p:nvPicPr>
          <p:cNvPr id="4" name="內容版面配置區 3">
            <a:extLst>
              <a:ext uri="{FF2B5EF4-FFF2-40B4-BE49-F238E27FC236}">
                <a16:creationId xmlns:a16="http://schemas.microsoft.com/office/drawing/2014/main" id="{1E9E170E-A155-4805-BBD7-D800B672BC10}"/>
              </a:ext>
            </a:extLst>
          </p:cNvPr>
          <p:cNvPicPr>
            <a:picLocks noGrp="1" noChangeAspect="1"/>
          </p:cNvPicPr>
          <p:nvPr>
            <p:ph idx="1"/>
          </p:nvPr>
        </p:nvPicPr>
        <p:blipFill>
          <a:blip r:embed="rId2"/>
          <a:stretch>
            <a:fillRect/>
          </a:stretch>
        </p:blipFill>
        <p:spPr>
          <a:xfrm>
            <a:off x="1659835" y="1384619"/>
            <a:ext cx="5824330" cy="4661992"/>
          </a:xfrm>
          <a:prstGeom prst="rect">
            <a:avLst/>
          </a:prstGeom>
        </p:spPr>
      </p:pic>
      <p:sp>
        <p:nvSpPr>
          <p:cNvPr id="5" name="矩形 4">
            <a:extLst>
              <a:ext uri="{FF2B5EF4-FFF2-40B4-BE49-F238E27FC236}">
                <a16:creationId xmlns:a16="http://schemas.microsoft.com/office/drawing/2014/main" id="{2A682C00-18C9-423A-8B6F-9B3A91CB23DF}"/>
              </a:ext>
            </a:extLst>
          </p:cNvPr>
          <p:cNvSpPr/>
          <p:nvPr/>
        </p:nvSpPr>
        <p:spPr>
          <a:xfrm>
            <a:off x="1659833" y="4643562"/>
            <a:ext cx="3429001" cy="1741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87EC5C0C-3E87-42FA-B8FD-E4CD027F171A}"/>
              </a:ext>
            </a:extLst>
          </p:cNvPr>
          <p:cNvSpPr/>
          <p:nvPr/>
        </p:nvSpPr>
        <p:spPr>
          <a:xfrm>
            <a:off x="1659834" y="4054596"/>
            <a:ext cx="4512365" cy="1741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72493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566224-C80A-4DA0-B622-AB11F6F73912}"/>
              </a:ext>
            </a:extLst>
          </p:cNvPr>
          <p:cNvSpPr>
            <a:spLocks noGrp="1"/>
          </p:cNvSpPr>
          <p:nvPr>
            <p:ph type="title"/>
          </p:nvPr>
        </p:nvSpPr>
        <p:spPr>
          <a:xfrm>
            <a:off x="236765" y="147413"/>
            <a:ext cx="4065269" cy="1132748"/>
          </a:xfrm>
        </p:spPr>
        <p:txBody>
          <a:bodyPr/>
          <a:lstStyle/>
          <a:p>
            <a:endParaRPr lang="zh-TW" altLang="en-US" dirty="0"/>
          </a:p>
        </p:txBody>
      </p:sp>
      <p:pic>
        <p:nvPicPr>
          <p:cNvPr id="4" name="內容版面配置區 3">
            <a:extLst>
              <a:ext uri="{FF2B5EF4-FFF2-40B4-BE49-F238E27FC236}">
                <a16:creationId xmlns:a16="http://schemas.microsoft.com/office/drawing/2014/main" id="{AF09664E-CD71-4D95-A919-F1F8485678BF}"/>
              </a:ext>
            </a:extLst>
          </p:cNvPr>
          <p:cNvPicPr>
            <a:picLocks noGrp="1" noChangeAspect="1"/>
          </p:cNvPicPr>
          <p:nvPr>
            <p:ph idx="1"/>
          </p:nvPr>
        </p:nvPicPr>
        <p:blipFill>
          <a:blip r:embed="rId2"/>
          <a:stretch>
            <a:fillRect/>
          </a:stretch>
        </p:blipFill>
        <p:spPr>
          <a:xfrm>
            <a:off x="4502332" y="147412"/>
            <a:ext cx="4545874" cy="6503130"/>
          </a:xfrm>
          <a:prstGeom prst="rect">
            <a:avLst/>
          </a:prstGeom>
        </p:spPr>
      </p:pic>
      <p:sp>
        <p:nvSpPr>
          <p:cNvPr id="5" name="矩形 4">
            <a:extLst>
              <a:ext uri="{FF2B5EF4-FFF2-40B4-BE49-F238E27FC236}">
                <a16:creationId xmlns:a16="http://schemas.microsoft.com/office/drawing/2014/main" id="{6F25EE73-BC86-435C-AD38-EFDFAFBDB055}"/>
              </a:ext>
            </a:extLst>
          </p:cNvPr>
          <p:cNvSpPr/>
          <p:nvPr/>
        </p:nvSpPr>
        <p:spPr>
          <a:xfrm>
            <a:off x="5590903" y="618309"/>
            <a:ext cx="1375954" cy="2090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6" name="群組 15">
            <a:extLst>
              <a:ext uri="{FF2B5EF4-FFF2-40B4-BE49-F238E27FC236}">
                <a16:creationId xmlns:a16="http://schemas.microsoft.com/office/drawing/2014/main" id="{DE9636DA-4FA8-4D0D-93A3-2303BB77C0C1}"/>
              </a:ext>
            </a:extLst>
          </p:cNvPr>
          <p:cNvGrpSpPr/>
          <p:nvPr/>
        </p:nvGrpSpPr>
        <p:grpSpPr>
          <a:xfrm>
            <a:off x="754108" y="1637213"/>
            <a:ext cx="3030582" cy="2223590"/>
            <a:chOff x="783772" y="1663338"/>
            <a:chExt cx="3030582" cy="2223590"/>
          </a:xfrm>
        </p:grpSpPr>
        <p:sp>
          <p:nvSpPr>
            <p:cNvPr id="6" name="矩形 5">
              <a:extLst>
                <a:ext uri="{FF2B5EF4-FFF2-40B4-BE49-F238E27FC236}">
                  <a16:creationId xmlns:a16="http://schemas.microsoft.com/office/drawing/2014/main" id="{89C24F44-653A-4DBB-9151-4D0AF9293578}"/>
                </a:ext>
              </a:extLst>
            </p:cNvPr>
            <p:cNvSpPr/>
            <p:nvPr/>
          </p:nvSpPr>
          <p:spPr>
            <a:xfrm>
              <a:off x="1933302" y="1663338"/>
              <a:ext cx="1881052" cy="12714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Var_20h</a:t>
              </a:r>
              <a:endParaRPr lang="zh-TW" altLang="en-US" dirty="0"/>
            </a:p>
          </p:txBody>
        </p:sp>
        <p:sp>
          <p:nvSpPr>
            <p:cNvPr id="7" name="矩形 6">
              <a:extLst>
                <a:ext uri="{FF2B5EF4-FFF2-40B4-BE49-F238E27FC236}">
                  <a16:creationId xmlns:a16="http://schemas.microsoft.com/office/drawing/2014/main" id="{10A56B1D-50BD-44FC-96F9-49110B4B50EE}"/>
                </a:ext>
              </a:extLst>
            </p:cNvPr>
            <p:cNvSpPr/>
            <p:nvPr/>
          </p:nvSpPr>
          <p:spPr>
            <a:xfrm>
              <a:off x="1933302" y="2987042"/>
              <a:ext cx="1881052" cy="4238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Save </a:t>
              </a:r>
              <a:r>
                <a:rPr lang="en-US" altLang="zh-TW" dirty="0" err="1"/>
                <a:t>rdp</a:t>
              </a:r>
              <a:endParaRPr lang="zh-TW" altLang="en-US" dirty="0"/>
            </a:p>
          </p:txBody>
        </p:sp>
        <p:sp>
          <p:nvSpPr>
            <p:cNvPr id="8" name="矩形 7">
              <a:extLst>
                <a:ext uri="{FF2B5EF4-FFF2-40B4-BE49-F238E27FC236}">
                  <a16:creationId xmlns:a16="http://schemas.microsoft.com/office/drawing/2014/main" id="{1D6B451C-8A93-4D25-9BC3-C8C466935CDB}"/>
                </a:ext>
              </a:extLst>
            </p:cNvPr>
            <p:cNvSpPr/>
            <p:nvPr/>
          </p:nvSpPr>
          <p:spPr>
            <a:xfrm>
              <a:off x="1933302" y="3463112"/>
              <a:ext cx="1881052" cy="4238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Retunr</a:t>
              </a:r>
              <a:r>
                <a:rPr lang="en-US" altLang="zh-TW" dirty="0"/>
                <a:t> address</a:t>
              </a:r>
              <a:endParaRPr lang="zh-TW" altLang="en-US" dirty="0"/>
            </a:p>
          </p:txBody>
        </p:sp>
        <p:sp>
          <p:nvSpPr>
            <p:cNvPr id="9" name="文字方塊 8">
              <a:extLst>
                <a:ext uri="{FF2B5EF4-FFF2-40B4-BE49-F238E27FC236}">
                  <a16:creationId xmlns:a16="http://schemas.microsoft.com/office/drawing/2014/main" id="{5772BA94-2E17-493B-ADC8-759235247298}"/>
                </a:ext>
              </a:extLst>
            </p:cNvPr>
            <p:cNvSpPr txBox="1"/>
            <p:nvPr/>
          </p:nvSpPr>
          <p:spPr>
            <a:xfrm>
              <a:off x="923109" y="2124892"/>
              <a:ext cx="853440" cy="369332"/>
            </a:xfrm>
            <a:prstGeom prst="rect">
              <a:avLst/>
            </a:prstGeom>
            <a:solidFill>
              <a:schemeClr val="accent3"/>
            </a:solidFill>
          </p:spPr>
          <p:txBody>
            <a:bodyPr wrap="square" rtlCol="0">
              <a:spAutoFit/>
            </a:bodyPr>
            <a:lstStyle/>
            <a:p>
              <a:pPr algn="ctr"/>
              <a:r>
                <a:rPr lang="en-US" altLang="zh-TW" dirty="0"/>
                <a:t>0x20</a:t>
              </a:r>
              <a:endParaRPr lang="zh-TW" altLang="en-US" dirty="0"/>
            </a:p>
          </p:txBody>
        </p:sp>
        <p:sp>
          <p:nvSpPr>
            <p:cNvPr id="10" name="文字方塊 9">
              <a:extLst>
                <a:ext uri="{FF2B5EF4-FFF2-40B4-BE49-F238E27FC236}">
                  <a16:creationId xmlns:a16="http://schemas.microsoft.com/office/drawing/2014/main" id="{E9158C5E-3348-418A-A4A1-3D2E7E66B563}"/>
                </a:ext>
              </a:extLst>
            </p:cNvPr>
            <p:cNvSpPr txBox="1"/>
            <p:nvPr/>
          </p:nvSpPr>
          <p:spPr>
            <a:xfrm>
              <a:off x="923109" y="2987042"/>
              <a:ext cx="853440" cy="369332"/>
            </a:xfrm>
            <a:prstGeom prst="rect">
              <a:avLst/>
            </a:prstGeom>
            <a:solidFill>
              <a:schemeClr val="accent3"/>
            </a:solidFill>
          </p:spPr>
          <p:txBody>
            <a:bodyPr wrap="square" rtlCol="0">
              <a:spAutoFit/>
            </a:bodyPr>
            <a:lstStyle/>
            <a:p>
              <a:pPr algn="ctr"/>
              <a:r>
                <a:rPr lang="en-US" altLang="zh-TW" dirty="0"/>
                <a:t>0x8</a:t>
              </a:r>
              <a:endParaRPr lang="zh-TW" altLang="en-US" dirty="0"/>
            </a:p>
          </p:txBody>
        </p:sp>
        <p:cxnSp>
          <p:nvCxnSpPr>
            <p:cNvPr id="12" name="直線接點 11">
              <a:extLst>
                <a:ext uri="{FF2B5EF4-FFF2-40B4-BE49-F238E27FC236}">
                  <a16:creationId xmlns:a16="http://schemas.microsoft.com/office/drawing/2014/main" id="{0D570E13-A48F-435F-AED8-E641FD88A9C6}"/>
                </a:ext>
              </a:extLst>
            </p:cNvPr>
            <p:cNvCxnSpPr>
              <a:cxnSpLocks/>
            </p:cNvCxnSpPr>
            <p:nvPr/>
          </p:nvCxnSpPr>
          <p:spPr>
            <a:xfrm flipH="1">
              <a:off x="801189" y="1663338"/>
              <a:ext cx="1132114"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F79D405C-4D90-44F1-BB19-DC9059BE2AA7}"/>
                </a:ext>
              </a:extLst>
            </p:cNvPr>
            <p:cNvCxnSpPr>
              <a:cxnSpLocks/>
            </p:cNvCxnSpPr>
            <p:nvPr/>
          </p:nvCxnSpPr>
          <p:spPr>
            <a:xfrm flipH="1">
              <a:off x="783772" y="2930435"/>
              <a:ext cx="1132114"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4175A2EE-1A2E-4B38-8076-05C09B622B57}"/>
                </a:ext>
              </a:extLst>
            </p:cNvPr>
            <p:cNvCxnSpPr>
              <a:cxnSpLocks/>
            </p:cNvCxnSpPr>
            <p:nvPr/>
          </p:nvCxnSpPr>
          <p:spPr>
            <a:xfrm flipH="1">
              <a:off x="783772" y="3429000"/>
              <a:ext cx="1132114"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F12A3E1C-5919-4FE2-94AE-323DC628E2F7}"/>
              </a:ext>
            </a:extLst>
          </p:cNvPr>
          <p:cNvSpPr/>
          <p:nvPr/>
        </p:nvSpPr>
        <p:spPr>
          <a:xfrm>
            <a:off x="4502332" y="5953539"/>
            <a:ext cx="1848772" cy="6970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8921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CA8601-C647-458F-803C-F3FE14F1B6D2}"/>
              </a:ext>
            </a:extLst>
          </p:cNvPr>
          <p:cNvSpPr>
            <a:spLocks noGrp="1"/>
          </p:cNvSpPr>
          <p:nvPr>
            <p:ph type="title"/>
          </p:nvPr>
        </p:nvSpPr>
        <p:spPr>
          <a:xfrm>
            <a:off x="262890" y="182246"/>
            <a:ext cx="7886700" cy="1325563"/>
          </a:xfrm>
        </p:spPr>
        <p:txBody>
          <a:bodyPr/>
          <a:lstStyle/>
          <a:p>
            <a:r>
              <a:rPr lang="zh-TW" altLang="en-US" dirty="0"/>
              <a:t>程式漏洞</a:t>
            </a:r>
          </a:p>
        </p:txBody>
      </p:sp>
      <p:sp>
        <p:nvSpPr>
          <p:cNvPr id="3" name="內容版面配置區 2">
            <a:extLst>
              <a:ext uri="{FF2B5EF4-FFF2-40B4-BE49-F238E27FC236}">
                <a16:creationId xmlns:a16="http://schemas.microsoft.com/office/drawing/2014/main" id="{BF4C0CCA-A331-4F5F-BD0F-B80D9AC7890A}"/>
              </a:ext>
            </a:extLst>
          </p:cNvPr>
          <p:cNvSpPr>
            <a:spLocks noGrp="1"/>
          </p:cNvSpPr>
          <p:nvPr>
            <p:ph idx="1"/>
          </p:nvPr>
        </p:nvSpPr>
        <p:spPr>
          <a:xfrm>
            <a:off x="628650" y="1729831"/>
            <a:ext cx="7886700" cy="4351338"/>
          </a:xfrm>
        </p:spPr>
        <p:txBody>
          <a:bodyPr>
            <a:normAutofit/>
          </a:bodyPr>
          <a:lstStyle/>
          <a:p>
            <a:pPr marL="0" indent="0">
              <a:buNone/>
            </a:pPr>
            <a:r>
              <a:rPr lang="zh-TW" altLang="en-US" sz="3600" dirty="0"/>
              <a:t>在程式當中使用到不安全的函數或是有漏洞的函數，導致程式被植入原本不該有的程式碼，</a:t>
            </a:r>
          </a:p>
        </p:txBody>
      </p:sp>
    </p:spTree>
    <p:extLst>
      <p:ext uri="{BB962C8B-B14F-4D97-AF65-F5344CB8AC3E}">
        <p14:creationId xmlns:p14="http://schemas.microsoft.com/office/powerpoint/2010/main" val="559362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0EDDC8-878E-427C-9A0E-AE70E53D6547}"/>
              </a:ext>
            </a:extLst>
          </p:cNvPr>
          <p:cNvSpPr>
            <a:spLocks noGrp="1"/>
          </p:cNvSpPr>
          <p:nvPr>
            <p:ph type="title"/>
          </p:nvPr>
        </p:nvSpPr>
        <p:spPr>
          <a:xfrm>
            <a:off x="245473" y="125663"/>
            <a:ext cx="2915738" cy="1137075"/>
          </a:xfrm>
        </p:spPr>
        <p:txBody>
          <a:bodyPr/>
          <a:lstStyle/>
          <a:p>
            <a:r>
              <a:rPr lang="zh-TW" altLang="en-US" dirty="0"/>
              <a:t>攻擊流程</a:t>
            </a:r>
          </a:p>
        </p:txBody>
      </p:sp>
      <p:grpSp>
        <p:nvGrpSpPr>
          <p:cNvPr id="4" name="群組 3">
            <a:extLst>
              <a:ext uri="{FF2B5EF4-FFF2-40B4-BE49-F238E27FC236}">
                <a16:creationId xmlns:a16="http://schemas.microsoft.com/office/drawing/2014/main" id="{CC6A3AB0-C5D5-4BE5-ACB8-A75F920D0A98}"/>
              </a:ext>
            </a:extLst>
          </p:cNvPr>
          <p:cNvGrpSpPr/>
          <p:nvPr/>
        </p:nvGrpSpPr>
        <p:grpSpPr>
          <a:xfrm>
            <a:off x="754108" y="2020390"/>
            <a:ext cx="3030582" cy="2223590"/>
            <a:chOff x="783772" y="1663338"/>
            <a:chExt cx="3030582" cy="2223590"/>
          </a:xfrm>
        </p:grpSpPr>
        <p:sp>
          <p:nvSpPr>
            <p:cNvPr id="5" name="矩形 4">
              <a:extLst>
                <a:ext uri="{FF2B5EF4-FFF2-40B4-BE49-F238E27FC236}">
                  <a16:creationId xmlns:a16="http://schemas.microsoft.com/office/drawing/2014/main" id="{E16EBE92-5DD6-4C16-BBC4-E5D8E2239414}"/>
                </a:ext>
              </a:extLst>
            </p:cNvPr>
            <p:cNvSpPr/>
            <p:nvPr/>
          </p:nvSpPr>
          <p:spPr>
            <a:xfrm>
              <a:off x="1933302" y="1663338"/>
              <a:ext cx="1881052" cy="12714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Var_20h</a:t>
              </a:r>
              <a:endParaRPr lang="zh-TW" altLang="en-US" dirty="0"/>
            </a:p>
          </p:txBody>
        </p:sp>
        <p:sp>
          <p:nvSpPr>
            <p:cNvPr id="6" name="矩形 5">
              <a:extLst>
                <a:ext uri="{FF2B5EF4-FFF2-40B4-BE49-F238E27FC236}">
                  <a16:creationId xmlns:a16="http://schemas.microsoft.com/office/drawing/2014/main" id="{80B6E7E2-2724-47E6-AC03-9A6195FDE8F7}"/>
                </a:ext>
              </a:extLst>
            </p:cNvPr>
            <p:cNvSpPr/>
            <p:nvPr/>
          </p:nvSpPr>
          <p:spPr>
            <a:xfrm>
              <a:off x="1933302" y="2987042"/>
              <a:ext cx="1881052" cy="4238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Save </a:t>
              </a:r>
              <a:r>
                <a:rPr lang="en-US" altLang="zh-TW" dirty="0" err="1"/>
                <a:t>rdp</a:t>
              </a:r>
              <a:endParaRPr lang="zh-TW" altLang="en-US" dirty="0"/>
            </a:p>
          </p:txBody>
        </p:sp>
        <p:sp>
          <p:nvSpPr>
            <p:cNvPr id="7" name="矩形 6">
              <a:extLst>
                <a:ext uri="{FF2B5EF4-FFF2-40B4-BE49-F238E27FC236}">
                  <a16:creationId xmlns:a16="http://schemas.microsoft.com/office/drawing/2014/main" id="{D7925792-0881-454D-83CB-8D0F262966E4}"/>
                </a:ext>
              </a:extLst>
            </p:cNvPr>
            <p:cNvSpPr/>
            <p:nvPr/>
          </p:nvSpPr>
          <p:spPr>
            <a:xfrm>
              <a:off x="1933302" y="3463112"/>
              <a:ext cx="1881052" cy="4238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Retunr</a:t>
              </a:r>
              <a:r>
                <a:rPr lang="en-US" altLang="zh-TW" dirty="0"/>
                <a:t> address</a:t>
              </a:r>
              <a:endParaRPr lang="zh-TW" altLang="en-US" dirty="0"/>
            </a:p>
          </p:txBody>
        </p:sp>
        <p:sp>
          <p:nvSpPr>
            <p:cNvPr id="8" name="文字方塊 7">
              <a:extLst>
                <a:ext uri="{FF2B5EF4-FFF2-40B4-BE49-F238E27FC236}">
                  <a16:creationId xmlns:a16="http://schemas.microsoft.com/office/drawing/2014/main" id="{66D83562-04AA-4713-B23A-FC360AB271EC}"/>
                </a:ext>
              </a:extLst>
            </p:cNvPr>
            <p:cNvSpPr txBox="1"/>
            <p:nvPr/>
          </p:nvSpPr>
          <p:spPr>
            <a:xfrm>
              <a:off x="923109" y="2124892"/>
              <a:ext cx="853440" cy="369332"/>
            </a:xfrm>
            <a:prstGeom prst="rect">
              <a:avLst/>
            </a:prstGeom>
            <a:solidFill>
              <a:schemeClr val="accent3"/>
            </a:solidFill>
          </p:spPr>
          <p:txBody>
            <a:bodyPr wrap="square" rtlCol="0">
              <a:spAutoFit/>
            </a:bodyPr>
            <a:lstStyle/>
            <a:p>
              <a:pPr algn="ctr"/>
              <a:r>
                <a:rPr lang="en-US" altLang="zh-TW" dirty="0"/>
                <a:t>0x20</a:t>
              </a:r>
              <a:endParaRPr lang="zh-TW" altLang="en-US" dirty="0"/>
            </a:p>
          </p:txBody>
        </p:sp>
        <p:sp>
          <p:nvSpPr>
            <p:cNvPr id="9" name="文字方塊 8">
              <a:extLst>
                <a:ext uri="{FF2B5EF4-FFF2-40B4-BE49-F238E27FC236}">
                  <a16:creationId xmlns:a16="http://schemas.microsoft.com/office/drawing/2014/main" id="{62B44915-CC0E-4A90-AA8D-7A78AE0F6369}"/>
                </a:ext>
              </a:extLst>
            </p:cNvPr>
            <p:cNvSpPr txBox="1"/>
            <p:nvPr/>
          </p:nvSpPr>
          <p:spPr>
            <a:xfrm>
              <a:off x="923109" y="2987042"/>
              <a:ext cx="853440" cy="369332"/>
            </a:xfrm>
            <a:prstGeom prst="rect">
              <a:avLst/>
            </a:prstGeom>
            <a:solidFill>
              <a:schemeClr val="accent3"/>
            </a:solidFill>
          </p:spPr>
          <p:txBody>
            <a:bodyPr wrap="square" rtlCol="0">
              <a:spAutoFit/>
            </a:bodyPr>
            <a:lstStyle/>
            <a:p>
              <a:pPr algn="ctr"/>
              <a:r>
                <a:rPr lang="en-US" altLang="zh-TW" dirty="0"/>
                <a:t>0x8</a:t>
              </a:r>
              <a:endParaRPr lang="zh-TW" altLang="en-US" dirty="0"/>
            </a:p>
          </p:txBody>
        </p:sp>
        <p:cxnSp>
          <p:nvCxnSpPr>
            <p:cNvPr id="10" name="直線接點 9">
              <a:extLst>
                <a:ext uri="{FF2B5EF4-FFF2-40B4-BE49-F238E27FC236}">
                  <a16:creationId xmlns:a16="http://schemas.microsoft.com/office/drawing/2014/main" id="{0000AF33-5103-4C6A-B64D-2DC787AA89E1}"/>
                </a:ext>
              </a:extLst>
            </p:cNvPr>
            <p:cNvCxnSpPr>
              <a:cxnSpLocks/>
            </p:cNvCxnSpPr>
            <p:nvPr/>
          </p:nvCxnSpPr>
          <p:spPr>
            <a:xfrm flipH="1">
              <a:off x="801189" y="1663338"/>
              <a:ext cx="1132114"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9C318025-9E77-4784-8F80-CF9CFF9D6F84}"/>
                </a:ext>
              </a:extLst>
            </p:cNvPr>
            <p:cNvCxnSpPr>
              <a:cxnSpLocks/>
            </p:cNvCxnSpPr>
            <p:nvPr/>
          </p:nvCxnSpPr>
          <p:spPr>
            <a:xfrm flipH="1">
              <a:off x="783772" y="2930435"/>
              <a:ext cx="1132114"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77496506-7401-4E15-B58D-ACA6ECFCCC65}"/>
                </a:ext>
              </a:extLst>
            </p:cNvPr>
            <p:cNvCxnSpPr>
              <a:cxnSpLocks/>
            </p:cNvCxnSpPr>
            <p:nvPr/>
          </p:nvCxnSpPr>
          <p:spPr>
            <a:xfrm flipH="1">
              <a:off x="783772" y="3429000"/>
              <a:ext cx="1132114"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3" name="文字方塊 12">
            <a:extLst>
              <a:ext uri="{FF2B5EF4-FFF2-40B4-BE49-F238E27FC236}">
                <a16:creationId xmlns:a16="http://schemas.microsoft.com/office/drawing/2014/main" id="{5E1756B5-E127-4E2C-B7DB-ADEFB21FFB91}"/>
              </a:ext>
            </a:extLst>
          </p:cNvPr>
          <p:cNvSpPr txBox="1"/>
          <p:nvPr/>
        </p:nvSpPr>
        <p:spPr>
          <a:xfrm>
            <a:off x="3941443" y="2020279"/>
            <a:ext cx="2429691" cy="923330"/>
          </a:xfrm>
          <a:prstGeom prst="rect">
            <a:avLst/>
          </a:prstGeom>
          <a:solidFill>
            <a:schemeClr val="accent1">
              <a:lumMod val="60000"/>
              <a:lumOff val="40000"/>
            </a:schemeClr>
          </a:solidFill>
        </p:spPr>
        <p:txBody>
          <a:bodyPr wrap="square" rtlCol="0">
            <a:spAutoFit/>
          </a:bodyPr>
          <a:lstStyle/>
          <a:p>
            <a:pPr marL="342900" indent="-342900">
              <a:buFont typeface="Wingdings" panose="05000000000000000000" pitchFamily="2" charset="2"/>
              <a:buAutoNum type="circleNumWdWhitePlain"/>
            </a:pPr>
            <a:r>
              <a:rPr lang="zh-TW" altLang="en-US" dirty="0"/>
              <a:t>利用程式漏洞來進行</a:t>
            </a:r>
            <a:r>
              <a:rPr lang="en-US" altLang="zh-TW" dirty="0"/>
              <a:t>buffer</a:t>
            </a:r>
            <a:r>
              <a:rPr lang="zh-TW" altLang="en-US" dirty="0"/>
              <a:t> </a:t>
            </a:r>
            <a:r>
              <a:rPr lang="en-US" altLang="zh-TW" dirty="0"/>
              <a:t>overflow</a:t>
            </a:r>
            <a:r>
              <a:rPr lang="zh-TW" altLang="en-US" dirty="0"/>
              <a:t>總共</a:t>
            </a:r>
            <a:r>
              <a:rPr lang="en-US" altLang="zh-TW" dirty="0"/>
              <a:t>40</a:t>
            </a:r>
            <a:r>
              <a:rPr lang="zh-TW" altLang="en-US" dirty="0"/>
              <a:t>個</a:t>
            </a:r>
            <a:r>
              <a:rPr lang="en-US" altLang="zh-TW" dirty="0"/>
              <a:t>byte</a:t>
            </a:r>
          </a:p>
        </p:txBody>
      </p:sp>
      <p:sp>
        <p:nvSpPr>
          <p:cNvPr id="14" name="箭號: 向下 13">
            <a:extLst>
              <a:ext uri="{FF2B5EF4-FFF2-40B4-BE49-F238E27FC236}">
                <a16:creationId xmlns:a16="http://schemas.microsoft.com/office/drawing/2014/main" id="{22C65846-FBAA-494A-ACC8-E29496DFD308}"/>
              </a:ext>
            </a:extLst>
          </p:cNvPr>
          <p:cNvSpPr/>
          <p:nvPr/>
        </p:nvSpPr>
        <p:spPr>
          <a:xfrm>
            <a:off x="3627120" y="2020390"/>
            <a:ext cx="391885" cy="1747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箭號: 向右 15">
            <a:extLst>
              <a:ext uri="{FF2B5EF4-FFF2-40B4-BE49-F238E27FC236}">
                <a16:creationId xmlns:a16="http://schemas.microsoft.com/office/drawing/2014/main" id="{778AF81C-EA88-4B48-98BE-470A8CD276A7}"/>
              </a:ext>
            </a:extLst>
          </p:cNvPr>
          <p:cNvSpPr/>
          <p:nvPr/>
        </p:nvSpPr>
        <p:spPr>
          <a:xfrm>
            <a:off x="3701143" y="3820164"/>
            <a:ext cx="592183" cy="423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ED001BC8-197C-45AC-93B5-66DA451D2EF0}"/>
              </a:ext>
            </a:extLst>
          </p:cNvPr>
          <p:cNvSpPr txBox="1"/>
          <p:nvPr/>
        </p:nvSpPr>
        <p:spPr>
          <a:xfrm>
            <a:off x="4293326" y="3828478"/>
            <a:ext cx="4751283" cy="646331"/>
          </a:xfrm>
          <a:prstGeom prst="rect">
            <a:avLst/>
          </a:prstGeom>
          <a:solidFill>
            <a:schemeClr val="accent2">
              <a:lumMod val="60000"/>
              <a:lumOff val="40000"/>
            </a:schemeClr>
          </a:solidFill>
        </p:spPr>
        <p:txBody>
          <a:bodyPr wrap="square" rtlCol="0">
            <a:spAutoFit/>
          </a:bodyPr>
          <a:lstStyle/>
          <a:p>
            <a:pPr marL="342900" indent="-342900">
              <a:buFont typeface="Wingdings" panose="05000000000000000000" pitchFamily="2" charset="2"/>
              <a:buAutoNum type="circleNumWdWhitePlain" startAt="2"/>
            </a:pPr>
            <a:r>
              <a:rPr lang="zh-TW" altLang="en-US" dirty="0"/>
              <a:t>將</a:t>
            </a:r>
            <a:r>
              <a:rPr lang="en-US" altLang="zh-TW" dirty="0"/>
              <a:t>return address</a:t>
            </a:r>
            <a:r>
              <a:rPr lang="zh-TW" altLang="en-US" dirty="0"/>
              <a:t>寫入成</a:t>
            </a:r>
            <a:r>
              <a:rPr lang="en-US" altLang="zh-TW" dirty="0" err="1"/>
              <a:t>Billyshouse</a:t>
            </a:r>
            <a:r>
              <a:rPr lang="en-US" altLang="zh-TW" dirty="0"/>
              <a:t>()</a:t>
            </a:r>
            <a:r>
              <a:rPr lang="zh-TW" altLang="en-US" dirty="0"/>
              <a:t>的記憶體位置</a:t>
            </a:r>
            <a:r>
              <a:rPr lang="en-US" altLang="zh-TW" dirty="0" err="1"/>
              <a:t>Billyshouse</a:t>
            </a:r>
            <a:r>
              <a:rPr lang="en-US" altLang="zh-TW" dirty="0"/>
              <a:t>()</a:t>
            </a:r>
            <a:r>
              <a:rPr lang="zh-TW" altLang="en-US" dirty="0"/>
              <a:t>記憶體位置 </a:t>
            </a:r>
            <a:r>
              <a:rPr lang="en-US" altLang="zh-TW" dirty="0"/>
              <a:t>=</a:t>
            </a:r>
            <a:r>
              <a:rPr lang="zh-TW" altLang="en-US" dirty="0"/>
              <a:t> </a:t>
            </a:r>
            <a:r>
              <a:rPr lang="en-US" altLang="zh-TW" dirty="0"/>
              <a:t>0x4006c6</a:t>
            </a:r>
            <a:endParaRPr lang="zh-TW" altLang="en-US" dirty="0"/>
          </a:p>
        </p:txBody>
      </p:sp>
      <p:sp>
        <p:nvSpPr>
          <p:cNvPr id="3" name="矩形 2">
            <a:extLst>
              <a:ext uri="{FF2B5EF4-FFF2-40B4-BE49-F238E27FC236}">
                <a16:creationId xmlns:a16="http://schemas.microsoft.com/office/drawing/2014/main" id="{A77874A4-0FD2-42E1-9012-29B71125AC27}"/>
              </a:ext>
            </a:extLst>
          </p:cNvPr>
          <p:cNvSpPr/>
          <p:nvPr/>
        </p:nvSpPr>
        <p:spPr>
          <a:xfrm>
            <a:off x="771525" y="4305781"/>
            <a:ext cx="8172087" cy="2246769"/>
          </a:xfrm>
          <a:prstGeom prst="rect">
            <a:avLst/>
          </a:prstGeom>
        </p:spPr>
        <p:txBody>
          <a:bodyPr wrap="square">
            <a:spAutoFit/>
          </a:bodyPr>
          <a:lstStyle/>
          <a:p>
            <a:r>
              <a:rPr lang="en-US" altLang="zh-TW" sz="2800" dirty="0"/>
              <a:t>from </a:t>
            </a:r>
            <a:r>
              <a:rPr lang="en-US" altLang="zh-TW" sz="2800" dirty="0" err="1"/>
              <a:t>pwn</a:t>
            </a:r>
            <a:r>
              <a:rPr lang="en-US" altLang="zh-TW" sz="2800" dirty="0"/>
              <a:t> import *</a:t>
            </a:r>
          </a:p>
          <a:p>
            <a:endParaRPr lang="en-US" altLang="zh-TW" sz="2800" dirty="0"/>
          </a:p>
          <a:p>
            <a:r>
              <a:rPr lang="en-US" altLang="zh-TW" sz="2800" dirty="0"/>
              <a:t>r = process('./</a:t>
            </a:r>
            <a:r>
              <a:rPr lang="en-US" altLang="zh-TW" sz="2800" dirty="0" err="1"/>
              <a:t>gohome</a:t>
            </a:r>
            <a:r>
              <a:rPr lang="en-US" altLang="zh-TW" sz="2800" dirty="0"/>
              <a:t>')</a:t>
            </a:r>
          </a:p>
          <a:p>
            <a:r>
              <a:rPr lang="en-US" altLang="zh-TW" sz="2800" dirty="0" err="1"/>
              <a:t>r.sendlineafter</a:t>
            </a:r>
            <a:r>
              <a:rPr lang="en-US" altLang="zh-TW" sz="2800" dirty="0"/>
              <a:t>("?",</a:t>
            </a:r>
            <a:r>
              <a:rPr lang="en-US" altLang="zh-TW" sz="2800" dirty="0" err="1">
                <a:solidFill>
                  <a:schemeClr val="accent1">
                    <a:lumMod val="60000"/>
                    <a:lumOff val="40000"/>
                  </a:schemeClr>
                </a:solidFill>
              </a:rPr>
              <a:t>b"A</a:t>
            </a:r>
            <a:r>
              <a:rPr lang="en-US" altLang="zh-TW" sz="2800" dirty="0">
                <a:solidFill>
                  <a:schemeClr val="accent1">
                    <a:lumMod val="60000"/>
                    <a:lumOff val="40000"/>
                  </a:schemeClr>
                </a:solidFill>
              </a:rPr>
              <a:t>"*40 </a:t>
            </a:r>
            <a:r>
              <a:rPr lang="en-US" altLang="zh-TW" sz="2800" dirty="0"/>
              <a:t>+ </a:t>
            </a:r>
            <a:r>
              <a:rPr lang="en-US" altLang="zh-TW" sz="2800" dirty="0">
                <a:solidFill>
                  <a:schemeClr val="accent2">
                    <a:lumMod val="60000"/>
                    <a:lumOff val="40000"/>
                  </a:schemeClr>
                </a:solidFill>
              </a:rPr>
              <a:t>p64(0x4006c6)</a:t>
            </a:r>
            <a:r>
              <a:rPr lang="en-US" altLang="zh-TW" sz="2800" dirty="0"/>
              <a:t>)</a:t>
            </a:r>
          </a:p>
          <a:p>
            <a:r>
              <a:rPr lang="en-US" altLang="zh-TW" sz="2800" dirty="0" err="1"/>
              <a:t>r.interactive</a:t>
            </a:r>
            <a:r>
              <a:rPr lang="en-US" altLang="zh-TW" sz="2800" dirty="0"/>
              <a:t>()</a:t>
            </a:r>
          </a:p>
        </p:txBody>
      </p:sp>
    </p:spTree>
    <p:extLst>
      <p:ext uri="{BB962C8B-B14F-4D97-AF65-F5344CB8AC3E}">
        <p14:creationId xmlns:p14="http://schemas.microsoft.com/office/powerpoint/2010/main" val="3337792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4541965-FD04-4D03-9E1B-2A9DA40446D4}"/>
              </a:ext>
            </a:extLst>
          </p:cNvPr>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5400" dirty="0"/>
              <a:t>Return2sc</a:t>
            </a:r>
          </a:p>
        </p:txBody>
      </p:sp>
    </p:spTree>
    <p:extLst>
      <p:ext uri="{BB962C8B-B14F-4D97-AF65-F5344CB8AC3E}">
        <p14:creationId xmlns:p14="http://schemas.microsoft.com/office/powerpoint/2010/main" val="1865940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1AF469-7EA5-400C-B1B1-B62D42A36E12}"/>
              </a:ext>
            </a:extLst>
          </p:cNvPr>
          <p:cNvSpPr>
            <a:spLocks noGrp="1"/>
          </p:cNvSpPr>
          <p:nvPr>
            <p:ph type="title"/>
          </p:nvPr>
        </p:nvSpPr>
        <p:spPr>
          <a:xfrm>
            <a:off x="250963" y="136526"/>
            <a:ext cx="7886700" cy="1135683"/>
          </a:xfrm>
        </p:spPr>
        <p:txBody>
          <a:bodyPr/>
          <a:lstStyle/>
          <a:p>
            <a:r>
              <a:rPr lang="zh-TW" altLang="en-US" dirty="0"/>
              <a:t>攻擊流程</a:t>
            </a:r>
          </a:p>
        </p:txBody>
      </p:sp>
      <p:grpSp>
        <p:nvGrpSpPr>
          <p:cNvPr id="20" name="群組 19">
            <a:extLst>
              <a:ext uri="{FF2B5EF4-FFF2-40B4-BE49-F238E27FC236}">
                <a16:creationId xmlns:a16="http://schemas.microsoft.com/office/drawing/2014/main" id="{D4401089-FCE7-4027-BA3D-678C1D79C37A}"/>
              </a:ext>
            </a:extLst>
          </p:cNvPr>
          <p:cNvGrpSpPr/>
          <p:nvPr/>
        </p:nvGrpSpPr>
        <p:grpSpPr>
          <a:xfrm>
            <a:off x="874642" y="1813891"/>
            <a:ext cx="1878497" cy="3210371"/>
            <a:chOff x="874642" y="1813891"/>
            <a:chExt cx="1878497" cy="3210371"/>
          </a:xfrm>
        </p:grpSpPr>
        <p:sp>
          <p:nvSpPr>
            <p:cNvPr id="4" name="矩形 3">
              <a:extLst>
                <a:ext uri="{FF2B5EF4-FFF2-40B4-BE49-F238E27FC236}">
                  <a16:creationId xmlns:a16="http://schemas.microsoft.com/office/drawing/2014/main" id="{5A97AAF0-A0B7-414E-A5AF-47162948C009}"/>
                </a:ext>
              </a:extLst>
            </p:cNvPr>
            <p:cNvSpPr/>
            <p:nvPr/>
          </p:nvSpPr>
          <p:spPr>
            <a:xfrm>
              <a:off x="874644" y="1813891"/>
              <a:ext cx="1878495" cy="377687"/>
            </a:xfrm>
            <a:prstGeom prst="rect">
              <a:avLst/>
            </a:prstGeom>
            <a:solidFill>
              <a:schemeClr val="accent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81FC7287-CA1D-4BE9-BF82-0DA8892FDB5C}"/>
                </a:ext>
              </a:extLst>
            </p:cNvPr>
            <p:cNvSpPr/>
            <p:nvPr/>
          </p:nvSpPr>
          <p:spPr>
            <a:xfrm>
              <a:off x="874643" y="2286005"/>
              <a:ext cx="1878495" cy="377687"/>
            </a:xfrm>
            <a:prstGeom prst="rect">
              <a:avLst/>
            </a:prstGeom>
            <a:solidFill>
              <a:schemeClr val="accent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B188F2FF-E29E-4527-B804-C72343A86409}"/>
                </a:ext>
              </a:extLst>
            </p:cNvPr>
            <p:cNvSpPr/>
            <p:nvPr/>
          </p:nvSpPr>
          <p:spPr>
            <a:xfrm>
              <a:off x="874643" y="2758119"/>
              <a:ext cx="1878495" cy="377687"/>
            </a:xfrm>
            <a:prstGeom prst="rect">
              <a:avLst/>
            </a:prstGeom>
            <a:solidFill>
              <a:schemeClr val="accent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1E84A7D-0C16-410C-B1EA-113B93636765}"/>
                </a:ext>
              </a:extLst>
            </p:cNvPr>
            <p:cNvSpPr/>
            <p:nvPr/>
          </p:nvSpPr>
          <p:spPr>
            <a:xfrm>
              <a:off x="874642" y="3230233"/>
              <a:ext cx="1878495" cy="377687"/>
            </a:xfrm>
            <a:prstGeom prst="rect">
              <a:avLst/>
            </a:prstGeom>
            <a:solidFill>
              <a:schemeClr val="accent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F4777D08-B9D2-4932-A877-8B04562FB875}"/>
                </a:ext>
              </a:extLst>
            </p:cNvPr>
            <p:cNvSpPr/>
            <p:nvPr/>
          </p:nvSpPr>
          <p:spPr>
            <a:xfrm>
              <a:off x="874642" y="4174461"/>
              <a:ext cx="1878495" cy="377687"/>
            </a:xfrm>
            <a:prstGeom prst="rect">
              <a:avLst/>
            </a:prstGeom>
            <a:solidFill>
              <a:schemeClr val="accent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Save </a:t>
              </a:r>
              <a:r>
                <a:rPr lang="en-US" altLang="zh-TW" dirty="0" err="1"/>
                <a:t>rdp</a:t>
              </a:r>
              <a:endParaRPr lang="zh-TW" altLang="en-US" dirty="0"/>
            </a:p>
          </p:txBody>
        </p:sp>
        <p:sp>
          <p:nvSpPr>
            <p:cNvPr id="12" name="矩形 11">
              <a:extLst>
                <a:ext uri="{FF2B5EF4-FFF2-40B4-BE49-F238E27FC236}">
                  <a16:creationId xmlns:a16="http://schemas.microsoft.com/office/drawing/2014/main" id="{D93694A2-0066-4DF2-90F8-9FC4D1881A16}"/>
                </a:ext>
              </a:extLst>
            </p:cNvPr>
            <p:cNvSpPr/>
            <p:nvPr/>
          </p:nvSpPr>
          <p:spPr>
            <a:xfrm>
              <a:off x="874642" y="4646575"/>
              <a:ext cx="1878495" cy="377687"/>
            </a:xfrm>
            <a:prstGeom prst="rect">
              <a:avLst/>
            </a:prstGeom>
            <a:solidFill>
              <a:schemeClr val="accent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Retunr</a:t>
              </a:r>
              <a:r>
                <a:rPr lang="en-US" altLang="zh-TW" dirty="0"/>
                <a:t> address</a:t>
              </a:r>
              <a:endParaRPr lang="zh-TW" altLang="en-US" dirty="0"/>
            </a:p>
          </p:txBody>
        </p:sp>
        <p:sp>
          <p:nvSpPr>
            <p:cNvPr id="13" name="矩形 12">
              <a:extLst>
                <a:ext uri="{FF2B5EF4-FFF2-40B4-BE49-F238E27FC236}">
                  <a16:creationId xmlns:a16="http://schemas.microsoft.com/office/drawing/2014/main" id="{723A9022-7148-45C3-AA8B-B7EA9EA0DD0F}"/>
                </a:ext>
              </a:extLst>
            </p:cNvPr>
            <p:cNvSpPr/>
            <p:nvPr/>
          </p:nvSpPr>
          <p:spPr>
            <a:xfrm>
              <a:off x="874642" y="3702347"/>
              <a:ext cx="1878495" cy="377687"/>
            </a:xfrm>
            <a:prstGeom prst="rect">
              <a:avLst/>
            </a:prstGeom>
            <a:solidFill>
              <a:schemeClr val="accent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14" name="箭號: 向下 13">
            <a:extLst>
              <a:ext uri="{FF2B5EF4-FFF2-40B4-BE49-F238E27FC236}">
                <a16:creationId xmlns:a16="http://schemas.microsoft.com/office/drawing/2014/main" id="{91A1DFDA-9A20-444A-93FA-AEBC12E5C8F6}"/>
              </a:ext>
            </a:extLst>
          </p:cNvPr>
          <p:cNvSpPr/>
          <p:nvPr/>
        </p:nvSpPr>
        <p:spPr>
          <a:xfrm>
            <a:off x="2454962" y="1813891"/>
            <a:ext cx="298176" cy="2738257"/>
          </a:xfrm>
          <a:prstGeom prst="downArrow">
            <a:avLst/>
          </a:prstGeom>
          <a:solidFill>
            <a:schemeClr val="accent3">
              <a:lumMod val="7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48BF91F1-AB6D-4BB6-8CDE-8174DEE679B2}"/>
              </a:ext>
            </a:extLst>
          </p:cNvPr>
          <p:cNvSpPr txBox="1"/>
          <p:nvPr/>
        </p:nvSpPr>
        <p:spPr>
          <a:xfrm>
            <a:off x="2887316" y="1537838"/>
            <a:ext cx="3548271" cy="830997"/>
          </a:xfrm>
          <a:prstGeom prst="rect">
            <a:avLst/>
          </a:prstGeom>
          <a:noFill/>
        </p:spPr>
        <p:txBody>
          <a:bodyPr wrap="square" rtlCol="0">
            <a:spAutoFit/>
          </a:bodyPr>
          <a:lstStyle/>
          <a:p>
            <a:pPr marL="342900" indent="-342900">
              <a:buFont typeface="Wingdings" panose="05000000000000000000" pitchFamily="2" charset="2"/>
              <a:buAutoNum type="circleNumWdWhitePlain"/>
            </a:pPr>
            <a:r>
              <a:rPr lang="zh-TW" altLang="en-US" sz="2400" dirty="0"/>
              <a:t>將</a:t>
            </a:r>
            <a:r>
              <a:rPr lang="en-US" altLang="zh-TW" sz="2400" dirty="0"/>
              <a:t>shellcode</a:t>
            </a:r>
            <a:r>
              <a:rPr lang="zh-TW" altLang="en-US" sz="2400" dirty="0"/>
              <a:t>注入到程式</a:t>
            </a:r>
            <a:r>
              <a:rPr lang="zh-TW" altLang="en-US" sz="2400" b="1" dirty="0">
                <a:solidFill>
                  <a:srgbClr val="FF0000"/>
                </a:solidFill>
                <a:effectLst>
                  <a:outerShdw blurRad="38100" dist="38100" dir="2700000" algn="tl">
                    <a:srgbClr val="000000">
                      <a:alpha val="43137"/>
                    </a:srgbClr>
                  </a:outerShdw>
                </a:effectLst>
              </a:rPr>
              <a:t>可執行的記憶體位址</a:t>
            </a:r>
            <a:endParaRPr lang="en-US" altLang="zh-TW" sz="2400" b="1" dirty="0">
              <a:solidFill>
                <a:srgbClr val="FF0000"/>
              </a:solidFill>
              <a:effectLst>
                <a:outerShdw blurRad="38100" dist="38100" dir="2700000" algn="tl">
                  <a:srgbClr val="000000">
                    <a:alpha val="43137"/>
                  </a:srgbClr>
                </a:outerShdw>
              </a:effectLst>
            </a:endParaRPr>
          </a:p>
        </p:txBody>
      </p:sp>
      <p:sp>
        <p:nvSpPr>
          <p:cNvPr id="16" name="箭號: 向左 15">
            <a:extLst>
              <a:ext uri="{FF2B5EF4-FFF2-40B4-BE49-F238E27FC236}">
                <a16:creationId xmlns:a16="http://schemas.microsoft.com/office/drawing/2014/main" id="{A7E955FE-DE00-4446-A11F-39950455F7AC}"/>
              </a:ext>
            </a:extLst>
          </p:cNvPr>
          <p:cNvSpPr/>
          <p:nvPr/>
        </p:nvSpPr>
        <p:spPr>
          <a:xfrm>
            <a:off x="2852530" y="4646574"/>
            <a:ext cx="1798983" cy="377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8F1285D5-60F8-488C-9B8C-F1DB1094348A}"/>
              </a:ext>
            </a:extLst>
          </p:cNvPr>
          <p:cNvSpPr txBox="1"/>
          <p:nvPr/>
        </p:nvSpPr>
        <p:spPr>
          <a:xfrm>
            <a:off x="2887316" y="2776923"/>
            <a:ext cx="3737115" cy="830997"/>
          </a:xfrm>
          <a:prstGeom prst="rect">
            <a:avLst/>
          </a:prstGeom>
          <a:noFill/>
        </p:spPr>
        <p:txBody>
          <a:bodyPr wrap="square" rtlCol="0">
            <a:spAutoFit/>
          </a:bodyPr>
          <a:lstStyle/>
          <a:p>
            <a:pPr marL="457200" indent="-457200">
              <a:buFont typeface="Wingdings" panose="05000000000000000000" pitchFamily="2" charset="2"/>
              <a:buAutoNum type="circleNumWdWhitePlain" startAt="2"/>
            </a:pPr>
            <a:r>
              <a:rPr lang="zh-TW" altLang="en-US" sz="2400" dirty="0"/>
              <a:t>執行</a:t>
            </a:r>
            <a:r>
              <a:rPr lang="en-US" altLang="zh-TW" sz="2400" dirty="0"/>
              <a:t>buffer overflow</a:t>
            </a:r>
            <a:r>
              <a:rPr lang="zh-TW" altLang="en-US" sz="2400" dirty="0"/>
              <a:t>到</a:t>
            </a:r>
            <a:r>
              <a:rPr lang="en-US" altLang="zh-TW" sz="2400" dirty="0"/>
              <a:t>Save </a:t>
            </a:r>
            <a:r>
              <a:rPr lang="en-US" altLang="zh-TW" sz="2400" dirty="0" err="1"/>
              <a:t>rdp</a:t>
            </a:r>
            <a:r>
              <a:rPr lang="zh-TW" altLang="en-US" sz="2400" dirty="0"/>
              <a:t>的記憶體位址</a:t>
            </a:r>
            <a:endParaRPr lang="en-US" altLang="zh-TW" sz="2400" dirty="0"/>
          </a:p>
        </p:txBody>
      </p:sp>
      <p:sp>
        <p:nvSpPr>
          <p:cNvPr id="18" name="文字方塊 17">
            <a:extLst>
              <a:ext uri="{FF2B5EF4-FFF2-40B4-BE49-F238E27FC236}">
                <a16:creationId xmlns:a16="http://schemas.microsoft.com/office/drawing/2014/main" id="{CA14A6BD-1E32-4FE1-A9AF-EA87BFA86719}"/>
              </a:ext>
            </a:extLst>
          </p:cNvPr>
          <p:cNvSpPr txBox="1"/>
          <p:nvPr/>
        </p:nvSpPr>
        <p:spPr>
          <a:xfrm>
            <a:off x="4621693" y="4424096"/>
            <a:ext cx="3737115" cy="1200329"/>
          </a:xfrm>
          <a:prstGeom prst="rect">
            <a:avLst/>
          </a:prstGeom>
          <a:noFill/>
        </p:spPr>
        <p:txBody>
          <a:bodyPr wrap="square" rtlCol="0">
            <a:spAutoFit/>
          </a:bodyPr>
          <a:lstStyle/>
          <a:p>
            <a:pPr marL="457200" indent="-457200">
              <a:buFont typeface="Wingdings" panose="05000000000000000000" pitchFamily="2" charset="2"/>
              <a:buAutoNum type="circleNumWdWhitePlain" startAt="3"/>
            </a:pPr>
            <a:r>
              <a:rPr lang="en-US" altLang="zh-TW" sz="2400" dirty="0" err="1"/>
              <a:t>Retunr</a:t>
            </a:r>
            <a:r>
              <a:rPr lang="en-US" altLang="zh-TW" sz="2400" dirty="0"/>
              <a:t> address </a:t>
            </a:r>
            <a:r>
              <a:rPr lang="zh-TW" altLang="en-US" sz="2400" dirty="0"/>
              <a:t>的位置填入</a:t>
            </a:r>
            <a:r>
              <a:rPr lang="en-US" altLang="zh-TW" sz="2400" dirty="0"/>
              <a:t>shellcode</a:t>
            </a:r>
            <a:r>
              <a:rPr lang="zh-TW" altLang="en-US" sz="2400" dirty="0"/>
              <a:t>的記憶體位址</a:t>
            </a:r>
            <a:endParaRPr lang="en-US" altLang="zh-TW" sz="2400" dirty="0"/>
          </a:p>
        </p:txBody>
      </p:sp>
      <p:sp>
        <p:nvSpPr>
          <p:cNvPr id="19" name="矩形 18">
            <a:extLst>
              <a:ext uri="{FF2B5EF4-FFF2-40B4-BE49-F238E27FC236}">
                <a16:creationId xmlns:a16="http://schemas.microsoft.com/office/drawing/2014/main" id="{6E145A43-7C6E-40F1-B5E8-3A4029E7BDD8}"/>
              </a:ext>
            </a:extLst>
          </p:cNvPr>
          <p:cNvSpPr/>
          <p:nvPr/>
        </p:nvSpPr>
        <p:spPr>
          <a:xfrm>
            <a:off x="6788425" y="1805437"/>
            <a:ext cx="1480931" cy="48056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Shell code</a:t>
            </a:r>
          </a:p>
        </p:txBody>
      </p:sp>
    </p:spTree>
    <p:extLst>
      <p:ext uri="{BB962C8B-B14F-4D97-AF65-F5344CB8AC3E}">
        <p14:creationId xmlns:p14="http://schemas.microsoft.com/office/powerpoint/2010/main" val="481947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E31F7325-C6BA-48CC-B220-8FFC2A2592D3}"/>
              </a:ext>
            </a:extLst>
          </p:cNvPr>
          <p:cNvGrpSpPr/>
          <p:nvPr/>
        </p:nvGrpSpPr>
        <p:grpSpPr>
          <a:xfrm>
            <a:off x="944219" y="2027583"/>
            <a:ext cx="2435084" cy="3916048"/>
            <a:chOff x="874642" y="1813891"/>
            <a:chExt cx="1878497" cy="3210371"/>
          </a:xfrm>
        </p:grpSpPr>
        <p:sp>
          <p:nvSpPr>
            <p:cNvPr id="5" name="矩形 4">
              <a:extLst>
                <a:ext uri="{FF2B5EF4-FFF2-40B4-BE49-F238E27FC236}">
                  <a16:creationId xmlns:a16="http://schemas.microsoft.com/office/drawing/2014/main" id="{325A376B-19A7-4E7E-AD86-716909B4A4FD}"/>
                </a:ext>
              </a:extLst>
            </p:cNvPr>
            <p:cNvSpPr/>
            <p:nvPr/>
          </p:nvSpPr>
          <p:spPr>
            <a:xfrm>
              <a:off x="874644" y="1813891"/>
              <a:ext cx="1878495" cy="377687"/>
            </a:xfrm>
            <a:prstGeom prst="rect">
              <a:avLst/>
            </a:prstGeom>
            <a:solidFill>
              <a:schemeClr val="accent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F28B1E3F-BA1E-4447-B9FE-DE97EFF03C1C}"/>
                </a:ext>
              </a:extLst>
            </p:cNvPr>
            <p:cNvSpPr/>
            <p:nvPr/>
          </p:nvSpPr>
          <p:spPr>
            <a:xfrm>
              <a:off x="874643" y="2286005"/>
              <a:ext cx="1878495" cy="377687"/>
            </a:xfrm>
            <a:prstGeom prst="rect">
              <a:avLst/>
            </a:prstGeom>
            <a:solidFill>
              <a:schemeClr val="accent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976BB9EC-FEB2-476D-AC6B-B2C39AB227BA}"/>
                </a:ext>
              </a:extLst>
            </p:cNvPr>
            <p:cNvSpPr/>
            <p:nvPr/>
          </p:nvSpPr>
          <p:spPr>
            <a:xfrm>
              <a:off x="874643" y="2758119"/>
              <a:ext cx="1878495" cy="377687"/>
            </a:xfrm>
            <a:prstGeom prst="rect">
              <a:avLst/>
            </a:prstGeom>
            <a:solidFill>
              <a:schemeClr val="accent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3B6D7A20-58C2-4B51-B727-C3D2A251E7BA}"/>
                </a:ext>
              </a:extLst>
            </p:cNvPr>
            <p:cNvSpPr/>
            <p:nvPr/>
          </p:nvSpPr>
          <p:spPr>
            <a:xfrm>
              <a:off x="874642" y="3230233"/>
              <a:ext cx="1878495" cy="377687"/>
            </a:xfrm>
            <a:prstGeom prst="rect">
              <a:avLst/>
            </a:prstGeom>
            <a:solidFill>
              <a:schemeClr val="accent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矩形 8">
              <a:extLst>
                <a:ext uri="{FF2B5EF4-FFF2-40B4-BE49-F238E27FC236}">
                  <a16:creationId xmlns:a16="http://schemas.microsoft.com/office/drawing/2014/main" id="{5C79AC75-C132-4822-8DBB-92D319143334}"/>
                </a:ext>
              </a:extLst>
            </p:cNvPr>
            <p:cNvSpPr/>
            <p:nvPr/>
          </p:nvSpPr>
          <p:spPr>
            <a:xfrm>
              <a:off x="874642" y="4174461"/>
              <a:ext cx="1878495" cy="377687"/>
            </a:xfrm>
            <a:prstGeom prst="rect">
              <a:avLst/>
            </a:prstGeom>
            <a:solidFill>
              <a:schemeClr val="accent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Save </a:t>
              </a:r>
              <a:r>
                <a:rPr lang="en-US" altLang="zh-TW" dirty="0" err="1"/>
                <a:t>rdp</a:t>
              </a:r>
              <a:endParaRPr lang="zh-TW" altLang="en-US" dirty="0"/>
            </a:p>
          </p:txBody>
        </p:sp>
        <p:sp>
          <p:nvSpPr>
            <p:cNvPr id="10" name="矩形 9">
              <a:extLst>
                <a:ext uri="{FF2B5EF4-FFF2-40B4-BE49-F238E27FC236}">
                  <a16:creationId xmlns:a16="http://schemas.microsoft.com/office/drawing/2014/main" id="{27C56976-70B6-4A3C-8C80-DC1698638C2B}"/>
                </a:ext>
              </a:extLst>
            </p:cNvPr>
            <p:cNvSpPr/>
            <p:nvPr/>
          </p:nvSpPr>
          <p:spPr>
            <a:xfrm>
              <a:off x="874642" y="4646575"/>
              <a:ext cx="1878495" cy="377687"/>
            </a:xfrm>
            <a:prstGeom prst="rect">
              <a:avLst/>
            </a:prstGeom>
            <a:solidFill>
              <a:schemeClr val="accent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Retunr</a:t>
              </a:r>
              <a:r>
                <a:rPr lang="en-US" altLang="zh-TW" dirty="0"/>
                <a:t> address</a:t>
              </a:r>
              <a:endParaRPr lang="zh-TW" altLang="en-US" dirty="0"/>
            </a:p>
          </p:txBody>
        </p:sp>
        <p:sp>
          <p:nvSpPr>
            <p:cNvPr id="11" name="矩形 10">
              <a:extLst>
                <a:ext uri="{FF2B5EF4-FFF2-40B4-BE49-F238E27FC236}">
                  <a16:creationId xmlns:a16="http://schemas.microsoft.com/office/drawing/2014/main" id="{B8B0CDF1-8090-4CAD-9E81-418A3C138090}"/>
                </a:ext>
              </a:extLst>
            </p:cNvPr>
            <p:cNvSpPr/>
            <p:nvPr/>
          </p:nvSpPr>
          <p:spPr>
            <a:xfrm>
              <a:off x="874642" y="3702347"/>
              <a:ext cx="1878495" cy="377687"/>
            </a:xfrm>
            <a:prstGeom prst="rect">
              <a:avLst/>
            </a:prstGeom>
            <a:solidFill>
              <a:schemeClr val="accent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14" name="文字方塊 13">
            <a:extLst>
              <a:ext uri="{FF2B5EF4-FFF2-40B4-BE49-F238E27FC236}">
                <a16:creationId xmlns:a16="http://schemas.microsoft.com/office/drawing/2014/main" id="{B68E2380-010E-4681-8036-3F7D72C17DB8}"/>
              </a:ext>
            </a:extLst>
          </p:cNvPr>
          <p:cNvSpPr txBox="1"/>
          <p:nvPr/>
        </p:nvSpPr>
        <p:spPr>
          <a:xfrm>
            <a:off x="834888" y="345120"/>
            <a:ext cx="7474224" cy="830997"/>
          </a:xfrm>
          <a:prstGeom prst="rect">
            <a:avLst/>
          </a:prstGeom>
          <a:solidFill>
            <a:schemeClr val="accent1">
              <a:lumMod val="60000"/>
              <a:lumOff val="40000"/>
            </a:schemeClr>
          </a:solidFill>
        </p:spPr>
        <p:txBody>
          <a:bodyPr wrap="square" rtlCol="0">
            <a:spAutoFit/>
          </a:bodyPr>
          <a:lstStyle/>
          <a:p>
            <a:r>
              <a:rPr lang="zh-TW" altLang="en-US" sz="2400" dirty="0"/>
              <a:t>攻擊必要條件：</a:t>
            </a:r>
            <a:endParaRPr lang="en-US" altLang="zh-TW" sz="2400" dirty="0"/>
          </a:p>
          <a:p>
            <a:r>
              <a:rPr lang="zh-TW" altLang="en-US" sz="2400" dirty="0"/>
              <a:t>程式防溢出攻擊的保護措施</a:t>
            </a:r>
            <a:r>
              <a:rPr lang="en-US" altLang="zh-TW" sz="2400" b="1" dirty="0">
                <a:solidFill>
                  <a:srgbClr val="FF0000"/>
                </a:solidFill>
                <a:effectLst>
                  <a:outerShdw blurRad="38100" dist="38100" dir="2700000" algn="tl">
                    <a:srgbClr val="000000">
                      <a:alpha val="43137"/>
                    </a:srgbClr>
                  </a:outerShdw>
                </a:effectLst>
              </a:rPr>
              <a:t>PIE</a:t>
            </a:r>
            <a:r>
              <a:rPr lang="zh-TW" altLang="en-US" sz="2400" dirty="0"/>
              <a:t> </a:t>
            </a:r>
            <a:r>
              <a:rPr lang="en-US" altLang="zh-TW" sz="2400" dirty="0"/>
              <a:t>Disabled </a:t>
            </a:r>
            <a:r>
              <a:rPr lang="zh-TW" altLang="en-US" sz="2400" dirty="0"/>
              <a:t>和 </a:t>
            </a:r>
            <a:r>
              <a:rPr lang="en-US" altLang="zh-TW" sz="2400" b="1" dirty="0">
                <a:effectLst>
                  <a:outerShdw blurRad="38100" dist="38100" dir="2700000" algn="tl">
                    <a:srgbClr val="000000">
                      <a:alpha val="43137"/>
                    </a:srgbClr>
                  </a:outerShdw>
                </a:effectLst>
              </a:rPr>
              <a:t>NX</a:t>
            </a:r>
            <a:r>
              <a:rPr lang="en-US" altLang="zh-TW" sz="2400" dirty="0"/>
              <a:t> Disabled</a:t>
            </a:r>
            <a:endParaRPr lang="zh-TW" altLang="en-US" sz="2400" dirty="0"/>
          </a:p>
        </p:txBody>
      </p:sp>
      <p:pic>
        <p:nvPicPr>
          <p:cNvPr id="17" name="圖片 16">
            <a:extLst>
              <a:ext uri="{FF2B5EF4-FFF2-40B4-BE49-F238E27FC236}">
                <a16:creationId xmlns:a16="http://schemas.microsoft.com/office/drawing/2014/main" id="{D962D48D-85EF-4FA4-B3D1-2F2C8B80573A}"/>
              </a:ext>
            </a:extLst>
          </p:cNvPr>
          <p:cNvPicPr>
            <a:picLocks noChangeAspect="1"/>
          </p:cNvPicPr>
          <p:nvPr/>
        </p:nvPicPr>
        <p:blipFill>
          <a:blip r:embed="rId2"/>
          <a:stretch>
            <a:fillRect/>
          </a:stretch>
        </p:blipFill>
        <p:spPr>
          <a:xfrm>
            <a:off x="3976539" y="2678308"/>
            <a:ext cx="4649740" cy="3075304"/>
          </a:xfrm>
          <a:prstGeom prst="rect">
            <a:avLst/>
          </a:prstGeom>
        </p:spPr>
      </p:pic>
    </p:spTree>
    <p:extLst>
      <p:ext uri="{BB962C8B-B14F-4D97-AF65-F5344CB8AC3E}">
        <p14:creationId xmlns:p14="http://schemas.microsoft.com/office/powerpoint/2010/main" val="886674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D577C2-CCFE-4ED7-B3D2-515C13220DD5}"/>
              </a:ext>
            </a:extLst>
          </p:cNvPr>
          <p:cNvSpPr>
            <a:spLocks noGrp="1"/>
          </p:cNvSpPr>
          <p:nvPr>
            <p:ph type="title"/>
          </p:nvPr>
        </p:nvSpPr>
        <p:spPr>
          <a:xfrm>
            <a:off x="250963" y="116648"/>
            <a:ext cx="7886700" cy="1155561"/>
          </a:xfrm>
        </p:spPr>
        <p:txBody>
          <a:bodyPr/>
          <a:lstStyle/>
          <a:p>
            <a:r>
              <a:rPr lang="zh-TW" altLang="en-US" dirty="0"/>
              <a:t>防溢出攻擊保護措施</a:t>
            </a:r>
          </a:p>
        </p:txBody>
      </p:sp>
      <p:graphicFrame>
        <p:nvGraphicFramePr>
          <p:cNvPr id="4" name="內容版面配置區 3">
            <a:extLst>
              <a:ext uri="{FF2B5EF4-FFF2-40B4-BE49-F238E27FC236}">
                <a16:creationId xmlns:a16="http://schemas.microsoft.com/office/drawing/2014/main" id="{B82E0908-13C5-45E3-877C-857555F9B168}"/>
              </a:ext>
            </a:extLst>
          </p:cNvPr>
          <p:cNvGraphicFramePr>
            <a:graphicFrameLocks noGrp="1"/>
          </p:cNvGraphicFramePr>
          <p:nvPr>
            <p:ph idx="1"/>
            <p:extLst>
              <p:ext uri="{D42A27DB-BD31-4B8C-83A1-F6EECF244321}">
                <p14:modId xmlns:p14="http://schemas.microsoft.com/office/powerpoint/2010/main" val="1925165404"/>
              </p:ext>
            </p:extLst>
          </p:nvPr>
        </p:nvGraphicFramePr>
        <p:xfrm>
          <a:off x="897005" y="2064164"/>
          <a:ext cx="6944969" cy="3210560"/>
        </p:xfrm>
        <a:graphic>
          <a:graphicData uri="http://schemas.openxmlformats.org/drawingml/2006/table">
            <a:tbl>
              <a:tblPr firstRow="1" bandRow="1">
                <a:tableStyleId>{5C22544A-7EE6-4342-B048-85BDC9FD1C3A}</a:tableStyleId>
              </a:tblPr>
              <a:tblGrid>
                <a:gridCol w="2412309">
                  <a:extLst>
                    <a:ext uri="{9D8B030D-6E8A-4147-A177-3AD203B41FA5}">
                      <a16:colId xmlns:a16="http://schemas.microsoft.com/office/drawing/2014/main" val="1905451149"/>
                    </a:ext>
                  </a:extLst>
                </a:gridCol>
                <a:gridCol w="4532660">
                  <a:extLst>
                    <a:ext uri="{9D8B030D-6E8A-4147-A177-3AD203B41FA5}">
                      <a16:colId xmlns:a16="http://schemas.microsoft.com/office/drawing/2014/main" val="3423358614"/>
                    </a:ext>
                  </a:extLst>
                </a:gridCol>
              </a:tblGrid>
              <a:tr h="370840">
                <a:tc>
                  <a:txBody>
                    <a:bodyPr/>
                    <a:lstStyle/>
                    <a:p>
                      <a:pPr algn="ctr"/>
                      <a:r>
                        <a:rPr lang="en-US" altLang="zh-TW" dirty="0"/>
                        <a:t>Name</a:t>
                      </a:r>
                      <a:endParaRPr lang="zh-TW" altLang="en-US" dirty="0"/>
                    </a:p>
                  </a:txBody>
                  <a:tcPr/>
                </a:tc>
                <a:tc>
                  <a:txBody>
                    <a:bodyPr/>
                    <a:lstStyle/>
                    <a:p>
                      <a:pPr algn="ctr"/>
                      <a:r>
                        <a:rPr lang="en-US" altLang="zh-TW" dirty="0"/>
                        <a:t>Description</a:t>
                      </a:r>
                      <a:endParaRPr lang="zh-TW" altLang="en-US" dirty="0"/>
                    </a:p>
                  </a:txBody>
                  <a:tcPr/>
                </a:tc>
                <a:extLst>
                  <a:ext uri="{0D108BD9-81ED-4DB2-BD59-A6C34878D82A}">
                    <a16:rowId xmlns:a16="http://schemas.microsoft.com/office/drawing/2014/main" val="2892276895"/>
                  </a:ext>
                </a:extLst>
              </a:tr>
              <a:tr h="420619">
                <a:tc>
                  <a:txBody>
                    <a:bodyPr/>
                    <a:lstStyle/>
                    <a:p>
                      <a:pPr algn="ctr"/>
                      <a:r>
                        <a:rPr lang="en-US" altLang="zh-TW" dirty="0"/>
                        <a:t>RELRO</a:t>
                      </a:r>
                      <a:endParaRPr lang="zh-TW" altLang="en-US" dirty="0"/>
                    </a:p>
                  </a:txBody>
                  <a:tcPr anchor="ctr"/>
                </a:tc>
                <a:tc>
                  <a:txBody>
                    <a:bodyPr/>
                    <a:lstStyle/>
                    <a:p>
                      <a:pPr algn="l"/>
                      <a:r>
                        <a:rPr lang="en-US" altLang="zh-TW" dirty="0"/>
                        <a:t>Relocation Read-Only (RELRO) </a:t>
                      </a:r>
                      <a:r>
                        <a:rPr lang="zh-TW" altLang="en-US" dirty="0"/>
                        <a:t>可以使程序某些部分成爲只讀的。</a:t>
                      </a:r>
                    </a:p>
                  </a:txBody>
                  <a:tcPr/>
                </a:tc>
                <a:extLst>
                  <a:ext uri="{0D108BD9-81ED-4DB2-BD59-A6C34878D82A}">
                    <a16:rowId xmlns:a16="http://schemas.microsoft.com/office/drawing/2014/main" val="1044418926"/>
                  </a:ext>
                </a:extLst>
              </a:tr>
              <a:tr h="370840">
                <a:tc>
                  <a:txBody>
                    <a:bodyPr/>
                    <a:lstStyle/>
                    <a:p>
                      <a:pPr algn="ctr"/>
                      <a:r>
                        <a:rPr lang="en-US" altLang="zh-TW" dirty="0"/>
                        <a:t>Canary</a:t>
                      </a:r>
                      <a:endParaRPr lang="zh-TW" altLang="en-US" dirty="0"/>
                    </a:p>
                  </a:txBody>
                  <a:tcPr anchor="ctr"/>
                </a:tc>
                <a:tc>
                  <a:txBody>
                    <a:bodyPr/>
                    <a:lstStyle/>
                    <a:p>
                      <a:pPr algn="l"/>
                      <a:r>
                        <a:rPr lang="zh-TW" altLang="en-US" dirty="0"/>
                        <a:t>當啟用保護後，函數開始執行的時候先會往棧裡插入類似</a:t>
                      </a:r>
                      <a:r>
                        <a:rPr lang="en-US" altLang="zh-TW" dirty="0"/>
                        <a:t>cookie</a:t>
                      </a:r>
                      <a:r>
                        <a:rPr lang="zh-TW" altLang="en-US" dirty="0"/>
                        <a:t>信息，當函數真正返回的時候會驗證</a:t>
                      </a:r>
                      <a:r>
                        <a:rPr lang="en-US" altLang="zh-TW" dirty="0"/>
                        <a:t>cookie</a:t>
                      </a:r>
                      <a:r>
                        <a:rPr lang="zh-TW" altLang="en-US" dirty="0"/>
                        <a:t>信息是否合法，如果不合法就停止程序運行</a:t>
                      </a:r>
                    </a:p>
                  </a:txBody>
                  <a:tcPr/>
                </a:tc>
                <a:extLst>
                  <a:ext uri="{0D108BD9-81ED-4DB2-BD59-A6C34878D82A}">
                    <a16:rowId xmlns:a16="http://schemas.microsoft.com/office/drawing/2014/main" val="2687619651"/>
                  </a:ext>
                </a:extLst>
              </a:tr>
              <a:tr h="370840">
                <a:tc>
                  <a:txBody>
                    <a:bodyPr/>
                    <a:lstStyle/>
                    <a:p>
                      <a:pPr algn="ctr"/>
                      <a:r>
                        <a:rPr lang="en-US" altLang="zh-TW" dirty="0"/>
                        <a:t>NX</a:t>
                      </a:r>
                      <a:endParaRPr lang="zh-TW" altLang="en-US" dirty="0"/>
                    </a:p>
                  </a:txBody>
                  <a:tcPr/>
                </a:tc>
                <a:tc>
                  <a:txBody>
                    <a:bodyPr/>
                    <a:lstStyle/>
                    <a:p>
                      <a:pPr algn="l"/>
                      <a:r>
                        <a:rPr lang="zh-TW" altLang="en-US" dirty="0"/>
                        <a:t>保護開啟就是意味數據沒有執行權限</a:t>
                      </a:r>
                    </a:p>
                  </a:txBody>
                  <a:tcPr/>
                </a:tc>
                <a:extLst>
                  <a:ext uri="{0D108BD9-81ED-4DB2-BD59-A6C34878D82A}">
                    <a16:rowId xmlns:a16="http://schemas.microsoft.com/office/drawing/2014/main" val="2560823287"/>
                  </a:ext>
                </a:extLst>
              </a:tr>
              <a:tr h="370840">
                <a:tc>
                  <a:txBody>
                    <a:bodyPr/>
                    <a:lstStyle/>
                    <a:p>
                      <a:pPr algn="ctr"/>
                      <a:r>
                        <a:rPr lang="en-US" altLang="zh-TW" dirty="0"/>
                        <a:t>PIE</a:t>
                      </a:r>
                      <a:endParaRPr lang="zh-TW" altLang="en-US" dirty="0"/>
                    </a:p>
                  </a:txBody>
                  <a:tcPr/>
                </a:tc>
                <a:tc>
                  <a:txBody>
                    <a:bodyPr/>
                    <a:lstStyle/>
                    <a:p>
                      <a:pPr algn="l"/>
                      <a:r>
                        <a:rPr lang="zh-TW" altLang="en-US" dirty="0"/>
                        <a:t>在編譯時將程式編譯為位置無關，即程式執行時各個段</a:t>
                      </a:r>
                    </a:p>
                  </a:txBody>
                  <a:tcPr/>
                </a:tc>
                <a:extLst>
                  <a:ext uri="{0D108BD9-81ED-4DB2-BD59-A6C34878D82A}">
                    <a16:rowId xmlns:a16="http://schemas.microsoft.com/office/drawing/2014/main" val="886492437"/>
                  </a:ext>
                </a:extLst>
              </a:tr>
            </a:tbl>
          </a:graphicData>
        </a:graphic>
      </p:graphicFrame>
      <p:sp>
        <p:nvSpPr>
          <p:cNvPr id="5" name="矩形 4">
            <a:extLst>
              <a:ext uri="{FF2B5EF4-FFF2-40B4-BE49-F238E27FC236}">
                <a16:creationId xmlns:a16="http://schemas.microsoft.com/office/drawing/2014/main" id="{218C8099-CDF5-460D-A738-9E15CCB2EFBF}"/>
              </a:ext>
            </a:extLst>
          </p:cNvPr>
          <p:cNvSpPr/>
          <p:nvPr/>
        </p:nvSpPr>
        <p:spPr>
          <a:xfrm>
            <a:off x="4473494" y="6488668"/>
            <a:ext cx="4530471" cy="369332"/>
          </a:xfrm>
          <a:prstGeom prst="rect">
            <a:avLst/>
          </a:prstGeom>
        </p:spPr>
        <p:txBody>
          <a:bodyPr wrap="none">
            <a:spAutoFit/>
          </a:bodyPr>
          <a:lstStyle/>
          <a:p>
            <a:r>
              <a:rPr lang="zh-TW" altLang="en-US" dirty="0"/>
              <a:t>https://www.796t.com/article.php?id=167873</a:t>
            </a:r>
          </a:p>
        </p:txBody>
      </p:sp>
    </p:spTree>
    <p:extLst>
      <p:ext uri="{BB962C8B-B14F-4D97-AF65-F5344CB8AC3E}">
        <p14:creationId xmlns:p14="http://schemas.microsoft.com/office/powerpoint/2010/main" val="962689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群組 29">
            <a:extLst>
              <a:ext uri="{FF2B5EF4-FFF2-40B4-BE49-F238E27FC236}">
                <a16:creationId xmlns:a16="http://schemas.microsoft.com/office/drawing/2014/main" id="{AA0239ED-6B02-428E-AEF1-A2DF1A7C01EB}"/>
              </a:ext>
            </a:extLst>
          </p:cNvPr>
          <p:cNvGrpSpPr/>
          <p:nvPr/>
        </p:nvGrpSpPr>
        <p:grpSpPr>
          <a:xfrm>
            <a:off x="874642" y="1813891"/>
            <a:ext cx="1878497" cy="3210371"/>
            <a:chOff x="874642" y="1813891"/>
            <a:chExt cx="1878497" cy="3210371"/>
          </a:xfrm>
        </p:grpSpPr>
        <p:sp>
          <p:nvSpPr>
            <p:cNvPr id="31" name="矩形 30">
              <a:extLst>
                <a:ext uri="{FF2B5EF4-FFF2-40B4-BE49-F238E27FC236}">
                  <a16:creationId xmlns:a16="http://schemas.microsoft.com/office/drawing/2014/main" id="{8FFCB098-6DDE-49C9-914E-B407C60D573C}"/>
                </a:ext>
              </a:extLst>
            </p:cNvPr>
            <p:cNvSpPr/>
            <p:nvPr/>
          </p:nvSpPr>
          <p:spPr>
            <a:xfrm>
              <a:off x="874644" y="1813891"/>
              <a:ext cx="1878495" cy="377687"/>
            </a:xfrm>
            <a:prstGeom prst="rect">
              <a:avLst/>
            </a:prstGeom>
            <a:solidFill>
              <a:schemeClr val="accent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a:extLst>
                <a:ext uri="{FF2B5EF4-FFF2-40B4-BE49-F238E27FC236}">
                  <a16:creationId xmlns:a16="http://schemas.microsoft.com/office/drawing/2014/main" id="{CF5A74A4-EA9D-43AF-B734-73443BDEE24C}"/>
                </a:ext>
              </a:extLst>
            </p:cNvPr>
            <p:cNvSpPr/>
            <p:nvPr/>
          </p:nvSpPr>
          <p:spPr>
            <a:xfrm>
              <a:off x="874643" y="2286005"/>
              <a:ext cx="1878495" cy="377687"/>
            </a:xfrm>
            <a:prstGeom prst="rect">
              <a:avLst/>
            </a:prstGeom>
            <a:solidFill>
              <a:schemeClr val="accent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a:extLst>
                <a:ext uri="{FF2B5EF4-FFF2-40B4-BE49-F238E27FC236}">
                  <a16:creationId xmlns:a16="http://schemas.microsoft.com/office/drawing/2014/main" id="{F5F3D1B9-9D44-497C-AF61-BD180633AC45}"/>
                </a:ext>
              </a:extLst>
            </p:cNvPr>
            <p:cNvSpPr/>
            <p:nvPr/>
          </p:nvSpPr>
          <p:spPr>
            <a:xfrm>
              <a:off x="874643" y="2758119"/>
              <a:ext cx="1878495" cy="377687"/>
            </a:xfrm>
            <a:prstGeom prst="rect">
              <a:avLst/>
            </a:prstGeom>
            <a:solidFill>
              <a:schemeClr val="accent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id="{C0DFCB18-00D6-4DDD-B218-7BD8539720FE}"/>
                </a:ext>
              </a:extLst>
            </p:cNvPr>
            <p:cNvSpPr/>
            <p:nvPr/>
          </p:nvSpPr>
          <p:spPr>
            <a:xfrm>
              <a:off x="874642" y="3230233"/>
              <a:ext cx="1878495" cy="377687"/>
            </a:xfrm>
            <a:prstGeom prst="rect">
              <a:avLst/>
            </a:prstGeom>
            <a:solidFill>
              <a:schemeClr val="accent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矩形 34">
              <a:extLst>
                <a:ext uri="{FF2B5EF4-FFF2-40B4-BE49-F238E27FC236}">
                  <a16:creationId xmlns:a16="http://schemas.microsoft.com/office/drawing/2014/main" id="{AAAC9E9A-53BE-4F64-A23E-82C40D267B27}"/>
                </a:ext>
              </a:extLst>
            </p:cNvPr>
            <p:cNvSpPr/>
            <p:nvPr/>
          </p:nvSpPr>
          <p:spPr>
            <a:xfrm>
              <a:off x="874642" y="4174461"/>
              <a:ext cx="1878495" cy="377687"/>
            </a:xfrm>
            <a:prstGeom prst="rect">
              <a:avLst/>
            </a:prstGeom>
            <a:solidFill>
              <a:schemeClr val="accent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Save </a:t>
              </a:r>
              <a:r>
                <a:rPr lang="en-US" altLang="zh-TW" dirty="0" err="1"/>
                <a:t>rdp</a:t>
              </a:r>
              <a:endParaRPr lang="zh-TW" altLang="en-US" dirty="0"/>
            </a:p>
          </p:txBody>
        </p:sp>
        <p:sp>
          <p:nvSpPr>
            <p:cNvPr id="36" name="矩形 35">
              <a:extLst>
                <a:ext uri="{FF2B5EF4-FFF2-40B4-BE49-F238E27FC236}">
                  <a16:creationId xmlns:a16="http://schemas.microsoft.com/office/drawing/2014/main" id="{CF9292C6-9A63-416B-944D-4999D927576B}"/>
                </a:ext>
              </a:extLst>
            </p:cNvPr>
            <p:cNvSpPr/>
            <p:nvPr/>
          </p:nvSpPr>
          <p:spPr>
            <a:xfrm>
              <a:off x="874642" y="4646575"/>
              <a:ext cx="1878495" cy="377687"/>
            </a:xfrm>
            <a:prstGeom prst="rect">
              <a:avLst/>
            </a:prstGeom>
            <a:solidFill>
              <a:schemeClr val="accent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Retunr</a:t>
              </a:r>
              <a:r>
                <a:rPr lang="en-US" altLang="zh-TW" dirty="0"/>
                <a:t> address</a:t>
              </a:r>
              <a:endParaRPr lang="zh-TW" altLang="en-US" dirty="0"/>
            </a:p>
          </p:txBody>
        </p:sp>
        <p:sp>
          <p:nvSpPr>
            <p:cNvPr id="37" name="矩形 36">
              <a:extLst>
                <a:ext uri="{FF2B5EF4-FFF2-40B4-BE49-F238E27FC236}">
                  <a16:creationId xmlns:a16="http://schemas.microsoft.com/office/drawing/2014/main" id="{F1564219-FF14-4AFE-BC83-9F912882D48F}"/>
                </a:ext>
              </a:extLst>
            </p:cNvPr>
            <p:cNvSpPr/>
            <p:nvPr/>
          </p:nvSpPr>
          <p:spPr>
            <a:xfrm>
              <a:off x="874642" y="3702347"/>
              <a:ext cx="1878495" cy="377687"/>
            </a:xfrm>
            <a:prstGeom prst="rect">
              <a:avLst/>
            </a:prstGeom>
            <a:solidFill>
              <a:schemeClr val="accent4"/>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38" name="文字方塊 37">
            <a:extLst>
              <a:ext uri="{FF2B5EF4-FFF2-40B4-BE49-F238E27FC236}">
                <a16:creationId xmlns:a16="http://schemas.microsoft.com/office/drawing/2014/main" id="{C7B97B3C-E6E3-40F3-B0E9-58FC78A5B21D}"/>
              </a:ext>
            </a:extLst>
          </p:cNvPr>
          <p:cNvSpPr txBox="1"/>
          <p:nvPr/>
        </p:nvSpPr>
        <p:spPr>
          <a:xfrm>
            <a:off x="2887316" y="1537838"/>
            <a:ext cx="3548271" cy="830997"/>
          </a:xfrm>
          <a:prstGeom prst="rect">
            <a:avLst/>
          </a:prstGeom>
          <a:noFill/>
        </p:spPr>
        <p:txBody>
          <a:bodyPr wrap="square" rtlCol="0">
            <a:spAutoFit/>
          </a:bodyPr>
          <a:lstStyle/>
          <a:p>
            <a:pPr marL="342900" indent="-342900">
              <a:buFont typeface="Wingdings" panose="05000000000000000000" pitchFamily="2" charset="2"/>
              <a:buAutoNum type="circleNumWdWhitePlain"/>
            </a:pPr>
            <a:r>
              <a:rPr lang="zh-TW" altLang="en-US" sz="2400" dirty="0"/>
              <a:t>將</a:t>
            </a:r>
            <a:r>
              <a:rPr lang="en-US" altLang="zh-TW" sz="2400" dirty="0"/>
              <a:t>shellcode</a:t>
            </a:r>
            <a:r>
              <a:rPr lang="zh-TW" altLang="en-US" sz="2400" dirty="0"/>
              <a:t>注入到程式</a:t>
            </a:r>
            <a:r>
              <a:rPr lang="zh-TW" altLang="en-US" sz="2400" b="1" dirty="0">
                <a:solidFill>
                  <a:srgbClr val="FF0000"/>
                </a:solidFill>
                <a:effectLst>
                  <a:outerShdw blurRad="38100" dist="38100" dir="2700000" algn="tl">
                    <a:srgbClr val="000000">
                      <a:alpha val="43137"/>
                    </a:srgbClr>
                  </a:outerShdw>
                </a:effectLst>
              </a:rPr>
              <a:t>可執行的記憶體位址</a:t>
            </a:r>
            <a:endParaRPr lang="en-US" altLang="zh-TW" sz="2400" b="1" dirty="0">
              <a:solidFill>
                <a:srgbClr val="FF0000"/>
              </a:solidFill>
              <a:effectLst>
                <a:outerShdw blurRad="38100" dist="38100" dir="2700000" algn="tl">
                  <a:srgbClr val="000000">
                    <a:alpha val="43137"/>
                  </a:srgbClr>
                </a:outerShdw>
              </a:effectLst>
            </a:endParaRPr>
          </a:p>
        </p:txBody>
      </p:sp>
      <p:sp>
        <p:nvSpPr>
          <p:cNvPr id="39" name="箭號: 向左 38">
            <a:extLst>
              <a:ext uri="{FF2B5EF4-FFF2-40B4-BE49-F238E27FC236}">
                <a16:creationId xmlns:a16="http://schemas.microsoft.com/office/drawing/2014/main" id="{256D9263-8265-412B-8B4F-7C1838D7AE6B}"/>
              </a:ext>
            </a:extLst>
          </p:cNvPr>
          <p:cNvSpPr/>
          <p:nvPr/>
        </p:nvSpPr>
        <p:spPr>
          <a:xfrm>
            <a:off x="2852530" y="4646574"/>
            <a:ext cx="1798983" cy="3776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BE378D03-2E04-4BC7-920A-1A64CF63DBF0}"/>
              </a:ext>
            </a:extLst>
          </p:cNvPr>
          <p:cNvSpPr txBox="1"/>
          <p:nvPr/>
        </p:nvSpPr>
        <p:spPr>
          <a:xfrm>
            <a:off x="2887316" y="2776923"/>
            <a:ext cx="3737115" cy="830997"/>
          </a:xfrm>
          <a:prstGeom prst="rect">
            <a:avLst/>
          </a:prstGeom>
          <a:noFill/>
        </p:spPr>
        <p:txBody>
          <a:bodyPr wrap="square" rtlCol="0">
            <a:spAutoFit/>
          </a:bodyPr>
          <a:lstStyle/>
          <a:p>
            <a:pPr marL="457200" indent="-457200">
              <a:buFont typeface="Wingdings" panose="05000000000000000000" pitchFamily="2" charset="2"/>
              <a:buAutoNum type="circleNumWdWhitePlain" startAt="2"/>
            </a:pPr>
            <a:r>
              <a:rPr lang="zh-TW" altLang="en-US" sz="2400" dirty="0"/>
              <a:t>執行</a:t>
            </a:r>
            <a:r>
              <a:rPr lang="en-US" altLang="zh-TW" sz="2400" dirty="0"/>
              <a:t>buffer overflow</a:t>
            </a:r>
            <a:r>
              <a:rPr lang="zh-TW" altLang="en-US" sz="2400" dirty="0"/>
              <a:t>到</a:t>
            </a:r>
            <a:r>
              <a:rPr lang="en-US" altLang="zh-TW" sz="2400" dirty="0"/>
              <a:t>Save </a:t>
            </a:r>
            <a:r>
              <a:rPr lang="en-US" altLang="zh-TW" sz="2400" dirty="0" err="1"/>
              <a:t>rdp</a:t>
            </a:r>
            <a:r>
              <a:rPr lang="zh-TW" altLang="en-US" sz="2400" dirty="0"/>
              <a:t>的記憶體位址</a:t>
            </a:r>
            <a:endParaRPr lang="en-US" altLang="zh-TW" sz="2400" dirty="0"/>
          </a:p>
        </p:txBody>
      </p:sp>
      <p:sp>
        <p:nvSpPr>
          <p:cNvPr id="41" name="文字方塊 40">
            <a:extLst>
              <a:ext uri="{FF2B5EF4-FFF2-40B4-BE49-F238E27FC236}">
                <a16:creationId xmlns:a16="http://schemas.microsoft.com/office/drawing/2014/main" id="{67DA9411-692C-4232-9E4B-66DD1997DF3D}"/>
              </a:ext>
            </a:extLst>
          </p:cNvPr>
          <p:cNvSpPr txBox="1"/>
          <p:nvPr/>
        </p:nvSpPr>
        <p:spPr>
          <a:xfrm>
            <a:off x="4621693" y="4424096"/>
            <a:ext cx="3737115" cy="1200329"/>
          </a:xfrm>
          <a:prstGeom prst="rect">
            <a:avLst/>
          </a:prstGeom>
          <a:noFill/>
        </p:spPr>
        <p:txBody>
          <a:bodyPr wrap="square" rtlCol="0">
            <a:spAutoFit/>
          </a:bodyPr>
          <a:lstStyle/>
          <a:p>
            <a:pPr marL="457200" indent="-457200">
              <a:buFont typeface="Wingdings" panose="05000000000000000000" pitchFamily="2" charset="2"/>
              <a:buAutoNum type="circleNumWdWhitePlain" startAt="3"/>
            </a:pPr>
            <a:r>
              <a:rPr lang="en-US" altLang="zh-TW" sz="2400" dirty="0" err="1"/>
              <a:t>Retunr</a:t>
            </a:r>
            <a:r>
              <a:rPr lang="en-US" altLang="zh-TW" sz="2400" dirty="0"/>
              <a:t> address </a:t>
            </a:r>
            <a:r>
              <a:rPr lang="zh-TW" altLang="en-US" sz="2400" dirty="0"/>
              <a:t>的位置填入</a:t>
            </a:r>
            <a:r>
              <a:rPr lang="en-US" altLang="zh-TW" sz="2400" dirty="0"/>
              <a:t>shellcode</a:t>
            </a:r>
            <a:r>
              <a:rPr lang="zh-TW" altLang="en-US" sz="2400" dirty="0"/>
              <a:t>的記憶體位址</a:t>
            </a:r>
            <a:endParaRPr lang="en-US" altLang="zh-TW" sz="2400" dirty="0"/>
          </a:p>
        </p:txBody>
      </p:sp>
      <p:sp>
        <p:nvSpPr>
          <p:cNvPr id="42" name="矩形 41">
            <a:extLst>
              <a:ext uri="{FF2B5EF4-FFF2-40B4-BE49-F238E27FC236}">
                <a16:creationId xmlns:a16="http://schemas.microsoft.com/office/drawing/2014/main" id="{D01887B6-6FAD-4E34-849B-96317654C3F6}"/>
              </a:ext>
            </a:extLst>
          </p:cNvPr>
          <p:cNvSpPr/>
          <p:nvPr/>
        </p:nvSpPr>
        <p:spPr>
          <a:xfrm>
            <a:off x="6788425" y="1805437"/>
            <a:ext cx="1480931" cy="48056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Shell code</a:t>
            </a:r>
          </a:p>
        </p:txBody>
      </p:sp>
      <p:sp>
        <p:nvSpPr>
          <p:cNvPr id="43" name="文字方塊 42">
            <a:extLst>
              <a:ext uri="{FF2B5EF4-FFF2-40B4-BE49-F238E27FC236}">
                <a16:creationId xmlns:a16="http://schemas.microsoft.com/office/drawing/2014/main" id="{F434FA68-CF64-41FD-9E58-0A198D30108C}"/>
              </a:ext>
            </a:extLst>
          </p:cNvPr>
          <p:cNvSpPr txBox="1"/>
          <p:nvPr/>
        </p:nvSpPr>
        <p:spPr>
          <a:xfrm>
            <a:off x="775252" y="281250"/>
            <a:ext cx="7494104" cy="830997"/>
          </a:xfrm>
          <a:prstGeom prst="rect">
            <a:avLst/>
          </a:prstGeom>
          <a:solidFill>
            <a:schemeClr val="accent1">
              <a:lumMod val="40000"/>
              <a:lumOff val="60000"/>
            </a:schemeClr>
          </a:solidFill>
        </p:spPr>
        <p:txBody>
          <a:bodyPr wrap="square" rtlCol="0">
            <a:spAutoFit/>
          </a:bodyPr>
          <a:lstStyle/>
          <a:p>
            <a:r>
              <a:rPr lang="zh-TW" altLang="en-US" sz="2400" dirty="0"/>
              <a:t>注入的</a:t>
            </a:r>
            <a:r>
              <a:rPr lang="en-US" altLang="zh-TW" sz="2400" dirty="0"/>
              <a:t>shellcode</a:t>
            </a:r>
            <a:r>
              <a:rPr lang="zh-TW" altLang="en-US" sz="2400" dirty="0"/>
              <a:t>要注入在</a:t>
            </a:r>
            <a:r>
              <a:rPr lang="zh-TW" altLang="en-US" sz="2400" b="1" dirty="0">
                <a:solidFill>
                  <a:srgbClr val="FF0000"/>
                </a:solidFill>
                <a:effectLst>
                  <a:outerShdw blurRad="38100" dist="38100" dir="2700000" algn="tl">
                    <a:srgbClr val="000000">
                      <a:alpha val="43137"/>
                    </a:srgbClr>
                  </a:outerShdw>
                </a:effectLst>
              </a:rPr>
              <a:t>可執行</a:t>
            </a:r>
            <a:r>
              <a:rPr lang="zh-TW" altLang="en-US" sz="2400" dirty="0"/>
              <a:t>的位址</a:t>
            </a:r>
            <a:endParaRPr lang="en-US" altLang="zh-TW" sz="2400" dirty="0"/>
          </a:p>
          <a:p>
            <a:r>
              <a:rPr lang="zh-TW" altLang="en-US" sz="2400" dirty="0"/>
              <a:t>要如何找到可執行的位址</a:t>
            </a:r>
            <a:r>
              <a:rPr lang="en-US" altLang="zh-TW" sz="2400" dirty="0"/>
              <a:t>?</a:t>
            </a:r>
          </a:p>
        </p:txBody>
      </p:sp>
    </p:spTree>
    <p:extLst>
      <p:ext uri="{BB962C8B-B14F-4D97-AF65-F5344CB8AC3E}">
        <p14:creationId xmlns:p14="http://schemas.microsoft.com/office/powerpoint/2010/main" val="1985787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5BED95-7B1E-4892-9B8D-A90A8AD3E695}"/>
              </a:ext>
            </a:extLst>
          </p:cNvPr>
          <p:cNvSpPr>
            <a:spLocks noGrp="1"/>
          </p:cNvSpPr>
          <p:nvPr>
            <p:ph type="title"/>
          </p:nvPr>
        </p:nvSpPr>
        <p:spPr>
          <a:xfrm>
            <a:off x="250963" y="116649"/>
            <a:ext cx="7886700" cy="1185378"/>
          </a:xfrm>
        </p:spPr>
        <p:txBody>
          <a:bodyPr/>
          <a:lstStyle/>
          <a:p>
            <a:r>
              <a:rPr lang="zh-TW" altLang="en-US" dirty="0"/>
              <a:t>確認執行狀態</a:t>
            </a:r>
          </a:p>
        </p:txBody>
      </p:sp>
      <p:pic>
        <p:nvPicPr>
          <p:cNvPr id="4" name="內容版面配置區 3">
            <a:extLst>
              <a:ext uri="{FF2B5EF4-FFF2-40B4-BE49-F238E27FC236}">
                <a16:creationId xmlns:a16="http://schemas.microsoft.com/office/drawing/2014/main" id="{40B9F918-EA5D-4E24-B3A1-436D2E1ACC58}"/>
              </a:ext>
            </a:extLst>
          </p:cNvPr>
          <p:cNvPicPr>
            <a:picLocks noGrp="1" noChangeAspect="1"/>
          </p:cNvPicPr>
          <p:nvPr>
            <p:ph idx="1"/>
          </p:nvPr>
        </p:nvPicPr>
        <p:blipFill>
          <a:blip r:embed="rId2"/>
          <a:stretch>
            <a:fillRect/>
          </a:stretch>
        </p:blipFill>
        <p:spPr>
          <a:xfrm>
            <a:off x="426968" y="1570829"/>
            <a:ext cx="3578390" cy="1142678"/>
          </a:xfrm>
          <a:prstGeom prst="rect">
            <a:avLst/>
          </a:prstGeom>
        </p:spPr>
      </p:pic>
      <p:pic>
        <p:nvPicPr>
          <p:cNvPr id="6" name="圖片 5">
            <a:extLst>
              <a:ext uri="{FF2B5EF4-FFF2-40B4-BE49-F238E27FC236}">
                <a16:creationId xmlns:a16="http://schemas.microsoft.com/office/drawing/2014/main" id="{88795720-5067-418A-8A2B-ADF86C0CD5AA}"/>
              </a:ext>
            </a:extLst>
          </p:cNvPr>
          <p:cNvPicPr>
            <a:picLocks noChangeAspect="1"/>
          </p:cNvPicPr>
          <p:nvPr/>
        </p:nvPicPr>
        <p:blipFill>
          <a:blip r:embed="rId3"/>
          <a:stretch>
            <a:fillRect/>
          </a:stretch>
        </p:blipFill>
        <p:spPr>
          <a:xfrm>
            <a:off x="426968" y="2782958"/>
            <a:ext cx="5944430" cy="3829584"/>
          </a:xfrm>
          <a:prstGeom prst="rect">
            <a:avLst/>
          </a:prstGeom>
        </p:spPr>
      </p:pic>
      <p:sp>
        <p:nvSpPr>
          <p:cNvPr id="7" name="矩形 6">
            <a:extLst>
              <a:ext uri="{FF2B5EF4-FFF2-40B4-BE49-F238E27FC236}">
                <a16:creationId xmlns:a16="http://schemas.microsoft.com/office/drawing/2014/main" id="{9883FD54-4BB6-4BA9-8844-7C7B0CEAB692}"/>
              </a:ext>
            </a:extLst>
          </p:cNvPr>
          <p:cNvSpPr/>
          <p:nvPr/>
        </p:nvSpPr>
        <p:spPr>
          <a:xfrm>
            <a:off x="426968" y="5665304"/>
            <a:ext cx="1620493" cy="9472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68312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DB8AF95-1CB2-41C0-A3CB-2923D563C1B9}"/>
              </a:ext>
            </a:extLst>
          </p:cNvPr>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6000" dirty="0"/>
              <a:t>逆向分析</a:t>
            </a:r>
            <a:endParaRPr lang="en-US" altLang="zh-TW" sz="6000" dirty="0"/>
          </a:p>
          <a:p>
            <a:pPr algn="ctr"/>
            <a:r>
              <a:rPr lang="en-US" altLang="zh-TW" dirty="0"/>
              <a:t>static analysis == &gt; radare2</a:t>
            </a:r>
          </a:p>
          <a:p>
            <a:pPr algn="ctr"/>
            <a:r>
              <a:rPr lang="en-US" altLang="zh-TW" dirty="0"/>
              <a:t>dynamic analysis == &gt; </a:t>
            </a:r>
            <a:r>
              <a:rPr lang="en-US" altLang="zh-TW" dirty="0" err="1"/>
              <a:t>gdb-peda</a:t>
            </a:r>
            <a:endParaRPr lang="zh-TW" altLang="en-US" dirty="0"/>
          </a:p>
        </p:txBody>
      </p:sp>
    </p:spTree>
    <p:extLst>
      <p:ext uri="{BB962C8B-B14F-4D97-AF65-F5344CB8AC3E}">
        <p14:creationId xmlns:p14="http://schemas.microsoft.com/office/powerpoint/2010/main" val="2039853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3F30CC-4063-4729-B38B-24140DA4003D}"/>
              </a:ext>
            </a:extLst>
          </p:cNvPr>
          <p:cNvSpPr>
            <a:spLocks noGrp="1"/>
          </p:cNvSpPr>
          <p:nvPr>
            <p:ph type="title"/>
          </p:nvPr>
        </p:nvSpPr>
        <p:spPr>
          <a:xfrm>
            <a:off x="260902" y="136526"/>
            <a:ext cx="3471860" cy="1105865"/>
          </a:xfrm>
        </p:spPr>
        <p:txBody>
          <a:bodyPr/>
          <a:lstStyle/>
          <a:p>
            <a:r>
              <a:rPr lang="en-US" altLang="zh-TW" dirty="0"/>
              <a:t>R2</a:t>
            </a:r>
            <a:r>
              <a:rPr lang="zh-TW" altLang="en-US" dirty="0"/>
              <a:t>逆向</a:t>
            </a:r>
          </a:p>
        </p:txBody>
      </p:sp>
      <p:pic>
        <p:nvPicPr>
          <p:cNvPr id="4" name="圖片 3">
            <a:extLst>
              <a:ext uri="{FF2B5EF4-FFF2-40B4-BE49-F238E27FC236}">
                <a16:creationId xmlns:a16="http://schemas.microsoft.com/office/drawing/2014/main" id="{FF3D17B2-9F34-4682-B546-519790669718}"/>
              </a:ext>
            </a:extLst>
          </p:cNvPr>
          <p:cNvPicPr>
            <a:picLocks noChangeAspect="1"/>
          </p:cNvPicPr>
          <p:nvPr/>
        </p:nvPicPr>
        <p:blipFill>
          <a:blip r:embed="rId2"/>
          <a:stretch>
            <a:fillRect/>
          </a:stretch>
        </p:blipFill>
        <p:spPr>
          <a:xfrm>
            <a:off x="4979504" y="1030377"/>
            <a:ext cx="3756990" cy="5587130"/>
          </a:xfrm>
          <a:prstGeom prst="rect">
            <a:avLst/>
          </a:prstGeom>
        </p:spPr>
      </p:pic>
      <p:sp>
        <p:nvSpPr>
          <p:cNvPr id="5" name="矩形 4">
            <a:extLst>
              <a:ext uri="{FF2B5EF4-FFF2-40B4-BE49-F238E27FC236}">
                <a16:creationId xmlns:a16="http://schemas.microsoft.com/office/drawing/2014/main" id="{AF261D91-5EC9-4CA1-A21E-EA2A9891D939}"/>
              </a:ext>
            </a:extLst>
          </p:cNvPr>
          <p:cNvSpPr/>
          <p:nvPr/>
        </p:nvSpPr>
        <p:spPr>
          <a:xfrm>
            <a:off x="5168348" y="1421296"/>
            <a:ext cx="1868556" cy="1490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 name="群組 6">
            <a:extLst>
              <a:ext uri="{FF2B5EF4-FFF2-40B4-BE49-F238E27FC236}">
                <a16:creationId xmlns:a16="http://schemas.microsoft.com/office/drawing/2014/main" id="{CE305BA1-6C07-4009-996D-EB86AE655D09}"/>
              </a:ext>
            </a:extLst>
          </p:cNvPr>
          <p:cNvGrpSpPr/>
          <p:nvPr/>
        </p:nvGrpSpPr>
        <p:grpSpPr>
          <a:xfrm>
            <a:off x="855619" y="2317205"/>
            <a:ext cx="3030582" cy="2223590"/>
            <a:chOff x="783772" y="1663338"/>
            <a:chExt cx="3030582" cy="2223590"/>
          </a:xfrm>
        </p:grpSpPr>
        <p:sp>
          <p:nvSpPr>
            <p:cNvPr id="8" name="矩形 7">
              <a:extLst>
                <a:ext uri="{FF2B5EF4-FFF2-40B4-BE49-F238E27FC236}">
                  <a16:creationId xmlns:a16="http://schemas.microsoft.com/office/drawing/2014/main" id="{09AA4DB9-C4BE-4017-B26E-3DBCAAB530DA}"/>
                </a:ext>
              </a:extLst>
            </p:cNvPr>
            <p:cNvSpPr/>
            <p:nvPr/>
          </p:nvSpPr>
          <p:spPr>
            <a:xfrm>
              <a:off x="1933302" y="1663338"/>
              <a:ext cx="1881052" cy="12714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Var_20h</a:t>
              </a:r>
              <a:endParaRPr lang="zh-TW" altLang="en-US" dirty="0"/>
            </a:p>
          </p:txBody>
        </p:sp>
        <p:sp>
          <p:nvSpPr>
            <p:cNvPr id="9" name="矩形 8">
              <a:extLst>
                <a:ext uri="{FF2B5EF4-FFF2-40B4-BE49-F238E27FC236}">
                  <a16:creationId xmlns:a16="http://schemas.microsoft.com/office/drawing/2014/main" id="{242BE74A-2A78-4059-AFCC-CB735DF160BF}"/>
                </a:ext>
              </a:extLst>
            </p:cNvPr>
            <p:cNvSpPr/>
            <p:nvPr/>
          </p:nvSpPr>
          <p:spPr>
            <a:xfrm>
              <a:off x="1933302" y="2987042"/>
              <a:ext cx="1881052" cy="4238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Save </a:t>
              </a:r>
              <a:r>
                <a:rPr lang="en-US" altLang="zh-TW" dirty="0" err="1"/>
                <a:t>rdp</a:t>
              </a:r>
              <a:endParaRPr lang="zh-TW" altLang="en-US" dirty="0"/>
            </a:p>
          </p:txBody>
        </p:sp>
        <p:sp>
          <p:nvSpPr>
            <p:cNvPr id="10" name="矩形 9">
              <a:extLst>
                <a:ext uri="{FF2B5EF4-FFF2-40B4-BE49-F238E27FC236}">
                  <a16:creationId xmlns:a16="http://schemas.microsoft.com/office/drawing/2014/main" id="{B7A59AE5-DA71-4545-A771-22D54961829D}"/>
                </a:ext>
              </a:extLst>
            </p:cNvPr>
            <p:cNvSpPr/>
            <p:nvPr/>
          </p:nvSpPr>
          <p:spPr>
            <a:xfrm>
              <a:off x="1933302" y="3463112"/>
              <a:ext cx="1881052" cy="4238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Retunr</a:t>
              </a:r>
              <a:r>
                <a:rPr lang="en-US" altLang="zh-TW" dirty="0"/>
                <a:t> address</a:t>
              </a:r>
              <a:endParaRPr lang="zh-TW" altLang="en-US" dirty="0"/>
            </a:p>
          </p:txBody>
        </p:sp>
        <p:sp>
          <p:nvSpPr>
            <p:cNvPr id="11" name="文字方塊 10">
              <a:extLst>
                <a:ext uri="{FF2B5EF4-FFF2-40B4-BE49-F238E27FC236}">
                  <a16:creationId xmlns:a16="http://schemas.microsoft.com/office/drawing/2014/main" id="{CA5D2B72-D7BE-445A-AC9E-C1FB38AE6ECA}"/>
                </a:ext>
              </a:extLst>
            </p:cNvPr>
            <p:cNvSpPr txBox="1"/>
            <p:nvPr/>
          </p:nvSpPr>
          <p:spPr>
            <a:xfrm>
              <a:off x="923109" y="2124892"/>
              <a:ext cx="853440" cy="369332"/>
            </a:xfrm>
            <a:prstGeom prst="rect">
              <a:avLst/>
            </a:prstGeom>
            <a:solidFill>
              <a:schemeClr val="accent3"/>
            </a:solidFill>
          </p:spPr>
          <p:txBody>
            <a:bodyPr wrap="square" rtlCol="0">
              <a:spAutoFit/>
            </a:bodyPr>
            <a:lstStyle/>
            <a:p>
              <a:pPr algn="ctr"/>
              <a:r>
                <a:rPr lang="en-US" altLang="zh-TW" dirty="0"/>
                <a:t>0x20</a:t>
              </a:r>
              <a:endParaRPr lang="zh-TW" altLang="en-US" dirty="0"/>
            </a:p>
          </p:txBody>
        </p:sp>
        <p:sp>
          <p:nvSpPr>
            <p:cNvPr id="12" name="文字方塊 11">
              <a:extLst>
                <a:ext uri="{FF2B5EF4-FFF2-40B4-BE49-F238E27FC236}">
                  <a16:creationId xmlns:a16="http://schemas.microsoft.com/office/drawing/2014/main" id="{D82B080F-ED4B-44E6-A63C-AE1D71AAE48C}"/>
                </a:ext>
              </a:extLst>
            </p:cNvPr>
            <p:cNvSpPr txBox="1"/>
            <p:nvPr/>
          </p:nvSpPr>
          <p:spPr>
            <a:xfrm>
              <a:off x="923109" y="2987042"/>
              <a:ext cx="853440" cy="369332"/>
            </a:xfrm>
            <a:prstGeom prst="rect">
              <a:avLst/>
            </a:prstGeom>
            <a:solidFill>
              <a:schemeClr val="accent3"/>
            </a:solidFill>
          </p:spPr>
          <p:txBody>
            <a:bodyPr wrap="square" rtlCol="0">
              <a:spAutoFit/>
            </a:bodyPr>
            <a:lstStyle/>
            <a:p>
              <a:pPr algn="ctr"/>
              <a:r>
                <a:rPr lang="en-US" altLang="zh-TW" dirty="0"/>
                <a:t>0x8</a:t>
              </a:r>
              <a:endParaRPr lang="zh-TW" altLang="en-US" dirty="0"/>
            </a:p>
          </p:txBody>
        </p:sp>
        <p:cxnSp>
          <p:nvCxnSpPr>
            <p:cNvPr id="13" name="直線接點 12">
              <a:extLst>
                <a:ext uri="{FF2B5EF4-FFF2-40B4-BE49-F238E27FC236}">
                  <a16:creationId xmlns:a16="http://schemas.microsoft.com/office/drawing/2014/main" id="{77E51217-E14F-47C3-897E-A0149F70008A}"/>
                </a:ext>
              </a:extLst>
            </p:cNvPr>
            <p:cNvCxnSpPr>
              <a:cxnSpLocks/>
            </p:cNvCxnSpPr>
            <p:nvPr/>
          </p:nvCxnSpPr>
          <p:spPr>
            <a:xfrm flipH="1">
              <a:off x="801189" y="1663338"/>
              <a:ext cx="1132114"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4A3F54A2-9598-40B1-A8A8-97510B9783F1}"/>
                </a:ext>
              </a:extLst>
            </p:cNvPr>
            <p:cNvCxnSpPr>
              <a:cxnSpLocks/>
            </p:cNvCxnSpPr>
            <p:nvPr/>
          </p:nvCxnSpPr>
          <p:spPr>
            <a:xfrm flipH="1">
              <a:off x="783772" y="2930435"/>
              <a:ext cx="1132114"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38222B3B-051D-41DA-94B6-9323B5605EB1}"/>
                </a:ext>
              </a:extLst>
            </p:cNvPr>
            <p:cNvCxnSpPr>
              <a:cxnSpLocks/>
            </p:cNvCxnSpPr>
            <p:nvPr/>
          </p:nvCxnSpPr>
          <p:spPr>
            <a:xfrm flipH="1">
              <a:off x="783772" y="3429000"/>
              <a:ext cx="1132114"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30529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822E4300-C7D1-4B7C-9672-9B35343C6735}"/>
              </a:ext>
            </a:extLst>
          </p:cNvPr>
          <p:cNvPicPr>
            <a:picLocks noChangeAspect="1"/>
          </p:cNvPicPr>
          <p:nvPr/>
        </p:nvPicPr>
        <p:blipFill rotWithShape="1">
          <a:blip r:embed="rId2"/>
          <a:srcRect t="30610"/>
          <a:stretch/>
        </p:blipFill>
        <p:spPr>
          <a:xfrm>
            <a:off x="4084983" y="926432"/>
            <a:ext cx="4850292" cy="5005136"/>
          </a:xfrm>
          <a:prstGeom prst="rect">
            <a:avLst/>
          </a:prstGeom>
        </p:spPr>
      </p:pic>
      <p:sp>
        <p:nvSpPr>
          <p:cNvPr id="5" name="矩形 4">
            <a:extLst>
              <a:ext uri="{FF2B5EF4-FFF2-40B4-BE49-F238E27FC236}">
                <a16:creationId xmlns:a16="http://schemas.microsoft.com/office/drawing/2014/main" id="{BC81EFA5-B419-4C83-97F6-26F610B39981}"/>
              </a:ext>
            </a:extLst>
          </p:cNvPr>
          <p:cNvSpPr/>
          <p:nvPr/>
        </p:nvSpPr>
        <p:spPr>
          <a:xfrm>
            <a:off x="4084983" y="1411357"/>
            <a:ext cx="2623930" cy="18486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F69AC932-4353-49FA-828E-BC2F32CC0037}"/>
              </a:ext>
            </a:extLst>
          </p:cNvPr>
          <p:cNvSpPr/>
          <p:nvPr/>
        </p:nvSpPr>
        <p:spPr>
          <a:xfrm>
            <a:off x="4850296" y="2445026"/>
            <a:ext cx="377687" cy="1789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7BD1428-8484-42BF-B235-EB5C0B93E5FE}"/>
              </a:ext>
            </a:extLst>
          </p:cNvPr>
          <p:cNvSpPr/>
          <p:nvPr/>
        </p:nvSpPr>
        <p:spPr>
          <a:xfrm>
            <a:off x="4850296" y="2749826"/>
            <a:ext cx="685800" cy="1789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CA6A53F4-61B4-4DEE-AC57-FF6480372A04}"/>
              </a:ext>
            </a:extLst>
          </p:cNvPr>
          <p:cNvSpPr txBox="1"/>
          <p:nvPr/>
        </p:nvSpPr>
        <p:spPr>
          <a:xfrm>
            <a:off x="487017" y="926432"/>
            <a:ext cx="3240158" cy="1200329"/>
          </a:xfrm>
          <a:prstGeom prst="rect">
            <a:avLst/>
          </a:prstGeom>
          <a:solidFill>
            <a:schemeClr val="accent2">
              <a:lumMod val="60000"/>
              <a:lumOff val="40000"/>
            </a:schemeClr>
          </a:solidFill>
        </p:spPr>
        <p:txBody>
          <a:bodyPr wrap="square" rtlCol="0">
            <a:spAutoFit/>
          </a:bodyPr>
          <a:lstStyle/>
          <a:p>
            <a:r>
              <a:rPr lang="en-US" altLang="zh-TW" sz="2400" dirty="0"/>
              <a:t>name</a:t>
            </a:r>
            <a:r>
              <a:rPr lang="zh-TW" altLang="en-US" sz="2400" dirty="0"/>
              <a:t>後面輸入的值會存到</a:t>
            </a:r>
            <a:r>
              <a:rPr lang="en-US" altLang="zh-TW" sz="2400" dirty="0"/>
              <a:t>obj.name</a:t>
            </a:r>
            <a:r>
              <a:rPr lang="zh-TW" altLang="en-US" sz="2400" dirty="0"/>
              <a:t>裡面</a:t>
            </a:r>
            <a:endParaRPr lang="en-US" altLang="zh-TW" sz="2400" dirty="0"/>
          </a:p>
          <a:p>
            <a:r>
              <a:rPr lang="zh-TW" altLang="en-US" sz="2400" dirty="0"/>
              <a:t>最長可輸入</a:t>
            </a:r>
            <a:r>
              <a:rPr lang="en-US" altLang="zh-TW" sz="2400" dirty="0"/>
              <a:t>0x32</a:t>
            </a:r>
            <a:r>
              <a:rPr lang="zh-TW" altLang="en-US" sz="2400" dirty="0"/>
              <a:t>的長度</a:t>
            </a:r>
          </a:p>
        </p:txBody>
      </p:sp>
      <p:sp>
        <p:nvSpPr>
          <p:cNvPr id="9" name="箭號: 向右 8">
            <a:extLst>
              <a:ext uri="{FF2B5EF4-FFF2-40B4-BE49-F238E27FC236}">
                <a16:creationId xmlns:a16="http://schemas.microsoft.com/office/drawing/2014/main" id="{3642C150-284A-42E2-AB3E-B1CFD4244738}"/>
              </a:ext>
            </a:extLst>
          </p:cNvPr>
          <p:cNvSpPr/>
          <p:nvPr/>
        </p:nvSpPr>
        <p:spPr>
          <a:xfrm rot="10800000">
            <a:off x="5317434" y="2383734"/>
            <a:ext cx="2156792" cy="301488"/>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6D78EB70-F12F-4534-BD0C-0E61752E8DA9}"/>
              </a:ext>
            </a:extLst>
          </p:cNvPr>
          <p:cNvSpPr txBox="1"/>
          <p:nvPr/>
        </p:nvSpPr>
        <p:spPr>
          <a:xfrm>
            <a:off x="7563676" y="2345708"/>
            <a:ext cx="834890" cy="369332"/>
          </a:xfrm>
          <a:prstGeom prst="rect">
            <a:avLst/>
          </a:prstGeom>
          <a:solidFill>
            <a:schemeClr val="accent2"/>
          </a:solidFill>
        </p:spPr>
        <p:txBody>
          <a:bodyPr wrap="square" rtlCol="0">
            <a:spAutoFit/>
          </a:bodyPr>
          <a:lstStyle/>
          <a:p>
            <a:r>
              <a:rPr lang="en-US" altLang="zh-TW" dirty="0"/>
              <a:t>50byte</a:t>
            </a:r>
            <a:endParaRPr lang="zh-TW" altLang="en-US" dirty="0"/>
          </a:p>
        </p:txBody>
      </p:sp>
      <p:sp>
        <p:nvSpPr>
          <p:cNvPr id="11" name="矩形 10">
            <a:extLst>
              <a:ext uri="{FF2B5EF4-FFF2-40B4-BE49-F238E27FC236}">
                <a16:creationId xmlns:a16="http://schemas.microsoft.com/office/drawing/2014/main" id="{67F7675B-9597-4589-BF8E-4AFC2F1A02C3}"/>
              </a:ext>
            </a:extLst>
          </p:cNvPr>
          <p:cNvSpPr/>
          <p:nvPr/>
        </p:nvSpPr>
        <p:spPr>
          <a:xfrm>
            <a:off x="4119770" y="3876261"/>
            <a:ext cx="2623930" cy="10082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2" name="群組 11">
            <a:extLst>
              <a:ext uri="{FF2B5EF4-FFF2-40B4-BE49-F238E27FC236}">
                <a16:creationId xmlns:a16="http://schemas.microsoft.com/office/drawing/2014/main" id="{03822C5D-4267-4D39-8855-86EBFA310CD4}"/>
              </a:ext>
            </a:extLst>
          </p:cNvPr>
          <p:cNvGrpSpPr/>
          <p:nvPr/>
        </p:nvGrpSpPr>
        <p:grpSpPr>
          <a:xfrm>
            <a:off x="591805" y="2855841"/>
            <a:ext cx="3030582" cy="2223590"/>
            <a:chOff x="783772" y="1663338"/>
            <a:chExt cx="3030582" cy="2223590"/>
          </a:xfrm>
        </p:grpSpPr>
        <p:sp>
          <p:nvSpPr>
            <p:cNvPr id="13" name="矩形 12">
              <a:extLst>
                <a:ext uri="{FF2B5EF4-FFF2-40B4-BE49-F238E27FC236}">
                  <a16:creationId xmlns:a16="http://schemas.microsoft.com/office/drawing/2014/main" id="{2B7E7A9D-6AA2-4932-8BCA-FC3BB6D6F2CE}"/>
                </a:ext>
              </a:extLst>
            </p:cNvPr>
            <p:cNvSpPr/>
            <p:nvPr/>
          </p:nvSpPr>
          <p:spPr>
            <a:xfrm>
              <a:off x="1933302" y="1663338"/>
              <a:ext cx="1881052" cy="12714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Var_20h</a:t>
              </a:r>
              <a:endParaRPr lang="zh-TW" altLang="en-US" dirty="0"/>
            </a:p>
          </p:txBody>
        </p:sp>
        <p:sp>
          <p:nvSpPr>
            <p:cNvPr id="14" name="矩形 13">
              <a:extLst>
                <a:ext uri="{FF2B5EF4-FFF2-40B4-BE49-F238E27FC236}">
                  <a16:creationId xmlns:a16="http://schemas.microsoft.com/office/drawing/2014/main" id="{270CF8DF-BF36-42E6-B2BC-41E0A720E8C0}"/>
                </a:ext>
              </a:extLst>
            </p:cNvPr>
            <p:cNvSpPr/>
            <p:nvPr/>
          </p:nvSpPr>
          <p:spPr>
            <a:xfrm>
              <a:off x="1933302" y="2987042"/>
              <a:ext cx="1881052" cy="4238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Save </a:t>
              </a:r>
              <a:r>
                <a:rPr lang="en-US" altLang="zh-TW" dirty="0" err="1"/>
                <a:t>rdp</a:t>
              </a:r>
              <a:endParaRPr lang="zh-TW" altLang="en-US" dirty="0"/>
            </a:p>
          </p:txBody>
        </p:sp>
        <p:sp>
          <p:nvSpPr>
            <p:cNvPr id="15" name="矩形 14">
              <a:extLst>
                <a:ext uri="{FF2B5EF4-FFF2-40B4-BE49-F238E27FC236}">
                  <a16:creationId xmlns:a16="http://schemas.microsoft.com/office/drawing/2014/main" id="{BE7FE726-2EDB-42D0-A67B-6AC6B0037A27}"/>
                </a:ext>
              </a:extLst>
            </p:cNvPr>
            <p:cNvSpPr/>
            <p:nvPr/>
          </p:nvSpPr>
          <p:spPr>
            <a:xfrm>
              <a:off x="1933302" y="3463112"/>
              <a:ext cx="1881052" cy="4238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Retunr</a:t>
              </a:r>
              <a:r>
                <a:rPr lang="en-US" altLang="zh-TW" dirty="0"/>
                <a:t> address</a:t>
              </a:r>
              <a:endParaRPr lang="zh-TW" altLang="en-US" dirty="0"/>
            </a:p>
          </p:txBody>
        </p:sp>
        <p:sp>
          <p:nvSpPr>
            <p:cNvPr id="16" name="文字方塊 15">
              <a:extLst>
                <a:ext uri="{FF2B5EF4-FFF2-40B4-BE49-F238E27FC236}">
                  <a16:creationId xmlns:a16="http://schemas.microsoft.com/office/drawing/2014/main" id="{F12B1562-A55D-4ED0-BD99-DF10DC2C3FE0}"/>
                </a:ext>
              </a:extLst>
            </p:cNvPr>
            <p:cNvSpPr txBox="1"/>
            <p:nvPr/>
          </p:nvSpPr>
          <p:spPr>
            <a:xfrm>
              <a:off x="923109" y="2124892"/>
              <a:ext cx="853440" cy="369332"/>
            </a:xfrm>
            <a:prstGeom prst="rect">
              <a:avLst/>
            </a:prstGeom>
            <a:solidFill>
              <a:schemeClr val="accent3"/>
            </a:solidFill>
          </p:spPr>
          <p:txBody>
            <a:bodyPr wrap="square" rtlCol="0">
              <a:spAutoFit/>
            </a:bodyPr>
            <a:lstStyle/>
            <a:p>
              <a:pPr algn="ctr"/>
              <a:r>
                <a:rPr lang="en-US" altLang="zh-TW" dirty="0"/>
                <a:t>0x20</a:t>
              </a:r>
              <a:endParaRPr lang="zh-TW" altLang="en-US" dirty="0"/>
            </a:p>
          </p:txBody>
        </p:sp>
        <p:sp>
          <p:nvSpPr>
            <p:cNvPr id="17" name="文字方塊 16">
              <a:extLst>
                <a:ext uri="{FF2B5EF4-FFF2-40B4-BE49-F238E27FC236}">
                  <a16:creationId xmlns:a16="http://schemas.microsoft.com/office/drawing/2014/main" id="{4D09484C-F979-4CFC-B723-E69A7CF4392F}"/>
                </a:ext>
              </a:extLst>
            </p:cNvPr>
            <p:cNvSpPr txBox="1"/>
            <p:nvPr/>
          </p:nvSpPr>
          <p:spPr>
            <a:xfrm>
              <a:off x="923109" y="2987042"/>
              <a:ext cx="853440" cy="369332"/>
            </a:xfrm>
            <a:prstGeom prst="rect">
              <a:avLst/>
            </a:prstGeom>
            <a:solidFill>
              <a:schemeClr val="accent3"/>
            </a:solidFill>
          </p:spPr>
          <p:txBody>
            <a:bodyPr wrap="square" rtlCol="0">
              <a:spAutoFit/>
            </a:bodyPr>
            <a:lstStyle/>
            <a:p>
              <a:pPr algn="ctr"/>
              <a:r>
                <a:rPr lang="en-US" altLang="zh-TW" dirty="0"/>
                <a:t>0x8</a:t>
              </a:r>
              <a:endParaRPr lang="zh-TW" altLang="en-US" dirty="0"/>
            </a:p>
          </p:txBody>
        </p:sp>
        <p:cxnSp>
          <p:nvCxnSpPr>
            <p:cNvPr id="18" name="直線接點 17">
              <a:extLst>
                <a:ext uri="{FF2B5EF4-FFF2-40B4-BE49-F238E27FC236}">
                  <a16:creationId xmlns:a16="http://schemas.microsoft.com/office/drawing/2014/main" id="{31B38CDD-30D9-4FA2-AD64-DEA0A3C06FAD}"/>
                </a:ext>
              </a:extLst>
            </p:cNvPr>
            <p:cNvCxnSpPr>
              <a:cxnSpLocks/>
            </p:cNvCxnSpPr>
            <p:nvPr/>
          </p:nvCxnSpPr>
          <p:spPr>
            <a:xfrm flipH="1">
              <a:off x="801189" y="1663338"/>
              <a:ext cx="1132114"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77189EB2-EB5F-4CF2-9196-FF962CA2D759}"/>
                </a:ext>
              </a:extLst>
            </p:cNvPr>
            <p:cNvCxnSpPr>
              <a:cxnSpLocks/>
            </p:cNvCxnSpPr>
            <p:nvPr/>
          </p:nvCxnSpPr>
          <p:spPr>
            <a:xfrm flipH="1">
              <a:off x="783772" y="2930435"/>
              <a:ext cx="1132114"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33BD5E53-799B-4B2B-8065-06F30C12F593}"/>
                </a:ext>
              </a:extLst>
            </p:cNvPr>
            <p:cNvCxnSpPr>
              <a:cxnSpLocks/>
            </p:cNvCxnSpPr>
            <p:nvPr/>
          </p:nvCxnSpPr>
          <p:spPr>
            <a:xfrm flipH="1">
              <a:off x="783772" y="3429000"/>
              <a:ext cx="1132114"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1" name="箭號: 向左 20">
            <a:extLst>
              <a:ext uri="{FF2B5EF4-FFF2-40B4-BE49-F238E27FC236}">
                <a16:creationId xmlns:a16="http://schemas.microsoft.com/office/drawing/2014/main" id="{BEAAE23F-BF69-4745-ADC1-9D73FCE899C7}"/>
              </a:ext>
            </a:extLst>
          </p:cNvPr>
          <p:cNvSpPr/>
          <p:nvPr/>
        </p:nvSpPr>
        <p:spPr>
          <a:xfrm rot="3231727">
            <a:off x="3132723" y="3790170"/>
            <a:ext cx="1250269" cy="4969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55261247-A7CF-44F9-AD7D-C0D39B9FD7BE}"/>
              </a:ext>
            </a:extLst>
          </p:cNvPr>
          <p:cNvSpPr txBox="1"/>
          <p:nvPr/>
        </p:nvSpPr>
        <p:spPr>
          <a:xfrm>
            <a:off x="731140" y="5446643"/>
            <a:ext cx="2677982" cy="707886"/>
          </a:xfrm>
          <a:prstGeom prst="rect">
            <a:avLst/>
          </a:prstGeom>
          <a:solidFill>
            <a:schemeClr val="accent2">
              <a:lumMod val="60000"/>
              <a:lumOff val="40000"/>
            </a:schemeClr>
          </a:solidFill>
        </p:spPr>
        <p:txBody>
          <a:bodyPr wrap="square" rtlCol="0">
            <a:spAutoFit/>
          </a:bodyPr>
          <a:lstStyle/>
          <a:p>
            <a:r>
              <a:rPr lang="en-US" altLang="zh-TW" sz="2000" dirty="0"/>
              <a:t>Gets()</a:t>
            </a:r>
            <a:r>
              <a:rPr lang="zh-TW" altLang="en-US" sz="2000" dirty="0"/>
              <a:t>函數來接收字串</a:t>
            </a:r>
            <a:endParaRPr lang="en-US" altLang="zh-TW" sz="2000" dirty="0"/>
          </a:p>
          <a:p>
            <a:r>
              <a:rPr lang="zh-TW" altLang="en-US" sz="2000" dirty="0"/>
              <a:t>可</a:t>
            </a:r>
            <a:r>
              <a:rPr lang="en-US" altLang="zh-TW" sz="2000" dirty="0"/>
              <a:t>buffer overflow</a:t>
            </a:r>
            <a:endParaRPr lang="zh-TW" altLang="en-US" sz="2000" dirty="0"/>
          </a:p>
        </p:txBody>
      </p:sp>
      <p:sp>
        <p:nvSpPr>
          <p:cNvPr id="23" name="矩形 22">
            <a:extLst>
              <a:ext uri="{FF2B5EF4-FFF2-40B4-BE49-F238E27FC236}">
                <a16:creationId xmlns:a16="http://schemas.microsoft.com/office/drawing/2014/main" id="{CA1206C9-6C8B-4420-BF86-C43C1CE00444}"/>
              </a:ext>
            </a:extLst>
          </p:cNvPr>
          <p:cNvSpPr/>
          <p:nvPr/>
        </p:nvSpPr>
        <p:spPr>
          <a:xfrm>
            <a:off x="4119770" y="4884467"/>
            <a:ext cx="1881052" cy="19496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0692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6CDF9D-516B-44B9-B67E-FB673B3DD6FA}"/>
              </a:ext>
            </a:extLst>
          </p:cNvPr>
          <p:cNvSpPr>
            <a:spLocks noGrp="1"/>
          </p:cNvSpPr>
          <p:nvPr>
            <p:ph type="title"/>
          </p:nvPr>
        </p:nvSpPr>
        <p:spPr>
          <a:xfrm>
            <a:off x="254181" y="121286"/>
            <a:ext cx="8349888" cy="1325563"/>
          </a:xfrm>
        </p:spPr>
        <p:txBody>
          <a:bodyPr>
            <a:normAutofit/>
          </a:bodyPr>
          <a:lstStyle/>
          <a:p>
            <a:r>
              <a:rPr lang="zh-TW" altLang="en-US" sz="4000" dirty="0"/>
              <a:t>程式漏洞分析</a:t>
            </a:r>
            <a:r>
              <a:rPr lang="en-US" altLang="zh-TW" sz="4000" dirty="0"/>
              <a:t>:</a:t>
            </a:r>
            <a:r>
              <a:rPr lang="zh-TW" altLang="en-US" sz="4000" dirty="0"/>
              <a:t> 靜態分析</a:t>
            </a:r>
          </a:p>
        </p:txBody>
      </p:sp>
      <p:sp>
        <p:nvSpPr>
          <p:cNvPr id="3" name="內容版面配置區 2">
            <a:extLst>
              <a:ext uri="{FF2B5EF4-FFF2-40B4-BE49-F238E27FC236}">
                <a16:creationId xmlns:a16="http://schemas.microsoft.com/office/drawing/2014/main" id="{3C3C12FA-1A1A-4A7A-B6D2-E9356F0DF80A}"/>
              </a:ext>
            </a:extLst>
          </p:cNvPr>
          <p:cNvSpPr>
            <a:spLocks noGrp="1"/>
          </p:cNvSpPr>
          <p:nvPr>
            <p:ph idx="1"/>
          </p:nvPr>
        </p:nvSpPr>
        <p:spPr>
          <a:xfrm>
            <a:off x="628650" y="1720849"/>
            <a:ext cx="7886700" cy="2441575"/>
          </a:xfrm>
        </p:spPr>
        <p:txBody>
          <a:bodyPr>
            <a:normAutofit/>
          </a:bodyPr>
          <a:lstStyle/>
          <a:p>
            <a:pPr marL="0" indent="0">
              <a:buNone/>
            </a:pPr>
            <a:r>
              <a:rPr lang="zh-TW" altLang="en-US" sz="3200" dirty="0"/>
              <a:t>在</a:t>
            </a:r>
            <a:r>
              <a:rPr lang="zh-TW" altLang="en-US" sz="3200" b="1" dirty="0">
                <a:solidFill>
                  <a:srgbClr val="FF0000"/>
                </a:solidFill>
                <a:effectLst>
                  <a:outerShdw blurRad="38100" dist="38100" dir="2700000" algn="tl">
                    <a:srgbClr val="000000">
                      <a:alpha val="43137"/>
                    </a:srgbClr>
                  </a:outerShdw>
                </a:effectLst>
              </a:rPr>
              <a:t>不運行</a:t>
            </a:r>
            <a:r>
              <a:rPr lang="zh-TW" altLang="en-US" sz="3200" dirty="0"/>
              <a:t>代碼的方式下，通過</a:t>
            </a:r>
            <a:r>
              <a:rPr lang="zh-TW" altLang="en-US" sz="3200" b="1" dirty="0">
                <a:solidFill>
                  <a:schemeClr val="accent1"/>
                </a:solidFill>
                <a:effectLst>
                  <a:outerShdw blurRad="38100" dist="38100" dir="2700000" algn="tl">
                    <a:srgbClr val="000000">
                      <a:alpha val="43137"/>
                    </a:srgbClr>
                  </a:outerShdw>
                </a:effectLst>
              </a:rPr>
              <a:t>詞法分析</a:t>
            </a:r>
            <a:r>
              <a:rPr lang="zh-TW" altLang="en-US" sz="3200" dirty="0"/>
              <a:t>、</a:t>
            </a:r>
            <a:r>
              <a:rPr lang="zh-TW" altLang="en-US" sz="3200" b="1" dirty="0">
                <a:solidFill>
                  <a:schemeClr val="accent1"/>
                </a:solidFill>
                <a:effectLst>
                  <a:outerShdw blurRad="38100" dist="38100" dir="2700000" algn="tl">
                    <a:srgbClr val="000000">
                      <a:alpha val="43137"/>
                    </a:srgbClr>
                  </a:outerShdw>
                </a:effectLst>
              </a:rPr>
              <a:t>語法分析</a:t>
            </a:r>
            <a:r>
              <a:rPr lang="zh-TW" altLang="en-US" sz="3200" dirty="0"/>
              <a:t>、</a:t>
            </a:r>
            <a:r>
              <a:rPr lang="zh-TW" altLang="en-US" sz="3200" b="1" dirty="0">
                <a:solidFill>
                  <a:schemeClr val="accent1"/>
                </a:solidFill>
                <a:effectLst>
                  <a:outerShdw blurRad="38100" dist="38100" dir="2700000" algn="tl">
                    <a:srgbClr val="000000">
                      <a:alpha val="43137"/>
                    </a:srgbClr>
                  </a:outerShdw>
                </a:effectLst>
              </a:rPr>
              <a:t>控制流</a:t>
            </a:r>
            <a:r>
              <a:rPr lang="zh-TW" altLang="en-US" sz="3200" dirty="0"/>
              <a:t>、</a:t>
            </a:r>
            <a:r>
              <a:rPr lang="zh-TW" altLang="en-US" sz="3200" b="1" dirty="0">
                <a:solidFill>
                  <a:schemeClr val="accent1"/>
                </a:solidFill>
                <a:effectLst>
                  <a:outerShdw blurRad="38100" dist="38100" dir="2700000" algn="tl">
                    <a:srgbClr val="000000">
                      <a:alpha val="43137"/>
                    </a:srgbClr>
                  </a:outerShdw>
                </a:effectLst>
              </a:rPr>
              <a:t>數據流分析</a:t>
            </a:r>
            <a:r>
              <a:rPr lang="zh-TW" altLang="en-US" sz="3200" dirty="0"/>
              <a:t>等技術對程式代碼進行掃描，驗證代碼是否滿足規範性、安全性、可靠性、可維護性等指標的一種代碼分析技術。</a:t>
            </a:r>
          </a:p>
        </p:txBody>
      </p:sp>
      <p:sp>
        <p:nvSpPr>
          <p:cNvPr id="4" name="矩形 3">
            <a:extLst>
              <a:ext uri="{FF2B5EF4-FFF2-40B4-BE49-F238E27FC236}">
                <a16:creationId xmlns:a16="http://schemas.microsoft.com/office/drawing/2014/main" id="{E7C06EC7-4D0F-4CBC-BD97-685BADA47BD6}"/>
              </a:ext>
            </a:extLst>
          </p:cNvPr>
          <p:cNvSpPr/>
          <p:nvPr/>
        </p:nvSpPr>
        <p:spPr>
          <a:xfrm>
            <a:off x="5521234" y="6027003"/>
            <a:ext cx="3622766" cy="830997"/>
          </a:xfrm>
          <a:prstGeom prst="rect">
            <a:avLst/>
          </a:prstGeom>
        </p:spPr>
        <p:txBody>
          <a:bodyPr wrap="square">
            <a:spAutoFit/>
          </a:bodyPr>
          <a:lstStyle/>
          <a:p>
            <a:r>
              <a:rPr lang="zh-TW" altLang="en-US" sz="1600" dirty="0"/>
              <a:t>https://www.easyatm.com.tw/wiki/%E7%A8%8B%E5%BC%8F%E9%9D%9C%E6%85%8B%E5%88%86%E6%9E%90</a:t>
            </a:r>
          </a:p>
        </p:txBody>
      </p:sp>
      <p:sp>
        <p:nvSpPr>
          <p:cNvPr id="5" name="文字方塊 4">
            <a:extLst>
              <a:ext uri="{FF2B5EF4-FFF2-40B4-BE49-F238E27FC236}">
                <a16:creationId xmlns:a16="http://schemas.microsoft.com/office/drawing/2014/main" id="{D4A4FFCA-3FE7-407A-90DB-382CAF909C8C}"/>
              </a:ext>
            </a:extLst>
          </p:cNvPr>
          <p:cNvSpPr txBox="1"/>
          <p:nvPr/>
        </p:nvSpPr>
        <p:spPr>
          <a:xfrm>
            <a:off x="628650" y="4162424"/>
            <a:ext cx="3943350" cy="1384995"/>
          </a:xfrm>
          <a:prstGeom prst="rect">
            <a:avLst/>
          </a:prstGeom>
          <a:noFill/>
        </p:spPr>
        <p:txBody>
          <a:bodyPr wrap="square" rtlCol="0">
            <a:spAutoFit/>
          </a:bodyPr>
          <a:lstStyle/>
          <a:p>
            <a:r>
              <a:rPr lang="zh-TW" altLang="en-US" sz="2800" dirty="0"/>
              <a:t>優點：</a:t>
            </a:r>
            <a:endParaRPr lang="en-US" altLang="zh-TW" sz="2800" dirty="0"/>
          </a:p>
          <a:p>
            <a:pPr marL="342900" indent="-342900">
              <a:buFont typeface="+mj-lt"/>
              <a:buAutoNum type="arabicPeriod"/>
            </a:pPr>
            <a:r>
              <a:rPr lang="zh-TW" altLang="en-US" sz="2800" dirty="0"/>
              <a:t>不實際執行程式</a:t>
            </a:r>
            <a:endParaRPr lang="en-US" altLang="zh-TW" sz="2800" dirty="0"/>
          </a:p>
          <a:p>
            <a:pPr marL="342900" indent="-342900">
              <a:buFont typeface="+mj-lt"/>
              <a:buAutoNum type="arabicPeriod"/>
            </a:pPr>
            <a:r>
              <a:rPr lang="zh-TW" altLang="en-US" sz="2800" dirty="0"/>
              <a:t>執行速度快、效率高</a:t>
            </a:r>
          </a:p>
        </p:txBody>
      </p:sp>
      <p:sp>
        <p:nvSpPr>
          <p:cNvPr id="6" name="矩形 5">
            <a:extLst>
              <a:ext uri="{FF2B5EF4-FFF2-40B4-BE49-F238E27FC236}">
                <a16:creationId xmlns:a16="http://schemas.microsoft.com/office/drawing/2014/main" id="{B08FA399-318A-4EDE-BDB5-43D9B4280456}"/>
              </a:ext>
            </a:extLst>
          </p:cNvPr>
          <p:cNvSpPr/>
          <p:nvPr/>
        </p:nvSpPr>
        <p:spPr>
          <a:xfrm>
            <a:off x="5649414" y="684014"/>
            <a:ext cx="2954655" cy="369332"/>
          </a:xfrm>
          <a:prstGeom prst="rect">
            <a:avLst/>
          </a:prstGeom>
        </p:spPr>
        <p:txBody>
          <a:bodyPr wrap="none">
            <a:spAutoFit/>
          </a:bodyPr>
          <a:lstStyle/>
          <a:p>
            <a:r>
              <a:rPr lang="zh-TW" altLang="en-US" b="1" dirty="0">
                <a:solidFill>
                  <a:srgbClr val="000000"/>
                </a:solidFill>
                <a:latin typeface="Montserrat"/>
              </a:rPr>
              <a:t>快速產生結果且無分析要求</a:t>
            </a:r>
            <a:endParaRPr lang="zh-TW" altLang="en-US" dirty="0"/>
          </a:p>
        </p:txBody>
      </p:sp>
    </p:spTree>
    <p:extLst>
      <p:ext uri="{BB962C8B-B14F-4D97-AF65-F5344CB8AC3E}">
        <p14:creationId xmlns:p14="http://schemas.microsoft.com/office/powerpoint/2010/main" val="470164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5647DF-1E0E-4655-94DA-00A5A1316EB8}"/>
              </a:ext>
            </a:extLst>
          </p:cNvPr>
          <p:cNvSpPr>
            <a:spLocks noGrp="1"/>
          </p:cNvSpPr>
          <p:nvPr>
            <p:ph type="title"/>
          </p:nvPr>
        </p:nvSpPr>
        <p:spPr>
          <a:xfrm>
            <a:off x="241023" y="136526"/>
            <a:ext cx="7886700" cy="1135683"/>
          </a:xfrm>
        </p:spPr>
        <p:txBody>
          <a:bodyPr>
            <a:normAutofit/>
          </a:bodyPr>
          <a:lstStyle/>
          <a:p>
            <a:r>
              <a:rPr lang="zh-TW" altLang="en-US" dirty="0"/>
              <a:t>如何找到程式內可執行的區段</a:t>
            </a:r>
            <a:r>
              <a:rPr lang="en-US" altLang="zh-TW" dirty="0"/>
              <a:t>?</a:t>
            </a:r>
            <a:endParaRPr lang="zh-TW" altLang="en-US" dirty="0"/>
          </a:p>
        </p:txBody>
      </p:sp>
      <p:sp>
        <p:nvSpPr>
          <p:cNvPr id="4" name="文字方塊 3">
            <a:extLst>
              <a:ext uri="{FF2B5EF4-FFF2-40B4-BE49-F238E27FC236}">
                <a16:creationId xmlns:a16="http://schemas.microsoft.com/office/drawing/2014/main" id="{06B6DD23-9BCA-4F3A-A121-622CD616981F}"/>
              </a:ext>
            </a:extLst>
          </p:cNvPr>
          <p:cNvSpPr txBox="1"/>
          <p:nvPr/>
        </p:nvSpPr>
        <p:spPr>
          <a:xfrm>
            <a:off x="2902226" y="1010599"/>
            <a:ext cx="5436704" cy="523220"/>
          </a:xfrm>
          <a:prstGeom prst="rect">
            <a:avLst/>
          </a:prstGeom>
          <a:noFill/>
        </p:spPr>
        <p:txBody>
          <a:bodyPr wrap="square" rtlCol="0">
            <a:spAutoFit/>
          </a:bodyPr>
          <a:lstStyle/>
          <a:p>
            <a:r>
              <a:rPr lang="zh-TW" altLang="en-US" sz="2800" dirty="0">
                <a:solidFill>
                  <a:schemeClr val="accent2"/>
                </a:solidFill>
              </a:rPr>
              <a:t>用動態分析的方式 </a:t>
            </a:r>
            <a:r>
              <a:rPr lang="en-US" altLang="zh-TW" sz="2800" dirty="0">
                <a:solidFill>
                  <a:schemeClr val="accent2"/>
                </a:solidFill>
                <a:sym typeface="Wingdings" panose="05000000000000000000" pitchFamily="2" charset="2"/>
              </a:rPr>
              <a:t></a:t>
            </a:r>
            <a:r>
              <a:rPr lang="zh-TW" altLang="en-US" sz="2800" dirty="0">
                <a:solidFill>
                  <a:schemeClr val="accent2"/>
                </a:solidFill>
                <a:sym typeface="Wingdings" panose="05000000000000000000" pitchFamily="2" charset="2"/>
              </a:rPr>
              <a:t> </a:t>
            </a:r>
            <a:r>
              <a:rPr lang="en-US" altLang="zh-TW" sz="2800" dirty="0" err="1">
                <a:solidFill>
                  <a:schemeClr val="accent2"/>
                </a:solidFill>
                <a:sym typeface="Wingdings" panose="05000000000000000000" pitchFamily="2" charset="2"/>
              </a:rPr>
              <a:t>gdb-peda</a:t>
            </a:r>
            <a:endParaRPr lang="zh-TW" altLang="en-US" sz="2800" dirty="0">
              <a:solidFill>
                <a:schemeClr val="accent2"/>
              </a:solidFill>
            </a:endParaRPr>
          </a:p>
        </p:txBody>
      </p:sp>
      <p:sp>
        <p:nvSpPr>
          <p:cNvPr id="5" name="文字方塊 4">
            <a:extLst>
              <a:ext uri="{FF2B5EF4-FFF2-40B4-BE49-F238E27FC236}">
                <a16:creationId xmlns:a16="http://schemas.microsoft.com/office/drawing/2014/main" id="{AE77AE1B-74E4-4A02-98D4-F9280EF8148B}"/>
              </a:ext>
            </a:extLst>
          </p:cNvPr>
          <p:cNvSpPr txBox="1"/>
          <p:nvPr/>
        </p:nvSpPr>
        <p:spPr>
          <a:xfrm>
            <a:off x="330475" y="1546117"/>
            <a:ext cx="8227115" cy="1200329"/>
          </a:xfrm>
          <a:prstGeom prst="rect">
            <a:avLst/>
          </a:prstGeom>
          <a:noFill/>
        </p:spPr>
        <p:txBody>
          <a:bodyPr wrap="square" rtlCol="0">
            <a:spAutoFit/>
          </a:bodyPr>
          <a:lstStyle/>
          <a:p>
            <a:r>
              <a:rPr lang="en-US" altLang="zh-TW" sz="2400" dirty="0"/>
              <a:t>b main </a:t>
            </a:r>
            <a:r>
              <a:rPr lang="en-US" altLang="zh-TW" sz="2400" dirty="0">
                <a:sym typeface="Wingdings" panose="05000000000000000000" pitchFamily="2" charset="2"/>
              </a:rPr>
              <a:t> </a:t>
            </a:r>
            <a:r>
              <a:rPr lang="zh-TW" altLang="en-US" sz="2400" dirty="0"/>
              <a:t>設定</a:t>
            </a:r>
            <a:r>
              <a:rPr lang="en-US" altLang="zh-TW" sz="2400" dirty="0"/>
              <a:t>break point</a:t>
            </a:r>
          </a:p>
          <a:p>
            <a:r>
              <a:rPr lang="en-US" altLang="zh-TW" sz="2400" dirty="0"/>
              <a:t>R </a:t>
            </a:r>
            <a:r>
              <a:rPr lang="en-US" altLang="zh-TW" sz="2400" dirty="0">
                <a:sym typeface="Wingdings" panose="05000000000000000000" pitchFamily="2" charset="2"/>
              </a:rPr>
              <a:t></a:t>
            </a:r>
            <a:r>
              <a:rPr lang="en-US" altLang="zh-TW" sz="2400" dirty="0"/>
              <a:t>run</a:t>
            </a:r>
            <a:r>
              <a:rPr lang="zh-TW" altLang="en-US" sz="2400" dirty="0"/>
              <a:t>執行</a:t>
            </a:r>
            <a:endParaRPr lang="en-US" altLang="zh-TW" sz="2400" dirty="0"/>
          </a:p>
          <a:p>
            <a:r>
              <a:rPr lang="en-US" altLang="zh-TW" sz="2400" dirty="0" err="1"/>
              <a:t>vmmap</a:t>
            </a:r>
            <a:r>
              <a:rPr lang="en-US" altLang="zh-TW" sz="2400" dirty="0"/>
              <a:t> </a:t>
            </a:r>
            <a:r>
              <a:rPr lang="en-US" altLang="zh-TW" sz="2400" dirty="0">
                <a:sym typeface="Wingdings" panose="05000000000000000000" pitchFamily="2" charset="2"/>
              </a:rPr>
              <a:t></a:t>
            </a:r>
            <a:r>
              <a:rPr lang="zh-TW" altLang="en-US" sz="2400" dirty="0">
                <a:sym typeface="Wingdings" panose="05000000000000000000" pitchFamily="2" charset="2"/>
              </a:rPr>
              <a:t>查看⽬前程式的記憶體分佈，以及 </a:t>
            </a:r>
            <a:r>
              <a:rPr lang="en-US" altLang="zh-TW" sz="2400" dirty="0" err="1">
                <a:sym typeface="Wingdings" panose="05000000000000000000" pitchFamily="2" charset="2"/>
              </a:rPr>
              <a:t>rwx</a:t>
            </a:r>
            <a:r>
              <a:rPr lang="en-US" altLang="zh-TW" sz="2400" dirty="0">
                <a:sym typeface="Wingdings" panose="05000000000000000000" pitchFamily="2" charset="2"/>
              </a:rPr>
              <a:t> </a:t>
            </a:r>
            <a:r>
              <a:rPr lang="zh-TW" altLang="en-US" sz="2400" dirty="0">
                <a:sym typeface="Wingdings" panose="05000000000000000000" pitchFamily="2" charset="2"/>
              </a:rPr>
              <a:t>權限設定</a:t>
            </a:r>
            <a:endParaRPr lang="zh-TW" altLang="en-US" sz="2400" dirty="0"/>
          </a:p>
        </p:txBody>
      </p:sp>
      <p:pic>
        <p:nvPicPr>
          <p:cNvPr id="6" name="圖片 5">
            <a:extLst>
              <a:ext uri="{FF2B5EF4-FFF2-40B4-BE49-F238E27FC236}">
                <a16:creationId xmlns:a16="http://schemas.microsoft.com/office/drawing/2014/main" id="{33EE23FE-CBB4-4C6D-8EF8-F9419620A6A3}"/>
              </a:ext>
            </a:extLst>
          </p:cNvPr>
          <p:cNvPicPr>
            <a:picLocks noChangeAspect="1"/>
          </p:cNvPicPr>
          <p:nvPr/>
        </p:nvPicPr>
        <p:blipFill>
          <a:blip r:embed="rId2"/>
          <a:stretch>
            <a:fillRect/>
          </a:stretch>
        </p:blipFill>
        <p:spPr>
          <a:xfrm>
            <a:off x="794520" y="3020354"/>
            <a:ext cx="7299024" cy="3597964"/>
          </a:xfrm>
          <a:prstGeom prst="rect">
            <a:avLst/>
          </a:prstGeom>
        </p:spPr>
      </p:pic>
    </p:spTree>
    <p:extLst>
      <p:ext uri="{BB962C8B-B14F-4D97-AF65-F5344CB8AC3E}">
        <p14:creationId xmlns:p14="http://schemas.microsoft.com/office/powerpoint/2010/main" val="13011515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8EFCC0-CEDA-481A-8097-55582D0B071D}"/>
              </a:ext>
            </a:extLst>
          </p:cNvPr>
          <p:cNvSpPr>
            <a:spLocks noGrp="1"/>
          </p:cNvSpPr>
          <p:nvPr>
            <p:ph type="title"/>
          </p:nvPr>
        </p:nvSpPr>
        <p:spPr>
          <a:xfrm>
            <a:off x="250963" y="126587"/>
            <a:ext cx="7886700" cy="1135683"/>
          </a:xfrm>
        </p:spPr>
        <p:txBody>
          <a:bodyPr/>
          <a:lstStyle/>
          <a:p>
            <a:r>
              <a:rPr lang="en-US" altLang="zh-TW" dirty="0" err="1"/>
              <a:t>gdb-peda</a:t>
            </a:r>
            <a:r>
              <a:rPr lang="zh-TW" altLang="en-US" dirty="0"/>
              <a:t>常見指令</a:t>
            </a:r>
          </a:p>
        </p:txBody>
      </p:sp>
      <p:graphicFrame>
        <p:nvGraphicFramePr>
          <p:cNvPr id="4" name="內容版面配置區 3">
            <a:extLst>
              <a:ext uri="{FF2B5EF4-FFF2-40B4-BE49-F238E27FC236}">
                <a16:creationId xmlns:a16="http://schemas.microsoft.com/office/drawing/2014/main" id="{7A35E216-AC20-40A9-9021-CEBC5165BAAA}"/>
              </a:ext>
            </a:extLst>
          </p:cNvPr>
          <p:cNvGraphicFramePr>
            <a:graphicFrameLocks noGrp="1"/>
          </p:cNvGraphicFramePr>
          <p:nvPr>
            <p:ph idx="1"/>
            <p:extLst>
              <p:ext uri="{D42A27DB-BD31-4B8C-83A1-F6EECF244321}">
                <p14:modId xmlns:p14="http://schemas.microsoft.com/office/powerpoint/2010/main" val="1516524016"/>
              </p:ext>
            </p:extLst>
          </p:nvPr>
        </p:nvGraphicFramePr>
        <p:xfrm>
          <a:off x="1561147" y="1905138"/>
          <a:ext cx="6021705" cy="4145280"/>
        </p:xfrm>
        <a:graphic>
          <a:graphicData uri="http://schemas.openxmlformats.org/drawingml/2006/table">
            <a:tbl>
              <a:tblPr firstRow="1" bandRow="1">
                <a:tableStyleId>{5C22544A-7EE6-4342-B048-85BDC9FD1C3A}</a:tableStyleId>
              </a:tblPr>
              <a:tblGrid>
                <a:gridCol w="2078355">
                  <a:extLst>
                    <a:ext uri="{9D8B030D-6E8A-4147-A177-3AD203B41FA5}">
                      <a16:colId xmlns:a16="http://schemas.microsoft.com/office/drawing/2014/main" val="1427581948"/>
                    </a:ext>
                  </a:extLst>
                </a:gridCol>
                <a:gridCol w="3943350">
                  <a:extLst>
                    <a:ext uri="{9D8B030D-6E8A-4147-A177-3AD203B41FA5}">
                      <a16:colId xmlns:a16="http://schemas.microsoft.com/office/drawing/2014/main" val="1926999901"/>
                    </a:ext>
                  </a:extLst>
                </a:gridCol>
              </a:tblGrid>
              <a:tr h="370840">
                <a:tc>
                  <a:txBody>
                    <a:bodyPr/>
                    <a:lstStyle/>
                    <a:p>
                      <a:r>
                        <a:rPr lang="en-US" altLang="zh-TW" dirty="0"/>
                        <a:t>Name</a:t>
                      </a:r>
                      <a:endParaRPr lang="zh-TW" altLang="en-US" dirty="0"/>
                    </a:p>
                  </a:txBody>
                  <a:tcPr/>
                </a:tc>
                <a:tc>
                  <a:txBody>
                    <a:bodyPr/>
                    <a:lstStyle/>
                    <a:p>
                      <a:r>
                        <a:rPr lang="en-US" altLang="zh-TW" dirty="0"/>
                        <a:t>Description</a:t>
                      </a:r>
                      <a:endParaRPr lang="zh-TW" altLang="en-US" dirty="0"/>
                    </a:p>
                  </a:txBody>
                  <a:tcPr/>
                </a:tc>
                <a:extLst>
                  <a:ext uri="{0D108BD9-81ED-4DB2-BD59-A6C34878D82A}">
                    <a16:rowId xmlns:a16="http://schemas.microsoft.com/office/drawing/2014/main" val="1538420117"/>
                  </a:ext>
                </a:extLst>
              </a:tr>
              <a:tr h="370840">
                <a:tc>
                  <a:txBody>
                    <a:bodyPr/>
                    <a:lstStyle/>
                    <a:p>
                      <a:r>
                        <a:rPr lang="en-US" altLang="zh-TW" dirty="0" err="1"/>
                        <a:t>Vmmap</a:t>
                      </a:r>
                      <a:endParaRPr lang="zh-TW" altLang="en-US" dirty="0"/>
                    </a:p>
                  </a:txBody>
                  <a:tcPr/>
                </a:tc>
                <a:tc>
                  <a:txBody>
                    <a:bodyPr/>
                    <a:lstStyle/>
                    <a:p>
                      <a:r>
                        <a:rPr lang="zh-TW" altLang="en-US" dirty="0"/>
                        <a:t>查看⽬前程式的記憶體分佈，以及 </a:t>
                      </a:r>
                      <a:r>
                        <a:rPr lang="en-US" altLang="zh-TW" dirty="0" err="1"/>
                        <a:t>rwx</a:t>
                      </a:r>
                      <a:r>
                        <a:rPr lang="en-US" altLang="zh-TW" dirty="0"/>
                        <a:t> </a:t>
                      </a:r>
                      <a:r>
                        <a:rPr lang="zh-TW" altLang="en-US" dirty="0"/>
                        <a:t>權限設定</a:t>
                      </a:r>
                    </a:p>
                  </a:txBody>
                  <a:tcPr/>
                </a:tc>
                <a:extLst>
                  <a:ext uri="{0D108BD9-81ED-4DB2-BD59-A6C34878D82A}">
                    <a16:rowId xmlns:a16="http://schemas.microsoft.com/office/drawing/2014/main" val="3948834365"/>
                  </a:ext>
                </a:extLst>
              </a:tr>
              <a:tr h="370840">
                <a:tc>
                  <a:txBody>
                    <a:bodyPr/>
                    <a:lstStyle/>
                    <a:p>
                      <a:r>
                        <a:rPr lang="en-US" altLang="zh-TW" dirty="0"/>
                        <a:t>Run</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執行，</a:t>
                      </a:r>
                      <a:r>
                        <a:rPr lang="zh-TW" altLang="en-US" sz="1800" b="0" i="0" kern="1200" dirty="0">
                          <a:solidFill>
                            <a:schemeClr val="dk1"/>
                          </a:solidFill>
                          <a:effectLst/>
                          <a:latin typeface="+mn-lt"/>
                          <a:ea typeface="+mn-ea"/>
                          <a:cs typeface="+mn-cs"/>
                        </a:rPr>
                        <a:t>可簡寫成</a:t>
                      </a:r>
                      <a:r>
                        <a:rPr lang="en-US" altLang="zh-TW" sz="1800" b="0" i="0" kern="1200" dirty="0">
                          <a:solidFill>
                            <a:schemeClr val="dk1"/>
                          </a:solidFill>
                          <a:effectLst/>
                          <a:latin typeface="+mn-lt"/>
                          <a:ea typeface="+mn-ea"/>
                          <a:cs typeface="+mn-cs"/>
                        </a:rPr>
                        <a:t>r</a:t>
                      </a:r>
                    </a:p>
                  </a:txBody>
                  <a:tcPr/>
                </a:tc>
                <a:extLst>
                  <a:ext uri="{0D108BD9-81ED-4DB2-BD59-A6C34878D82A}">
                    <a16:rowId xmlns:a16="http://schemas.microsoft.com/office/drawing/2014/main" val="3667406761"/>
                  </a:ext>
                </a:extLst>
              </a:tr>
              <a:tr h="370840">
                <a:tc>
                  <a:txBody>
                    <a:bodyPr/>
                    <a:lstStyle/>
                    <a:p>
                      <a:r>
                        <a:rPr lang="en-US" altLang="zh-TW" dirty="0"/>
                        <a:t>Disassemble &lt;</a:t>
                      </a:r>
                      <a:r>
                        <a:rPr lang="en-US" altLang="zh-TW" dirty="0" err="1"/>
                        <a:t>func</a:t>
                      </a:r>
                      <a:r>
                        <a:rPr lang="en-US" altLang="zh-TW" dirty="0"/>
                        <a:t>&gt;</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反組譯，</a:t>
                      </a:r>
                      <a:r>
                        <a:rPr lang="zh-TW" altLang="en-US" sz="1800" b="0" i="0" kern="1200" dirty="0">
                          <a:solidFill>
                            <a:schemeClr val="dk1"/>
                          </a:solidFill>
                          <a:effectLst/>
                          <a:latin typeface="+mn-lt"/>
                          <a:ea typeface="+mn-ea"/>
                          <a:cs typeface="+mn-cs"/>
                        </a:rPr>
                        <a:t>敲兩下</a:t>
                      </a:r>
                      <a:r>
                        <a:rPr lang="en-US" altLang="zh-TW" sz="1800" b="0" i="0" kern="1200" dirty="0">
                          <a:solidFill>
                            <a:schemeClr val="dk1"/>
                          </a:solidFill>
                          <a:effectLst/>
                          <a:latin typeface="+mn-lt"/>
                          <a:ea typeface="+mn-ea"/>
                          <a:cs typeface="+mn-cs"/>
                        </a:rPr>
                        <a:t>tab</a:t>
                      </a:r>
                      <a:r>
                        <a:rPr lang="zh-TW" altLang="en-US" sz="1800" b="0" i="0" kern="1200" dirty="0">
                          <a:solidFill>
                            <a:schemeClr val="dk1"/>
                          </a:solidFill>
                          <a:effectLst/>
                          <a:latin typeface="+mn-lt"/>
                          <a:ea typeface="+mn-ea"/>
                          <a:cs typeface="+mn-cs"/>
                        </a:rPr>
                        <a:t>，會列出程式用到的所有</a:t>
                      </a:r>
                      <a:r>
                        <a:rPr lang="en-US" altLang="zh-TW" sz="1800" b="0" i="0" kern="1200" dirty="0" err="1">
                          <a:solidFill>
                            <a:schemeClr val="dk1"/>
                          </a:solidFill>
                          <a:effectLst/>
                          <a:latin typeface="+mn-lt"/>
                          <a:ea typeface="+mn-ea"/>
                          <a:cs typeface="+mn-cs"/>
                        </a:rPr>
                        <a:t>func</a:t>
                      </a:r>
                      <a:r>
                        <a:rPr lang="zh-TW" altLang="en-US" sz="1800" b="0" i="0" kern="1200" dirty="0">
                          <a:solidFill>
                            <a:schemeClr val="dk1"/>
                          </a:solidFill>
                          <a:effectLst/>
                          <a:latin typeface="+mn-lt"/>
                          <a:ea typeface="+mn-ea"/>
                          <a:cs typeface="+mn-cs"/>
                        </a:rPr>
                        <a:t>，可簡寫成</a:t>
                      </a:r>
                      <a:r>
                        <a:rPr lang="en-US" altLang="zh-TW" sz="1800" b="0" i="0" kern="1200" dirty="0" err="1">
                          <a:solidFill>
                            <a:schemeClr val="dk1"/>
                          </a:solidFill>
                          <a:effectLst/>
                          <a:latin typeface="+mn-lt"/>
                          <a:ea typeface="+mn-ea"/>
                          <a:cs typeface="+mn-cs"/>
                        </a:rPr>
                        <a:t>disas</a:t>
                      </a:r>
                      <a:endParaRPr lang="en-US" altLang="zh-TW"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3750718532"/>
                  </a:ext>
                </a:extLst>
              </a:tr>
              <a:tr h="370840">
                <a:tc>
                  <a:txBody>
                    <a:bodyPr/>
                    <a:lstStyle/>
                    <a:p>
                      <a:r>
                        <a:rPr lang="en-US" altLang="zh-TW" dirty="0"/>
                        <a:t>break</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0" i="0" kern="1200" dirty="0">
                          <a:solidFill>
                            <a:schemeClr val="dk1"/>
                          </a:solidFill>
                          <a:effectLst/>
                          <a:latin typeface="+mn-lt"/>
                          <a:ea typeface="+mn-ea"/>
                          <a:cs typeface="+mn-cs"/>
                        </a:rPr>
                        <a:t>設置斷點，可簡寫成</a:t>
                      </a:r>
                      <a:r>
                        <a:rPr lang="en-US" altLang="zh-TW" sz="1800" b="0" i="0" kern="1200" dirty="0">
                          <a:solidFill>
                            <a:schemeClr val="dk1"/>
                          </a:solidFill>
                          <a:effectLst/>
                          <a:latin typeface="+mn-lt"/>
                          <a:ea typeface="+mn-ea"/>
                          <a:cs typeface="+mn-cs"/>
                        </a:rPr>
                        <a:t>b</a:t>
                      </a:r>
                    </a:p>
                  </a:txBody>
                  <a:tcPr/>
                </a:tc>
                <a:extLst>
                  <a:ext uri="{0D108BD9-81ED-4DB2-BD59-A6C34878D82A}">
                    <a16:rowId xmlns:a16="http://schemas.microsoft.com/office/drawing/2014/main" val="3946892309"/>
                  </a:ext>
                </a:extLst>
              </a:tr>
              <a:tr h="370840">
                <a:tc>
                  <a:txBody>
                    <a:bodyPr/>
                    <a:lstStyle/>
                    <a:p>
                      <a:r>
                        <a:rPr lang="en-US" altLang="zh-TW" dirty="0"/>
                        <a:t>Info breakpoint</a:t>
                      </a:r>
                    </a:p>
                  </a:txBody>
                  <a:tcPr/>
                </a:tc>
                <a:tc>
                  <a:txBody>
                    <a:bodyPr/>
                    <a:lstStyle/>
                    <a:p>
                      <a:r>
                        <a:rPr lang="zh-TW" altLang="en-US" sz="1800" b="0" i="0" kern="1200" dirty="0">
                          <a:solidFill>
                            <a:schemeClr val="dk1"/>
                          </a:solidFill>
                          <a:effectLst/>
                          <a:latin typeface="+mn-lt"/>
                          <a:ea typeface="+mn-ea"/>
                          <a:cs typeface="+mn-cs"/>
                        </a:rPr>
                        <a:t>查看已設定斷點，可簡寫成</a:t>
                      </a:r>
                      <a:r>
                        <a:rPr lang="en-US" altLang="zh-TW" sz="1800" b="0" i="0" kern="1200" dirty="0" err="1">
                          <a:solidFill>
                            <a:schemeClr val="dk1"/>
                          </a:solidFill>
                          <a:effectLst/>
                          <a:latin typeface="+mn-lt"/>
                          <a:ea typeface="+mn-ea"/>
                          <a:cs typeface="+mn-cs"/>
                        </a:rPr>
                        <a:t>i</a:t>
                      </a:r>
                      <a:r>
                        <a:rPr lang="en-US" altLang="zh-TW" sz="1800" b="0" i="0" kern="1200" dirty="0">
                          <a:solidFill>
                            <a:schemeClr val="dk1"/>
                          </a:solidFill>
                          <a:effectLst/>
                          <a:latin typeface="+mn-lt"/>
                          <a:ea typeface="+mn-ea"/>
                          <a:cs typeface="+mn-cs"/>
                        </a:rPr>
                        <a:t> b</a:t>
                      </a:r>
                    </a:p>
                  </a:txBody>
                  <a:tcPr/>
                </a:tc>
                <a:extLst>
                  <a:ext uri="{0D108BD9-81ED-4DB2-BD59-A6C34878D82A}">
                    <a16:rowId xmlns:a16="http://schemas.microsoft.com/office/drawing/2014/main" val="3114529913"/>
                  </a:ext>
                </a:extLst>
              </a:tr>
              <a:tr h="370840">
                <a:tc>
                  <a:txBody>
                    <a:bodyPr/>
                    <a:lstStyle/>
                    <a:p>
                      <a:r>
                        <a:rPr lang="en-US" altLang="zh-TW" dirty="0" err="1"/>
                        <a:t>ni</a:t>
                      </a:r>
                      <a:endParaRPr lang="en-US" altLang="zh-TW" dirty="0"/>
                    </a:p>
                  </a:txBody>
                  <a:tcPr/>
                </a:tc>
                <a:tc>
                  <a:txBody>
                    <a:bodyPr/>
                    <a:lstStyle/>
                    <a:p>
                      <a:r>
                        <a:rPr lang="zh-TW" altLang="en-US" sz="1800" b="0" i="0" kern="1200" dirty="0">
                          <a:solidFill>
                            <a:schemeClr val="dk1"/>
                          </a:solidFill>
                          <a:effectLst/>
                          <a:latin typeface="+mn-lt"/>
                          <a:ea typeface="+mn-ea"/>
                          <a:cs typeface="+mn-cs"/>
                        </a:rPr>
                        <a:t>下一個指令，</a:t>
                      </a:r>
                      <a:r>
                        <a:rPr lang="en-US" altLang="zh-TW" sz="1800" b="0" i="0" kern="1200" dirty="0" err="1">
                          <a:solidFill>
                            <a:schemeClr val="dk1"/>
                          </a:solidFill>
                          <a:effectLst/>
                          <a:latin typeface="+mn-lt"/>
                          <a:ea typeface="+mn-ea"/>
                          <a:cs typeface="+mn-cs"/>
                        </a:rPr>
                        <a:t>func</a:t>
                      </a:r>
                      <a:r>
                        <a:rPr lang="zh-TW" altLang="en-US" sz="1800" b="0" i="0" kern="1200" dirty="0">
                          <a:solidFill>
                            <a:schemeClr val="dk1"/>
                          </a:solidFill>
                          <a:effectLst/>
                          <a:latin typeface="+mn-lt"/>
                          <a:ea typeface="+mn-ea"/>
                          <a:cs typeface="+mn-cs"/>
                        </a:rPr>
                        <a:t>直接執行完畢，可簡寫成</a:t>
                      </a:r>
                      <a:r>
                        <a:rPr lang="en-US" altLang="zh-TW" sz="1800" b="0" i="0" kern="1200" dirty="0">
                          <a:solidFill>
                            <a:schemeClr val="dk1"/>
                          </a:solidFill>
                          <a:effectLst/>
                          <a:latin typeface="+mn-lt"/>
                          <a:ea typeface="+mn-ea"/>
                          <a:cs typeface="+mn-cs"/>
                        </a:rPr>
                        <a:t>n</a:t>
                      </a:r>
                    </a:p>
                  </a:txBody>
                  <a:tcPr/>
                </a:tc>
                <a:extLst>
                  <a:ext uri="{0D108BD9-81ED-4DB2-BD59-A6C34878D82A}">
                    <a16:rowId xmlns:a16="http://schemas.microsoft.com/office/drawing/2014/main" val="2616257201"/>
                  </a:ext>
                </a:extLst>
              </a:tr>
              <a:tr h="370840">
                <a:tc>
                  <a:txBody>
                    <a:bodyPr/>
                    <a:lstStyle/>
                    <a:p>
                      <a:r>
                        <a:rPr lang="en-US" altLang="zh-TW" dirty="0"/>
                        <a:t>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0" i="0" kern="1200" dirty="0">
                          <a:solidFill>
                            <a:schemeClr val="dk1"/>
                          </a:solidFill>
                          <a:effectLst/>
                          <a:latin typeface="+mn-lt"/>
                          <a:ea typeface="+mn-ea"/>
                          <a:cs typeface="+mn-cs"/>
                        </a:rPr>
                        <a:t>下一個指令，可簡寫成</a:t>
                      </a:r>
                      <a:r>
                        <a:rPr lang="en-US" altLang="zh-TW" sz="1800" b="0" i="0" kern="1200" dirty="0">
                          <a:solidFill>
                            <a:schemeClr val="dk1"/>
                          </a:solidFill>
                          <a:effectLst/>
                          <a:latin typeface="+mn-lt"/>
                          <a:ea typeface="+mn-ea"/>
                          <a:cs typeface="+mn-cs"/>
                        </a:rPr>
                        <a:t>s</a:t>
                      </a:r>
                    </a:p>
                  </a:txBody>
                  <a:tcPr/>
                </a:tc>
                <a:extLst>
                  <a:ext uri="{0D108BD9-81ED-4DB2-BD59-A6C34878D82A}">
                    <a16:rowId xmlns:a16="http://schemas.microsoft.com/office/drawing/2014/main" val="2030991766"/>
                  </a:ext>
                </a:extLst>
              </a:tr>
              <a:tr h="370840">
                <a:tc>
                  <a:txBody>
                    <a:bodyPr/>
                    <a:lstStyle/>
                    <a:p>
                      <a:r>
                        <a:rPr lang="en-US" altLang="zh-TW" dirty="0"/>
                        <a:t>continue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0" i="0" kern="1200" dirty="0">
                          <a:solidFill>
                            <a:schemeClr val="dk1"/>
                          </a:solidFill>
                          <a:effectLst/>
                          <a:latin typeface="+mn-lt"/>
                          <a:ea typeface="+mn-ea"/>
                          <a:cs typeface="+mn-cs"/>
                        </a:rPr>
                        <a:t>執行到斷點</a:t>
                      </a:r>
                    </a:p>
                  </a:txBody>
                  <a:tcPr/>
                </a:tc>
                <a:extLst>
                  <a:ext uri="{0D108BD9-81ED-4DB2-BD59-A6C34878D82A}">
                    <a16:rowId xmlns:a16="http://schemas.microsoft.com/office/drawing/2014/main" val="793406459"/>
                  </a:ext>
                </a:extLst>
              </a:tr>
            </a:tbl>
          </a:graphicData>
        </a:graphic>
      </p:graphicFrame>
    </p:spTree>
    <p:extLst>
      <p:ext uri="{BB962C8B-B14F-4D97-AF65-F5344CB8AC3E}">
        <p14:creationId xmlns:p14="http://schemas.microsoft.com/office/powerpoint/2010/main" val="243427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00CCED8-DA13-4FE3-A00B-19CDF032759C}"/>
              </a:ext>
            </a:extLst>
          </p:cNvPr>
          <p:cNvSpPr>
            <a:spLocks noGrp="1"/>
          </p:cNvSpPr>
          <p:nvPr>
            <p:ph idx="1"/>
          </p:nvPr>
        </p:nvSpPr>
        <p:spPr/>
        <p:txBody>
          <a:bodyPr/>
          <a:lstStyle/>
          <a:p>
            <a:pPr marL="0" indent="0">
              <a:buNone/>
            </a:pPr>
            <a:r>
              <a:rPr lang="zh-TW" altLang="en-US" dirty="0"/>
              <a:t>靜態分析工具</a:t>
            </a:r>
            <a:endParaRPr lang="en-US" altLang="zh-TW" dirty="0"/>
          </a:p>
          <a:p>
            <a:pPr marL="0" indent="0">
              <a:buNone/>
            </a:pPr>
            <a:r>
              <a:rPr lang="en-US" altLang="zh-TW" dirty="0"/>
              <a:t>(SAST, static application security testing) </a:t>
            </a:r>
            <a:endParaRPr lang="zh-TW" altLang="en-US" dirty="0"/>
          </a:p>
        </p:txBody>
      </p:sp>
      <p:sp>
        <p:nvSpPr>
          <p:cNvPr id="4" name="標題 1">
            <a:extLst>
              <a:ext uri="{FF2B5EF4-FFF2-40B4-BE49-F238E27FC236}">
                <a16:creationId xmlns:a16="http://schemas.microsoft.com/office/drawing/2014/main" id="{5FEA9A34-846B-489E-84D5-C5637B58E8E6}"/>
              </a:ext>
            </a:extLst>
          </p:cNvPr>
          <p:cNvSpPr>
            <a:spLocks noGrp="1"/>
          </p:cNvSpPr>
          <p:nvPr>
            <p:ph type="title"/>
          </p:nvPr>
        </p:nvSpPr>
        <p:spPr>
          <a:xfrm>
            <a:off x="254181" y="121286"/>
            <a:ext cx="8349888" cy="1325563"/>
          </a:xfrm>
        </p:spPr>
        <p:txBody>
          <a:bodyPr>
            <a:normAutofit/>
          </a:bodyPr>
          <a:lstStyle/>
          <a:p>
            <a:r>
              <a:rPr lang="zh-TW" altLang="en-US" sz="4000" dirty="0"/>
              <a:t>程式漏洞分析</a:t>
            </a:r>
            <a:r>
              <a:rPr lang="en-US" altLang="zh-TW" sz="4000" dirty="0"/>
              <a:t>:</a:t>
            </a:r>
            <a:r>
              <a:rPr lang="zh-TW" altLang="en-US" sz="4000" dirty="0"/>
              <a:t> 靜態分析常見工具</a:t>
            </a:r>
          </a:p>
        </p:txBody>
      </p:sp>
      <p:sp>
        <p:nvSpPr>
          <p:cNvPr id="5" name="矩形 4">
            <a:extLst>
              <a:ext uri="{FF2B5EF4-FFF2-40B4-BE49-F238E27FC236}">
                <a16:creationId xmlns:a16="http://schemas.microsoft.com/office/drawing/2014/main" id="{395AB747-C0E0-4100-BC37-2F4FDEA7647A}"/>
              </a:ext>
            </a:extLst>
          </p:cNvPr>
          <p:cNvSpPr/>
          <p:nvPr/>
        </p:nvSpPr>
        <p:spPr>
          <a:xfrm>
            <a:off x="2338547" y="6371073"/>
            <a:ext cx="6805453" cy="369332"/>
          </a:xfrm>
          <a:prstGeom prst="rect">
            <a:avLst/>
          </a:prstGeom>
        </p:spPr>
        <p:txBody>
          <a:bodyPr wrap="none">
            <a:spAutoFit/>
          </a:bodyPr>
          <a:lstStyle/>
          <a:p>
            <a:r>
              <a:rPr lang="zh-TW" altLang="en-US" dirty="0"/>
              <a:t>各項程式靜態分析工具：https://kknews.cc/zh-tw/tech/anx5lbx.html</a:t>
            </a:r>
          </a:p>
        </p:txBody>
      </p:sp>
    </p:spTree>
    <p:extLst>
      <p:ext uri="{BB962C8B-B14F-4D97-AF65-F5344CB8AC3E}">
        <p14:creationId xmlns:p14="http://schemas.microsoft.com/office/powerpoint/2010/main" val="867168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6CDF9D-516B-44B9-B67E-FB673B3DD6FA}"/>
              </a:ext>
            </a:extLst>
          </p:cNvPr>
          <p:cNvSpPr>
            <a:spLocks noGrp="1"/>
          </p:cNvSpPr>
          <p:nvPr>
            <p:ph type="title"/>
          </p:nvPr>
        </p:nvSpPr>
        <p:spPr>
          <a:xfrm>
            <a:off x="254181" y="121286"/>
            <a:ext cx="8349888" cy="1325563"/>
          </a:xfrm>
        </p:spPr>
        <p:txBody>
          <a:bodyPr>
            <a:normAutofit/>
          </a:bodyPr>
          <a:lstStyle/>
          <a:p>
            <a:r>
              <a:rPr lang="zh-TW" altLang="en-US" sz="4000" dirty="0"/>
              <a:t>程式漏洞分析</a:t>
            </a:r>
            <a:r>
              <a:rPr lang="en-US" altLang="zh-TW" sz="4000" dirty="0"/>
              <a:t>:</a:t>
            </a:r>
            <a:r>
              <a:rPr lang="zh-TW" altLang="en-US" sz="4000" dirty="0"/>
              <a:t> 動態分析</a:t>
            </a:r>
          </a:p>
        </p:txBody>
      </p:sp>
      <p:sp>
        <p:nvSpPr>
          <p:cNvPr id="3" name="內容版面配置區 2">
            <a:extLst>
              <a:ext uri="{FF2B5EF4-FFF2-40B4-BE49-F238E27FC236}">
                <a16:creationId xmlns:a16="http://schemas.microsoft.com/office/drawing/2014/main" id="{3C3C12FA-1A1A-4A7A-B6D2-E9356F0DF80A}"/>
              </a:ext>
            </a:extLst>
          </p:cNvPr>
          <p:cNvSpPr>
            <a:spLocks noGrp="1"/>
          </p:cNvSpPr>
          <p:nvPr>
            <p:ph idx="1"/>
          </p:nvPr>
        </p:nvSpPr>
        <p:spPr>
          <a:xfrm>
            <a:off x="628650" y="1764665"/>
            <a:ext cx="7886700" cy="4351338"/>
          </a:xfrm>
        </p:spPr>
        <p:txBody>
          <a:bodyPr/>
          <a:lstStyle/>
          <a:p>
            <a:pPr marL="0" indent="0">
              <a:buNone/>
            </a:pPr>
            <a:r>
              <a:rPr lang="zh-TW" altLang="en-US" dirty="0"/>
              <a:t>透過動態分析，可以在虛擬機器 </a:t>
            </a:r>
            <a:r>
              <a:rPr lang="en-US" altLang="zh-TW" dirty="0"/>
              <a:t>(</a:t>
            </a:r>
            <a:r>
              <a:rPr lang="zh-TW" altLang="en-US" dirty="0"/>
              <a:t>例如惡意軟體分析環境</a:t>
            </a:r>
            <a:r>
              <a:rPr lang="en-US" altLang="zh-TW" dirty="0"/>
              <a:t>) </a:t>
            </a:r>
            <a:r>
              <a:rPr lang="zh-TW" altLang="en-US" dirty="0"/>
              <a:t>中觸發可疑的檔案，並對其進行分析以查看其行為。根據執行時的操作對檔案進行分級，而不需要倚靠特徵碼來識別威脅。動態分析因此能夠識別與以往不同的威脅。</a:t>
            </a:r>
            <a:endParaRPr lang="en-US" altLang="zh-TW" dirty="0"/>
          </a:p>
          <a:p>
            <a:pPr marL="0" indent="0">
              <a:buNone/>
            </a:pPr>
            <a:r>
              <a:rPr lang="zh-TW" altLang="en-US" dirty="0"/>
              <a:t>常見工具：</a:t>
            </a:r>
            <a:r>
              <a:rPr lang="en-US" altLang="zh-TW" dirty="0" err="1"/>
              <a:t>Ghidra</a:t>
            </a:r>
            <a:r>
              <a:rPr lang="zh-TW" altLang="en-US" dirty="0"/>
              <a:t>、</a:t>
            </a:r>
            <a:r>
              <a:rPr lang="en-US" altLang="zh-TW" dirty="0"/>
              <a:t>IDA</a:t>
            </a:r>
            <a:endParaRPr lang="zh-TW" altLang="en-US" dirty="0"/>
          </a:p>
        </p:txBody>
      </p:sp>
      <p:sp>
        <p:nvSpPr>
          <p:cNvPr id="4" name="矩形 3">
            <a:extLst>
              <a:ext uri="{FF2B5EF4-FFF2-40B4-BE49-F238E27FC236}">
                <a16:creationId xmlns:a16="http://schemas.microsoft.com/office/drawing/2014/main" id="{20E62113-55FE-44E2-8A40-01F40ACE34C6}"/>
              </a:ext>
            </a:extLst>
          </p:cNvPr>
          <p:cNvSpPr/>
          <p:nvPr/>
        </p:nvSpPr>
        <p:spPr>
          <a:xfrm>
            <a:off x="5633166" y="681037"/>
            <a:ext cx="3416320" cy="369332"/>
          </a:xfrm>
          <a:prstGeom prst="rect">
            <a:avLst/>
          </a:prstGeom>
        </p:spPr>
        <p:txBody>
          <a:bodyPr wrap="none">
            <a:spAutoFit/>
          </a:bodyPr>
          <a:lstStyle/>
          <a:p>
            <a:r>
              <a:rPr lang="zh-TW" altLang="en-US" b="1" dirty="0">
                <a:solidFill>
                  <a:srgbClr val="000000"/>
                </a:solidFill>
                <a:latin typeface="Montserrat"/>
              </a:rPr>
              <a:t>唯一能夠偵測零時差威脅的工具</a:t>
            </a:r>
            <a:endParaRPr lang="zh-TW" altLang="en-US" dirty="0"/>
          </a:p>
        </p:txBody>
      </p:sp>
    </p:spTree>
    <p:extLst>
      <p:ext uri="{BB962C8B-B14F-4D97-AF65-F5344CB8AC3E}">
        <p14:creationId xmlns:p14="http://schemas.microsoft.com/office/powerpoint/2010/main" val="50251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F88CD3-3D2D-4417-A1F4-EEA7D6C44EFF}"/>
              </a:ext>
            </a:extLst>
          </p:cNvPr>
          <p:cNvSpPr>
            <a:spLocks noGrp="1"/>
          </p:cNvSpPr>
          <p:nvPr>
            <p:ph type="title"/>
          </p:nvPr>
        </p:nvSpPr>
        <p:spPr>
          <a:xfrm>
            <a:off x="271598" y="141745"/>
            <a:ext cx="7886700" cy="1181456"/>
          </a:xfrm>
        </p:spPr>
        <p:txBody>
          <a:bodyPr/>
          <a:lstStyle/>
          <a:p>
            <a:r>
              <a:rPr lang="zh-TW" altLang="en-US" dirty="0"/>
              <a:t>程式漏洞的嚴重性</a:t>
            </a:r>
            <a:r>
              <a:rPr lang="en-US" altLang="zh-TW" dirty="0"/>
              <a:t>:</a:t>
            </a:r>
            <a:r>
              <a:rPr lang="zh-TW" altLang="en-US" dirty="0"/>
              <a:t> </a:t>
            </a:r>
            <a:r>
              <a:rPr lang="en-US" altLang="zh-TW" dirty="0"/>
              <a:t>PWN</a:t>
            </a:r>
          </a:p>
        </p:txBody>
      </p:sp>
      <p:grpSp>
        <p:nvGrpSpPr>
          <p:cNvPr id="3" name="群組 2">
            <a:extLst>
              <a:ext uri="{FF2B5EF4-FFF2-40B4-BE49-F238E27FC236}">
                <a16:creationId xmlns:a16="http://schemas.microsoft.com/office/drawing/2014/main" id="{C390E5BE-BAFD-403D-94B1-56A0949F548F}"/>
              </a:ext>
            </a:extLst>
          </p:cNvPr>
          <p:cNvGrpSpPr/>
          <p:nvPr/>
        </p:nvGrpSpPr>
        <p:grpSpPr>
          <a:xfrm>
            <a:off x="966651" y="1848422"/>
            <a:ext cx="7210698" cy="4099534"/>
            <a:chOff x="1303353" y="2197645"/>
            <a:chExt cx="6515862" cy="3435921"/>
          </a:xfrm>
        </p:grpSpPr>
        <p:sp>
          <p:nvSpPr>
            <p:cNvPr id="4" name="矩形 3">
              <a:extLst>
                <a:ext uri="{FF2B5EF4-FFF2-40B4-BE49-F238E27FC236}">
                  <a16:creationId xmlns:a16="http://schemas.microsoft.com/office/drawing/2014/main" id="{9E2EE6D0-D08E-4222-B573-D639AC01C79D}"/>
                </a:ext>
              </a:extLst>
            </p:cNvPr>
            <p:cNvSpPr/>
            <p:nvPr/>
          </p:nvSpPr>
          <p:spPr>
            <a:xfrm>
              <a:off x="6453711" y="3715423"/>
              <a:ext cx="1365504" cy="1895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遠端伺服器</a:t>
              </a:r>
              <a:endParaRPr lang="en-US" altLang="zh-TW" dirty="0"/>
            </a:p>
            <a:p>
              <a:pPr algn="ctr"/>
              <a:r>
                <a:rPr lang="zh-TW" altLang="en-US" dirty="0"/>
                <a:t>有一支有洞的程式在執行</a:t>
              </a:r>
            </a:p>
          </p:txBody>
        </p:sp>
        <p:pic>
          <p:nvPicPr>
            <p:cNvPr id="5" name="圖片 4">
              <a:extLst>
                <a:ext uri="{FF2B5EF4-FFF2-40B4-BE49-F238E27FC236}">
                  <a16:creationId xmlns:a16="http://schemas.microsoft.com/office/drawing/2014/main" id="{9ADC10C1-0667-4FD1-86D1-478628D97C2E}"/>
                </a:ext>
              </a:extLst>
            </p:cNvPr>
            <p:cNvPicPr>
              <a:picLocks noChangeAspect="1"/>
            </p:cNvPicPr>
            <p:nvPr/>
          </p:nvPicPr>
          <p:blipFill>
            <a:blip r:embed="rId2"/>
            <a:stretch>
              <a:fillRect/>
            </a:stretch>
          </p:blipFill>
          <p:spPr>
            <a:xfrm>
              <a:off x="1371933" y="4580101"/>
              <a:ext cx="1534887" cy="1053465"/>
            </a:xfrm>
            <a:prstGeom prst="rect">
              <a:avLst/>
            </a:prstGeom>
          </p:spPr>
        </p:pic>
        <p:cxnSp>
          <p:nvCxnSpPr>
            <p:cNvPr id="7" name="直線單箭頭接點 6">
              <a:extLst>
                <a:ext uri="{FF2B5EF4-FFF2-40B4-BE49-F238E27FC236}">
                  <a16:creationId xmlns:a16="http://schemas.microsoft.com/office/drawing/2014/main" id="{7489CC09-547A-4F4B-A98F-8455C4631303}"/>
                </a:ext>
              </a:extLst>
            </p:cNvPr>
            <p:cNvCxnSpPr>
              <a:stCxn id="5" idx="3"/>
            </p:cNvCxnSpPr>
            <p:nvPr/>
          </p:nvCxnSpPr>
          <p:spPr>
            <a:xfrm flipV="1">
              <a:off x="2906820" y="5070259"/>
              <a:ext cx="3437163" cy="365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39DD2691-295C-4D7F-8C0D-0B1E175BE6A8}"/>
                </a:ext>
              </a:extLst>
            </p:cNvPr>
            <p:cNvSpPr/>
            <p:nvPr/>
          </p:nvSpPr>
          <p:spPr>
            <a:xfrm>
              <a:off x="3016548" y="5241947"/>
              <a:ext cx="1741182" cy="369332"/>
            </a:xfrm>
            <a:prstGeom prst="rect">
              <a:avLst/>
            </a:prstGeom>
          </p:spPr>
          <p:txBody>
            <a:bodyPr wrap="none">
              <a:spAutoFit/>
            </a:bodyPr>
            <a:lstStyle/>
            <a:p>
              <a:r>
                <a:rPr lang="zh-TW" altLang="en-US" dirty="0"/>
                <a:t>任務類型 </a:t>
              </a:r>
              <a:r>
                <a:rPr lang="en-US" altLang="zh-TW" dirty="0"/>
                <a:t>1:DOS</a:t>
              </a:r>
              <a:endParaRPr lang="zh-TW" altLang="en-US" dirty="0"/>
            </a:p>
          </p:txBody>
        </p:sp>
        <p:cxnSp>
          <p:nvCxnSpPr>
            <p:cNvPr id="9" name="直線單箭頭接點 8">
              <a:extLst>
                <a:ext uri="{FF2B5EF4-FFF2-40B4-BE49-F238E27FC236}">
                  <a16:creationId xmlns:a16="http://schemas.microsoft.com/office/drawing/2014/main" id="{948A5801-B252-48D3-A37F-9067705DF5F7}"/>
                </a:ext>
              </a:extLst>
            </p:cNvPr>
            <p:cNvCxnSpPr>
              <a:cxnSpLocks/>
            </p:cNvCxnSpPr>
            <p:nvPr/>
          </p:nvCxnSpPr>
          <p:spPr>
            <a:xfrm>
              <a:off x="2797092" y="3235032"/>
              <a:ext cx="3546891" cy="9607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1" name="圖片 10">
              <a:extLst>
                <a:ext uri="{FF2B5EF4-FFF2-40B4-BE49-F238E27FC236}">
                  <a16:creationId xmlns:a16="http://schemas.microsoft.com/office/drawing/2014/main" id="{0997CEE3-1E76-446F-A4CD-BB1B07D81709}"/>
                </a:ext>
              </a:extLst>
            </p:cNvPr>
            <p:cNvPicPr>
              <a:picLocks noChangeAspect="1"/>
            </p:cNvPicPr>
            <p:nvPr/>
          </p:nvPicPr>
          <p:blipFill>
            <a:blip r:embed="rId3"/>
            <a:stretch>
              <a:fillRect/>
            </a:stretch>
          </p:blipFill>
          <p:spPr>
            <a:xfrm>
              <a:off x="1303353" y="2850745"/>
              <a:ext cx="1603467" cy="1067035"/>
            </a:xfrm>
            <a:prstGeom prst="rect">
              <a:avLst/>
            </a:prstGeom>
          </p:spPr>
        </p:pic>
        <p:sp>
          <p:nvSpPr>
            <p:cNvPr id="12" name="矩形 11">
              <a:extLst>
                <a:ext uri="{FF2B5EF4-FFF2-40B4-BE49-F238E27FC236}">
                  <a16:creationId xmlns:a16="http://schemas.microsoft.com/office/drawing/2014/main" id="{A941B060-E70C-4A10-B02D-02547A1F87EB}"/>
                </a:ext>
              </a:extLst>
            </p:cNvPr>
            <p:cNvSpPr/>
            <p:nvPr/>
          </p:nvSpPr>
          <p:spPr>
            <a:xfrm>
              <a:off x="2906820" y="2197645"/>
              <a:ext cx="2743956" cy="1200329"/>
            </a:xfrm>
            <a:prstGeom prst="rect">
              <a:avLst/>
            </a:prstGeom>
          </p:spPr>
          <p:txBody>
            <a:bodyPr wrap="none">
              <a:spAutoFit/>
            </a:bodyPr>
            <a:lstStyle/>
            <a:p>
              <a:r>
                <a:rPr lang="zh-TW" altLang="en-US" dirty="0"/>
                <a:t>任務類型 </a:t>
              </a:r>
              <a:r>
                <a:rPr lang="en-US" altLang="zh-TW" dirty="0"/>
                <a:t>1:</a:t>
              </a:r>
            </a:p>
            <a:p>
              <a:r>
                <a:rPr lang="zh-TW" altLang="en-US" dirty="0"/>
                <a:t>執行攻擊程式</a:t>
              </a:r>
              <a:endParaRPr lang="en-US" altLang="zh-TW" dirty="0"/>
            </a:p>
            <a:p>
              <a:r>
                <a:rPr lang="zh-TW" altLang="en-US" dirty="0"/>
                <a:t>取得</a:t>
              </a:r>
              <a:r>
                <a:rPr lang="zh-TW" altLang="en-US" b="1" dirty="0">
                  <a:effectLst>
                    <a:outerShdw blurRad="38100" dist="38100" dir="2700000" algn="tl">
                      <a:srgbClr val="000000">
                        <a:alpha val="43137"/>
                      </a:srgbClr>
                    </a:outerShdw>
                  </a:effectLst>
                </a:rPr>
                <a:t>最高權限</a:t>
              </a:r>
              <a:endParaRPr lang="en-US" altLang="zh-TW" b="1" dirty="0">
                <a:effectLst>
                  <a:outerShdw blurRad="38100" dist="38100" dir="2700000" algn="tl">
                    <a:srgbClr val="000000">
                      <a:alpha val="43137"/>
                    </a:srgbClr>
                  </a:outerShdw>
                </a:effectLst>
              </a:endParaRPr>
            </a:p>
            <a:p>
              <a:r>
                <a:rPr lang="zh-TW" altLang="en-US" dirty="0"/>
                <a:t>回傳控制用的</a:t>
              </a:r>
              <a:r>
                <a:rPr lang="en-US" altLang="zh-TW" b="1" dirty="0">
                  <a:effectLst>
                    <a:outerShdw blurRad="38100" dist="38100" dir="2700000" algn="tl">
                      <a:srgbClr val="000000">
                        <a:alpha val="43137"/>
                      </a:srgbClr>
                    </a:outerShdw>
                  </a:effectLst>
                </a:rPr>
                <a:t>remote shell</a:t>
              </a:r>
              <a:endParaRPr lang="zh-TW" altLang="en-US" b="1"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52962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F2293C8-E040-4C4D-8959-1EB2E97A145E}"/>
              </a:ext>
            </a:extLst>
          </p:cNvPr>
          <p:cNvSpPr/>
          <p:nvPr/>
        </p:nvSpPr>
        <p:spPr>
          <a:xfrm>
            <a:off x="0" y="0"/>
            <a:ext cx="9144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dirty="0"/>
              <a:t>Buffer Overflow</a:t>
            </a:r>
            <a:endParaRPr lang="zh-TW" altLang="en-US" sz="4000" dirty="0"/>
          </a:p>
        </p:txBody>
      </p:sp>
    </p:spTree>
    <p:extLst>
      <p:ext uri="{BB962C8B-B14F-4D97-AF65-F5344CB8AC3E}">
        <p14:creationId xmlns:p14="http://schemas.microsoft.com/office/powerpoint/2010/main" val="456874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063495-24B3-49D9-8A4D-2523241876FF}"/>
              </a:ext>
            </a:extLst>
          </p:cNvPr>
          <p:cNvSpPr>
            <a:spLocks noGrp="1"/>
          </p:cNvSpPr>
          <p:nvPr>
            <p:ph type="title"/>
          </p:nvPr>
        </p:nvSpPr>
        <p:spPr>
          <a:xfrm>
            <a:off x="245472" y="173537"/>
            <a:ext cx="7886700" cy="1325563"/>
          </a:xfrm>
        </p:spPr>
        <p:txBody>
          <a:bodyPr/>
          <a:lstStyle/>
          <a:p>
            <a:r>
              <a:rPr lang="en-US" altLang="zh-TW" dirty="0"/>
              <a:t>pass</a:t>
            </a:r>
            <a:endParaRPr lang="zh-TW" altLang="en-US" dirty="0"/>
          </a:p>
        </p:txBody>
      </p:sp>
      <p:pic>
        <p:nvPicPr>
          <p:cNvPr id="4" name="內容版面配置區 3">
            <a:extLst>
              <a:ext uri="{FF2B5EF4-FFF2-40B4-BE49-F238E27FC236}">
                <a16:creationId xmlns:a16="http://schemas.microsoft.com/office/drawing/2014/main" id="{DC453504-3E9D-4DAB-B1E3-05AB1560F81E}"/>
              </a:ext>
            </a:extLst>
          </p:cNvPr>
          <p:cNvPicPr>
            <a:picLocks noGrp="1" noChangeAspect="1"/>
          </p:cNvPicPr>
          <p:nvPr>
            <p:ph idx="1"/>
          </p:nvPr>
        </p:nvPicPr>
        <p:blipFill>
          <a:blip r:embed="rId2"/>
          <a:stretch>
            <a:fillRect/>
          </a:stretch>
        </p:blipFill>
        <p:spPr>
          <a:xfrm>
            <a:off x="931790" y="1611577"/>
            <a:ext cx="4725059" cy="4344006"/>
          </a:xfrm>
          <a:prstGeom prst="rect">
            <a:avLst/>
          </a:prstGeom>
        </p:spPr>
      </p:pic>
      <p:pic>
        <p:nvPicPr>
          <p:cNvPr id="5" name="內容版面配置區 3">
            <a:extLst>
              <a:ext uri="{FF2B5EF4-FFF2-40B4-BE49-F238E27FC236}">
                <a16:creationId xmlns:a16="http://schemas.microsoft.com/office/drawing/2014/main" id="{AFEFA081-EB1F-4A41-9EC1-D7F7D551FA13}"/>
              </a:ext>
            </a:extLst>
          </p:cNvPr>
          <p:cNvPicPr>
            <a:picLocks noChangeAspect="1"/>
          </p:cNvPicPr>
          <p:nvPr/>
        </p:nvPicPr>
        <p:blipFill>
          <a:blip r:embed="rId3"/>
          <a:stretch>
            <a:fillRect/>
          </a:stretch>
        </p:blipFill>
        <p:spPr>
          <a:xfrm>
            <a:off x="4014622" y="3559629"/>
            <a:ext cx="4197588" cy="1366656"/>
          </a:xfrm>
          <a:prstGeom prst="rect">
            <a:avLst/>
          </a:prstGeom>
        </p:spPr>
      </p:pic>
    </p:spTree>
    <p:extLst>
      <p:ext uri="{BB962C8B-B14F-4D97-AF65-F5344CB8AC3E}">
        <p14:creationId xmlns:p14="http://schemas.microsoft.com/office/powerpoint/2010/main" val="328545815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1450</Words>
  <Application>Microsoft Office PowerPoint</Application>
  <PresentationFormat>如螢幕大小 (4:3)</PresentationFormat>
  <Paragraphs>194</Paragraphs>
  <Slides>41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41</vt:i4>
      </vt:variant>
    </vt:vector>
  </HeadingPairs>
  <TitlesOfParts>
    <vt:vector size="48" baseType="lpstr">
      <vt:lpstr>Montserrat</vt:lpstr>
      <vt:lpstr>新細明體</vt:lpstr>
      <vt:lpstr>Arial</vt:lpstr>
      <vt:lpstr>Calibri</vt:lpstr>
      <vt:lpstr>Calibri Light</vt:lpstr>
      <vt:lpstr>Wingdings</vt:lpstr>
      <vt:lpstr>Office 佈景主題</vt:lpstr>
      <vt:lpstr>程式安全期末報告</vt:lpstr>
      <vt:lpstr>Agenda</vt:lpstr>
      <vt:lpstr>程式漏洞</vt:lpstr>
      <vt:lpstr>程式漏洞分析: 靜態分析</vt:lpstr>
      <vt:lpstr>程式漏洞分析: 靜態分析常見工具</vt:lpstr>
      <vt:lpstr>程式漏洞分析: 動態分析</vt:lpstr>
      <vt:lpstr>程式漏洞的嚴重性: PWN</vt:lpstr>
      <vt:lpstr>PowerPoint 簡報</vt:lpstr>
      <vt:lpstr>pass</vt:lpstr>
      <vt:lpstr>分析pass程式</vt:lpstr>
      <vt:lpstr>PowerPoint 簡報</vt:lpstr>
      <vt:lpstr>ASLR</vt:lpstr>
      <vt:lpstr>PowerPoint 簡報</vt:lpstr>
      <vt:lpstr>Radare2---逆向神器</vt:lpstr>
      <vt:lpstr>常用指令</vt:lpstr>
      <vt:lpstr>Radare2</vt:lpstr>
      <vt:lpstr>Radare2</vt:lpstr>
      <vt:lpstr>PowerPoint 簡報</vt:lpstr>
      <vt:lpstr>PowerPoint 簡報</vt:lpstr>
      <vt:lpstr>攻擊程式碼</vt:lpstr>
      <vt:lpstr>原始碼檢測</vt:lpstr>
      <vt:lpstr>PowerPoint 簡報</vt:lpstr>
      <vt:lpstr>PowerPoint 簡報</vt:lpstr>
      <vt:lpstr>gohome</vt:lpstr>
      <vt:lpstr>PowerPoint 簡報</vt:lpstr>
      <vt:lpstr>程式執行樣式</vt:lpstr>
      <vt:lpstr>PowerPoint 簡報</vt:lpstr>
      <vt:lpstr>R2 gohome</vt:lpstr>
      <vt:lpstr>PowerPoint 簡報</vt:lpstr>
      <vt:lpstr>攻擊流程</vt:lpstr>
      <vt:lpstr>PowerPoint 簡報</vt:lpstr>
      <vt:lpstr>攻擊流程</vt:lpstr>
      <vt:lpstr>PowerPoint 簡報</vt:lpstr>
      <vt:lpstr>防溢出攻擊保護措施</vt:lpstr>
      <vt:lpstr>PowerPoint 簡報</vt:lpstr>
      <vt:lpstr>確認執行狀態</vt:lpstr>
      <vt:lpstr>PowerPoint 簡報</vt:lpstr>
      <vt:lpstr>R2逆向</vt:lpstr>
      <vt:lpstr>PowerPoint 簡報</vt:lpstr>
      <vt:lpstr>如何找到程式內可執行的區段?</vt:lpstr>
      <vt:lpstr>gdb-peda常見指令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程式安全期末報告</dc:title>
  <dc:creator>User</dc:creator>
  <cp:lastModifiedBy>施治宇</cp:lastModifiedBy>
  <cp:revision>62</cp:revision>
  <dcterms:created xsi:type="dcterms:W3CDTF">2022-05-05T01:46:30Z</dcterms:created>
  <dcterms:modified xsi:type="dcterms:W3CDTF">2022-05-15T21:06:25Z</dcterms:modified>
</cp:coreProperties>
</file>