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307" r:id="rId7"/>
    <p:sldId id="308" r:id="rId8"/>
    <p:sldId id="288" r:id="rId9"/>
    <p:sldId id="306" r:id="rId10"/>
    <p:sldId id="292" r:id="rId11"/>
    <p:sldId id="293" r:id="rId12"/>
    <p:sldId id="294" r:id="rId13"/>
    <p:sldId id="295" r:id="rId14"/>
    <p:sldId id="298" r:id="rId15"/>
    <p:sldId id="299" r:id="rId16"/>
    <p:sldId id="300" r:id="rId17"/>
    <p:sldId id="296" r:id="rId18"/>
    <p:sldId id="297" r:id="rId19"/>
    <p:sldId id="301" r:id="rId20"/>
    <p:sldId id="302" r:id="rId21"/>
    <p:sldId id="303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3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39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62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1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8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30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17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85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50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42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0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8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E7E2A-7315-43D1-9118-AA6C7880DF6D}" type="datetimeFigureOut">
              <a:rPr lang="zh-TW" altLang="en-US" smtClean="0"/>
              <a:t>2022/5/17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2102-5286-413E-A52A-4E49A7831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C5175-17F4-4E20-8D20-368588839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程式安全期末報告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768612-E660-4CE5-A21C-3AAD9BAF7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67" y="4417452"/>
            <a:ext cx="7164280" cy="1088923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沈東霖</a:t>
            </a:r>
            <a:endParaRPr lang="en-US" altLang="zh-TW" dirty="0"/>
          </a:p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恩師龍大大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71D17-BC5D-448D-97E1-7CD3EAB39DD3}"/>
              </a:ext>
            </a:extLst>
          </p:cNvPr>
          <p:cNvSpPr/>
          <p:nvPr/>
        </p:nvSpPr>
        <p:spPr>
          <a:xfrm>
            <a:off x="685800" y="79919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程式安全</a:t>
            </a:r>
          </a:p>
        </p:txBody>
      </p:sp>
    </p:spTree>
    <p:extLst>
      <p:ext uri="{BB962C8B-B14F-4D97-AF65-F5344CB8AC3E}">
        <p14:creationId xmlns:p14="http://schemas.microsoft.com/office/powerpoint/2010/main" val="70047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C628D-64DC-28EA-FF78-CB37687D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程式漏洞分析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Buffer Overflow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C6F5AD-E5CA-9831-BF40-D708C1F4A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798" y="1825625"/>
            <a:ext cx="4728403" cy="4351338"/>
          </a:xfrm>
        </p:spPr>
      </p:pic>
    </p:spTree>
    <p:extLst>
      <p:ext uri="{BB962C8B-B14F-4D97-AF65-F5344CB8AC3E}">
        <p14:creationId xmlns:p14="http://schemas.microsoft.com/office/powerpoint/2010/main" val="337194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D025C-3844-72AC-2799-63BF677A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程式分析 </a:t>
            </a:r>
            <a:r>
              <a:rPr lang="en-US" altLang="zh-TW" dirty="0" err="1"/>
              <a:t>pass.c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0440A0B-8CB6-4B45-0508-45C596B7C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997" y="1867509"/>
            <a:ext cx="7674005" cy="4267570"/>
          </a:xfrm>
        </p:spPr>
      </p:pic>
    </p:spTree>
    <p:extLst>
      <p:ext uri="{BB962C8B-B14F-4D97-AF65-F5344CB8AC3E}">
        <p14:creationId xmlns:p14="http://schemas.microsoft.com/office/powerpoint/2010/main" val="294632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51C06-5C2E-39C1-ADE8-51E31370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程式分析 </a:t>
            </a:r>
            <a:r>
              <a:rPr lang="en-US" altLang="zh-TW" dirty="0" err="1"/>
              <a:t>pass.c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DB4AE30-B0DE-4B86-A470-05BADD228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321" y="2027543"/>
            <a:ext cx="5517358" cy="3947502"/>
          </a:xfrm>
        </p:spPr>
      </p:pic>
    </p:spTree>
    <p:extLst>
      <p:ext uri="{BB962C8B-B14F-4D97-AF65-F5344CB8AC3E}">
        <p14:creationId xmlns:p14="http://schemas.microsoft.com/office/powerpoint/2010/main" val="284933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1C7F3-C557-AE35-9874-425D2DE2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逆向分析 </a:t>
            </a:r>
            <a:r>
              <a:rPr lang="en-US" altLang="zh-TW" dirty="0"/>
              <a:t>radae2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E3BD7D-2A34-F49B-26F3-16D95CAEB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222" y="1847023"/>
            <a:ext cx="5427555" cy="4388054"/>
          </a:xfrm>
        </p:spPr>
      </p:pic>
    </p:spTree>
    <p:extLst>
      <p:ext uri="{BB962C8B-B14F-4D97-AF65-F5344CB8AC3E}">
        <p14:creationId xmlns:p14="http://schemas.microsoft.com/office/powerpoint/2010/main" val="310529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16F0A-5D3F-944C-62E1-AC5A9B77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82B743-3B4F-1467-1B54-C3E105BB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8" y="1640977"/>
            <a:ext cx="5472325" cy="4284533"/>
          </a:xfrm>
        </p:spPr>
      </p:pic>
    </p:spTree>
    <p:extLst>
      <p:ext uri="{BB962C8B-B14F-4D97-AF65-F5344CB8AC3E}">
        <p14:creationId xmlns:p14="http://schemas.microsoft.com/office/powerpoint/2010/main" val="296142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FC07F60-25FD-C6D4-0BF4-8C5E85A08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906" y="2168525"/>
            <a:ext cx="4938188" cy="366553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C7E34E-4C67-CFD1-2B92-796C202D9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7" y="538161"/>
            <a:ext cx="7596538" cy="13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AD4E7-46A2-A34F-CD75-18348116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程式漏洞分析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 Return2code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D5E246A-F1B3-235E-B393-3311AA16A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20"/>
          <a:stretch/>
        </p:blipFill>
        <p:spPr>
          <a:xfrm>
            <a:off x="1895450" y="1690689"/>
            <a:ext cx="5038776" cy="37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83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8CE27-8EF1-CBB0-A15E-0621DF30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程式分析 </a:t>
            </a:r>
            <a:r>
              <a:rPr lang="en-US" altLang="zh-TW" dirty="0" err="1"/>
              <a:t>gohome.c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4E8283-34E1-F141-9509-F6388C4C5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475" y="1981819"/>
            <a:ext cx="4961050" cy="4038950"/>
          </a:xfrm>
        </p:spPr>
      </p:pic>
    </p:spTree>
    <p:extLst>
      <p:ext uri="{BB962C8B-B14F-4D97-AF65-F5344CB8AC3E}">
        <p14:creationId xmlns:p14="http://schemas.microsoft.com/office/powerpoint/2010/main" val="4242061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8B0A0-BA24-17D8-C282-4155DB92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逆向分析 </a:t>
            </a:r>
            <a:r>
              <a:rPr lang="en-US" altLang="zh-TW" dirty="0"/>
              <a:t>radae2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568FA9-110F-2243-957C-A701E084A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889" y="1947526"/>
            <a:ext cx="5098222" cy="4107536"/>
          </a:xfrm>
        </p:spPr>
      </p:pic>
    </p:spTree>
    <p:extLst>
      <p:ext uri="{BB962C8B-B14F-4D97-AF65-F5344CB8AC3E}">
        <p14:creationId xmlns:p14="http://schemas.microsoft.com/office/powerpoint/2010/main" val="338371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949D340-44C7-A56B-F943-DFB821EC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113" y="1993250"/>
            <a:ext cx="5227773" cy="401608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B541549-EEC0-0E4F-4770-952068570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13" y="656226"/>
            <a:ext cx="5075360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3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48615-007A-46B6-A14C-A5DCC359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171E2-24F4-4240-B5F4-E418439D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程式漏洞</a:t>
            </a:r>
            <a:endParaRPr lang="en-US" altLang="zh-TW" dirty="0"/>
          </a:p>
          <a:p>
            <a:r>
              <a:rPr lang="zh-TW" altLang="en-US" dirty="0"/>
              <a:t>程式漏洞分析</a:t>
            </a:r>
            <a:r>
              <a:rPr lang="en-US" altLang="zh-TW" dirty="0"/>
              <a:t>:</a:t>
            </a:r>
            <a:r>
              <a:rPr lang="zh-TW" altLang="en-US" dirty="0"/>
              <a:t> 動態分析  </a:t>
            </a:r>
            <a:r>
              <a:rPr lang="en-US" altLang="zh-TW" dirty="0"/>
              <a:t>vs </a:t>
            </a:r>
            <a:r>
              <a:rPr lang="zh-TW" altLang="en-US" dirty="0"/>
              <a:t>靜態分析</a:t>
            </a:r>
            <a:endParaRPr lang="en-US" altLang="zh-TW" dirty="0"/>
          </a:p>
          <a:p>
            <a:r>
              <a:rPr lang="zh-TW" altLang="en-US" dirty="0"/>
              <a:t>程式漏洞的嚴重性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PWN</a:t>
            </a:r>
          </a:p>
          <a:p>
            <a:r>
              <a:rPr lang="zh-TW" altLang="en-US" dirty="0"/>
              <a:t>程式漏洞分析</a:t>
            </a:r>
            <a:r>
              <a:rPr lang="en-US" altLang="zh-TW" dirty="0"/>
              <a:t>(1) Buffer Overflow</a:t>
            </a:r>
          </a:p>
          <a:p>
            <a:r>
              <a:rPr lang="zh-TW" altLang="en-US" dirty="0"/>
              <a:t>程式漏洞分析</a:t>
            </a:r>
            <a:r>
              <a:rPr lang="en-US" altLang="zh-TW" dirty="0"/>
              <a:t>(2) Return2code</a:t>
            </a:r>
          </a:p>
          <a:p>
            <a:r>
              <a:rPr lang="zh-TW" altLang="en-US" dirty="0"/>
              <a:t>程式漏洞分析</a:t>
            </a:r>
            <a:r>
              <a:rPr lang="en-US" altLang="zh-TW" dirty="0"/>
              <a:t>(3) return2shellcode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03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A2A0161-CC94-B3F8-46AB-182E76C01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968" y="1897843"/>
            <a:ext cx="5014395" cy="4008467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12C4C4-E366-E897-2746-C830BDB1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895" y="594502"/>
            <a:ext cx="5000468" cy="9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7CA41-E54E-05EA-09FC-EC0B2FF3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6"/>
            <a:ext cx="817245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程式漏洞分析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return2shellcode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1FAA331-53F6-67AF-B77D-275DAD45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027" y="1894181"/>
            <a:ext cx="5143946" cy="4214225"/>
          </a:xfrm>
        </p:spPr>
      </p:pic>
    </p:spTree>
    <p:extLst>
      <p:ext uri="{BB962C8B-B14F-4D97-AF65-F5344CB8AC3E}">
        <p14:creationId xmlns:p14="http://schemas.microsoft.com/office/powerpoint/2010/main" val="212227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1BEAA5D-C502-AE61-CCA5-BED4B8335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505" y="1969438"/>
            <a:ext cx="4991533" cy="3977985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955A5F-FE47-17DE-C556-E6B904876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52" y="239029"/>
            <a:ext cx="5211261" cy="13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D6230-8528-A2E7-7AFD-23162F1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程式漏洞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DA13BA-76B1-BF76-CFBA-ED60152F3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2281"/>
          </a:xfrm>
        </p:spPr>
        <p:txBody>
          <a:bodyPr/>
          <a:lstStyle/>
          <a:p>
            <a:r>
              <a:rPr lang="zh-TW" altLang="en-US" dirty="0"/>
              <a:t>軟體開發者在軟體中留下了可利用的漏洞，攻擊者可以用這個漏洞來濫用應用程式 不適當的輸入驗證 ：程式假設所有使用者的輸入都是安全的，沒有檢查使用者輸入的程式，可能會因為無意或刻意的輸入而造成問題</a:t>
            </a:r>
          </a:p>
        </p:txBody>
      </p:sp>
    </p:spTree>
    <p:extLst>
      <p:ext uri="{BB962C8B-B14F-4D97-AF65-F5344CB8AC3E}">
        <p14:creationId xmlns:p14="http://schemas.microsoft.com/office/powerpoint/2010/main" val="296653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64F45-5998-C67B-2F3E-FCD3CCC8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程式漏洞分析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動態分析 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vs 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靜態分析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BAD45E-3325-42CA-7352-87B038D8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974849"/>
            <a:ext cx="7886700" cy="451802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動態分析</a:t>
            </a:r>
            <a:r>
              <a:rPr lang="en-US" altLang="zh-TW" dirty="0">
                <a:solidFill>
                  <a:schemeClr val="accent1"/>
                </a:solidFill>
              </a:rPr>
              <a:t>:</a:t>
            </a:r>
            <a:r>
              <a:rPr lang="zh-TW" altLang="en-US" dirty="0"/>
              <a:t>就是借助偵錯器追蹤程式的執行過程，包含執行中函數的呼叫關係、傳遞的參數變數和傳回值，以及堆疊的分配情況。透過動態偵錯追蹤，可以層層回溯目前程式呼叫到的各個函數，有利於從觸發當機的函數往前回溯追蹤，更有目標性地分析，進一步加強分析效率。</a:t>
            </a:r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靜態分析</a:t>
            </a:r>
            <a:r>
              <a:rPr lang="en-US" altLang="zh-TW" dirty="0">
                <a:solidFill>
                  <a:schemeClr val="accent1"/>
                </a:solidFill>
              </a:rPr>
              <a:t>:</a:t>
            </a:r>
            <a:r>
              <a:rPr lang="zh-TW" altLang="en-US" dirty="0"/>
              <a:t>在無須執行程式的情況下，透過 </a:t>
            </a:r>
            <a:r>
              <a:rPr lang="en-US" altLang="zh-TW" dirty="0"/>
              <a:t>IDA </a:t>
            </a:r>
            <a:r>
              <a:rPr lang="zh-TW" altLang="en-US" dirty="0"/>
              <a:t>或 </a:t>
            </a:r>
            <a:r>
              <a:rPr lang="en-US" altLang="zh-TW" dirty="0"/>
              <a:t>JEB </a:t>
            </a:r>
            <a:r>
              <a:rPr lang="zh-TW" altLang="en-US" dirty="0"/>
              <a:t>等反組譯</a:t>
            </a:r>
            <a:r>
              <a:rPr lang="en-US" altLang="zh-TW" dirty="0"/>
              <a:t>/</a:t>
            </a:r>
            <a:r>
              <a:rPr lang="zh-TW" altLang="en-US" dirty="0"/>
              <a:t>反編譯工具逆向分析軟體，以掌握其程式執行的邏輯和功能，進一步找出存在安全缺陷的程式；靜態分析漏洞有時工作量比較大，特別是對於比較龐大的軟體。</a:t>
            </a:r>
          </a:p>
        </p:txBody>
      </p:sp>
    </p:spTree>
    <p:extLst>
      <p:ext uri="{BB962C8B-B14F-4D97-AF65-F5344CB8AC3E}">
        <p14:creationId xmlns:p14="http://schemas.microsoft.com/office/powerpoint/2010/main" val="181464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F87EB-4515-1425-A4A3-F3BE3C31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原始程式分析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B27F1-F578-91C8-6636-05490F03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2268538"/>
            <a:ext cx="7886700" cy="2632075"/>
          </a:xfrm>
        </p:spPr>
        <p:txBody>
          <a:bodyPr/>
          <a:lstStyle/>
          <a:p>
            <a:r>
              <a:rPr lang="zh-TW" altLang="en-US" dirty="0"/>
              <a:t>當分析者手上擁有軟體原始程式的時候，就可以透過閱讀原始程式或原始程式偵錯來分析軟體，對於自己開發的軟體或開放原始碼軟體，採用原始程式分析的方式可能會更便於了解程式功能，</a:t>
            </a:r>
          </a:p>
        </p:txBody>
      </p:sp>
    </p:spTree>
    <p:extLst>
      <p:ext uri="{BB962C8B-B14F-4D97-AF65-F5344CB8AC3E}">
        <p14:creationId xmlns:p14="http://schemas.microsoft.com/office/powerpoint/2010/main" val="88415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25213-DC05-2780-9488-BD56D497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F9B3E-B910-08FB-5DE0-8D1A1C08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為了發現其中的 </a:t>
            </a:r>
            <a:r>
              <a:rPr lang="en-US" altLang="zh-TW" dirty="0"/>
              <a:t>0 Day</a:t>
            </a:r>
            <a:r>
              <a:rPr lang="zh-TW" altLang="en-US" dirty="0"/>
              <a:t>，一些安全人員可能會對發佈的更新（修復程式）與被修復的原文件（漏洞程式）進行比對，找到其中被修改的地方，然後從差異之處發現被修復的漏洞，這種方法就叫更新比較，屬於靜態分析的一種方法。</a:t>
            </a:r>
          </a:p>
        </p:txBody>
      </p:sp>
    </p:spTree>
    <p:extLst>
      <p:ext uri="{BB962C8B-B14F-4D97-AF65-F5344CB8AC3E}">
        <p14:creationId xmlns:p14="http://schemas.microsoft.com/office/powerpoint/2010/main" val="382396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0AC41-CF41-4314-C17D-B1A404D9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汙點追蹤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D7C65-53DB-CA3D-3707-CA48E455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污點追蹤是指將外部輸入資料標記為污點，然後在程式動態執行過程中，追蹤污點的傳播過程，當污點被傳播到控制執行流程或執行程式中時，就可能導致安全性漏洞的發生，在漏洞採擷與分析中，污點追蹤的想法可能被用得較多。</a:t>
            </a:r>
            <a:endParaRPr lang="en-US" altLang="zh-TW" dirty="0"/>
          </a:p>
          <a:p>
            <a:r>
              <a:rPr lang="zh-TW" altLang="en-US" dirty="0"/>
              <a:t>一般是在漏洞位置比較隱蔽，其他分析方法無效或可能耗費過長時間的時候才使用，主要針對檔案格式漏洞。</a:t>
            </a:r>
          </a:p>
        </p:txBody>
      </p:sp>
    </p:spTree>
    <p:extLst>
      <p:ext uri="{BB962C8B-B14F-4D97-AF65-F5344CB8AC3E}">
        <p14:creationId xmlns:p14="http://schemas.microsoft.com/office/powerpoint/2010/main" val="343784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88CD3-3D2D-4417-A1F4-EEA7D6C4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程式漏洞的嚴重性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PWN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FCAF126-4B24-4FDA-F340-3DF09E29A356}"/>
              </a:ext>
            </a:extLst>
          </p:cNvPr>
          <p:cNvSpPr txBox="1"/>
          <p:nvPr/>
        </p:nvSpPr>
        <p:spPr>
          <a:xfrm>
            <a:off x="1014413" y="2521059"/>
            <a:ext cx="7886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CVSSv3.0</a:t>
            </a:r>
            <a:r>
              <a:rPr lang="zh-TW" altLang="en-US" sz="2800" dirty="0">
                <a:solidFill>
                  <a:schemeClr val="accent1"/>
                </a:solidFill>
              </a:rPr>
              <a:t>以</a:t>
            </a:r>
            <a:r>
              <a:rPr lang="en-US" altLang="zh-TW" sz="2800" dirty="0">
                <a:solidFill>
                  <a:schemeClr val="accent1"/>
                </a:solidFill>
              </a:rPr>
              <a:t>3</a:t>
            </a:r>
            <a:r>
              <a:rPr lang="zh-TW" altLang="en-US" sz="2800" dirty="0">
                <a:solidFill>
                  <a:schemeClr val="accent1"/>
                </a:solidFill>
              </a:rPr>
              <a:t>個群組來進行判斷</a:t>
            </a:r>
            <a:r>
              <a:rPr lang="en-US" altLang="zh-TW" sz="2800" dirty="0">
                <a:solidFill>
                  <a:schemeClr val="accent1"/>
                </a:solidFill>
              </a:rPr>
              <a:t>:</a:t>
            </a:r>
          </a:p>
          <a:p>
            <a:r>
              <a:rPr lang="en-US" altLang="zh-TW" sz="2800" dirty="0"/>
              <a:t>1.</a:t>
            </a:r>
            <a:r>
              <a:rPr lang="zh-TW" altLang="en-US" sz="2800" dirty="0"/>
              <a:t>基本矩陣群 </a:t>
            </a:r>
            <a:r>
              <a:rPr lang="en-US" altLang="zh-TW" sz="2800" dirty="0"/>
              <a:t>(Base metric group)</a:t>
            </a:r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暫時矩陣群 </a:t>
            </a:r>
            <a:r>
              <a:rPr lang="en-US" altLang="zh-TW" sz="2800" dirty="0"/>
              <a:t>(Temporal metric group)</a:t>
            </a:r>
          </a:p>
          <a:p>
            <a:r>
              <a:rPr lang="en-US" altLang="zh-TW" sz="2800" dirty="0"/>
              <a:t>3.</a:t>
            </a:r>
            <a:r>
              <a:rPr lang="zh-TW" altLang="en-US" sz="2800" dirty="0"/>
              <a:t>環境矩陣群 </a:t>
            </a:r>
            <a:r>
              <a:rPr lang="en-US" altLang="zh-TW" sz="2800" dirty="0"/>
              <a:t>(Environmental metric group)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962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212AF-6098-6233-AE4D-B75F2FF5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基本矩陣群</a:t>
            </a:r>
            <a:r>
              <a:rPr lang="en-US" altLang="zh-TW" dirty="0">
                <a:solidFill>
                  <a:srgbClr val="303233"/>
                </a:solidFill>
                <a:latin typeface="Lato" panose="020F0502020204030203" pitchFamily="34" charset="0"/>
              </a:rPr>
              <a:t>8</a:t>
            </a:r>
            <a:r>
              <a:rPr lang="zh-TW" altLang="en-US" dirty="0">
                <a:solidFill>
                  <a:srgbClr val="303233"/>
                </a:solidFill>
                <a:latin typeface="Lato" panose="020F0502020204030203" pitchFamily="34" charset="0"/>
              </a:rPr>
              <a:t>面向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F812F-3C31-D866-A6D3-9A4F8984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747839"/>
            <a:ext cx="7886700" cy="51101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攻擊向量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攻擊複雜度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是否需要提權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是否需要使用者操作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影響範圍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6.</a:t>
            </a:r>
            <a:r>
              <a:rPr lang="zh-TW" altLang="en-US" dirty="0"/>
              <a:t>機密性影響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7.</a:t>
            </a:r>
            <a:r>
              <a:rPr lang="zh-TW" altLang="en-US" dirty="0"/>
              <a:t>完整性影響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8.</a:t>
            </a:r>
            <a:r>
              <a:rPr lang="zh-TW" altLang="en-US" dirty="0"/>
              <a:t>可用性影響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676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600</Words>
  <Application>Microsoft Office PowerPoint</Application>
  <PresentationFormat>如螢幕大小 (4:3)</PresentationFormat>
  <Paragraphs>45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Office 佈景主題</vt:lpstr>
      <vt:lpstr>程式安全期末報告</vt:lpstr>
      <vt:lpstr>Agenda</vt:lpstr>
      <vt:lpstr>程式漏洞</vt:lpstr>
      <vt:lpstr>程式漏洞分析:  動態分析  vs 靜態分析</vt:lpstr>
      <vt:lpstr>原始程式分析</vt:lpstr>
      <vt:lpstr>更新比較</vt:lpstr>
      <vt:lpstr>汙點追蹤</vt:lpstr>
      <vt:lpstr>程式漏洞的嚴重性: PWN</vt:lpstr>
      <vt:lpstr>基本矩陣群8面向</vt:lpstr>
      <vt:lpstr>1.程式漏洞分析 Buffer Overflow</vt:lpstr>
      <vt:lpstr>程式分析 pass.c</vt:lpstr>
      <vt:lpstr>程式分析 pass.c</vt:lpstr>
      <vt:lpstr>逆向分析 radae2</vt:lpstr>
      <vt:lpstr>PowerPoint 簡報</vt:lpstr>
      <vt:lpstr>PowerPoint 簡報</vt:lpstr>
      <vt:lpstr>2.程式漏洞分析 Return2code</vt:lpstr>
      <vt:lpstr>程式分析 gohome.c</vt:lpstr>
      <vt:lpstr>逆向分析 radae2</vt:lpstr>
      <vt:lpstr>PowerPoint 簡報</vt:lpstr>
      <vt:lpstr>PowerPoint 簡報</vt:lpstr>
      <vt:lpstr>3.程式漏洞分析 return2shellcode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程式安全期末報告</dc:title>
  <dc:creator>User</dc:creator>
  <cp:lastModifiedBy>東霖 沈</cp:lastModifiedBy>
  <cp:revision>9</cp:revision>
  <dcterms:created xsi:type="dcterms:W3CDTF">2022-05-05T01:46:30Z</dcterms:created>
  <dcterms:modified xsi:type="dcterms:W3CDTF">2022-05-17T13:10:24Z</dcterms:modified>
</cp:coreProperties>
</file>