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71" r:id="rId12"/>
    <p:sldId id="270" r:id="rId13"/>
    <p:sldId id="279" r:id="rId14"/>
    <p:sldId id="280" r:id="rId15"/>
    <p:sldId id="281" r:id="rId16"/>
    <p:sldId id="272" r:id="rId17"/>
    <p:sldId id="273" r:id="rId18"/>
    <p:sldId id="274" r:id="rId19"/>
    <p:sldId id="275" r:id="rId20"/>
    <p:sldId id="276" r:id="rId21"/>
    <p:sldId id="277" r:id="rId22"/>
    <p:sldId id="278" r:id="rId23"/>
    <p:sldId id="265" r:id="rId24"/>
    <p:sldId id="266" r:id="rId25"/>
    <p:sldId id="267"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272935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22880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54792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244163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133338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169781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12557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154938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49915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191054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2BDFAC-380F-475C-A2FD-32D7D58C2BD2}" type="datetimeFigureOut">
              <a:rPr lang="zh-TW" altLang="en-US" smtClean="0"/>
              <a:t>2022/6/5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22331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BDFAC-380F-475C-A2FD-32D7D58C2BD2}" type="datetimeFigureOut">
              <a:rPr lang="zh-TW" altLang="en-US" smtClean="0"/>
              <a:t>2022/6/5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0EA06-DD44-460D-BF60-5F1AB84E1983}" type="slidenum">
              <a:rPr lang="zh-TW" altLang="en-US" smtClean="0"/>
              <a:t>‹#›</a:t>
            </a:fld>
            <a:endParaRPr lang="zh-TW" altLang="en-US"/>
          </a:p>
        </p:txBody>
      </p:sp>
    </p:spTree>
    <p:extLst>
      <p:ext uri="{BB962C8B-B14F-4D97-AF65-F5344CB8AC3E}">
        <p14:creationId xmlns:p14="http://schemas.microsoft.com/office/powerpoint/2010/main" val="11026939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194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255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2863"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ithelp.ithome.com.tw/articles/10222863"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nside.com.tw/article/12569-hackers-stole-a-casinos-high-roller-database-through-a-thermometer" TargetMode="External"/><Relationship Id="rId1" Type="http://schemas.openxmlformats.org/officeDocument/2006/relationships/slideLayout" Target="../slideLayouts/slideLayout2.xml"/><Relationship Id="rId4" Type="http://schemas.openxmlformats.org/officeDocument/2006/relationships/hyperlink" Target="https://ithelp.ithome.com.tw/articles/10222863"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wasp.org/www-project-mobile-top-10/" TargetMode="External"/><Relationship Id="rId1" Type="http://schemas.openxmlformats.org/officeDocument/2006/relationships/slideLayout" Target="../slideLayouts/slideLayout2.xml"/><Relationship Id="rId4" Type="http://schemas.openxmlformats.org/officeDocument/2006/relationships/hyperlink" Target="https://ithelp.ithome.com.tw/articles/1022286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331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374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zh.m.wikipedia.org/zh-tw/%E6%AD%90%E7%9B%9F%E4%B8%80%E8%88%AC%E8%B3%87%E6%96%99%E4%BF%9D%E8%AD%B7%E8%A6%8F%E7%AF%84" TargetMode="External"/><Relationship Id="rId2" Type="http://schemas.openxmlformats.org/officeDocument/2006/relationships/hyperlink" Target="https://ithelp.ithome.com.tw/articles/1022417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45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4924"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526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help.ithome.com.tw/articles/1022566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echbang.com/posts/81793-trendmicro-iot-securit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eurl.cc/Kb2GX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reurl.cc/Kb2GX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zh.m.wikipedia.org/zh-tw/IEC_624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martcity.org.tw/news_release1.php?id=76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ransport-curation.nat.gov.tw/museum-ITS2020/IT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telligentagri.com.t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thome.com.tw/news/11612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trendmicro.com.tw/?p=6058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owasp.org/www-pdf-archive/OWASP-IoT-Top-10-2018-final.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5C589F-661F-A87B-4257-FD3B452B2284}"/>
              </a:ext>
            </a:extLst>
          </p:cNvPr>
          <p:cNvSpPr>
            <a:spLocks noGrp="1"/>
          </p:cNvSpPr>
          <p:nvPr>
            <p:ph type="ctrTitle"/>
          </p:nvPr>
        </p:nvSpPr>
        <p:spPr>
          <a:xfrm>
            <a:off x="1524000" y="1346433"/>
            <a:ext cx="9144000" cy="2115787"/>
          </a:xfrm>
        </p:spPr>
        <p:txBody>
          <a:bodyPr/>
          <a:lstStyle/>
          <a:p>
            <a:r>
              <a:rPr lang="zh-TW" altLang="en-US" dirty="0"/>
              <a:t>演講主題申論</a:t>
            </a:r>
            <a:br>
              <a:rPr lang="en-US" altLang="zh-TW" dirty="0"/>
            </a:br>
            <a:r>
              <a:rPr lang="en-US" altLang="zh-TW" dirty="0" err="1"/>
              <a:t>IOT_Security</a:t>
            </a:r>
            <a:endParaRPr lang="zh-TW" altLang="en-US" dirty="0"/>
          </a:p>
        </p:txBody>
      </p:sp>
      <p:sp>
        <p:nvSpPr>
          <p:cNvPr id="5" name="副標題 4">
            <a:extLst>
              <a:ext uri="{FF2B5EF4-FFF2-40B4-BE49-F238E27FC236}">
                <a16:creationId xmlns:a16="http://schemas.microsoft.com/office/drawing/2014/main" id="{AA419525-ABEC-6327-C707-09F4B78EA5B0}"/>
              </a:ext>
            </a:extLst>
          </p:cNvPr>
          <p:cNvSpPr>
            <a:spLocks noGrp="1"/>
          </p:cNvSpPr>
          <p:nvPr>
            <p:ph type="subTitle" idx="1"/>
          </p:nvPr>
        </p:nvSpPr>
        <p:spPr>
          <a:xfrm>
            <a:off x="1524000" y="3845318"/>
            <a:ext cx="9144000" cy="1666249"/>
          </a:xfrm>
        </p:spPr>
        <p:txBody>
          <a:bodyPr>
            <a:normAutofit lnSpcReduction="10000"/>
          </a:bodyPr>
          <a:lstStyle/>
          <a:p>
            <a:r>
              <a:rPr lang="zh-TW" altLang="en-US" dirty="0"/>
              <a:t>姓名：何崇睿</a:t>
            </a:r>
            <a:endParaRPr lang="en-US" altLang="zh-TW" dirty="0"/>
          </a:p>
          <a:p>
            <a:r>
              <a:rPr lang="zh-TW" altLang="en-US" dirty="0"/>
              <a:t>學號：</a:t>
            </a:r>
            <a:r>
              <a:rPr lang="en-US" altLang="zh-TW" dirty="0"/>
              <a:t>4100E005</a:t>
            </a:r>
          </a:p>
          <a:p>
            <a:r>
              <a:rPr lang="zh-TW" altLang="en-US" dirty="0"/>
              <a:t>班級：資工一</a:t>
            </a:r>
            <a:r>
              <a:rPr lang="en-US" altLang="zh-TW" dirty="0"/>
              <a:t>A</a:t>
            </a:r>
          </a:p>
          <a:p>
            <a:r>
              <a:rPr lang="zh-TW" altLang="en-US" dirty="0"/>
              <a:t>指導老師：恩師</a:t>
            </a:r>
            <a:endParaRPr lang="en-US" altLang="zh-TW" dirty="0"/>
          </a:p>
        </p:txBody>
      </p:sp>
    </p:spTree>
    <p:extLst>
      <p:ext uri="{BB962C8B-B14F-4D97-AF65-F5344CB8AC3E}">
        <p14:creationId xmlns:p14="http://schemas.microsoft.com/office/powerpoint/2010/main" val="66997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https://ithelp.ithome.com.tw/articles/10221947</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335560" y="1729944"/>
            <a:ext cx="7206143" cy="3398111"/>
          </a:xfrm>
        </p:spPr>
        <p:txBody>
          <a:bodyPr>
            <a:normAutofit/>
          </a:bodyPr>
          <a:lstStyle/>
          <a:p>
            <a:r>
              <a:rPr lang="en-US" altLang="zh-TW" dirty="0">
                <a:solidFill>
                  <a:srgbClr val="FFC000"/>
                </a:solidFill>
              </a:rPr>
              <a:t>1. </a:t>
            </a:r>
            <a:r>
              <a:rPr lang="zh-TW" altLang="en-US" dirty="0">
                <a:solidFill>
                  <a:srgbClr val="FFC000"/>
                </a:solidFill>
              </a:rPr>
              <a:t>弱密碼 </a:t>
            </a:r>
            <a:r>
              <a:rPr lang="en-US" altLang="zh-TW" dirty="0">
                <a:solidFill>
                  <a:srgbClr val="FFC000"/>
                </a:solidFill>
              </a:rPr>
              <a:t>(Weak Guessable, or Hardcoded Passwords)</a:t>
            </a:r>
          </a:p>
          <a:p>
            <a:pPr lvl="1"/>
            <a:r>
              <a:rPr lang="zh-TW" altLang="en-US" dirty="0"/>
              <a:t>物聯網設備或是其操作客戶端使用不安全的密碼或憑證。</a:t>
            </a:r>
            <a:endParaRPr lang="en-US" altLang="zh-TW" dirty="0"/>
          </a:p>
          <a:p>
            <a:pPr lvl="1"/>
            <a:r>
              <a:rPr lang="zh-TW" altLang="en-US" dirty="0"/>
              <a:t>有機會被暴力破解出來。</a:t>
            </a:r>
            <a:endParaRPr lang="en-US" altLang="zh-TW" dirty="0"/>
          </a:p>
          <a:p>
            <a:pPr lvl="1"/>
            <a:r>
              <a:rPr lang="zh-TW" altLang="en-US" dirty="0"/>
              <a:t>建議：</a:t>
            </a:r>
            <a:endParaRPr lang="en-US" altLang="zh-TW" dirty="0"/>
          </a:p>
          <a:p>
            <a:pPr lvl="2"/>
            <a:r>
              <a:rPr lang="zh-TW" altLang="en-US" dirty="0"/>
              <a:t>使用高強度密碼 </a:t>
            </a:r>
            <a:r>
              <a:rPr lang="en-US" altLang="zh-TW" dirty="0"/>
              <a:t>(</a:t>
            </a:r>
            <a:r>
              <a:rPr lang="zh-TW" altLang="en-US" dirty="0"/>
              <a:t>小寫、數字、特殊字元組合</a:t>
            </a:r>
            <a:r>
              <a:rPr lang="en-US" altLang="zh-TW" dirty="0"/>
              <a:t>)</a:t>
            </a:r>
          </a:p>
          <a:p>
            <a:pPr lvl="2"/>
            <a:r>
              <a:rPr lang="zh-TW" altLang="en-US" dirty="0"/>
              <a:t>多組密碼，別都使用同一種</a:t>
            </a:r>
            <a:endParaRPr lang="en-US" altLang="zh-TW" dirty="0"/>
          </a:p>
          <a:p>
            <a:pPr lvl="2"/>
            <a:r>
              <a:rPr lang="zh-TW" altLang="en-US" dirty="0"/>
              <a:t>定期更新物聯網設備韌體</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225565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https://ithelp.ithome.com.tw/articles/10222558</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34225" y="841411"/>
            <a:ext cx="7684315" cy="5483734"/>
          </a:xfrm>
        </p:spPr>
        <p:txBody>
          <a:bodyPr>
            <a:normAutofit lnSpcReduction="10000"/>
          </a:bodyPr>
          <a:lstStyle/>
          <a:p>
            <a:r>
              <a:rPr lang="en-US" altLang="zh-TW" dirty="0">
                <a:solidFill>
                  <a:srgbClr val="FFC000"/>
                </a:solidFill>
              </a:rPr>
              <a:t>2. </a:t>
            </a:r>
            <a:r>
              <a:rPr lang="zh-TW" altLang="en-US" dirty="0">
                <a:solidFill>
                  <a:srgbClr val="FFC000"/>
                </a:solidFill>
              </a:rPr>
              <a:t>不安全的網路服務 </a:t>
            </a:r>
            <a:r>
              <a:rPr lang="en-US" altLang="zh-TW" dirty="0">
                <a:solidFill>
                  <a:srgbClr val="FFC000"/>
                </a:solidFill>
              </a:rPr>
              <a:t>(Insecure Network Services)</a:t>
            </a:r>
          </a:p>
          <a:p>
            <a:pPr lvl="1"/>
            <a:r>
              <a:rPr lang="zh-TW" altLang="en-US" dirty="0"/>
              <a:t>物聯網裝置上常常會出現某些不安全甚至不需要的網路服務。</a:t>
            </a:r>
            <a:endParaRPr lang="en-US" altLang="zh-TW" dirty="0"/>
          </a:p>
          <a:p>
            <a:pPr lvl="1"/>
            <a:r>
              <a:rPr lang="zh-TW" altLang="en-US" dirty="0"/>
              <a:t>這些服務可能會直接或是間接地使用戶資料暴露於風險當中。</a:t>
            </a:r>
            <a:endParaRPr lang="en-US" altLang="zh-TW" dirty="0"/>
          </a:p>
          <a:p>
            <a:pPr lvl="1"/>
            <a:r>
              <a:rPr lang="zh-TW" altLang="en-US" dirty="0"/>
              <a:t>攻擊類型：</a:t>
            </a:r>
            <a:endParaRPr lang="en-US" altLang="zh-TW" dirty="0"/>
          </a:p>
          <a:p>
            <a:pPr lvl="2"/>
            <a:r>
              <a:rPr lang="en-US" altLang="zh-TW" dirty="0">
                <a:solidFill>
                  <a:srgbClr val="C00000"/>
                </a:solidFill>
              </a:rPr>
              <a:t>threat agents</a:t>
            </a:r>
          </a:p>
          <a:p>
            <a:pPr lvl="3"/>
            <a:r>
              <a:rPr lang="zh-TW" altLang="en-US" dirty="0"/>
              <a:t>透過網路連結訪問到該設備的人有機會利用已知漏洞進行攻擊。</a:t>
            </a:r>
            <a:endParaRPr lang="en-US" altLang="zh-TW" dirty="0"/>
          </a:p>
          <a:p>
            <a:pPr lvl="2"/>
            <a:r>
              <a:rPr lang="en-US" altLang="zh-TW" dirty="0">
                <a:solidFill>
                  <a:srgbClr val="C00000"/>
                </a:solidFill>
              </a:rPr>
              <a:t>attack vectors</a:t>
            </a:r>
          </a:p>
          <a:p>
            <a:pPr lvl="3"/>
            <a:r>
              <a:rPr lang="zh-TW" altLang="en-US" dirty="0"/>
              <a:t>駭客透過容易受攻擊的網路服務攻擊設備本身或是進行反彈攻擊攻擊者可能來自內部或外部連接。</a:t>
            </a:r>
            <a:endParaRPr lang="en-US" altLang="zh-TW" dirty="0"/>
          </a:p>
          <a:p>
            <a:pPr lvl="2"/>
            <a:r>
              <a:rPr lang="en-US" altLang="zh-TW" dirty="0">
                <a:solidFill>
                  <a:srgbClr val="C00000"/>
                </a:solidFill>
              </a:rPr>
              <a:t>security weakness</a:t>
            </a:r>
          </a:p>
          <a:p>
            <a:pPr lvl="3"/>
            <a:r>
              <a:rPr lang="en-US" altLang="zh-TW" dirty="0"/>
              <a:t>DoS</a:t>
            </a:r>
          </a:p>
          <a:p>
            <a:pPr lvl="4"/>
            <a:r>
              <a:rPr lang="zh-TW" altLang="en-US" dirty="0"/>
              <a:t>使用戶無法正常訪問該設備 </a:t>
            </a:r>
            <a:r>
              <a:rPr lang="en-US" altLang="zh-TW" dirty="0"/>
              <a:t>(</a:t>
            </a:r>
            <a:r>
              <a:rPr lang="zh-TW" altLang="en-US" dirty="0"/>
              <a:t>較常見</a:t>
            </a:r>
            <a:r>
              <a:rPr lang="en-US" altLang="zh-TW" dirty="0"/>
              <a:t>)</a:t>
            </a:r>
            <a:r>
              <a:rPr lang="zh-TW" altLang="en-US" dirty="0"/>
              <a:t>。</a:t>
            </a:r>
            <a:endParaRPr lang="en-US" altLang="zh-TW" dirty="0"/>
          </a:p>
          <a:p>
            <a:pPr lvl="3"/>
            <a:r>
              <a:rPr lang="en-US" altLang="zh-TW" dirty="0"/>
              <a:t>Buffer Overflow</a:t>
            </a:r>
          </a:p>
          <a:p>
            <a:pPr lvl="4"/>
            <a:r>
              <a:rPr lang="zh-TW" altLang="en-US" dirty="0"/>
              <a:t>使用不安全的網路服務設備，通常可用一些</a:t>
            </a:r>
            <a:r>
              <a:rPr lang="en-US" altLang="zh-TW" dirty="0"/>
              <a:t>port</a:t>
            </a:r>
            <a:r>
              <a:rPr lang="zh-TW" altLang="en-US" dirty="0"/>
              <a:t>的</a:t>
            </a:r>
            <a:r>
              <a:rPr lang="en-US" altLang="zh-TW" dirty="0"/>
              <a:t>scanner</a:t>
            </a:r>
            <a:r>
              <a:rPr lang="zh-TW" altLang="en-US" dirty="0"/>
              <a:t>或</a:t>
            </a:r>
            <a:r>
              <a:rPr lang="en-US" altLang="zh-TW" dirty="0" err="1"/>
              <a:t>fuzzer</a:t>
            </a:r>
            <a:r>
              <a:rPr lang="zh-TW" altLang="en-US" dirty="0"/>
              <a:t>找到。</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121915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https://ithelp.ithome.com.tw/articles/10222863</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34225" y="1274557"/>
            <a:ext cx="7684315" cy="4479721"/>
          </a:xfrm>
        </p:spPr>
        <p:txBody>
          <a:bodyPr>
            <a:normAutofit/>
          </a:bodyPr>
          <a:lstStyle/>
          <a:p>
            <a:r>
              <a:rPr lang="en-US" altLang="zh-TW" dirty="0">
                <a:solidFill>
                  <a:srgbClr val="FFC000"/>
                </a:solidFill>
              </a:rPr>
              <a:t>3. </a:t>
            </a:r>
            <a:r>
              <a:rPr lang="zh-TW" altLang="en-US" dirty="0">
                <a:solidFill>
                  <a:srgbClr val="FFC000"/>
                </a:solidFill>
              </a:rPr>
              <a:t>不安全的生態界面 </a:t>
            </a:r>
            <a:r>
              <a:rPr lang="en-US" altLang="zh-TW" dirty="0">
                <a:solidFill>
                  <a:srgbClr val="FFC000"/>
                </a:solidFill>
              </a:rPr>
              <a:t>(Insecure Ecosystem Interfaces)</a:t>
            </a:r>
          </a:p>
          <a:p>
            <a:pPr lvl="1"/>
            <a:r>
              <a:rPr lang="zh-TW" altLang="en-US" dirty="0"/>
              <a:t>物聯網裝置設備外的生態系統容易被攻擊。</a:t>
            </a:r>
            <a:endParaRPr lang="en-US" altLang="zh-TW" dirty="0"/>
          </a:p>
          <a:p>
            <a:pPr lvl="1"/>
            <a:r>
              <a:rPr lang="en-US" altLang="zh-TW" dirty="0"/>
              <a:t>Ex</a:t>
            </a:r>
            <a:r>
              <a:rPr lang="zh-TW" altLang="en-US" dirty="0"/>
              <a:t>：</a:t>
            </a:r>
            <a:endParaRPr lang="en-US" altLang="zh-TW" dirty="0"/>
          </a:p>
          <a:p>
            <a:pPr lvl="2"/>
            <a:r>
              <a:rPr lang="zh-TW" altLang="en-US" dirty="0"/>
              <a:t>不安全的網頁</a:t>
            </a:r>
            <a:endParaRPr lang="en-US" altLang="zh-TW" dirty="0"/>
          </a:p>
          <a:p>
            <a:pPr lvl="2"/>
            <a:r>
              <a:rPr lang="zh-TW" altLang="en-US" dirty="0"/>
              <a:t>雲</a:t>
            </a:r>
            <a:endParaRPr lang="en-US" altLang="zh-TW" dirty="0"/>
          </a:p>
          <a:p>
            <a:pPr lvl="2"/>
            <a:r>
              <a:rPr lang="zh-TW" altLang="en-US" dirty="0"/>
              <a:t>後端</a:t>
            </a:r>
            <a:r>
              <a:rPr lang="en-US" altLang="zh-TW" dirty="0"/>
              <a:t>API</a:t>
            </a:r>
          </a:p>
          <a:p>
            <a:pPr lvl="2"/>
            <a:r>
              <a:rPr lang="zh-TW" altLang="en-US" dirty="0"/>
              <a:t>移動式介面等</a:t>
            </a:r>
            <a:endParaRPr lang="en-US" altLang="zh-TW" dirty="0"/>
          </a:p>
          <a:p>
            <a:pPr lvl="1"/>
            <a:endParaRPr lang="zh-TW" altLang="en-US" dirty="0"/>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pic>
        <p:nvPicPr>
          <p:cNvPr id="5" name="圖片 4">
            <a:extLst>
              <a:ext uri="{FF2B5EF4-FFF2-40B4-BE49-F238E27FC236}">
                <a16:creationId xmlns:a16="http://schemas.microsoft.com/office/drawing/2014/main" id="{D22FDF33-7E85-7E06-C9B1-347A02865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266" y="3232169"/>
            <a:ext cx="3807890" cy="2522109"/>
          </a:xfrm>
          <a:prstGeom prst="rect">
            <a:avLst/>
          </a:prstGeom>
        </p:spPr>
      </p:pic>
    </p:spTree>
    <p:extLst>
      <p:ext uri="{BB962C8B-B14F-4D97-AF65-F5344CB8AC3E}">
        <p14:creationId xmlns:p14="http://schemas.microsoft.com/office/powerpoint/2010/main" val="362606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337803" y="1997474"/>
            <a:ext cx="6652469" cy="3171608"/>
          </a:xfrm>
        </p:spPr>
        <p:txBody>
          <a:bodyPr>
            <a:normAutofit/>
          </a:bodyPr>
          <a:lstStyle/>
          <a:p>
            <a:r>
              <a:rPr lang="en-US" altLang="zh-TW" dirty="0">
                <a:solidFill>
                  <a:srgbClr val="FFC000"/>
                </a:solidFill>
              </a:rPr>
              <a:t>3. </a:t>
            </a:r>
            <a:r>
              <a:rPr lang="zh-TW" altLang="en-US" dirty="0">
                <a:solidFill>
                  <a:srgbClr val="FFC000"/>
                </a:solidFill>
              </a:rPr>
              <a:t>不安全的生態界面 </a:t>
            </a:r>
            <a:r>
              <a:rPr lang="en-US" altLang="zh-TW" dirty="0">
                <a:solidFill>
                  <a:srgbClr val="FFC000"/>
                </a:solidFill>
              </a:rPr>
              <a:t>(Insecure Ecosystem Interfaces) - Cloud</a:t>
            </a:r>
          </a:p>
          <a:p>
            <a:pPr lvl="1"/>
            <a:r>
              <a:rPr lang="zh-TW" altLang="en-US" dirty="0"/>
              <a:t>攻擊面在於它所提供的接口。</a:t>
            </a:r>
            <a:endParaRPr lang="en-US" altLang="zh-TW" dirty="0"/>
          </a:p>
          <a:p>
            <a:pPr lvl="1"/>
            <a:r>
              <a:rPr lang="zh-TW" altLang="en-US" dirty="0"/>
              <a:t>攻擊面：</a:t>
            </a:r>
          </a:p>
          <a:p>
            <a:pPr lvl="2"/>
            <a:r>
              <a:rPr lang="zh-TW" altLang="en-US" dirty="0"/>
              <a:t>儲存</a:t>
            </a:r>
          </a:p>
          <a:p>
            <a:pPr lvl="2"/>
            <a:r>
              <a:rPr lang="zh-TW" altLang="en-US" dirty="0"/>
              <a:t>認證機制</a:t>
            </a:r>
          </a:p>
          <a:p>
            <a:pPr lvl="2"/>
            <a:r>
              <a:rPr lang="zh-TW" altLang="en-US" dirty="0"/>
              <a:t>加密機制</a:t>
            </a:r>
          </a:p>
          <a:p>
            <a:pPr lvl="2"/>
            <a:r>
              <a:rPr lang="zh-TW" altLang="en-US" dirty="0"/>
              <a:t>現有漏洞</a:t>
            </a:r>
          </a:p>
        </p:txBody>
      </p:sp>
      <p:pic>
        <p:nvPicPr>
          <p:cNvPr id="5" name="圖片 4">
            <a:extLst>
              <a:ext uri="{FF2B5EF4-FFF2-40B4-BE49-F238E27FC236}">
                <a16:creationId xmlns:a16="http://schemas.microsoft.com/office/drawing/2014/main" id="{D22FDF33-7E85-7E06-C9B1-347A02865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988" y="2124410"/>
            <a:ext cx="4405209" cy="2917736"/>
          </a:xfrm>
          <a:prstGeom prst="rect">
            <a:avLst/>
          </a:prstGeom>
        </p:spPr>
      </p:pic>
      <p:sp>
        <p:nvSpPr>
          <p:cNvPr id="3" name="矩形: 圓角 2">
            <a:extLst>
              <a:ext uri="{FF2B5EF4-FFF2-40B4-BE49-F238E27FC236}">
                <a16:creationId xmlns:a16="http://schemas.microsoft.com/office/drawing/2014/main" id="{42E6790F-6315-D518-C17C-D3D4B25745E9}"/>
              </a:ext>
            </a:extLst>
          </p:cNvPr>
          <p:cNvSpPr/>
          <p:nvPr/>
        </p:nvSpPr>
        <p:spPr>
          <a:xfrm>
            <a:off x="8422547" y="2373161"/>
            <a:ext cx="2021747" cy="103184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3BDDFF7-C5CD-5EF2-5EB1-4898A1CECFB1}"/>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3"/>
              </a:rPr>
              <a:t>https://ithelp.ithome.com.tw/articles/10222863</a:t>
            </a:r>
            <a:endParaRPr lang="zh-TW" altLang="en-US" sz="2000" dirty="0"/>
          </a:p>
        </p:txBody>
      </p:sp>
    </p:spTree>
    <p:extLst>
      <p:ext uri="{BB962C8B-B14F-4D97-AF65-F5344CB8AC3E}">
        <p14:creationId xmlns:p14="http://schemas.microsoft.com/office/powerpoint/2010/main" val="111528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396528" y="1360195"/>
            <a:ext cx="6675392" cy="4446165"/>
          </a:xfrm>
        </p:spPr>
        <p:txBody>
          <a:bodyPr>
            <a:normAutofit/>
          </a:bodyPr>
          <a:lstStyle/>
          <a:p>
            <a:r>
              <a:rPr lang="en-US" altLang="zh-TW" dirty="0">
                <a:solidFill>
                  <a:srgbClr val="FFC000"/>
                </a:solidFill>
              </a:rPr>
              <a:t>3. </a:t>
            </a:r>
            <a:r>
              <a:rPr lang="zh-TW" altLang="en-US" dirty="0">
                <a:solidFill>
                  <a:srgbClr val="FFC000"/>
                </a:solidFill>
              </a:rPr>
              <a:t>不安全的生態界面 </a:t>
            </a:r>
            <a:r>
              <a:rPr lang="en-US" altLang="zh-TW" dirty="0">
                <a:solidFill>
                  <a:srgbClr val="FFC000"/>
                </a:solidFill>
              </a:rPr>
              <a:t>(Insecure Ecosystem Interfaces) - Device</a:t>
            </a:r>
          </a:p>
          <a:p>
            <a:pPr lvl="1"/>
            <a:r>
              <a:rPr lang="zh-TW" altLang="en-US" dirty="0"/>
              <a:t>通常具有感測器的設備。</a:t>
            </a:r>
            <a:endParaRPr lang="en-US" altLang="zh-TW" dirty="0"/>
          </a:p>
          <a:p>
            <a:pPr lvl="1"/>
            <a:r>
              <a:rPr lang="zh-TW" altLang="en-US" dirty="0"/>
              <a:t>與用戶本身或四周資料有密切相關。</a:t>
            </a:r>
            <a:endParaRPr lang="en-US" altLang="zh-TW" dirty="0"/>
          </a:p>
          <a:p>
            <a:pPr lvl="1"/>
            <a:r>
              <a:rPr lang="zh-TW" altLang="en-US" dirty="0"/>
              <a:t>攻擊面：</a:t>
            </a:r>
          </a:p>
          <a:p>
            <a:pPr lvl="2"/>
            <a:r>
              <a:rPr lang="en-US" altLang="zh-TW" dirty="0"/>
              <a:t>sensor </a:t>
            </a:r>
            <a:r>
              <a:rPr lang="zh-TW" altLang="en-US" dirty="0"/>
              <a:t>接口</a:t>
            </a:r>
          </a:p>
          <a:p>
            <a:pPr lvl="3"/>
            <a:r>
              <a:rPr lang="zh-TW" altLang="en-US" dirty="0"/>
              <a:t>例如：</a:t>
            </a:r>
            <a:r>
              <a:rPr lang="zh-TW" altLang="en-US" dirty="0">
                <a:hlinkClick r:id="rId2"/>
              </a:rPr>
              <a:t>從智慧溫度計入侵資料庫</a:t>
            </a:r>
            <a:endParaRPr lang="zh-TW" altLang="en-US" dirty="0"/>
          </a:p>
          <a:p>
            <a:pPr lvl="2"/>
            <a:r>
              <a:rPr lang="zh-TW" altLang="en-US" dirty="0"/>
              <a:t>硬體接口</a:t>
            </a:r>
          </a:p>
          <a:p>
            <a:pPr lvl="2"/>
            <a:r>
              <a:rPr lang="zh-TW" altLang="en-US" dirty="0"/>
              <a:t>人機介面</a:t>
            </a:r>
          </a:p>
          <a:p>
            <a:pPr lvl="2"/>
            <a:r>
              <a:rPr lang="zh-TW" altLang="en-US" dirty="0"/>
              <a:t>儲存</a:t>
            </a:r>
          </a:p>
          <a:p>
            <a:pPr lvl="2"/>
            <a:r>
              <a:rPr lang="zh-TW" altLang="en-US" dirty="0"/>
              <a:t>認證機制</a:t>
            </a:r>
          </a:p>
          <a:p>
            <a:pPr lvl="2"/>
            <a:r>
              <a:rPr lang="zh-TW" altLang="en-US" dirty="0"/>
              <a:t>加密機制</a:t>
            </a:r>
          </a:p>
        </p:txBody>
      </p:sp>
      <p:pic>
        <p:nvPicPr>
          <p:cNvPr id="5" name="圖片 4">
            <a:extLst>
              <a:ext uri="{FF2B5EF4-FFF2-40B4-BE49-F238E27FC236}">
                <a16:creationId xmlns:a16="http://schemas.microsoft.com/office/drawing/2014/main" id="{D22FDF33-7E85-7E06-C9B1-347A02865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263" y="2124409"/>
            <a:ext cx="4405209" cy="2917736"/>
          </a:xfrm>
          <a:prstGeom prst="rect">
            <a:avLst/>
          </a:prstGeom>
        </p:spPr>
      </p:pic>
      <p:sp>
        <p:nvSpPr>
          <p:cNvPr id="3" name="矩形: 圓角 2">
            <a:extLst>
              <a:ext uri="{FF2B5EF4-FFF2-40B4-BE49-F238E27FC236}">
                <a16:creationId xmlns:a16="http://schemas.microsoft.com/office/drawing/2014/main" id="{42E6790F-6315-D518-C17C-D3D4B25745E9}"/>
              </a:ext>
            </a:extLst>
          </p:cNvPr>
          <p:cNvSpPr/>
          <p:nvPr/>
        </p:nvSpPr>
        <p:spPr>
          <a:xfrm>
            <a:off x="7466202" y="3801386"/>
            <a:ext cx="805343" cy="103184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6908E8AA-7A41-F899-94AA-9BA23B5EEFAD}"/>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4"/>
              </a:rPr>
              <a:t>https://ithelp.ithome.com.tw/articles/10222863</a:t>
            </a:r>
            <a:endParaRPr lang="zh-TW" altLang="en-US" sz="2000" dirty="0"/>
          </a:p>
        </p:txBody>
      </p:sp>
    </p:spTree>
    <p:extLst>
      <p:ext uri="{BB962C8B-B14F-4D97-AF65-F5344CB8AC3E}">
        <p14:creationId xmlns:p14="http://schemas.microsoft.com/office/powerpoint/2010/main" val="407825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396528" y="1834175"/>
            <a:ext cx="6675391" cy="3498203"/>
          </a:xfrm>
        </p:spPr>
        <p:txBody>
          <a:bodyPr>
            <a:normAutofit/>
          </a:bodyPr>
          <a:lstStyle/>
          <a:p>
            <a:r>
              <a:rPr lang="en-US" altLang="zh-TW" dirty="0">
                <a:solidFill>
                  <a:srgbClr val="FFC000"/>
                </a:solidFill>
              </a:rPr>
              <a:t>3. </a:t>
            </a:r>
            <a:r>
              <a:rPr lang="zh-TW" altLang="en-US" dirty="0">
                <a:solidFill>
                  <a:srgbClr val="FFC000"/>
                </a:solidFill>
              </a:rPr>
              <a:t>不安全的生態界面 </a:t>
            </a:r>
            <a:r>
              <a:rPr lang="en-US" altLang="zh-TW" dirty="0">
                <a:solidFill>
                  <a:srgbClr val="FFC000"/>
                </a:solidFill>
              </a:rPr>
              <a:t>(Insecure Ecosystem Interfaces) - Mobile</a:t>
            </a:r>
          </a:p>
          <a:p>
            <a:pPr lvl="1"/>
            <a:r>
              <a:rPr lang="zh-TW" altLang="en-US" dirty="0"/>
              <a:t>為整個物聯網生態系統重要的介面之一。</a:t>
            </a:r>
            <a:endParaRPr lang="en-US" altLang="zh-TW" dirty="0"/>
          </a:p>
          <a:p>
            <a:pPr lvl="1"/>
            <a:r>
              <a:rPr lang="zh-TW" altLang="en-US" dirty="0"/>
              <a:t>移動式介面可與 </a:t>
            </a:r>
            <a:r>
              <a:rPr lang="en-US" altLang="zh-TW" dirty="0"/>
              <a:t>IOT </a:t>
            </a:r>
            <a:r>
              <a:rPr lang="zh-TW" altLang="en-US" dirty="0"/>
              <a:t>生態系統進行資料讀取和發送命令。</a:t>
            </a:r>
            <a:endParaRPr lang="en-US" altLang="zh-TW" dirty="0"/>
          </a:p>
          <a:p>
            <a:pPr lvl="1"/>
            <a:r>
              <a:rPr lang="zh-TW" altLang="en-US" dirty="0"/>
              <a:t>攻擊面：</a:t>
            </a:r>
          </a:p>
          <a:p>
            <a:pPr lvl="2"/>
            <a:r>
              <a:rPr lang="zh-TW" altLang="en-US" dirty="0"/>
              <a:t>認證機制</a:t>
            </a:r>
          </a:p>
          <a:p>
            <a:pPr lvl="2"/>
            <a:r>
              <a:rPr lang="zh-TW" altLang="en-US" dirty="0"/>
              <a:t>加密機制</a:t>
            </a:r>
          </a:p>
          <a:p>
            <a:pPr lvl="2"/>
            <a:r>
              <a:rPr lang="en-US" altLang="zh-TW" dirty="0">
                <a:hlinkClick r:id="rId2"/>
              </a:rPr>
              <a:t>OWASP Mobile Top 10</a:t>
            </a:r>
            <a:r>
              <a:rPr lang="en-US" altLang="zh-TW" dirty="0"/>
              <a:t> </a:t>
            </a:r>
            <a:r>
              <a:rPr lang="zh-TW" altLang="en-US" dirty="0"/>
              <a:t>中各項不安全因素</a:t>
            </a:r>
          </a:p>
          <a:p>
            <a:pPr lvl="2"/>
            <a:endParaRPr lang="zh-TW" altLang="en-US" dirty="0"/>
          </a:p>
        </p:txBody>
      </p:sp>
      <p:pic>
        <p:nvPicPr>
          <p:cNvPr id="5" name="圖片 4">
            <a:extLst>
              <a:ext uri="{FF2B5EF4-FFF2-40B4-BE49-F238E27FC236}">
                <a16:creationId xmlns:a16="http://schemas.microsoft.com/office/drawing/2014/main" id="{D22FDF33-7E85-7E06-C9B1-347A02865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263" y="2124409"/>
            <a:ext cx="4405209" cy="2917736"/>
          </a:xfrm>
          <a:prstGeom prst="rect">
            <a:avLst/>
          </a:prstGeom>
        </p:spPr>
      </p:pic>
      <p:sp>
        <p:nvSpPr>
          <p:cNvPr id="3" name="矩形: 圓角 2">
            <a:extLst>
              <a:ext uri="{FF2B5EF4-FFF2-40B4-BE49-F238E27FC236}">
                <a16:creationId xmlns:a16="http://schemas.microsoft.com/office/drawing/2014/main" id="{42E6790F-6315-D518-C17C-D3D4B25745E9}"/>
              </a:ext>
            </a:extLst>
          </p:cNvPr>
          <p:cNvSpPr/>
          <p:nvPr/>
        </p:nvSpPr>
        <p:spPr>
          <a:xfrm>
            <a:off x="10872132" y="3826553"/>
            <a:ext cx="805343" cy="103184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ADC488C6-D8D8-D344-1504-6874F14E61E9}"/>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4"/>
              </a:rPr>
              <a:t>https://ithelp.ithome.com.tw/articles/10222863</a:t>
            </a:r>
            <a:endParaRPr lang="zh-TW" altLang="en-US" sz="2000" dirty="0"/>
          </a:p>
        </p:txBody>
      </p:sp>
    </p:spTree>
    <p:extLst>
      <p:ext uri="{BB962C8B-B14F-4D97-AF65-F5344CB8AC3E}">
        <p14:creationId xmlns:p14="http://schemas.microsoft.com/office/powerpoint/2010/main" val="403644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https://ithelp.ithome.com.tw/articles/10223310</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327172" y="2114920"/>
            <a:ext cx="7180975" cy="2936716"/>
          </a:xfrm>
        </p:spPr>
        <p:txBody>
          <a:bodyPr>
            <a:normAutofit/>
          </a:bodyPr>
          <a:lstStyle/>
          <a:p>
            <a:r>
              <a:rPr lang="en-US" altLang="zh-TW" dirty="0">
                <a:solidFill>
                  <a:srgbClr val="FFC000"/>
                </a:solidFill>
              </a:rPr>
              <a:t>4. </a:t>
            </a:r>
            <a:r>
              <a:rPr lang="zh-TW" altLang="en-US" dirty="0">
                <a:solidFill>
                  <a:srgbClr val="FFC000"/>
                </a:solidFill>
              </a:rPr>
              <a:t>不安全的更新機制 </a:t>
            </a:r>
            <a:r>
              <a:rPr lang="en-US" altLang="zh-TW" dirty="0">
                <a:solidFill>
                  <a:srgbClr val="FFC000"/>
                </a:solidFill>
              </a:rPr>
              <a:t>(Lack of Secure Update Mechanism)</a:t>
            </a:r>
          </a:p>
          <a:p>
            <a:pPr lvl="1"/>
            <a:r>
              <a:rPr lang="zh-TW" altLang="en-US" dirty="0"/>
              <a:t>缺乏安全的更新機制</a:t>
            </a:r>
            <a:endParaRPr lang="en-US" altLang="zh-TW" dirty="0"/>
          </a:p>
          <a:p>
            <a:pPr lvl="1"/>
            <a:r>
              <a:rPr lang="zh-TW" altLang="en-US" dirty="0"/>
              <a:t>缺乏對裝置的韌體驗證</a:t>
            </a:r>
            <a:endParaRPr lang="en-US" altLang="zh-TW" dirty="0"/>
          </a:p>
          <a:p>
            <a:pPr lvl="1"/>
            <a:r>
              <a:rPr lang="zh-TW" altLang="en-US" dirty="0"/>
              <a:t>傳輸未加密</a:t>
            </a:r>
            <a:endParaRPr lang="en-US" altLang="zh-TW" dirty="0"/>
          </a:p>
          <a:p>
            <a:pPr lvl="1"/>
            <a:r>
              <a:rPr lang="zh-TW" altLang="en-US" dirty="0"/>
              <a:t>缺乏反回滾機制</a:t>
            </a:r>
            <a:endParaRPr lang="en-US" altLang="zh-TW" dirty="0"/>
          </a:p>
          <a:p>
            <a:pPr lvl="1"/>
            <a:r>
              <a:rPr lang="zh-TW" altLang="en-US" dirty="0"/>
              <a:t>缺少因更新而導致的安全更改通知</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31065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https://ithelp.ithome.com.tw/articles/10223741</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25836" y="2387562"/>
            <a:ext cx="7684315" cy="2391432"/>
          </a:xfrm>
        </p:spPr>
        <p:txBody>
          <a:bodyPr>
            <a:normAutofit/>
          </a:bodyPr>
          <a:lstStyle/>
          <a:p>
            <a:r>
              <a:rPr lang="en-US" altLang="zh-TW" dirty="0">
                <a:solidFill>
                  <a:srgbClr val="FFC000"/>
                </a:solidFill>
              </a:rPr>
              <a:t>5. </a:t>
            </a:r>
            <a:r>
              <a:rPr lang="zh-TW" altLang="en-US" dirty="0">
                <a:solidFill>
                  <a:srgbClr val="FFC000"/>
                </a:solidFill>
              </a:rPr>
              <a:t>使用不安全的元件 </a:t>
            </a:r>
            <a:r>
              <a:rPr lang="en-US" altLang="zh-TW" dirty="0">
                <a:solidFill>
                  <a:srgbClr val="FFC000"/>
                </a:solidFill>
              </a:rPr>
              <a:t>(Use of Insecure or Outdated Components)</a:t>
            </a:r>
          </a:p>
          <a:p>
            <a:pPr lvl="1"/>
            <a:r>
              <a:rPr lang="zh-TW" altLang="en-US" dirty="0"/>
              <a:t>使用可能導致裝置洩露或漏洞未修補、已經過時的軟體。</a:t>
            </a:r>
            <a:endParaRPr lang="en-US" altLang="zh-TW" dirty="0"/>
          </a:p>
          <a:p>
            <a:pPr lvl="1"/>
            <a:r>
              <a:rPr lang="zh-TW" altLang="en-US" dirty="0"/>
              <a:t>通常只是為了圖謀方便或節省成本而使用現有的軟體庫。</a:t>
            </a:r>
            <a:endParaRPr lang="en-US" altLang="zh-TW" dirty="0"/>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941049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https://ithelp.ithome.com.tw/articles/10224170</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34225" y="1720637"/>
            <a:ext cx="7684315" cy="3725282"/>
          </a:xfrm>
        </p:spPr>
        <p:txBody>
          <a:bodyPr>
            <a:normAutofit/>
          </a:bodyPr>
          <a:lstStyle/>
          <a:p>
            <a:r>
              <a:rPr lang="en-US" altLang="zh-TW" dirty="0">
                <a:solidFill>
                  <a:srgbClr val="FFC000"/>
                </a:solidFill>
              </a:rPr>
              <a:t>6. </a:t>
            </a:r>
            <a:r>
              <a:rPr lang="zh-TW" altLang="en-US" dirty="0">
                <a:solidFill>
                  <a:srgbClr val="FFC000"/>
                </a:solidFill>
              </a:rPr>
              <a:t>隱私防護不足 </a:t>
            </a:r>
            <a:r>
              <a:rPr lang="en-US" altLang="zh-TW" dirty="0">
                <a:solidFill>
                  <a:srgbClr val="FFC000"/>
                </a:solidFill>
              </a:rPr>
              <a:t>(Insufficient Privacy Protection)</a:t>
            </a:r>
          </a:p>
          <a:p>
            <a:pPr lvl="1"/>
            <a:r>
              <a:rPr lang="zh-TW" altLang="en-US" dirty="0"/>
              <a:t>儲存在物聯網設備中的用戶資訊，可能被不當使用，或未經授權存取。</a:t>
            </a:r>
            <a:endParaRPr lang="en-US" altLang="zh-TW" dirty="0"/>
          </a:p>
          <a:p>
            <a:pPr lvl="1"/>
            <a:r>
              <a:rPr lang="zh-TW" altLang="en-US" dirty="0"/>
              <a:t>問題還是出在 「授權」。</a:t>
            </a:r>
            <a:endParaRPr lang="en-US" altLang="zh-TW" dirty="0"/>
          </a:p>
          <a:p>
            <a:pPr lvl="1"/>
            <a:r>
              <a:rPr lang="zh-TW" altLang="en-US" dirty="0"/>
              <a:t>任何用戶資料的使用還是必須經過用戶同意。</a:t>
            </a:r>
            <a:endParaRPr lang="en-US" altLang="zh-TW" dirty="0"/>
          </a:p>
          <a:p>
            <a:pPr lvl="1"/>
            <a:r>
              <a:rPr lang="en-US" altLang="zh-TW" dirty="0">
                <a:hlinkClick r:id="rId3"/>
              </a:rPr>
              <a:t>GDPR (General Data Protection Regulation)</a:t>
            </a:r>
            <a:endParaRPr lang="en-US" altLang="zh-TW" dirty="0"/>
          </a:p>
          <a:p>
            <a:pPr lvl="2"/>
            <a:r>
              <a:rPr lang="zh-TW" altLang="en-US" dirty="0"/>
              <a:t>中文：一般資料保護規範。</a:t>
            </a:r>
            <a:endParaRPr lang="en-US" altLang="zh-TW" dirty="0"/>
          </a:p>
          <a:p>
            <a:pPr lvl="2"/>
            <a:r>
              <a:rPr lang="zh-TW" altLang="en-US" dirty="0"/>
              <a:t>於</a:t>
            </a:r>
            <a:r>
              <a:rPr lang="en-US" altLang="zh-TW" dirty="0"/>
              <a:t>2018</a:t>
            </a:r>
            <a:r>
              <a:rPr lang="zh-TW" altLang="en-US" dirty="0"/>
              <a:t>年</a:t>
            </a:r>
            <a:r>
              <a:rPr lang="en-US" altLang="zh-TW" dirty="0"/>
              <a:t>5</a:t>
            </a:r>
            <a:r>
              <a:rPr lang="zh-TW" altLang="en-US" dirty="0"/>
              <a:t>月</a:t>
            </a:r>
            <a:r>
              <a:rPr lang="en-US" altLang="zh-TW" dirty="0"/>
              <a:t>25</a:t>
            </a:r>
            <a:r>
              <a:rPr lang="zh-TW" altLang="en-US" dirty="0"/>
              <a:t>日於歐盟實施的個資保護法律。</a:t>
            </a:r>
            <a:endParaRPr lang="en-US" altLang="zh-TW" dirty="0"/>
          </a:p>
          <a:p>
            <a:pPr lvl="2"/>
            <a:r>
              <a:rPr lang="zh-TW" altLang="en-US" dirty="0"/>
              <a:t>主要目標為取回公民以及住民對於個人資料的控制，以及為了國際商務而簡化在歐盟內的統一規範。</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4"/>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891593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https://ithelp.ithome.com.tw/articles/10224500</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00669" y="2031030"/>
            <a:ext cx="7684315" cy="3104496"/>
          </a:xfrm>
        </p:spPr>
        <p:txBody>
          <a:bodyPr>
            <a:normAutofit/>
          </a:bodyPr>
          <a:lstStyle/>
          <a:p>
            <a:r>
              <a:rPr lang="en-US" altLang="zh-TW" dirty="0">
                <a:solidFill>
                  <a:srgbClr val="FFC000"/>
                </a:solidFill>
              </a:rPr>
              <a:t>7. </a:t>
            </a:r>
            <a:r>
              <a:rPr lang="zh-TW" altLang="en-US" dirty="0">
                <a:solidFill>
                  <a:srgbClr val="FFC000"/>
                </a:solidFill>
              </a:rPr>
              <a:t>不安全的資料轉移和儲存 </a:t>
            </a:r>
            <a:r>
              <a:rPr lang="en-US" altLang="zh-TW" dirty="0">
                <a:solidFill>
                  <a:srgbClr val="FFC000"/>
                </a:solidFill>
              </a:rPr>
              <a:t>(Insecure Data Transfer and Storage)</a:t>
            </a:r>
          </a:p>
          <a:p>
            <a:pPr lvl="1"/>
            <a:r>
              <a:rPr lang="zh-TW" altLang="en-US" dirty="0"/>
              <a:t>常常忽略傳輸過程中的安全問題。</a:t>
            </a:r>
            <a:endParaRPr lang="en-US" altLang="zh-TW" dirty="0"/>
          </a:p>
          <a:p>
            <a:pPr lvl="1"/>
            <a:r>
              <a:rPr lang="zh-TW" altLang="en-US" dirty="0"/>
              <a:t>或者設計者是使用</a:t>
            </a:r>
            <a:r>
              <a:rPr lang="en-US" altLang="zh-TW" dirty="0"/>
              <a:t>open source</a:t>
            </a:r>
            <a:r>
              <a:rPr lang="zh-TW" altLang="en-US" dirty="0"/>
              <a:t>的資料傳輸、加密程式碼。</a:t>
            </a:r>
            <a:endParaRPr lang="en-US" altLang="zh-TW" dirty="0"/>
          </a:p>
          <a:p>
            <a:pPr lvl="1"/>
            <a:r>
              <a:rPr lang="zh-TW" altLang="en-US" dirty="0"/>
              <a:t>必須先驗證邊緣裝置才能進行通訊。</a:t>
            </a:r>
            <a:endParaRPr lang="en-US" altLang="zh-TW" dirty="0"/>
          </a:p>
          <a:p>
            <a:pPr lvl="1"/>
            <a:r>
              <a:rPr lang="zh-TW" altLang="en-US" dirty="0"/>
              <a:t>須在出貨前必須內建安全功能，而不是在裝置都售出後再加裝套用。</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32019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8382BC-F03F-7BF7-7F60-B63D234D32DC}"/>
              </a:ext>
            </a:extLst>
          </p:cNvPr>
          <p:cNvSpPr>
            <a:spLocks noGrp="1"/>
          </p:cNvSpPr>
          <p:nvPr>
            <p:ph type="title"/>
          </p:nvPr>
        </p:nvSpPr>
        <p:spPr/>
        <p:txBody>
          <a:bodyPr>
            <a:normAutofit/>
          </a:bodyPr>
          <a:lstStyle/>
          <a:p>
            <a:pPr algn="ctr"/>
            <a:r>
              <a:rPr lang="en-US" altLang="zh-TW" sz="4800" dirty="0"/>
              <a:t>Agenda</a:t>
            </a:r>
            <a:endParaRPr lang="zh-TW" altLang="en-US" sz="4800" dirty="0"/>
          </a:p>
        </p:txBody>
      </p:sp>
      <p:sp>
        <p:nvSpPr>
          <p:cNvPr id="3" name="內容版面配置區 2">
            <a:extLst>
              <a:ext uri="{FF2B5EF4-FFF2-40B4-BE49-F238E27FC236}">
                <a16:creationId xmlns:a16="http://schemas.microsoft.com/office/drawing/2014/main" id="{228C4E9C-EC35-64AB-D71B-BB77904110D8}"/>
              </a:ext>
            </a:extLst>
          </p:cNvPr>
          <p:cNvSpPr>
            <a:spLocks noGrp="1"/>
          </p:cNvSpPr>
          <p:nvPr>
            <p:ph idx="1"/>
          </p:nvPr>
        </p:nvSpPr>
        <p:spPr>
          <a:xfrm>
            <a:off x="4410337" y="2213003"/>
            <a:ext cx="3371326" cy="3123879"/>
          </a:xfrm>
        </p:spPr>
        <p:txBody>
          <a:bodyPr>
            <a:normAutofit/>
          </a:bodyPr>
          <a:lstStyle/>
          <a:p>
            <a:r>
              <a:rPr lang="en-US" altLang="zh-TW" dirty="0"/>
              <a:t>IOT</a:t>
            </a:r>
          </a:p>
          <a:p>
            <a:r>
              <a:rPr lang="zh-TW" altLang="en-US" dirty="0"/>
              <a:t>無所不在的 </a:t>
            </a:r>
            <a:r>
              <a:rPr lang="en-US" altLang="zh-TW" dirty="0"/>
              <a:t>IOT</a:t>
            </a:r>
          </a:p>
          <a:p>
            <a:r>
              <a:rPr lang="en-US" altLang="zh-TW" dirty="0"/>
              <a:t>IOT Security</a:t>
            </a:r>
            <a:r>
              <a:rPr lang="zh-TW" altLang="en-US" dirty="0"/>
              <a:t>事件簿</a:t>
            </a:r>
          </a:p>
          <a:p>
            <a:r>
              <a:rPr lang="en-US" altLang="zh-TW" dirty="0"/>
              <a:t>IOT </a:t>
            </a:r>
            <a:r>
              <a:rPr lang="zh-TW" altLang="en-US" dirty="0"/>
              <a:t>威脅與風險</a:t>
            </a:r>
            <a:endParaRPr lang="en-US" altLang="zh-TW" dirty="0"/>
          </a:p>
          <a:p>
            <a:r>
              <a:rPr lang="zh-TW" altLang="en-US" dirty="0"/>
              <a:t>強化 </a:t>
            </a:r>
            <a:r>
              <a:rPr lang="en-US" altLang="zh-TW" dirty="0"/>
              <a:t>IOT </a:t>
            </a:r>
            <a:r>
              <a:rPr lang="zh-TW" altLang="en-US" dirty="0"/>
              <a:t>安全</a:t>
            </a:r>
          </a:p>
          <a:p>
            <a:r>
              <a:rPr lang="en-US" altLang="zh-TW" dirty="0"/>
              <a:t>IOT </a:t>
            </a:r>
            <a:r>
              <a:rPr lang="zh-TW" altLang="en-US" dirty="0"/>
              <a:t>安全標準</a:t>
            </a:r>
          </a:p>
        </p:txBody>
      </p:sp>
    </p:spTree>
    <p:extLst>
      <p:ext uri="{BB962C8B-B14F-4D97-AF65-F5344CB8AC3E}">
        <p14:creationId xmlns:p14="http://schemas.microsoft.com/office/powerpoint/2010/main" val="234193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https://ithelp.ithome.com.tw/articles/10224924</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25836" y="940746"/>
            <a:ext cx="7684315" cy="5285064"/>
          </a:xfrm>
        </p:spPr>
        <p:txBody>
          <a:bodyPr>
            <a:normAutofit/>
          </a:bodyPr>
          <a:lstStyle/>
          <a:p>
            <a:r>
              <a:rPr lang="en-US" altLang="zh-TW" dirty="0">
                <a:solidFill>
                  <a:srgbClr val="FFC000"/>
                </a:solidFill>
              </a:rPr>
              <a:t>8. </a:t>
            </a:r>
            <a:r>
              <a:rPr lang="zh-TW" altLang="en-US" dirty="0">
                <a:solidFill>
                  <a:srgbClr val="FFC000"/>
                </a:solidFill>
              </a:rPr>
              <a:t>缺乏裝置管理 </a:t>
            </a:r>
            <a:r>
              <a:rPr lang="en-US" altLang="zh-TW" dirty="0">
                <a:solidFill>
                  <a:srgbClr val="FFC000"/>
                </a:solidFill>
              </a:rPr>
              <a:t>(Lack of Device Management)</a:t>
            </a:r>
          </a:p>
          <a:p>
            <a:pPr lvl="1"/>
            <a:r>
              <a:rPr lang="zh-TW" altLang="en-US" dirty="0"/>
              <a:t>對生產中部屬的產品缺乏安全支援</a:t>
            </a:r>
            <a:endParaRPr lang="en-US" altLang="zh-TW" dirty="0"/>
          </a:p>
          <a:p>
            <a:pPr lvl="2"/>
            <a:r>
              <a:rPr lang="zh-TW" altLang="en-US" dirty="0"/>
              <a:t>包含：</a:t>
            </a:r>
            <a:endParaRPr lang="en-US" altLang="zh-TW" dirty="0"/>
          </a:p>
          <a:p>
            <a:pPr lvl="3"/>
            <a:r>
              <a:rPr lang="zh-TW" altLang="en-US" dirty="0"/>
              <a:t>資產管理</a:t>
            </a:r>
            <a:endParaRPr lang="en-US" altLang="zh-TW" dirty="0"/>
          </a:p>
          <a:p>
            <a:pPr lvl="3"/>
            <a:r>
              <a:rPr lang="zh-TW" altLang="en-US" dirty="0"/>
              <a:t>更新管理</a:t>
            </a:r>
            <a:endParaRPr lang="en-US" altLang="zh-TW" dirty="0"/>
          </a:p>
          <a:p>
            <a:pPr lvl="3"/>
            <a:r>
              <a:rPr lang="zh-TW" altLang="en-US" dirty="0"/>
              <a:t>安全退役</a:t>
            </a:r>
            <a:endParaRPr lang="en-US" altLang="zh-TW" dirty="0"/>
          </a:p>
          <a:p>
            <a:pPr lvl="3"/>
            <a:r>
              <a:rPr lang="zh-TW" altLang="en-US" dirty="0"/>
              <a:t>系統監控</a:t>
            </a:r>
            <a:endParaRPr lang="en-US" altLang="zh-TW" dirty="0"/>
          </a:p>
          <a:p>
            <a:pPr lvl="3"/>
            <a:r>
              <a:rPr lang="zh-TW" altLang="en-US" dirty="0"/>
              <a:t>設備回應功能</a:t>
            </a:r>
            <a:endParaRPr lang="en-US" altLang="zh-TW" dirty="0"/>
          </a:p>
          <a:p>
            <a:pPr lvl="1"/>
            <a:r>
              <a:rPr lang="zh-TW" altLang="en-US" dirty="0"/>
              <a:t>即使是成本低、體積小的設備也是設備，在部署節點眾多的情況下，單一設備的管理也很重要。</a:t>
            </a:r>
            <a:endParaRPr lang="en-US" altLang="zh-TW" dirty="0"/>
          </a:p>
          <a:p>
            <a:pPr lvl="1"/>
            <a:r>
              <a:rPr lang="zh-TW" altLang="en-US" dirty="0"/>
              <a:t>可做防禦：</a:t>
            </a:r>
          </a:p>
          <a:p>
            <a:pPr lvl="2"/>
            <a:r>
              <a:rPr lang="zh-TW" altLang="en-US" dirty="0"/>
              <a:t>軟體維護</a:t>
            </a:r>
          </a:p>
          <a:p>
            <a:pPr lvl="2"/>
            <a:r>
              <a:rPr lang="zh-TW" altLang="en-US" dirty="0"/>
              <a:t>監控系統和端點存取</a:t>
            </a:r>
          </a:p>
          <a:p>
            <a:pPr lvl="2"/>
            <a:r>
              <a:rPr lang="zh-TW" altLang="en-US" dirty="0"/>
              <a:t>保護網路及通訊頻段</a:t>
            </a:r>
          </a:p>
          <a:p>
            <a:pPr lvl="2"/>
            <a:r>
              <a:rPr lang="zh-TW" altLang="en-US" dirty="0"/>
              <a:t>評估設備風險</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2154126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https://ithelp.ithome.com.tw/articles/10225265</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83891" y="2165253"/>
            <a:ext cx="7684315" cy="2836049"/>
          </a:xfrm>
        </p:spPr>
        <p:txBody>
          <a:bodyPr>
            <a:normAutofit/>
          </a:bodyPr>
          <a:lstStyle/>
          <a:p>
            <a:r>
              <a:rPr lang="en-US" altLang="zh-TW" dirty="0">
                <a:solidFill>
                  <a:srgbClr val="FFC000"/>
                </a:solidFill>
              </a:rPr>
              <a:t>9.</a:t>
            </a:r>
            <a:r>
              <a:rPr lang="zh-TW" altLang="en-US" dirty="0">
                <a:solidFill>
                  <a:srgbClr val="FFC000"/>
                </a:solidFill>
              </a:rPr>
              <a:t> 不安全的預設 </a:t>
            </a:r>
            <a:r>
              <a:rPr lang="en-US" altLang="zh-TW" dirty="0">
                <a:solidFill>
                  <a:srgbClr val="FFC000"/>
                </a:solidFill>
              </a:rPr>
              <a:t>(Insecure Default Settings)</a:t>
            </a:r>
          </a:p>
          <a:p>
            <a:pPr lvl="1"/>
            <a:r>
              <a:rPr lang="zh-TW" altLang="en-US" dirty="0"/>
              <a:t>設備或系統配有不安全的預設設定。</a:t>
            </a:r>
            <a:endParaRPr lang="en-US" altLang="zh-TW" dirty="0"/>
          </a:p>
          <a:p>
            <a:pPr lvl="1"/>
            <a:r>
              <a:rPr lang="zh-TW" altLang="en-US" dirty="0"/>
              <a:t>或是沒辦法透過修改系統設定來使系統更安全。</a:t>
            </a:r>
            <a:endParaRPr lang="en-US" altLang="zh-TW" dirty="0"/>
          </a:p>
          <a:p>
            <a:pPr lvl="1"/>
            <a:r>
              <a:rPr lang="zh-TW" altLang="en-US" dirty="0"/>
              <a:t>一般</a:t>
            </a:r>
            <a:r>
              <a:rPr lang="en-US" altLang="zh-TW" dirty="0"/>
              <a:t>IOT</a:t>
            </a:r>
            <a:r>
              <a:rPr lang="zh-TW" altLang="en-US" dirty="0"/>
              <a:t>產品，都有的預設密碼，通常都是弱密碼，或是很容易猜測的密碼。</a:t>
            </a:r>
            <a:endParaRPr lang="en-US" altLang="zh-TW" dirty="0"/>
          </a:p>
          <a:p>
            <a:pPr lvl="1"/>
            <a:r>
              <a:rPr lang="zh-TW" altLang="en-US" dirty="0"/>
              <a:t>當眾多物聯網設備都容易被攻陷時，對駭客來說，</a:t>
            </a:r>
          </a:p>
          <a:p>
            <a:pPr lvl="1"/>
            <a:r>
              <a:rPr lang="zh-TW" altLang="en-US" dirty="0"/>
              <a:t>就是增加自己殭屍網路的時候了。</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124637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259897" cy="400110"/>
          </a:xfrm>
          <a:prstGeom prst="rect">
            <a:avLst/>
          </a:prstGeom>
          <a:noFill/>
        </p:spPr>
        <p:txBody>
          <a:bodyPr wrap="square" rtlCol="0">
            <a:spAutoFit/>
          </a:bodyPr>
          <a:lstStyle/>
          <a:p>
            <a:pPr algn="ctr"/>
            <a:r>
              <a:rPr lang="en-US" altLang="zh-TW" sz="2000" dirty="0">
                <a:hlinkClick r:id="rId2"/>
              </a:rPr>
              <a:t>https://ithelp.ithome.com.tw/articles/10225661</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25836" y="1087553"/>
            <a:ext cx="7684315" cy="4991450"/>
          </a:xfrm>
        </p:spPr>
        <p:txBody>
          <a:bodyPr>
            <a:normAutofit/>
          </a:bodyPr>
          <a:lstStyle/>
          <a:p>
            <a:r>
              <a:rPr lang="en-US" altLang="zh-TW" dirty="0">
                <a:solidFill>
                  <a:srgbClr val="FFC000"/>
                </a:solidFill>
              </a:rPr>
              <a:t>10.</a:t>
            </a:r>
            <a:r>
              <a:rPr lang="zh-TW" altLang="en-US" dirty="0">
                <a:solidFill>
                  <a:srgbClr val="FFC000"/>
                </a:solidFill>
              </a:rPr>
              <a:t> 缺少物理加固措施 </a:t>
            </a:r>
            <a:r>
              <a:rPr lang="en-US" altLang="zh-TW" dirty="0">
                <a:solidFill>
                  <a:srgbClr val="FFC000"/>
                </a:solidFill>
              </a:rPr>
              <a:t>(Lack of Physical Hardening)</a:t>
            </a:r>
          </a:p>
          <a:p>
            <a:pPr lvl="1"/>
            <a:r>
              <a:rPr lang="zh-TW" altLang="en-US" dirty="0"/>
              <a:t>使潛在攻擊者有機會獲得機敏資訊。</a:t>
            </a:r>
            <a:endParaRPr lang="en-US" altLang="zh-TW" dirty="0"/>
          </a:p>
          <a:p>
            <a:pPr lvl="1"/>
            <a:r>
              <a:rPr lang="zh-TW" altLang="en-US" dirty="0"/>
              <a:t>可幫助攻擊者往後進行遠端攻擊，或可對設備進行本地控制。</a:t>
            </a:r>
            <a:endParaRPr lang="en-US" altLang="zh-TW" dirty="0"/>
          </a:p>
          <a:p>
            <a:pPr lvl="1"/>
            <a:r>
              <a:rPr lang="zh-TW" altLang="en-US" dirty="0"/>
              <a:t>不管事拆除晶片封裝的侵入式攻擊、或是旁路攻擊都很猖獗。</a:t>
            </a:r>
            <a:endParaRPr lang="en-US" altLang="zh-TW" dirty="0"/>
          </a:p>
          <a:p>
            <a:pPr lvl="2"/>
            <a:r>
              <a:rPr lang="en-US" altLang="zh-TW" dirty="0"/>
              <a:t>Ps. </a:t>
            </a:r>
            <a:r>
              <a:rPr lang="zh-TW" altLang="en-US" dirty="0"/>
              <a:t>晶片攻擊：透過擷取如晶片耗電量或是操作密碼放出的電磁場的側頻訊號，藉此得到駭客所需要的資訊。</a:t>
            </a:r>
            <a:endParaRPr lang="en-US" altLang="zh-TW" dirty="0"/>
          </a:p>
          <a:p>
            <a:pPr lvl="1"/>
            <a:r>
              <a:rPr lang="zh-TW" altLang="en-US" dirty="0"/>
              <a:t>工業物聯網 </a:t>
            </a:r>
            <a:r>
              <a:rPr lang="en-US" altLang="zh-TW" dirty="0"/>
              <a:t>(IIOT)</a:t>
            </a:r>
            <a:r>
              <a:rPr lang="zh-TW" altLang="en-US" dirty="0"/>
              <a:t> 中的生產線上</a:t>
            </a:r>
            <a:endParaRPr lang="en-US" altLang="zh-TW" dirty="0"/>
          </a:p>
          <a:p>
            <a:pPr lvl="2"/>
            <a:r>
              <a:rPr lang="zh-TW" altLang="en-US" dirty="0"/>
              <a:t>使用老舊的感測器或是分析平台。</a:t>
            </a:r>
            <a:endParaRPr lang="en-US" altLang="zh-TW" dirty="0"/>
          </a:p>
          <a:p>
            <a:pPr lvl="2"/>
            <a:r>
              <a:rPr lang="zh-TW" altLang="en-US" dirty="0"/>
              <a:t>所使用的監控和資料採集</a:t>
            </a:r>
            <a:r>
              <a:rPr lang="en-US" altLang="zh-TW" dirty="0"/>
              <a:t>(SCADA)</a:t>
            </a:r>
            <a:r>
              <a:rPr lang="zh-TW" altLang="en-US" dirty="0"/>
              <a:t>系統、可編程邏輯控制器</a:t>
            </a:r>
            <a:r>
              <a:rPr lang="en-US" altLang="zh-TW" dirty="0"/>
              <a:t>(PLC)</a:t>
            </a:r>
            <a:r>
              <a:rPr lang="zh-TW" altLang="en-US" dirty="0"/>
              <a:t>以及它們所用的人機介面</a:t>
            </a:r>
            <a:r>
              <a:rPr lang="en-US" altLang="zh-TW" dirty="0"/>
              <a:t>(HMI)</a:t>
            </a:r>
            <a:r>
              <a:rPr lang="zh-TW" altLang="en-US" dirty="0"/>
              <a:t>，都沒有妥善抵禦攻擊的能力。</a:t>
            </a:r>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351236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246537" cy="708666"/>
          </a:xfrm>
        </p:spPr>
        <p:txBody>
          <a:bodyPr>
            <a:normAutofit/>
          </a:bodyPr>
          <a:lstStyle/>
          <a:p>
            <a:r>
              <a:rPr lang="en-US" altLang="zh-TW" sz="3600" b="1" i="1" dirty="0">
                <a:solidFill>
                  <a:srgbClr val="FF0000"/>
                </a:solidFill>
              </a:rPr>
              <a:t>$ </a:t>
            </a:r>
            <a:r>
              <a:rPr lang="zh-TW" altLang="en-US" sz="3600" b="1" i="1" dirty="0">
                <a:solidFill>
                  <a:srgbClr val="FF0000"/>
                </a:solidFill>
              </a:rPr>
              <a:t>強化 </a:t>
            </a:r>
            <a:r>
              <a:rPr lang="en-US" altLang="zh-TW" sz="3600" b="1" i="1" dirty="0">
                <a:solidFill>
                  <a:srgbClr val="FF0000"/>
                </a:solidFill>
              </a:rPr>
              <a:t>IOT </a:t>
            </a:r>
            <a:r>
              <a:rPr lang="zh-TW" altLang="en-US" sz="3600" b="1" i="1" dirty="0">
                <a:solidFill>
                  <a:srgbClr val="FF0000"/>
                </a:solidFill>
              </a:rPr>
              <a:t>安全</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6929306" cy="400110"/>
          </a:xfrm>
          <a:prstGeom prst="rect">
            <a:avLst/>
          </a:prstGeom>
          <a:noFill/>
        </p:spPr>
        <p:txBody>
          <a:bodyPr wrap="square" rtlCol="0">
            <a:spAutoFit/>
          </a:bodyPr>
          <a:lstStyle/>
          <a:p>
            <a:pPr algn="ctr"/>
            <a:r>
              <a:rPr lang="en-US" altLang="zh-TW" sz="2000" dirty="0">
                <a:hlinkClick r:id="rId2"/>
              </a:rPr>
              <a:t>https://www.techbang.com/posts/81793-trendmicro-iot-security</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2198964" y="2220700"/>
            <a:ext cx="7794071" cy="2416599"/>
          </a:xfrm>
        </p:spPr>
        <p:txBody>
          <a:bodyPr>
            <a:normAutofit/>
          </a:bodyPr>
          <a:lstStyle/>
          <a:p>
            <a:r>
              <a:rPr lang="zh-TW" altLang="en-US" dirty="0"/>
              <a:t>避免使用預設使用者名稱和密碼</a:t>
            </a:r>
            <a:endParaRPr lang="en-US" altLang="zh-TW" dirty="0"/>
          </a:p>
          <a:p>
            <a:r>
              <a:rPr lang="zh-TW" altLang="en-US" dirty="0"/>
              <a:t>定期更新</a:t>
            </a:r>
            <a:r>
              <a:rPr lang="en-US" altLang="zh-TW" dirty="0"/>
              <a:t>IoT</a:t>
            </a:r>
            <a:r>
              <a:rPr lang="zh-TW" altLang="en-US" dirty="0"/>
              <a:t>裝置軟體、韌體，以修補資安漏洞</a:t>
            </a:r>
            <a:endParaRPr lang="en-US" altLang="zh-TW" dirty="0"/>
          </a:p>
          <a:p>
            <a:r>
              <a:rPr lang="zh-TW" altLang="en-US" dirty="0"/>
              <a:t>如果不需要使用網際網路功能，請勿將</a:t>
            </a:r>
            <a:r>
              <a:rPr lang="en-US" altLang="zh-TW" dirty="0"/>
              <a:t>IoT</a:t>
            </a:r>
            <a:r>
              <a:rPr lang="zh-TW" altLang="en-US" dirty="0"/>
              <a:t>裝置連接至網際網路，以防止攻擊者由外部發動攻擊</a:t>
            </a:r>
          </a:p>
        </p:txBody>
      </p:sp>
    </p:spTree>
    <p:extLst>
      <p:ext uri="{BB962C8B-B14F-4D97-AF65-F5344CB8AC3E}">
        <p14:creationId xmlns:p14="http://schemas.microsoft.com/office/powerpoint/2010/main" val="310240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3" y="0"/>
            <a:ext cx="3171036" cy="708666"/>
          </a:xfrm>
        </p:spPr>
        <p:txBody>
          <a:bodyPr>
            <a:normAutofit/>
          </a:bodyPr>
          <a:lstStyle/>
          <a:p>
            <a:r>
              <a:rPr lang="en-US" altLang="zh-TW" sz="3600" b="1" i="1" dirty="0">
                <a:solidFill>
                  <a:srgbClr val="FF0000"/>
                </a:solidFill>
              </a:rPr>
              <a:t>$ IOT </a:t>
            </a:r>
            <a:r>
              <a:rPr lang="zh-TW" altLang="en-US" sz="3600" b="1" i="1" dirty="0">
                <a:solidFill>
                  <a:srgbClr val="FF0000"/>
                </a:solidFill>
              </a:rPr>
              <a:t>安全標準</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2684477" cy="400110"/>
          </a:xfrm>
          <a:prstGeom prst="rect">
            <a:avLst/>
          </a:prstGeom>
          <a:noFill/>
        </p:spPr>
        <p:txBody>
          <a:bodyPr wrap="square" rtlCol="0">
            <a:spAutoFit/>
          </a:bodyPr>
          <a:lstStyle/>
          <a:p>
            <a:pPr algn="ctr"/>
            <a:r>
              <a:rPr lang="en-US" altLang="zh-TW" sz="2000" dirty="0">
                <a:hlinkClick r:id="rId2"/>
              </a:rPr>
              <a:t>https://reurl.cc/Kb2GXn</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1184246" y="1200805"/>
            <a:ext cx="9823507" cy="4764946"/>
          </a:xfrm>
        </p:spPr>
        <p:txBody>
          <a:bodyPr>
            <a:normAutofit/>
          </a:bodyPr>
          <a:lstStyle/>
          <a:p>
            <a:r>
              <a:rPr lang="en-US" altLang="zh-TW" dirty="0">
                <a:solidFill>
                  <a:srgbClr val="FFC000"/>
                </a:solidFill>
              </a:rPr>
              <a:t>ISO 27400</a:t>
            </a:r>
          </a:p>
          <a:p>
            <a:pPr lvl="1"/>
            <a:r>
              <a:rPr lang="zh-TW" altLang="en-US" dirty="0"/>
              <a:t>涵蓋了可信賴度中的資安及隱私與個資保護兩大面象</a:t>
            </a:r>
            <a:endParaRPr lang="en-US" altLang="zh-TW" dirty="0"/>
          </a:p>
          <a:p>
            <a:pPr lvl="1"/>
            <a:r>
              <a:rPr lang="zh-TW" altLang="en-US" dirty="0"/>
              <a:t>以物聯網的生命週期觀之，完整的涵蓋了資通安全</a:t>
            </a:r>
            <a:r>
              <a:rPr lang="en-US" altLang="zh-TW" dirty="0"/>
              <a:t>(</a:t>
            </a:r>
            <a:r>
              <a:rPr lang="zh-TW" altLang="en-US" dirty="0"/>
              <a:t>包含</a:t>
            </a:r>
            <a:r>
              <a:rPr lang="en-US" altLang="zh-TW" dirty="0"/>
              <a:t>IT</a:t>
            </a:r>
            <a:r>
              <a:rPr lang="zh-TW" altLang="en-US" dirty="0"/>
              <a:t>安全與</a:t>
            </a:r>
            <a:r>
              <a:rPr lang="en-US" altLang="zh-TW" dirty="0"/>
              <a:t>OT</a:t>
            </a:r>
            <a:r>
              <a:rPr lang="zh-TW" altLang="en-US" dirty="0"/>
              <a:t>安全</a:t>
            </a:r>
            <a:r>
              <a:rPr lang="en-US" altLang="zh-TW" dirty="0"/>
              <a:t>)</a:t>
            </a:r>
          </a:p>
          <a:p>
            <a:pPr lvl="1"/>
            <a:r>
              <a:rPr lang="zh-TW" altLang="en-US" dirty="0"/>
              <a:t>藉由風險與控制措施的探討，將主要的國際資安與隱私標準做出關聯</a:t>
            </a:r>
            <a:endParaRPr lang="en-US" altLang="zh-TW" dirty="0"/>
          </a:p>
          <a:p>
            <a:pPr lvl="1"/>
            <a:r>
              <a:rPr lang="zh-TW" altLang="en-US" dirty="0">
                <a:solidFill>
                  <a:srgbClr val="FFFF00"/>
                </a:solidFill>
              </a:rPr>
              <a:t>列舉的物聯網安全與隱私控制措施依以下分類：</a:t>
            </a:r>
            <a:endParaRPr lang="en-US" altLang="zh-TW" dirty="0">
              <a:solidFill>
                <a:srgbClr val="FFFF00"/>
              </a:solidFill>
            </a:endParaRPr>
          </a:p>
          <a:p>
            <a:pPr lvl="2"/>
            <a:r>
              <a:rPr lang="zh-TW" altLang="en-US" dirty="0"/>
              <a:t>物聯網服務開發者與物聯網服務提供者的安全</a:t>
            </a:r>
          </a:p>
          <a:p>
            <a:pPr lvl="2"/>
            <a:r>
              <a:rPr lang="zh-TW" altLang="en-US" dirty="0"/>
              <a:t>控制措施。</a:t>
            </a:r>
            <a:endParaRPr lang="en-US" altLang="zh-TW" dirty="0"/>
          </a:p>
          <a:p>
            <a:pPr lvl="2"/>
            <a:r>
              <a:rPr lang="zh-TW" altLang="en-US" dirty="0"/>
              <a:t>物聯網使用者的安全控制措施。</a:t>
            </a:r>
          </a:p>
          <a:p>
            <a:pPr lvl="2"/>
            <a:r>
              <a:rPr lang="zh-TW" altLang="en-US" dirty="0"/>
              <a:t>物聯網服務開發者與物聯網服務提供者的隱私</a:t>
            </a:r>
          </a:p>
          <a:p>
            <a:pPr lvl="2"/>
            <a:r>
              <a:rPr lang="zh-TW" altLang="en-US" dirty="0"/>
              <a:t>控制措施。</a:t>
            </a:r>
          </a:p>
          <a:p>
            <a:pPr lvl="2"/>
            <a:r>
              <a:rPr lang="zh-TW" altLang="en-US" dirty="0"/>
              <a:t>物聯網使用者的隱私控制措施。</a:t>
            </a:r>
          </a:p>
        </p:txBody>
      </p:sp>
    </p:spTree>
    <p:extLst>
      <p:ext uri="{BB962C8B-B14F-4D97-AF65-F5344CB8AC3E}">
        <p14:creationId xmlns:p14="http://schemas.microsoft.com/office/powerpoint/2010/main" val="3042037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3" y="0"/>
            <a:ext cx="3171036" cy="708666"/>
          </a:xfrm>
        </p:spPr>
        <p:txBody>
          <a:bodyPr>
            <a:normAutofit/>
          </a:bodyPr>
          <a:lstStyle/>
          <a:p>
            <a:r>
              <a:rPr lang="en-US" altLang="zh-TW" sz="3600" b="1" i="1" dirty="0">
                <a:solidFill>
                  <a:srgbClr val="FF0000"/>
                </a:solidFill>
              </a:rPr>
              <a:t>$ IOT </a:t>
            </a:r>
            <a:r>
              <a:rPr lang="zh-TW" altLang="en-US" sz="3600" b="1" i="1" dirty="0">
                <a:solidFill>
                  <a:srgbClr val="FF0000"/>
                </a:solidFill>
              </a:rPr>
              <a:t>安全標準</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2684477" cy="400110"/>
          </a:xfrm>
          <a:prstGeom prst="rect">
            <a:avLst/>
          </a:prstGeom>
          <a:noFill/>
        </p:spPr>
        <p:txBody>
          <a:bodyPr wrap="square" rtlCol="0">
            <a:spAutoFit/>
          </a:bodyPr>
          <a:lstStyle/>
          <a:p>
            <a:pPr algn="ctr"/>
            <a:r>
              <a:rPr lang="en-US" altLang="zh-TW" sz="2000" dirty="0">
                <a:hlinkClick r:id="rId2"/>
              </a:rPr>
              <a:t>https://reurl.cc/Kb2GXn</a:t>
            </a:r>
            <a:endParaRPr lang="zh-TW" altLang="en-US" sz="2000" dirty="0"/>
          </a:p>
        </p:txBody>
      </p:sp>
      <p:pic>
        <p:nvPicPr>
          <p:cNvPr id="8" name="圖片 7">
            <a:extLst>
              <a:ext uri="{FF2B5EF4-FFF2-40B4-BE49-F238E27FC236}">
                <a16:creationId xmlns:a16="http://schemas.microsoft.com/office/drawing/2014/main" id="{1127E99C-CC30-D158-5946-AC5EA3403264}"/>
              </a:ext>
            </a:extLst>
          </p:cNvPr>
          <p:cNvPicPr>
            <a:picLocks noChangeAspect="1"/>
          </p:cNvPicPr>
          <p:nvPr/>
        </p:nvPicPr>
        <p:blipFill rotWithShape="1">
          <a:blip r:embed="rId3">
            <a:extLst>
              <a:ext uri="{28A0092B-C50C-407E-A947-70E740481C1C}">
                <a14:useLocalDpi xmlns:a14="http://schemas.microsoft.com/office/drawing/2010/main" val="0"/>
              </a:ext>
            </a:extLst>
          </a:blip>
          <a:srcRect l="18891" t="15818" r="18139" b="12059"/>
          <a:stretch/>
        </p:blipFill>
        <p:spPr>
          <a:xfrm>
            <a:off x="1896732" y="1058192"/>
            <a:ext cx="8398535" cy="5050172"/>
          </a:xfrm>
          <a:prstGeom prst="rect">
            <a:avLst/>
          </a:prstGeom>
        </p:spPr>
      </p:pic>
      <p:sp>
        <p:nvSpPr>
          <p:cNvPr id="9" name="文字方塊 8">
            <a:extLst>
              <a:ext uri="{FF2B5EF4-FFF2-40B4-BE49-F238E27FC236}">
                <a16:creationId xmlns:a16="http://schemas.microsoft.com/office/drawing/2014/main" id="{A11D537A-3C80-CEAA-203E-40EF9790D019}"/>
              </a:ext>
            </a:extLst>
          </p:cNvPr>
          <p:cNvSpPr txBox="1"/>
          <p:nvPr/>
        </p:nvSpPr>
        <p:spPr>
          <a:xfrm>
            <a:off x="8597239" y="5764436"/>
            <a:ext cx="1698028" cy="338554"/>
          </a:xfrm>
          <a:prstGeom prst="rect">
            <a:avLst/>
          </a:prstGeom>
          <a:noFill/>
          <a:ln w="28575">
            <a:solidFill>
              <a:srgbClr val="FF0000"/>
            </a:solidFill>
          </a:ln>
        </p:spPr>
        <p:txBody>
          <a:bodyPr wrap="square" rtlCol="0">
            <a:spAutoFit/>
          </a:bodyPr>
          <a:lstStyle/>
          <a:p>
            <a:r>
              <a:rPr lang="en-US" altLang="zh-TW" sz="1600" dirty="0">
                <a:solidFill>
                  <a:srgbClr val="C00000"/>
                </a:solidFill>
              </a:rPr>
              <a:t>ISO/IEC 27400(DIS)</a:t>
            </a:r>
            <a:endParaRPr lang="zh-TW" altLang="en-US" sz="1600" dirty="0">
              <a:solidFill>
                <a:srgbClr val="C00000"/>
              </a:solidFill>
            </a:endParaRPr>
          </a:p>
        </p:txBody>
      </p:sp>
    </p:spTree>
    <p:extLst>
      <p:ext uri="{BB962C8B-B14F-4D97-AF65-F5344CB8AC3E}">
        <p14:creationId xmlns:p14="http://schemas.microsoft.com/office/powerpoint/2010/main" val="1198422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3" y="0"/>
            <a:ext cx="3171036" cy="708666"/>
          </a:xfrm>
        </p:spPr>
        <p:txBody>
          <a:bodyPr>
            <a:normAutofit/>
          </a:bodyPr>
          <a:lstStyle/>
          <a:p>
            <a:r>
              <a:rPr lang="en-US" altLang="zh-TW" sz="3600" b="1" i="1" dirty="0">
                <a:solidFill>
                  <a:srgbClr val="FF0000"/>
                </a:solidFill>
              </a:rPr>
              <a:t>$ IOT </a:t>
            </a:r>
            <a:r>
              <a:rPr lang="zh-TW" altLang="en-US" sz="3600" b="1" i="1" dirty="0">
                <a:solidFill>
                  <a:srgbClr val="FF0000"/>
                </a:solidFill>
              </a:rPr>
              <a:t>安全標準</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4865615" cy="400110"/>
          </a:xfrm>
          <a:prstGeom prst="rect">
            <a:avLst/>
          </a:prstGeom>
          <a:noFill/>
        </p:spPr>
        <p:txBody>
          <a:bodyPr wrap="square" rtlCol="0">
            <a:spAutoFit/>
          </a:bodyPr>
          <a:lstStyle/>
          <a:p>
            <a:pPr algn="ctr"/>
            <a:r>
              <a:rPr lang="en-US" altLang="zh-TW" sz="2000" dirty="0">
                <a:hlinkClick r:id="rId2"/>
              </a:rPr>
              <a:t>https://zh.m.wikipedia.org/zh-tw/IEC_62443</a:t>
            </a:r>
            <a:endParaRPr lang="zh-TW" altLang="en-US" sz="2000" dirty="0"/>
          </a:p>
        </p:txBody>
      </p:sp>
      <p:sp>
        <p:nvSpPr>
          <p:cNvPr id="6" name="內容版面配置區 5">
            <a:extLst>
              <a:ext uri="{FF2B5EF4-FFF2-40B4-BE49-F238E27FC236}">
                <a16:creationId xmlns:a16="http://schemas.microsoft.com/office/drawing/2014/main" id="{0A6182DF-5DD5-0E19-E44B-927095A560CB}"/>
              </a:ext>
            </a:extLst>
          </p:cNvPr>
          <p:cNvSpPr>
            <a:spLocks noGrp="1"/>
          </p:cNvSpPr>
          <p:nvPr>
            <p:ph idx="1"/>
          </p:nvPr>
        </p:nvSpPr>
        <p:spPr>
          <a:xfrm>
            <a:off x="1184246" y="1536364"/>
            <a:ext cx="9823507" cy="4092648"/>
          </a:xfrm>
        </p:spPr>
        <p:txBody>
          <a:bodyPr>
            <a:normAutofit/>
          </a:bodyPr>
          <a:lstStyle/>
          <a:p>
            <a:r>
              <a:rPr lang="en-US" altLang="zh-TW" dirty="0">
                <a:solidFill>
                  <a:srgbClr val="FFC000"/>
                </a:solidFill>
              </a:rPr>
              <a:t>IEC 62443</a:t>
            </a:r>
          </a:p>
          <a:p>
            <a:pPr lvl="1"/>
            <a:r>
              <a:rPr lang="zh-TW" altLang="en-US" dirty="0"/>
              <a:t>是針對「工業通信網路</a:t>
            </a:r>
            <a:r>
              <a:rPr lang="en-US" altLang="zh-TW" dirty="0"/>
              <a:t>-</a:t>
            </a:r>
            <a:r>
              <a:rPr lang="zh-TW" altLang="en-US" dirty="0"/>
              <a:t>網路和系統的</a:t>
            </a:r>
            <a:r>
              <a:rPr lang="en-US" altLang="zh-TW" dirty="0"/>
              <a:t>IT</a:t>
            </a:r>
            <a:r>
              <a:rPr lang="zh-TW" altLang="en-US" dirty="0"/>
              <a:t>安全性」（</a:t>
            </a:r>
            <a:r>
              <a:rPr lang="en-US" altLang="zh-TW" dirty="0"/>
              <a:t>Industrial communication networks - IT security for networks and systems</a:t>
            </a:r>
            <a:r>
              <a:rPr lang="zh-TW" altLang="en-US" dirty="0"/>
              <a:t>）的一系列的國際標準</a:t>
            </a:r>
            <a:endParaRPr lang="en-US" altLang="zh-TW" dirty="0"/>
          </a:p>
          <a:p>
            <a:pPr lvl="1"/>
            <a:r>
              <a:rPr lang="zh-TW" altLang="en-US" dirty="0"/>
              <a:t>有許多有關控制系統安全性的技術及流程相關議題</a:t>
            </a:r>
            <a:endParaRPr lang="en-US" altLang="zh-TW" dirty="0"/>
          </a:p>
          <a:p>
            <a:pPr lvl="1"/>
            <a:r>
              <a:rPr lang="zh-TW" altLang="en-US" dirty="0"/>
              <a:t>會將工業應用分為三種不同的角色：</a:t>
            </a:r>
            <a:endParaRPr lang="en-US" altLang="zh-TW" dirty="0"/>
          </a:p>
          <a:p>
            <a:pPr lvl="2"/>
            <a:r>
              <a:rPr lang="zh-TW" altLang="en-US" dirty="0"/>
              <a:t>操作者</a:t>
            </a:r>
            <a:endParaRPr lang="en-US" altLang="zh-TW" dirty="0"/>
          </a:p>
          <a:p>
            <a:pPr lvl="2"/>
            <a:r>
              <a:rPr lang="zh-TW" altLang="en-US" dirty="0"/>
              <a:t>整合者（整合服務及維護服務的提供者）</a:t>
            </a:r>
            <a:endParaRPr lang="en-US" altLang="zh-TW" dirty="0"/>
          </a:p>
          <a:p>
            <a:pPr lvl="2"/>
            <a:r>
              <a:rPr lang="zh-TW" altLang="en-US" dirty="0"/>
              <a:t>製造商</a:t>
            </a:r>
            <a:endParaRPr lang="en-US" altLang="zh-TW" dirty="0"/>
          </a:p>
          <a:p>
            <a:pPr lvl="1"/>
            <a:r>
              <a:rPr lang="zh-TW" altLang="en-US" b="1" dirty="0"/>
              <a:t>這些標準會由許多不同產業的從業人員使用，以此來設計和評估自動化系統，以提高網絡安全性</a:t>
            </a:r>
            <a:endParaRPr lang="en-US" altLang="zh-TW" b="1" dirty="0"/>
          </a:p>
        </p:txBody>
      </p:sp>
    </p:spTree>
    <p:extLst>
      <p:ext uri="{BB962C8B-B14F-4D97-AF65-F5344CB8AC3E}">
        <p14:creationId xmlns:p14="http://schemas.microsoft.com/office/powerpoint/2010/main" val="201293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1" y="0"/>
            <a:ext cx="1375794" cy="708666"/>
          </a:xfrm>
        </p:spPr>
        <p:txBody>
          <a:bodyPr/>
          <a:lstStyle/>
          <a:p>
            <a:r>
              <a:rPr lang="en-US" altLang="zh-TW" b="1" i="1" dirty="0">
                <a:solidFill>
                  <a:srgbClr val="FF0000"/>
                </a:solidFill>
              </a:rPr>
              <a:t>$ IOT</a:t>
            </a:r>
            <a:endParaRPr lang="zh-TW" altLang="en-US" b="1" i="1" dirty="0">
              <a:solidFill>
                <a:srgbClr val="FF0000"/>
              </a:solidFill>
            </a:endParaRPr>
          </a:p>
        </p:txBody>
      </p:sp>
      <p:sp>
        <p:nvSpPr>
          <p:cNvPr id="3" name="內容版面配置區 2">
            <a:extLst>
              <a:ext uri="{FF2B5EF4-FFF2-40B4-BE49-F238E27FC236}">
                <a16:creationId xmlns:a16="http://schemas.microsoft.com/office/drawing/2014/main" id="{4A1EA2DC-BC09-549E-CF92-DE921C8871B8}"/>
              </a:ext>
            </a:extLst>
          </p:cNvPr>
          <p:cNvSpPr>
            <a:spLocks noGrp="1"/>
          </p:cNvSpPr>
          <p:nvPr>
            <p:ph idx="1"/>
          </p:nvPr>
        </p:nvSpPr>
        <p:spPr>
          <a:xfrm>
            <a:off x="1846626" y="1682502"/>
            <a:ext cx="8498747" cy="3492995"/>
          </a:xfrm>
        </p:spPr>
        <p:txBody>
          <a:bodyPr/>
          <a:lstStyle/>
          <a:p>
            <a:r>
              <a:rPr lang="zh-TW" altLang="en-US" dirty="0"/>
              <a:t>物聯網（英語：</a:t>
            </a:r>
            <a:r>
              <a:rPr lang="en-US" altLang="zh-TW" dirty="0"/>
              <a:t>Internet of Things</a:t>
            </a:r>
            <a:r>
              <a:rPr lang="zh-TW" altLang="en-US" dirty="0"/>
              <a:t>，簡稱</a:t>
            </a:r>
            <a:r>
              <a:rPr lang="en-US" altLang="zh-TW" dirty="0"/>
              <a:t>IoT</a:t>
            </a:r>
            <a:r>
              <a:rPr lang="zh-TW" altLang="en-US" dirty="0"/>
              <a:t>）。</a:t>
            </a:r>
            <a:endParaRPr lang="en-US" altLang="zh-TW" dirty="0"/>
          </a:p>
          <a:p>
            <a:r>
              <a:rPr lang="zh-TW" altLang="en-US" dirty="0"/>
              <a:t>是一種計算裝置、機械、數位機器相互關聯的系統。</a:t>
            </a:r>
            <a:endParaRPr lang="en-US" altLang="zh-TW" dirty="0"/>
          </a:p>
          <a:p>
            <a:r>
              <a:rPr lang="zh-TW" altLang="en-US" dirty="0"/>
              <a:t>應用於：</a:t>
            </a:r>
            <a:endParaRPr lang="en-US" altLang="zh-TW" dirty="0"/>
          </a:p>
          <a:p>
            <a:pPr lvl="1"/>
            <a:r>
              <a:rPr lang="zh-TW" altLang="en-US" dirty="0"/>
              <a:t>運輸和物流</a:t>
            </a:r>
            <a:endParaRPr lang="en-US" altLang="zh-TW" dirty="0"/>
          </a:p>
          <a:p>
            <a:pPr lvl="1"/>
            <a:r>
              <a:rPr lang="zh-TW" altLang="en-US" dirty="0"/>
              <a:t>工業製造</a:t>
            </a:r>
            <a:endParaRPr lang="en-US" altLang="zh-TW" dirty="0"/>
          </a:p>
          <a:p>
            <a:pPr lvl="1"/>
            <a:r>
              <a:rPr lang="zh-TW" altLang="en-US" dirty="0"/>
              <a:t>健康醫療</a:t>
            </a:r>
            <a:endParaRPr lang="en-US" altLang="zh-TW" dirty="0"/>
          </a:p>
          <a:p>
            <a:pPr lvl="1"/>
            <a:r>
              <a:rPr lang="zh-TW" altLang="en-US" dirty="0"/>
              <a:t>智慧型環境（家庭、辦公、工廠）</a:t>
            </a:r>
            <a:endParaRPr lang="en-US" altLang="zh-TW" dirty="0"/>
          </a:p>
          <a:p>
            <a:pPr lvl="1"/>
            <a:r>
              <a:rPr lang="zh-TW" altLang="en-US" dirty="0"/>
              <a:t>個人和社會領域</a:t>
            </a:r>
            <a:endParaRPr lang="en-US" altLang="zh-TW" dirty="0"/>
          </a:p>
        </p:txBody>
      </p:sp>
    </p:spTree>
    <p:extLst>
      <p:ext uri="{BB962C8B-B14F-4D97-AF65-F5344CB8AC3E}">
        <p14:creationId xmlns:p14="http://schemas.microsoft.com/office/powerpoint/2010/main" val="320856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1" y="0"/>
            <a:ext cx="5964571" cy="708666"/>
          </a:xfrm>
        </p:spPr>
        <p:txBody>
          <a:bodyPr>
            <a:normAutofit/>
          </a:bodyPr>
          <a:lstStyle/>
          <a:p>
            <a:r>
              <a:rPr lang="en-US" altLang="zh-TW" sz="3600" b="1" i="1" dirty="0">
                <a:solidFill>
                  <a:srgbClr val="FF0000"/>
                </a:solidFill>
              </a:rPr>
              <a:t>$</a:t>
            </a:r>
            <a:r>
              <a:rPr lang="zh-TW" altLang="en-US" sz="3600" b="1" i="1" dirty="0">
                <a:solidFill>
                  <a:srgbClr val="FF0000"/>
                </a:solidFill>
              </a:rPr>
              <a:t> 無所不在的 </a:t>
            </a:r>
            <a:r>
              <a:rPr lang="en-US" altLang="zh-TW" sz="3600" b="1" i="1" dirty="0">
                <a:solidFill>
                  <a:srgbClr val="FF0000"/>
                </a:solidFill>
              </a:rPr>
              <a:t>IOT – </a:t>
            </a:r>
            <a:r>
              <a:rPr lang="zh-TW" altLang="en-US" sz="3600" b="1" i="1" dirty="0">
                <a:solidFill>
                  <a:srgbClr val="FF0000"/>
                </a:solidFill>
              </a:rPr>
              <a:t>智慧城市</a:t>
            </a:r>
          </a:p>
        </p:txBody>
      </p:sp>
      <p:sp>
        <p:nvSpPr>
          <p:cNvPr id="3" name="內容版面配置區 2">
            <a:extLst>
              <a:ext uri="{FF2B5EF4-FFF2-40B4-BE49-F238E27FC236}">
                <a16:creationId xmlns:a16="http://schemas.microsoft.com/office/drawing/2014/main" id="{4A1EA2DC-BC09-549E-CF92-DE921C8871B8}"/>
              </a:ext>
            </a:extLst>
          </p:cNvPr>
          <p:cNvSpPr>
            <a:spLocks noGrp="1"/>
          </p:cNvSpPr>
          <p:nvPr>
            <p:ph idx="1"/>
          </p:nvPr>
        </p:nvSpPr>
        <p:spPr>
          <a:xfrm>
            <a:off x="1221996" y="1115737"/>
            <a:ext cx="9748007" cy="4815280"/>
          </a:xfrm>
        </p:spPr>
        <p:txBody>
          <a:bodyPr anchor="ctr" anchorCtr="0">
            <a:normAutofit/>
          </a:bodyPr>
          <a:lstStyle/>
          <a:p>
            <a:pPr>
              <a:lnSpc>
                <a:spcPct val="100000"/>
              </a:lnSpc>
            </a:pPr>
            <a:r>
              <a:rPr lang="en-US" altLang="zh-TW" sz="2400" dirty="0" err="1">
                <a:solidFill>
                  <a:srgbClr val="FFC000"/>
                </a:solidFill>
              </a:rPr>
              <a:t>MiAIOT</a:t>
            </a:r>
            <a:r>
              <a:rPr lang="en-US" altLang="zh-TW" sz="2400" dirty="0">
                <a:solidFill>
                  <a:srgbClr val="FFC000"/>
                </a:solidFill>
              </a:rPr>
              <a:t> </a:t>
            </a:r>
            <a:r>
              <a:rPr lang="zh-TW" altLang="en-US" sz="2400" dirty="0">
                <a:solidFill>
                  <a:srgbClr val="FFC000"/>
                </a:solidFill>
              </a:rPr>
              <a:t>智慧旅遊票務系統</a:t>
            </a:r>
            <a:endParaRPr lang="en-US" altLang="zh-TW" sz="2400" dirty="0">
              <a:solidFill>
                <a:srgbClr val="FFC000"/>
              </a:solidFill>
            </a:endParaRPr>
          </a:p>
          <a:p>
            <a:pPr lvl="1">
              <a:lnSpc>
                <a:spcPct val="100000"/>
              </a:lnSpc>
            </a:pPr>
            <a:r>
              <a:rPr lang="zh-TW" altLang="en-US" sz="2000" dirty="0"/>
              <a:t>整合後端系統及前台硬體設備</a:t>
            </a:r>
            <a:endParaRPr lang="en-US" altLang="zh-TW" sz="2000" dirty="0"/>
          </a:p>
          <a:p>
            <a:pPr lvl="2">
              <a:lnSpc>
                <a:spcPct val="100000"/>
              </a:lnSpc>
            </a:pPr>
            <a:r>
              <a:rPr lang="zh-TW" altLang="en-US" sz="1800" dirty="0"/>
              <a:t>如：自動售票機、</a:t>
            </a:r>
            <a:r>
              <a:rPr lang="en-US" altLang="zh-TW" sz="1800" dirty="0"/>
              <a:t>KIOSK</a:t>
            </a:r>
            <a:r>
              <a:rPr lang="zh-TW" altLang="en-US" sz="1800" dirty="0"/>
              <a:t>、</a:t>
            </a:r>
            <a:r>
              <a:rPr lang="en-US" altLang="zh-TW" sz="1800" dirty="0"/>
              <a:t>POS</a:t>
            </a:r>
            <a:r>
              <a:rPr lang="zh-TW" altLang="en-US" sz="1800" dirty="0"/>
              <a:t>、進站通道門與手持售票機等</a:t>
            </a:r>
            <a:endParaRPr lang="en-US" altLang="zh-TW" sz="1800" dirty="0"/>
          </a:p>
          <a:p>
            <a:pPr>
              <a:lnSpc>
                <a:spcPct val="100000"/>
              </a:lnSpc>
            </a:pPr>
            <a:r>
              <a:rPr lang="en-US" altLang="zh-TW" sz="2400" dirty="0" err="1">
                <a:solidFill>
                  <a:srgbClr val="FFC000"/>
                </a:solidFill>
              </a:rPr>
              <a:t>MiAIOT</a:t>
            </a:r>
            <a:r>
              <a:rPr lang="en-US" altLang="zh-TW" sz="2400" dirty="0">
                <a:solidFill>
                  <a:srgbClr val="FFC000"/>
                </a:solidFill>
              </a:rPr>
              <a:t> </a:t>
            </a:r>
            <a:r>
              <a:rPr lang="zh-TW" altLang="en-US" sz="2400" dirty="0">
                <a:solidFill>
                  <a:srgbClr val="FFC000"/>
                </a:solidFill>
              </a:rPr>
              <a:t>科技執法─</a:t>
            </a:r>
            <a:r>
              <a:rPr lang="en-US" altLang="zh-TW" sz="2400" dirty="0">
                <a:solidFill>
                  <a:srgbClr val="FFC000"/>
                </a:solidFill>
              </a:rPr>
              <a:t>AI </a:t>
            </a:r>
            <a:r>
              <a:rPr lang="zh-TW" altLang="en-US" sz="2400" dirty="0">
                <a:solidFill>
                  <a:srgbClr val="FFC000"/>
                </a:solidFill>
              </a:rPr>
              <a:t>違規辨識系統</a:t>
            </a:r>
            <a:endParaRPr lang="en-US" altLang="zh-TW" sz="2400" dirty="0">
              <a:solidFill>
                <a:srgbClr val="FFC000"/>
              </a:solidFill>
            </a:endParaRPr>
          </a:p>
          <a:p>
            <a:pPr lvl="1">
              <a:lnSpc>
                <a:spcPct val="100000"/>
              </a:lnSpc>
            </a:pPr>
            <a:r>
              <a:rPr lang="zh-TW" altLang="en-US" sz="2000" dirty="0"/>
              <a:t>導入 </a:t>
            </a:r>
            <a:r>
              <a:rPr lang="en-US" altLang="zh-TW" sz="2000" dirty="0"/>
              <a:t>AI </a:t>
            </a:r>
            <a:r>
              <a:rPr lang="zh-TW" altLang="en-US" sz="2000" dirty="0"/>
              <a:t>技術</a:t>
            </a:r>
            <a:r>
              <a:rPr lang="en-US" altLang="zh-TW" sz="2000" dirty="0"/>
              <a:t>,</a:t>
            </a:r>
            <a:r>
              <a:rPr lang="zh-TW" altLang="en-US" sz="2000" dirty="0"/>
              <a:t>輔助執法取締等任務</a:t>
            </a:r>
            <a:endParaRPr lang="en-US" altLang="zh-TW" sz="2000" dirty="0"/>
          </a:p>
          <a:p>
            <a:pPr lvl="1">
              <a:lnSpc>
                <a:spcPct val="100000"/>
              </a:lnSpc>
            </a:pPr>
            <a:r>
              <a:rPr lang="zh-TW" altLang="en-US" sz="2000" dirty="0"/>
              <a:t>將執法作業自動化</a:t>
            </a:r>
            <a:endParaRPr lang="en-US" altLang="zh-TW" sz="2000" dirty="0"/>
          </a:p>
          <a:p>
            <a:pPr lvl="2">
              <a:lnSpc>
                <a:spcPct val="100000"/>
              </a:lnSpc>
            </a:pPr>
            <a:r>
              <a:rPr lang="zh-TW" altLang="en-US" sz="1800" dirty="0"/>
              <a:t>包括：自動偵測違規、自動產生報表、自動擷取影像</a:t>
            </a:r>
            <a:endParaRPr lang="en-US" altLang="zh-TW" sz="1800" dirty="0"/>
          </a:p>
          <a:p>
            <a:pPr>
              <a:lnSpc>
                <a:spcPct val="100000"/>
              </a:lnSpc>
            </a:pPr>
            <a:r>
              <a:rPr lang="en-US" altLang="zh-TW" sz="2400" dirty="0" err="1">
                <a:solidFill>
                  <a:srgbClr val="FFC000"/>
                </a:solidFill>
              </a:rPr>
              <a:t>MiAIOT</a:t>
            </a:r>
            <a:r>
              <a:rPr lang="en-US" altLang="zh-TW" sz="2400" dirty="0">
                <a:solidFill>
                  <a:srgbClr val="FFC000"/>
                </a:solidFill>
              </a:rPr>
              <a:t> </a:t>
            </a:r>
            <a:r>
              <a:rPr lang="zh-TW" altLang="en-US" sz="2400" dirty="0">
                <a:solidFill>
                  <a:srgbClr val="FFC000"/>
                </a:solidFill>
              </a:rPr>
              <a:t>垃圾清運服務管理系統</a:t>
            </a:r>
            <a:endParaRPr lang="en-US" altLang="zh-TW" sz="2400" dirty="0">
              <a:solidFill>
                <a:srgbClr val="FFC000"/>
              </a:solidFill>
            </a:endParaRPr>
          </a:p>
          <a:p>
            <a:pPr lvl="1">
              <a:lnSpc>
                <a:spcPct val="100000"/>
              </a:lnSpc>
            </a:pPr>
            <a:r>
              <a:rPr lang="zh-TW" altLang="en-US" sz="2000" dirty="0"/>
              <a:t>以 </a:t>
            </a:r>
            <a:r>
              <a:rPr lang="en-US" altLang="zh-TW" sz="2000" dirty="0" err="1"/>
              <a:t>AIoT</a:t>
            </a:r>
            <a:r>
              <a:rPr lang="en-US" altLang="zh-TW" sz="2000" dirty="0"/>
              <a:t> </a:t>
            </a:r>
            <a:r>
              <a:rPr lang="zh-TW" altLang="en-US" sz="2000" dirty="0"/>
              <a:t>平台為開發基礎</a:t>
            </a:r>
            <a:r>
              <a:rPr lang="en-US" altLang="zh-TW" sz="2000" dirty="0"/>
              <a:t>,</a:t>
            </a:r>
            <a:r>
              <a:rPr lang="zh-TW" altLang="en-US" sz="2000" dirty="0"/>
              <a:t>收集來自各方的清運資料</a:t>
            </a:r>
            <a:endParaRPr lang="en-US" altLang="zh-TW" sz="2000" dirty="0"/>
          </a:p>
          <a:p>
            <a:pPr lvl="2">
              <a:lnSpc>
                <a:spcPct val="100000"/>
              </a:lnSpc>
            </a:pPr>
            <a:r>
              <a:rPr lang="zh-TW" altLang="en-US" sz="1600" dirty="0"/>
              <a:t>如：各區清潔隊排班及路線資訊、清潔車輛行車資訊、掩埋場</a:t>
            </a:r>
            <a:r>
              <a:rPr lang="en-US" altLang="zh-TW" sz="1600" dirty="0"/>
              <a:t>/</a:t>
            </a:r>
            <a:r>
              <a:rPr lang="zh-TW" altLang="en-US" sz="1600" dirty="0"/>
              <a:t>焚化廠的過磅紀錄等</a:t>
            </a:r>
            <a:endParaRPr lang="en-US" altLang="zh-TW" sz="1600" dirty="0"/>
          </a:p>
          <a:p>
            <a:pPr lvl="1">
              <a:lnSpc>
                <a:spcPct val="100000"/>
              </a:lnSpc>
            </a:pPr>
            <a:r>
              <a:rPr lang="zh-TW" altLang="en-US" sz="2000" dirty="0"/>
              <a:t>再利用 </a:t>
            </a:r>
            <a:r>
              <a:rPr lang="en-US" altLang="zh-TW" sz="2000" dirty="0"/>
              <a:t>AI </a:t>
            </a:r>
            <a:r>
              <a:rPr lang="zh-TW" altLang="en-US" sz="2000" dirty="0"/>
              <a:t>進行分析</a:t>
            </a:r>
            <a:r>
              <a:rPr lang="en-US" altLang="zh-TW" sz="2000" dirty="0"/>
              <a:t>,</a:t>
            </a:r>
            <a:r>
              <a:rPr lang="zh-TW" altLang="en-US" sz="2000" dirty="0"/>
              <a:t>最後決策分析結果回報至管理單位</a:t>
            </a:r>
            <a:endParaRPr lang="en-US" altLang="zh-TW" sz="2000" dirty="0"/>
          </a:p>
          <a:p>
            <a:pPr lvl="1">
              <a:lnSpc>
                <a:spcPct val="100000"/>
              </a:lnSpc>
            </a:pPr>
            <a:r>
              <a:rPr lang="zh-TW" altLang="en-US" sz="2000" dirty="0"/>
              <a:t>以 </a:t>
            </a:r>
            <a:r>
              <a:rPr lang="en-US" altLang="zh-TW" sz="2000" dirty="0"/>
              <a:t>AI </a:t>
            </a:r>
            <a:r>
              <a:rPr lang="zh-TW" altLang="en-US" sz="2000" dirty="0"/>
              <a:t>智慧決策連動三方</a:t>
            </a:r>
            <a:r>
              <a:rPr lang="en-US" altLang="zh-TW" sz="2000" dirty="0"/>
              <a:t>(</a:t>
            </a:r>
            <a:r>
              <a:rPr lang="zh-TW" altLang="en-US" sz="2000" dirty="0"/>
              <a:t>前端工作人員、管理者、民眾</a:t>
            </a:r>
            <a:r>
              <a:rPr lang="en-US" altLang="zh-TW" sz="2000" dirty="0"/>
              <a:t>)</a:t>
            </a:r>
            <a:r>
              <a:rPr lang="zh-TW" altLang="en-US" sz="2000" dirty="0"/>
              <a:t>的方式提升清運服務品質</a:t>
            </a:r>
            <a:endParaRPr lang="en-US" altLang="zh-TW" sz="2000" dirty="0"/>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5637402" cy="400110"/>
          </a:xfrm>
          <a:prstGeom prst="rect">
            <a:avLst/>
          </a:prstGeom>
          <a:noFill/>
        </p:spPr>
        <p:txBody>
          <a:bodyPr wrap="square" rtlCol="0">
            <a:spAutoFit/>
          </a:bodyPr>
          <a:lstStyle/>
          <a:p>
            <a:pPr algn="ctr"/>
            <a:r>
              <a:rPr lang="en-US" altLang="zh-TW" sz="2000" dirty="0">
                <a:hlinkClick r:id="rId2"/>
              </a:rPr>
              <a:t>https://smartcity.org.tw/news_release1.php?id=763</a:t>
            </a:r>
            <a:endParaRPr lang="zh-TW" altLang="en-US" sz="2000" dirty="0"/>
          </a:p>
        </p:txBody>
      </p:sp>
    </p:spTree>
    <p:extLst>
      <p:ext uri="{BB962C8B-B14F-4D97-AF65-F5344CB8AC3E}">
        <p14:creationId xmlns:p14="http://schemas.microsoft.com/office/powerpoint/2010/main" val="120599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1" y="0"/>
            <a:ext cx="5922627" cy="708666"/>
          </a:xfrm>
        </p:spPr>
        <p:txBody>
          <a:bodyPr>
            <a:normAutofit/>
          </a:bodyPr>
          <a:lstStyle/>
          <a:p>
            <a:r>
              <a:rPr lang="en-US" altLang="zh-TW" sz="3600" b="1" i="1" dirty="0">
                <a:solidFill>
                  <a:srgbClr val="FF0000"/>
                </a:solidFill>
              </a:rPr>
              <a:t>$</a:t>
            </a:r>
            <a:r>
              <a:rPr lang="zh-TW" altLang="en-US" sz="3600" b="1" i="1" dirty="0">
                <a:solidFill>
                  <a:srgbClr val="FF0000"/>
                </a:solidFill>
              </a:rPr>
              <a:t> 無所不在的 </a:t>
            </a:r>
            <a:r>
              <a:rPr lang="en-US" altLang="zh-TW" sz="3600" b="1" i="1" dirty="0">
                <a:solidFill>
                  <a:srgbClr val="FF0000"/>
                </a:solidFill>
              </a:rPr>
              <a:t>IOT – </a:t>
            </a:r>
            <a:r>
              <a:rPr lang="zh-TW" altLang="en-US" sz="3600" b="1" i="1" dirty="0">
                <a:solidFill>
                  <a:srgbClr val="FF0000"/>
                </a:solidFill>
              </a:rPr>
              <a:t>智慧交通</a:t>
            </a:r>
          </a:p>
        </p:txBody>
      </p:sp>
      <p:sp>
        <p:nvSpPr>
          <p:cNvPr id="3" name="內容版面配置區 2">
            <a:extLst>
              <a:ext uri="{FF2B5EF4-FFF2-40B4-BE49-F238E27FC236}">
                <a16:creationId xmlns:a16="http://schemas.microsoft.com/office/drawing/2014/main" id="{4A1EA2DC-BC09-549E-CF92-DE921C8871B8}"/>
              </a:ext>
            </a:extLst>
          </p:cNvPr>
          <p:cNvSpPr>
            <a:spLocks noGrp="1"/>
          </p:cNvSpPr>
          <p:nvPr>
            <p:ph idx="1"/>
          </p:nvPr>
        </p:nvSpPr>
        <p:spPr>
          <a:xfrm>
            <a:off x="292216" y="1175507"/>
            <a:ext cx="7559879" cy="4506985"/>
          </a:xfrm>
        </p:spPr>
        <p:txBody>
          <a:bodyPr anchor="ctr" anchorCtr="0">
            <a:normAutofit/>
          </a:bodyPr>
          <a:lstStyle/>
          <a:p>
            <a:pPr>
              <a:lnSpc>
                <a:spcPct val="100000"/>
              </a:lnSpc>
            </a:pPr>
            <a:r>
              <a:rPr lang="zh-TW" altLang="en-US" sz="2400" dirty="0"/>
              <a:t>藉由先進的資訊、電子、感測、通訊、控制與管理等科技蒐集人、車、路的交通資料</a:t>
            </a:r>
            <a:endParaRPr lang="en-US" altLang="zh-TW" sz="2400" dirty="0"/>
          </a:p>
          <a:p>
            <a:pPr>
              <a:lnSpc>
                <a:spcPct val="100000"/>
              </a:lnSpc>
            </a:pPr>
            <a:r>
              <a:rPr lang="zh-TW" altLang="en-US" sz="2400" dirty="0"/>
              <a:t>經由系統平台處理分析來改善或強化人、車、路之間的互動關係</a:t>
            </a:r>
            <a:endParaRPr lang="en-US" altLang="zh-TW" sz="2400" dirty="0"/>
          </a:p>
          <a:p>
            <a:pPr>
              <a:lnSpc>
                <a:spcPct val="100000"/>
              </a:lnSpc>
            </a:pPr>
            <a:r>
              <a:rPr lang="zh-TW" altLang="en-US" sz="2400" dirty="0"/>
              <a:t>我國政策 </a:t>
            </a:r>
            <a:r>
              <a:rPr lang="en-US" altLang="zh-TW" sz="2400" dirty="0"/>
              <a:t>(</a:t>
            </a:r>
            <a:r>
              <a:rPr lang="zh-TW" altLang="en-US" sz="2400" dirty="0"/>
              <a:t>三階段</a:t>
            </a:r>
            <a:r>
              <a:rPr lang="en-US" altLang="zh-TW" sz="2400" dirty="0"/>
              <a:t>)</a:t>
            </a:r>
            <a:r>
              <a:rPr lang="zh-TW" altLang="en-US" sz="2400" dirty="0"/>
              <a:t>：</a:t>
            </a:r>
            <a:endParaRPr lang="en-US" altLang="zh-TW" sz="2400" dirty="0"/>
          </a:p>
          <a:p>
            <a:pPr marL="914400" lvl="1" indent="-457200">
              <a:lnSpc>
                <a:spcPct val="100000"/>
              </a:lnSpc>
              <a:buClr>
                <a:schemeClr val="tx1"/>
              </a:buClr>
              <a:buFont typeface="+mj-ea"/>
              <a:buAutoNum type="ea1ChtPeriod"/>
            </a:pPr>
            <a:r>
              <a:rPr lang="zh-TW" altLang="en-US" sz="2000" dirty="0"/>
              <a:t>為</a:t>
            </a:r>
            <a:r>
              <a:rPr lang="en-US" altLang="zh-TW" sz="2000" dirty="0"/>
              <a:t>ITS</a:t>
            </a:r>
            <a:r>
              <a:rPr lang="zh-TW" altLang="en-US" sz="2000" dirty="0"/>
              <a:t>發展啟蒙與奠基時期，強調在九大系統上的基礎研究與應用系統開發</a:t>
            </a:r>
            <a:endParaRPr lang="en-US" altLang="zh-TW" sz="2000" dirty="0"/>
          </a:p>
          <a:p>
            <a:pPr marL="914400" lvl="1" indent="-457200">
              <a:lnSpc>
                <a:spcPct val="100000"/>
              </a:lnSpc>
              <a:buClr>
                <a:schemeClr val="tx1"/>
              </a:buClr>
              <a:buFont typeface="+mj-ea"/>
              <a:buAutoNum type="ea1ChtPeriod"/>
            </a:pPr>
            <a:r>
              <a:rPr lang="zh-TW" altLang="en-US" sz="2000" dirty="0"/>
              <a:t>配合「挑戰</a:t>
            </a:r>
            <a:r>
              <a:rPr lang="en-US" altLang="zh-TW" sz="2000" dirty="0"/>
              <a:t>2008</a:t>
            </a:r>
            <a:r>
              <a:rPr lang="zh-TW" altLang="en-US" sz="2000" dirty="0"/>
              <a:t>國家發展重點計畫」推動</a:t>
            </a:r>
            <a:r>
              <a:rPr lang="en-US" altLang="zh-TW" sz="2000" dirty="0"/>
              <a:t>E</a:t>
            </a:r>
            <a:r>
              <a:rPr lang="zh-TW" altLang="en-US" sz="2000" dirty="0"/>
              <a:t>化交通專案</a:t>
            </a:r>
            <a:endParaRPr lang="en-US" altLang="zh-TW" sz="2000" dirty="0"/>
          </a:p>
          <a:p>
            <a:pPr marL="914400" lvl="1" indent="-457200">
              <a:lnSpc>
                <a:spcPct val="100000"/>
              </a:lnSpc>
              <a:buClr>
                <a:schemeClr val="tx1"/>
              </a:buClr>
              <a:buFont typeface="+mj-ea"/>
              <a:buAutoNum type="ea1ChtPeriod"/>
            </a:pPr>
            <a:r>
              <a:rPr lang="zh-TW" altLang="en-US" sz="2000" dirty="0"/>
              <a:t>配合「智慧臺灣－建構智慧交通系統」之國家政策，並因應網際網路、資通訊技術之發展與應用</a:t>
            </a:r>
            <a:endParaRPr lang="en-US" altLang="zh-TW" sz="2000" dirty="0"/>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150114"/>
            <a:ext cx="5092117" cy="707886"/>
          </a:xfrm>
          <a:prstGeom prst="rect">
            <a:avLst/>
          </a:prstGeom>
          <a:noFill/>
        </p:spPr>
        <p:txBody>
          <a:bodyPr wrap="square" rtlCol="0">
            <a:spAutoFit/>
          </a:bodyPr>
          <a:lstStyle/>
          <a:p>
            <a:pPr algn="ctr"/>
            <a:r>
              <a:rPr lang="en-US" altLang="zh-TW" sz="2000" dirty="0">
                <a:hlinkClick r:id="rId2"/>
              </a:rPr>
              <a:t>https://transport-curation.nat.gov.tw/museum-ITS2020/ITS.html</a:t>
            </a:r>
            <a:endParaRPr lang="zh-TW" altLang="en-US" sz="2000" dirty="0"/>
          </a:p>
        </p:txBody>
      </p:sp>
      <p:pic>
        <p:nvPicPr>
          <p:cNvPr id="6" name="圖片 5">
            <a:extLst>
              <a:ext uri="{FF2B5EF4-FFF2-40B4-BE49-F238E27FC236}">
                <a16:creationId xmlns:a16="http://schemas.microsoft.com/office/drawing/2014/main" id="{28BE7B40-1120-706B-36AA-A36538E43084}"/>
              </a:ext>
            </a:extLst>
          </p:cNvPr>
          <p:cNvPicPr>
            <a:picLocks noChangeAspect="1"/>
          </p:cNvPicPr>
          <p:nvPr/>
        </p:nvPicPr>
        <p:blipFill rotWithShape="1">
          <a:blip r:embed="rId3"/>
          <a:srcRect l="7742" t="857"/>
          <a:stretch/>
        </p:blipFill>
        <p:spPr>
          <a:xfrm>
            <a:off x="8382000" y="1460312"/>
            <a:ext cx="3358568" cy="3937373"/>
          </a:xfrm>
          <a:prstGeom prst="rect">
            <a:avLst/>
          </a:prstGeom>
        </p:spPr>
      </p:pic>
    </p:spTree>
    <p:extLst>
      <p:ext uri="{BB962C8B-B14F-4D97-AF65-F5344CB8AC3E}">
        <p14:creationId xmlns:p14="http://schemas.microsoft.com/office/powerpoint/2010/main" val="361416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1" y="0"/>
            <a:ext cx="5922627" cy="708666"/>
          </a:xfrm>
        </p:spPr>
        <p:txBody>
          <a:bodyPr>
            <a:normAutofit/>
          </a:bodyPr>
          <a:lstStyle/>
          <a:p>
            <a:r>
              <a:rPr lang="en-US" altLang="zh-TW" sz="3600" b="1" i="1" dirty="0">
                <a:solidFill>
                  <a:srgbClr val="FF0000"/>
                </a:solidFill>
              </a:rPr>
              <a:t>$</a:t>
            </a:r>
            <a:r>
              <a:rPr lang="zh-TW" altLang="en-US" sz="3600" b="1" i="1" dirty="0">
                <a:solidFill>
                  <a:srgbClr val="FF0000"/>
                </a:solidFill>
              </a:rPr>
              <a:t> 無所不在的 </a:t>
            </a:r>
            <a:r>
              <a:rPr lang="en-US" altLang="zh-TW" sz="3600" b="1" i="1" dirty="0">
                <a:solidFill>
                  <a:srgbClr val="FF0000"/>
                </a:solidFill>
              </a:rPr>
              <a:t>IOT – </a:t>
            </a:r>
            <a:r>
              <a:rPr lang="zh-TW" altLang="en-US" sz="3600" b="1" i="1" dirty="0">
                <a:solidFill>
                  <a:srgbClr val="FF0000"/>
                </a:solidFill>
              </a:rPr>
              <a:t>智慧農業</a:t>
            </a:r>
          </a:p>
        </p:txBody>
      </p:sp>
      <p:sp>
        <p:nvSpPr>
          <p:cNvPr id="3" name="內容版面配置區 2">
            <a:extLst>
              <a:ext uri="{FF2B5EF4-FFF2-40B4-BE49-F238E27FC236}">
                <a16:creationId xmlns:a16="http://schemas.microsoft.com/office/drawing/2014/main" id="{4A1EA2DC-BC09-549E-CF92-DE921C8871B8}"/>
              </a:ext>
            </a:extLst>
          </p:cNvPr>
          <p:cNvSpPr>
            <a:spLocks noGrp="1"/>
          </p:cNvSpPr>
          <p:nvPr>
            <p:ph idx="1"/>
          </p:nvPr>
        </p:nvSpPr>
        <p:spPr>
          <a:xfrm>
            <a:off x="241884" y="748002"/>
            <a:ext cx="5202572" cy="5709888"/>
          </a:xfrm>
        </p:spPr>
        <p:txBody>
          <a:bodyPr anchor="ctr" anchorCtr="0">
            <a:normAutofit lnSpcReduction="10000"/>
          </a:bodyPr>
          <a:lstStyle/>
          <a:p>
            <a:pPr>
              <a:lnSpc>
                <a:spcPct val="100000"/>
              </a:lnSpc>
            </a:pPr>
            <a:r>
              <a:rPr lang="zh-TW" altLang="en-US" sz="2400" dirty="0">
                <a:solidFill>
                  <a:srgbClr val="FFC000"/>
                </a:solidFill>
              </a:rPr>
              <a:t>何謂智慧農業</a:t>
            </a:r>
            <a:endParaRPr lang="en-US" altLang="zh-TW" sz="2400" dirty="0">
              <a:solidFill>
                <a:srgbClr val="FFC000"/>
              </a:solidFill>
            </a:endParaRPr>
          </a:p>
          <a:p>
            <a:pPr lvl="1">
              <a:lnSpc>
                <a:spcPct val="100000"/>
              </a:lnSpc>
            </a:pPr>
            <a:r>
              <a:rPr lang="zh-TW" altLang="en-US" sz="2000" dirty="0"/>
              <a:t>以現行產業生產模式為基礎，因應消費市場需求進行產銷規劃</a:t>
            </a:r>
            <a:endParaRPr lang="en-US" altLang="zh-TW" sz="2000" dirty="0"/>
          </a:p>
          <a:p>
            <a:pPr lvl="1">
              <a:lnSpc>
                <a:spcPct val="100000"/>
              </a:lnSpc>
            </a:pPr>
            <a:r>
              <a:rPr lang="zh-TW" altLang="en-US" sz="2000" dirty="0"/>
              <a:t>生產管理上輔以省工省力機械設備、輔具及感測元件的研發應用</a:t>
            </a:r>
            <a:endParaRPr lang="en-US" altLang="zh-TW" sz="2000" dirty="0"/>
          </a:p>
          <a:p>
            <a:pPr lvl="1">
              <a:lnSpc>
                <a:spcPct val="100000"/>
              </a:lnSpc>
            </a:pPr>
            <a:r>
              <a:rPr lang="zh-TW" altLang="en-US" sz="2000" dirty="0"/>
              <a:t>結合跨領域之資通訊技術</a:t>
            </a:r>
            <a:r>
              <a:rPr lang="en-US" altLang="zh-TW" sz="2000" dirty="0"/>
              <a:t>(ICT)</a:t>
            </a:r>
            <a:r>
              <a:rPr lang="zh-TW" altLang="en-US" sz="2000" dirty="0"/>
              <a:t>、物聯網</a:t>
            </a:r>
            <a:r>
              <a:rPr lang="en-US" altLang="zh-TW" sz="2000" dirty="0"/>
              <a:t>(IoT)</a:t>
            </a:r>
            <a:r>
              <a:rPr lang="zh-TW" altLang="en-US" sz="2000" dirty="0"/>
              <a:t>、大數據</a:t>
            </a:r>
            <a:r>
              <a:rPr lang="en-US" altLang="zh-TW" sz="2000" dirty="0"/>
              <a:t>(Big Data)</a:t>
            </a:r>
            <a:r>
              <a:rPr lang="zh-TW" altLang="en-US" sz="2000" dirty="0"/>
              <a:t>分析、區塊鏈</a:t>
            </a:r>
            <a:r>
              <a:rPr lang="en-US" altLang="zh-TW" sz="2000" dirty="0"/>
              <a:t>(Block Chain) </a:t>
            </a:r>
            <a:r>
              <a:rPr lang="zh-TW" altLang="en-US" sz="2000" dirty="0"/>
              <a:t>等前瞻技術導入</a:t>
            </a:r>
            <a:endParaRPr lang="en-US" altLang="zh-TW" sz="2000" dirty="0"/>
          </a:p>
          <a:p>
            <a:pPr lvl="1">
              <a:lnSpc>
                <a:spcPct val="100000"/>
              </a:lnSpc>
            </a:pPr>
            <a:r>
              <a:rPr lang="zh-TW" altLang="en-US" sz="2000" dirty="0"/>
              <a:t>減輕農場作業負擔降低勞動力需求</a:t>
            </a:r>
            <a:endParaRPr lang="en-US" altLang="zh-TW" sz="2000" dirty="0"/>
          </a:p>
          <a:p>
            <a:pPr>
              <a:lnSpc>
                <a:spcPct val="100000"/>
              </a:lnSpc>
            </a:pPr>
            <a:r>
              <a:rPr lang="zh-TW" altLang="en-US" sz="2400" dirty="0">
                <a:solidFill>
                  <a:srgbClr val="FFC000"/>
                </a:solidFill>
              </a:rPr>
              <a:t>概念及技術</a:t>
            </a:r>
            <a:endParaRPr lang="en-US" altLang="zh-TW" sz="2400" dirty="0">
              <a:solidFill>
                <a:srgbClr val="FFC000"/>
              </a:solidFill>
            </a:endParaRPr>
          </a:p>
          <a:p>
            <a:pPr lvl="1">
              <a:lnSpc>
                <a:spcPct val="100000"/>
              </a:lnSpc>
            </a:pPr>
            <a:r>
              <a:rPr lang="zh-TW" altLang="en-US" sz="2000" dirty="0"/>
              <a:t>在農場既有的實體物件如農機具、農業設施、土壤、作物等，導入感測元件</a:t>
            </a:r>
            <a:endParaRPr lang="en-US" altLang="zh-TW" sz="2000" dirty="0"/>
          </a:p>
          <a:p>
            <a:pPr lvl="1">
              <a:lnSpc>
                <a:spcPct val="100000"/>
              </a:lnSpc>
            </a:pPr>
            <a:r>
              <a:rPr lang="zh-TW" altLang="en-US" sz="2000" dirty="0"/>
              <a:t>結合無線通訊科技，將蒐集與擷取到的感測數據上傳至雲端資料庫</a:t>
            </a:r>
            <a:endParaRPr lang="en-US" altLang="zh-TW" sz="2000" dirty="0"/>
          </a:p>
          <a:p>
            <a:pPr lvl="1">
              <a:lnSpc>
                <a:spcPct val="100000"/>
              </a:lnSpc>
            </a:pPr>
            <a:r>
              <a:rPr lang="zh-TW" altLang="en-US" sz="2000" dirty="0"/>
              <a:t>結合消費市場需求與商情資料蒐集，提供農場管理者進行產銷規劃、生產管理及顧客服務等經營決策判斷參考</a:t>
            </a:r>
            <a:endParaRPr lang="en-US" altLang="zh-TW" sz="2000" dirty="0"/>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3926048" cy="400110"/>
          </a:xfrm>
          <a:prstGeom prst="rect">
            <a:avLst/>
          </a:prstGeom>
          <a:noFill/>
        </p:spPr>
        <p:txBody>
          <a:bodyPr wrap="square" rtlCol="0">
            <a:spAutoFit/>
          </a:bodyPr>
          <a:lstStyle/>
          <a:p>
            <a:pPr algn="ctr"/>
            <a:r>
              <a:rPr lang="en-US" altLang="zh-TW" sz="2000" dirty="0">
                <a:hlinkClick r:id="rId2"/>
              </a:rPr>
              <a:t>https://www.intelligentagri.com.tw/</a:t>
            </a:r>
            <a:endParaRPr lang="zh-TW" altLang="en-US" sz="2000" dirty="0"/>
          </a:p>
        </p:txBody>
      </p:sp>
      <p:pic>
        <p:nvPicPr>
          <p:cNvPr id="7" name="圖片 6">
            <a:extLst>
              <a:ext uri="{FF2B5EF4-FFF2-40B4-BE49-F238E27FC236}">
                <a16:creationId xmlns:a16="http://schemas.microsoft.com/office/drawing/2014/main" id="{53355881-9D49-6914-786F-025602CD0982}"/>
              </a:ext>
            </a:extLst>
          </p:cNvPr>
          <p:cNvPicPr>
            <a:picLocks noChangeAspect="1"/>
          </p:cNvPicPr>
          <p:nvPr/>
        </p:nvPicPr>
        <p:blipFill>
          <a:blip r:embed="rId3"/>
          <a:stretch>
            <a:fillRect/>
          </a:stretch>
        </p:blipFill>
        <p:spPr>
          <a:xfrm>
            <a:off x="5686340" y="1512219"/>
            <a:ext cx="6196213" cy="4181453"/>
          </a:xfrm>
          <a:prstGeom prst="rect">
            <a:avLst/>
          </a:prstGeom>
        </p:spPr>
      </p:pic>
    </p:spTree>
    <p:extLst>
      <p:ext uri="{BB962C8B-B14F-4D97-AF65-F5344CB8AC3E}">
        <p14:creationId xmlns:p14="http://schemas.microsoft.com/office/powerpoint/2010/main" val="50070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4144160"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Security</a:t>
            </a:r>
            <a:r>
              <a:rPr lang="zh-TW" altLang="en-US" sz="3600" b="1" i="1" dirty="0">
                <a:solidFill>
                  <a:srgbClr val="FF0000"/>
                </a:solidFill>
              </a:rPr>
              <a:t>事件簿</a:t>
            </a:r>
          </a:p>
        </p:txBody>
      </p:sp>
      <p:sp>
        <p:nvSpPr>
          <p:cNvPr id="3" name="內容版面配置區 2">
            <a:extLst>
              <a:ext uri="{FF2B5EF4-FFF2-40B4-BE49-F238E27FC236}">
                <a16:creationId xmlns:a16="http://schemas.microsoft.com/office/drawing/2014/main" id="{4A1EA2DC-BC09-549E-CF92-DE921C8871B8}"/>
              </a:ext>
            </a:extLst>
          </p:cNvPr>
          <p:cNvSpPr>
            <a:spLocks noGrp="1"/>
          </p:cNvSpPr>
          <p:nvPr>
            <p:ph idx="1"/>
          </p:nvPr>
        </p:nvSpPr>
        <p:spPr>
          <a:xfrm>
            <a:off x="1464578" y="2027120"/>
            <a:ext cx="9262844" cy="3112315"/>
          </a:xfrm>
        </p:spPr>
        <p:txBody>
          <a:bodyPr anchor="ctr" anchorCtr="0">
            <a:normAutofit/>
          </a:bodyPr>
          <a:lstStyle/>
          <a:p>
            <a:pPr>
              <a:lnSpc>
                <a:spcPct val="100000"/>
              </a:lnSpc>
            </a:pPr>
            <a:r>
              <a:rPr lang="zh-TW" altLang="en-US" sz="2400" dirty="0">
                <a:solidFill>
                  <a:srgbClr val="FFC000"/>
                </a:solidFill>
              </a:rPr>
              <a:t>太陽能設備的安全漏洞</a:t>
            </a:r>
            <a:endParaRPr lang="en-US" altLang="zh-TW" sz="2400" dirty="0">
              <a:solidFill>
                <a:srgbClr val="FFC000"/>
              </a:solidFill>
            </a:endParaRPr>
          </a:p>
          <a:p>
            <a:pPr lvl="1">
              <a:lnSpc>
                <a:spcPct val="100000"/>
              </a:lnSpc>
            </a:pPr>
            <a:r>
              <a:rPr lang="en-US" altLang="zh-TW" sz="2000" dirty="0" err="1"/>
              <a:t>Westerhof</a:t>
            </a:r>
            <a:r>
              <a:rPr lang="zh-TW" altLang="en-US" sz="2000" dirty="0"/>
              <a:t>所發現的漏洞主要位於</a:t>
            </a:r>
            <a:r>
              <a:rPr lang="en-US" altLang="zh-TW" sz="2000" dirty="0"/>
              <a:t>SMA</a:t>
            </a:r>
            <a:r>
              <a:rPr lang="zh-TW" altLang="en-US" sz="2000" dirty="0"/>
              <a:t>太陽能面板上的變頻器（</a:t>
            </a:r>
            <a:r>
              <a:rPr lang="en-US" altLang="zh-TW" sz="2000" dirty="0"/>
              <a:t>inverter</a:t>
            </a:r>
            <a:r>
              <a:rPr lang="zh-TW" altLang="en-US" sz="2000" dirty="0"/>
              <a:t>）</a:t>
            </a:r>
            <a:endParaRPr lang="en-US" altLang="zh-TW" sz="2000" dirty="0"/>
          </a:p>
          <a:p>
            <a:pPr lvl="1">
              <a:lnSpc>
                <a:spcPct val="100000"/>
              </a:lnSpc>
            </a:pPr>
            <a:r>
              <a:rPr lang="zh-TW" altLang="en-US" sz="2000" dirty="0"/>
              <a:t>只要妥善地利用這些漏洞便可找到許多可自遠端掌控變頻器的方法</a:t>
            </a:r>
            <a:endParaRPr lang="en-US" altLang="zh-TW" sz="2000" dirty="0"/>
          </a:p>
          <a:p>
            <a:pPr lvl="1">
              <a:lnSpc>
                <a:spcPct val="100000"/>
              </a:lnSpc>
            </a:pPr>
            <a:r>
              <a:rPr lang="zh-TW" altLang="en-US" sz="2000" dirty="0"/>
              <a:t>其中一個編號為 </a:t>
            </a:r>
            <a:r>
              <a:rPr lang="en-US" altLang="zh-TW" sz="2000" dirty="0">
                <a:solidFill>
                  <a:srgbClr val="FFFF00"/>
                </a:solidFill>
              </a:rPr>
              <a:t>CVE-2017-9852</a:t>
            </a:r>
            <a:r>
              <a:rPr lang="zh-TW" altLang="en-US" sz="2000" dirty="0"/>
              <a:t> 的安全漏洞為現今物聯網（</a:t>
            </a:r>
            <a:r>
              <a:rPr lang="en-US" altLang="zh-TW" sz="2000" dirty="0"/>
              <a:t>IoT</a:t>
            </a:r>
            <a:r>
              <a:rPr lang="zh-TW" altLang="en-US" sz="2000" dirty="0"/>
              <a:t>）裝置的通病</a:t>
            </a:r>
            <a:endParaRPr lang="en-US" altLang="zh-TW" sz="2000" dirty="0"/>
          </a:p>
          <a:p>
            <a:pPr lvl="1">
              <a:lnSpc>
                <a:spcPct val="100000"/>
              </a:lnSpc>
            </a:pPr>
            <a:r>
              <a:rPr lang="zh-TW" altLang="en-US" sz="2000" dirty="0"/>
              <a:t>若駭客只掌控了一個或少數的變頻器並不會造成太大的問題</a:t>
            </a:r>
            <a:endParaRPr lang="en-US" altLang="zh-TW" sz="2000" dirty="0"/>
          </a:p>
          <a:p>
            <a:pPr lvl="1">
              <a:lnSpc>
                <a:spcPct val="100000"/>
              </a:lnSpc>
            </a:pPr>
            <a:r>
              <a:rPr lang="zh-TW" altLang="en-US" sz="2000" dirty="0"/>
              <a:t>隨著太陽能面板的部署愈來愈普及，且有愈來愈多的面板具備連網功能</a:t>
            </a:r>
            <a:endParaRPr lang="en-US" altLang="zh-TW" sz="2000" dirty="0"/>
          </a:p>
          <a:p>
            <a:pPr lvl="1">
              <a:lnSpc>
                <a:spcPct val="100000"/>
              </a:lnSpc>
            </a:pPr>
            <a:r>
              <a:rPr lang="zh-TW" altLang="en-US" sz="2000" dirty="0"/>
              <a:t>大量的太陽能部署便成為了綠色電網的致命傷。</a:t>
            </a:r>
            <a:endParaRPr lang="en-US" altLang="zh-TW" sz="2000" dirty="0"/>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4689446" cy="400110"/>
          </a:xfrm>
          <a:prstGeom prst="rect">
            <a:avLst/>
          </a:prstGeom>
          <a:noFill/>
        </p:spPr>
        <p:txBody>
          <a:bodyPr wrap="square" rtlCol="0">
            <a:spAutoFit/>
          </a:bodyPr>
          <a:lstStyle/>
          <a:p>
            <a:pPr algn="ctr"/>
            <a:r>
              <a:rPr lang="en-US" altLang="zh-TW" sz="2000" dirty="0">
                <a:hlinkClick r:id="rId2"/>
              </a:rPr>
              <a:t>https://www.ithome.com.tw/news/116123</a:t>
            </a:r>
            <a:endParaRPr lang="zh-TW" altLang="en-US" sz="2000" dirty="0"/>
          </a:p>
        </p:txBody>
      </p:sp>
    </p:spTree>
    <p:extLst>
      <p:ext uri="{BB962C8B-B14F-4D97-AF65-F5344CB8AC3E}">
        <p14:creationId xmlns:p14="http://schemas.microsoft.com/office/powerpoint/2010/main" val="147854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4144160"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Security</a:t>
            </a:r>
            <a:r>
              <a:rPr lang="zh-TW" altLang="en-US" sz="3600" b="1" i="1" dirty="0">
                <a:solidFill>
                  <a:srgbClr val="FF0000"/>
                </a:solidFill>
              </a:rPr>
              <a:t>事件簿</a:t>
            </a:r>
          </a:p>
        </p:txBody>
      </p:sp>
      <p:sp>
        <p:nvSpPr>
          <p:cNvPr id="3" name="內容版面配置區 2">
            <a:extLst>
              <a:ext uri="{FF2B5EF4-FFF2-40B4-BE49-F238E27FC236}">
                <a16:creationId xmlns:a16="http://schemas.microsoft.com/office/drawing/2014/main" id="{4A1EA2DC-BC09-549E-CF92-DE921C8871B8}"/>
              </a:ext>
            </a:extLst>
          </p:cNvPr>
          <p:cNvSpPr>
            <a:spLocks noGrp="1"/>
          </p:cNvSpPr>
          <p:nvPr>
            <p:ph idx="1"/>
          </p:nvPr>
        </p:nvSpPr>
        <p:spPr>
          <a:xfrm>
            <a:off x="1464578" y="1462665"/>
            <a:ext cx="9262844" cy="4241225"/>
          </a:xfrm>
        </p:spPr>
        <p:txBody>
          <a:bodyPr anchor="ctr" anchorCtr="0">
            <a:normAutofit/>
          </a:bodyPr>
          <a:lstStyle/>
          <a:p>
            <a:pPr>
              <a:lnSpc>
                <a:spcPct val="100000"/>
              </a:lnSpc>
            </a:pPr>
            <a:r>
              <a:rPr lang="en-US" altLang="zh-TW" sz="2400" dirty="0">
                <a:solidFill>
                  <a:srgbClr val="FFC000"/>
                </a:solidFill>
              </a:rPr>
              <a:t>iLnkP2P </a:t>
            </a:r>
            <a:r>
              <a:rPr lang="zh-TW" altLang="en-US" sz="2400" dirty="0">
                <a:solidFill>
                  <a:srgbClr val="FFC000"/>
                </a:solidFill>
              </a:rPr>
              <a:t>漏洞</a:t>
            </a:r>
            <a:endParaRPr lang="en-US" altLang="zh-TW" sz="2400" dirty="0">
              <a:solidFill>
                <a:srgbClr val="FFC000"/>
              </a:solidFill>
            </a:endParaRPr>
          </a:p>
          <a:p>
            <a:pPr lvl="1">
              <a:lnSpc>
                <a:spcPct val="100000"/>
              </a:lnSpc>
            </a:pPr>
            <a:r>
              <a:rPr lang="zh-TW" altLang="en-US" sz="2000" dirty="0"/>
              <a:t>數百萬台監視攝影機與其他萬物聯網裝置被發現其</a:t>
            </a:r>
            <a:r>
              <a:rPr lang="zh-TW" altLang="en-US" sz="2000" dirty="0">
                <a:solidFill>
                  <a:srgbClr val="FFFF00"/>
                </a:solidFill>
              </a:rPr>
              <a:t>點對點 </a:t>
            </a:r>
            <a:r>
              <a:rPr lang="en-US" altLang="zh-TW" sz="2000" dirty="0">
                <a:solidFill>
                  <a:srgbClr val="FFFF00"/>
                </a:solidFill>
              </a:rPr>
              <a:t>(P2P) </a:t>
            </a:r>
            <a:r>
              <a:rPr lang="zh-TW" altLang="en-US" sz="2000" dirty="0"/>
              <a:t>通訊功能含有資安漏洞</a:t>
            </a:r>
            <a:endParaRPr lang="en-US" altLang="zh-TW" sz="2000" dirty="0"/>
          </a:p>
          <a:p>
            <a:pPr lvl="1">
              <a:lnSpc>
                <a:spcPct val="100000"/>
              </a:lnSpc>
            </a:pPr>
            <a:r>
              <a:rPr lang="zh-TW" altLang="en-US" sz="2000" dirty="0"/>
              <a:t>此漏洞可能讓這些裝置的登入憑證遭到竊取，或者裝置遭到竊聽、挾持、遠端攻擊等等</a:t>
            </a:r>
            <a:endParaRPr lang="en-US" altLang="zh-TW" sz="2000" dirty="0"/>
          </a:p>
          <a:p>
            <a:pPr lvl="1">
              <a:lnSpc>
                <a:spcPct val="100000"/>
              </a:lnSpc>
            </a:pPr>
            <a:r>
              <a:rPr lang="en-US" altLang="zh-TW" sz="2000" dirty="0"/>
              <a:t>iLnkP2P </a:t>
            </a:r>
            <a:r>
              <a:rPr lang="zh-TW" altLang="en-US" sz="2000" dirty="0"/>
              <a:t>的資安風險來自於該 </a:t>
            </a:r>
            <a:r>
              <a:rPr lang="en-US" altLang="zh-TW" sz="2000" dirty="0"/>
              <a:t>P2P </a:t>
            </a:r>
            <a:r>
              <a:rPr lang="zh-TW" altLang="en-US" sz="2000" dirty="0"/>
              <a:t>韌體元件本身的漏洞，而此元件廣泛內建於各種 </a:t>
            </a:r>
            <a:r>
              <a:rPr lang="en-US" altLang="zh-TW" sz="2000" dirty="0"/>
              <a:t>IoT </a:t>
            </a:r>
            <a:r>
              <a:rPr lang="zh-TW" altLang="en-US" sz="2000" dirty="0"/>
              <a:t>裝置當中</a:t>
            </a:r>
            <a:endParaRPr lang="en-US" altLang="zh-TW" sz="2000" dirty="0"/>
          </a:p>
          <a:p>
            <a:pPr lvl="2">
              <a:lnSpc>
                <a:spcPct val="100000"/>
              </a:lnSpc>
            </a:pPr>
            <a:r>
              <a:rPr lang="zh-TW" altLang="en-US" sz="1600" dirty="0"/>
              <a:t>如：嬰兒監視器、</a:t>
            </a:r>
            <a:r>
              <a:rPr lang="en-US" altLang="zh-TW" sz="1600" dirty="0"/>
              <a:t>IP </a:t>
            </a:r>
            <a:r>
              <a:rPr lang="zh-TW" altLang="en-US" sz="1600" dirty="0"/>
              <a:t>攝影機、智慧門鈴、數位錄影機 </a:t>
            </a:r>
            <a:r>
              <a:rPr lang="en-US" altLang="zh-TW" sz="1600" dirty="0"/>
              <a:t>(DVR) </a:t>
            </a:r>
            <a:r>
              <a:rPr lang="zh-TW" altLang="en-US" sz="1600" dirty="0"/>
              <a:t>等等</a:t>
            </a:r>
            <a:endParaRPr lang="en-US" altLang="zh-TW" sz="1600" dirty="0"/>
          </a:p>
          <a:p>
            <a:pPr lvl="2">
              <a:lnSpc>
                <a:spcPct val="100000"/>
              </a:lnSpc>
            </a:pPr>
            <a:r>
              <a:rPr lang="zh-TW" altLang="en-US" sz="1400" dirty="0"/>
              <a:t>該元件可以讓裝置透過 </a:t>
            </a:r>
            <a:r>
              <a:rPr lang="en-US" altLang="zh-TW" sz="1400" dirty="0"/>
              <a:t>P2P </a:t>
            </a:r>
            <a:r>
              <a:rPr lang="zh-TW" altLang="en-US" sz="1400" dirty="0"/>
              <a:t>通訊協定與廠商的伺服器通訊</a:t>
            </a:r>
            <a:endParaRPr lang="en-US" altLang="zh-TW" sz="1600" dirty="0"/>
          </a:p>
          <a:p>
            <a:pPr lvl="1">
              <a:lnSpc>
                <a:spcPct val="100000"/>
              </a:lnSpc>
            </a:pPr>
            <a:r>
              <a:rPr lang="en-US" altLang="zh-TW" sz="2000" dirty="0"/>
              <a:t>iLnkP2P</a:t>
            </a:r>
            <a:r>
              <a:rPr lang="zh-TW" altLang="en-US" sz="2000" dirty="0"/>
              <a:t> 裝置含有一個列舉漏洞 </a:t>
            </a:r>
            <a:r>
              <a:rPr lang="en-US" altLang="zh-TW" sz="2000" dirty="0"/>
              <a:t>(CVE-2019-11219) </a:t>
            </a:r>
            <a:r>
              <a:rPr lang="zh-TW" altLang="en-US" sz="2000" dirty="0"/>
              <a:t>可讓駭客輕易找到裝置並與裝置直接建立連線，完全略過防火牆的管制</a:t>
            </a:r>
            <a:endParaRPr lang="en-US" altLang="zh-TW" sz="2000" dirty="0"/>
          </a:p>
          <a:p>
            <a:pPr lvl="1">
              <a:lnSpc>
                <a:spcPct val="100000"/>
              </a:lnSpc>
            </a:pPr>
            <a:r>
              <a:rPr lang="en-US" altLang="zh-TW" sz="2000" dirty="0"/>
              <a:t>iLnkP2P</a:t>
            </a:r>
            <a:r>
              <a:rPr lang="zh-TW" altLang="en-US" sz="2000" dirty="0"/>
              <a:t> 裝置並無認證或加密機制</a:t>
            </a:r>
            <a:endParaRPr lang="en-US" altLang="zh-TW" sz="2000" dirty="0"/>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4689446" cy="400110"/>
          </a:xfrm>
          <a:prstGeom prst="rect">
            <a:avLst/>
          </a:prstGeom>
          <a:noFill/>
        </p:spPr>
        <p:txBody>
          <a:bodyPr wrap="square" rtlCol="0">
            <a:spAutoFit/>
          </a:bodyPr>
          <a:lstStyle/>
          <a:p>
            <a:pPr algn="ctr"/>
            <a:r>
              <a:rPr lang="en-US" altLang="zh-TW" sz="2000" dirty="0">
                <a:hlinkClick r:id="rId2"/>
              </a:rPr>
              <a:t>https://blog.trendmicro.com.tw/?p=60580</a:t>
            </a:r>
            <a:endParaRPr lang="zh-TW" altLang="en-US" sz="2000" dirty="0"/>
          </a:p>
        </p:txBody>
      </p:sp>
    </p:spTree>
    <p:extLst>
      <p:ext uri="{BB962C8B-B14F-4D97-AF65-F5344CB8AC3E}">
        <p14:creationId xmlns:p14="http://schemas.microsoft.com/office/powerpoint/2010/main" val="39844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A4396-B0F3-93DF-FAAC-725B372BA25C}"/>
              </a:ext>
            </a:extLst>
          </p:cNvPr>
          <p:cNvSpPr>
            <a:spLocks noGrp="1"/>
          </p:cNvSpPr>
          <p:nvPr>
            <p:ph type="title"/>
          </p:nvPr>
        </p:nvSpPr>
        <p:spPr>
          <a:xfrm>
            <a:off x="2" y="0"/>
            <a:ext cx="3607264" cy="708666"/>
          </a:xfrm>
        </p:spPr>
        <p:txBody>
          <a:bodyPr>
            <a:normAutofit/>
          </a:bodyPr>
          <a:lstStyle/>
          <a:p>
            <a:r>
              <a:rPr lang="en-US" altLang="zh-TW" sz="3600" b="1" i="1" dirty="0">
                <a:solidFill>
                  <a:srgbClr val="FF0000"/>
                </a:solidFill>
              </a:rPr>
              <a:t>$</a:t>
            </a:r>
            <a:r>
              <a:rPr lang="zh-TW" altLang="en-US" sz="3600" b="1" i="1" dirty="0">
                <a:solidFill>
                  <a:srgbClr val="FF0000"/>
                </a:solidFill>
              </a:rPr>
              <a:t> </a:t>
            </a:r>
            <a:r>
              <a:rPr lang="en-US" altLang="zh-TW" sz="3600" b="1" i="1" dirty="0">
                <a:solidFill>
                  <a:srgbClr val="FF0000"/>
                </a:solidFill>
              </a:rPr>
              <a:t>IOT </a:t>
            </a:r>
            <a:r>
              <a:rPr lang="zh-TW" altLang="en-US" sz="3600" b="1" i="1" dirty="0">
                <a:solidFill>
                  <a:srgbClr val="FF0000"/>
                </a:solidFill>
              </a:rPr>
              <a:t>威脅與風險</a:t>
            </a:r>
          </a:p>
        </p:txBody>
      </p:sp>
      <p:sp>
        <p:nvSpPr>
          <p:cNvPr id="4" name="文字方塊 3">
            <a:extLst>
              <a:ext uri="{FF2B5EF4-FFF2-40B4-BE49-F238E27FC236}">
                <a16:creationId xmlns:a16="http://schemas.microsoft.com/office/drawing/2014/main" id="{0418DF95-4223-CECB-9A4F-AE237220EE6E}"/>
              </a:ext>
            </a:extLst>
          </p:cNvPr>
          <p:cNvSpPr txBox="1"/>
          <p:nvPr/>
        </p:nvSpPr>
        <p:spPr>
          <a:xfrm>
            <a:off x="0" y="6457890"/>
            <a:ext cx="7533314" cy="400110"/>
          </a:xfrm>
          <a:prstGeom prst="rect">
            <a:avLst/>
          </a:prstGeom>
          <a:noFill/>
        </p:spPr>
        <p:txBody>
          <a:bodyPr wrap="square" rtlCol="0">
            <a:spAutoFit/>
          </a:bodyPr>
          <a:lstStyle/>
          <a:p>
            <a:pPr algn="ctr"/>
            <a:r>
              <a:rPr lang="en-US" altLang="zh-TW" sz="2000" dirty="0">
                <a:hlinkClick r:id="rId2"/>
              </a:rPr>
              <a:t>https://owasp.org/www-pdf-archive/OWASP-IoT-Top-10-2018-final.pdf</a:t>
            </a:r>
            <a:endParaRPr lang="zh-TW" altLang="en-US" sz="2000" dirty="0"/>
          </a:p>
        </p:txBody>
      </p:sp>
      <p:sp>
        <p:nvSpPr>
          <p:cNvPr id="6" name="內容版面配置區 5">
            <a:extLst>
              <a:ext uri="{FF2B5EF4-FFF2-40B4-BE49-F238E27FC236}">
                <a16:creationId xmlns:a16="http://schemas.microsoft.com/office/drawing/2014/main" id="{2FC1015C-AAC4-EF0A-F439-0DB4E4EC85FD}"/>
              </a:ext>
            </a:extLst>
          </p:cNvPr>
          <p:cNvSpPr>
            <a:spLocks noGrp="1"/>
          </p:cNvSpPr>
          <p:nvPr>
            <p:ph idx="1"/>
          </p:nvPr>
        </p:nvSpPr>
        <p:spPr>
          <a:xfrm>
            <a:off x="771090" y="1274557"/>
            <a:ext cx="6401498" cy="4479721"/>
          </a:xfrm>
        </p:spPr>
        <p:txBody>
          <a:bodyPr>
            <a:normAutofit/>
          </a:bodyPr>
          <a:lstStyle/>
          <a:p>
            <a:r>
              <a:rPr lang="en-US" altLang="zh-TW" dirty="0">
                <a:solidFill>
                  <a:srgbClr val="FFC000"/>
                </a:solidFill>
              </a:rPr>
              <a:t>OWASP</a:t>
            </a:r>
            <a:r>
              <a:rPr lang="zh-TW" altLang="en-US" dirty="0">
                <a:solidFill>
                  <a:srgbClr val="FFC000"/>
                </a:solidFill>
              </a:rPr>
              <a:t> </a:t>
            </a:r>
            <a:r>
              <a:rPr lang="en-US" altLang="zh-TW" dirty="0">
                <a:solidFill>
                  <a:srgbClr val="FFC000"/>
                </a:solidFill>
              </a:rPr>
              <a:t>IOT</a:t>
            </a:r>
            <a:r>
              <a:rPr lang="zh-TW" altLang="en-US" dirty="0">
                <a:solidFill>
                  <a:srgbClr val="FFC000"/>
                </a:solidFill>
              </a:rPr>
              <a:t> </a:t>
            </a:r>
            <a:r>
              <a:rPr lang="en-US" altLang="zh-TW" dirty="0">
                <a:solidFill>
                  <a:srgbClr val="FFC000"/>
                </a:solidFill>
              </a:rPr>
              <a:t>Top10</a:t>
            </a:r>
          </a:p>
          <a:p>
            <a:pPr marL="914400" lvl="1" indent="-457200">
              <a:buFont typeface="+mj-lt"/>
              <a:buAutoNum type="arabicPeriod"/>
            </a:pPr>
            <a:r>
              <a:rPr lang="en-US" altLang="zh-TW" dirty="0"/>
              <a:t>Weak Guessable, or Hardcoded Passwords</a:t>
            </a:r>
          </a:p>
          <a:p>
            <a:pPr marL="914400" lvl="1" indent="-457200">
              <a:buFont typeface="+mj-lt"/>
              <a:buAutoNum type="arabicPeriod"/>
            </a:pPr>
            <a:r>
              <a:rPr lang="en-US" altLang="zh-TW" dirty="0"/>
              <a:t>Insecure Network Services</a:t>
            </a:r>
          </a:p>
          <a:p>
            <a:pPr marL="914400" lvl="1" indent="-457200">
              <a:buFont typeface="+mj-lt"/>
              <a:buAutoNum type="arabicPeriod"/>
            </a:pPr>
            <a:r>
              <a:rPr lang="en-US" altLang="zh-TW" dirty="0"/>
              <a:t>Insecure Ecosystem Interfaces</a:t>
            </a:r>
          </a:p>
          <a:p>
            <a:pPr marL="914400" lvl="1" indent="-457200">
              <a:buFont typeface="+mj-lt"/>
              <a:buAutoNum type="arabicPeriod"/>
            </a:pPr>
            <a:r>
              <a:rPr lang="en-US" altLang="zh-TW" dirty="0"/>
              <a:t>Lack of Secure Update Mechanism</a:t>
            </a:r>
          </a:p>
          <a:p>
            <a:pPr marL="914400" lvl="1" indent="-457200">
              <a:buFont typeface="+mj-lt"/>
              <a:buAutoNum type="arabicPeriod"/>
            </a:pPr>
            <a:r>
              <a:rPr lang="en-US" altLang="zh-TW" dirty="0"/>
              <a:t>Use of Insecure or Outdated Components</a:t>
            </a:r>
          </a:p>
          <a:p>
            <a:pPr marL="914400" lvl="1" indent="-457200">
              <a:buFont typeface="+mj-lt"/>
              <a:buAutoNum type="arabicPeriod"/>
            </a:pPr>
            <a:r>
              <a:rPr lang="en-US" altLang="zh-TW" dirty="0"/>
              <a:t>Insufficient Privacy Protection</a:t>
            </a:r>
          </a:p>
          <a:p>
            <a:pPr marL="914400" lvl="1" indent="-457200">
              <a:buFont typeface="+mj-lt"/>
              <a:buAutoNum type="arabicPeriod"/>
            </a:pPr>
            <a:r>
              <a:rPr lang="en-US" altLang="zh-TW" dirty="0"/>
              <a:t>Insecure Data Transfer and Storage</a:t>
            </a:r>
          </a:p>
          <a:p>
            <a:pPr marL="914400" lvl="1" indent="-457200">
              <a:buFont typeface="+mj-lt"/>
              <a:buAutoNum type="arabicPeriod"/>
            </a:pPr>
            <a:r>
              <a:rPr lang="en-US" altLang="zh-TW" dirty="0"/>
              <a:t>Lack of Device Management</a:t>
            </a:r>
          </a:p>
          <a:p>
            <a:pPr marL="914400" lvl="1" indent="-457200">
              <a:buFont typeface="+mj-lt"/>
              <a:buAutoNum type="arabicPeriod"/>
            </a:pPr>
            <a:r>
              <a:rPr lang="en-US" altLang="zh-TW" dirty="0"/>
              <a:t>Insecure Default Settings</a:t>
            </a:r>
          </a:p>
          <a:p>
            <a:pPr marL="914400" lvl="1" indent="-457200">
              <a:buFont typeface="+mj-lt"/>
              <a:buAutoNum type="arabicPeriod"/>
            </a:pPr>
            <a:r>
              <a:rPr lang="en-US" altLang="zh-TW" dirty="0"/>
              <a:t>Lack of Physical Hardening</a:t>
            </a:r>
            <a:endParaRPr lang="zh-TW" altLang="en-US" dirty="0"/>
          </a:p>
        </p:txBody>
      </p:sp>
      <p:pic>
        <p:nvPicPr>
          <p:cNvPr id="8" name="圖片 7">
            <a:extLst>
              <a:ext uri="{FF2B5EF4-FFF2-40B4-BE49-F238E27FC236}">
                <a16:creationId xmlns:a16="http://schemas.microsoft.com/office/drawing/2014/main" id="{44CADD97-97C2-6687-BDE2-EB7B0E48D011}"/>
              </a:ext>
            </a:extLst>
          </p:cNvPr>
          <p:cNvPicPr>
            <a:picLocks noChangeAspect="1"/>
          </p:cNvPicPr>
          <p:nvPr/>
        </p:nvPicPr>
        <p:blipFill>
          <a:blip r:embed="rId3"/>
          <a:stretch>
            <a:fillRect/>
          </a:stretch>
        </p:blipFill>
        <p:spPr>
          <a:xfrm>
            <a:off x="7928812" y="681037"/>
            <a:ext cx="4068633" cy="5666763"/>
          </a:xfrm>
          <a:prstGeom prst="rect">
            <a:avLst/>
          </a:prstGeom>
        </p:spPr>
      </p:pic>
    </p:spTree>
    <p:extLst>
      <p:ext uri="{BB962C8B-B14F-4D97-AF65-F5344CB8AC3E}">
        <p14:creationId xmlns:p14="http://schemas.microsoft.com/office/powerpoint/2010/main" val="316555940"/>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1147</TotalTime>
  <Words>2457</Words>
  <Application>Microsoft Office PowerPoint</Application>
  <PresentationFormat>寬螢幕</PresentationFormat>
  <Paragraphs>245</Paragraphs>
  <Slides>26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26</vt:i4>
      </vt:variant>
    </vt:vector>
  </HeadingPairs>
  <TitlesOfParts>
    <vt:vector size="30" baseType="lpstr">
      <vt:lpstr>Arial</vt:lpstr>
      <vt:lpstr>Calibri</vt:lpstr>
      <vt:lpstr>Calibri Light</vt:lpstr>
      <vt:lpstr>Office Theme</vt:lpstr>
      <vt:lpstr>演講主題申論 IOT_Security</vt:lpstr>
      <vt:lpstr>Agenda</vt:lpstr>
      <vt:lpstr>$ IOT</vt:lpstr>
      <vt:lpstr>$ 無所不在的 IOT – 智慧城市</vt:lpstr>
      <vt:lpstr>$ 無所不在的 IOT – 智慧交通</vt:lpstr>
      <vt:lpstr>$ 無所不在的 IOT – 智慧農業</vt:lpstr>
      <vt:lpstr>$ IOT Security事件簿</vt:lpstr>
      <vt:lpstr>$ IOT Security事件簿</vt:lpstr>
      <vt:lpstr>$ IOT 威脅與風險</vt:lpstr>
      <vt:lpstr>$ IOT 威脅與風險</vt:lpstr>
      <vt:lpstr>$ IOT 威脅與風險</vt:lpstr>
      <vt:lpstr>$ IOT 威脅與風險</vt:lpstr>
      <vt:lpstr>$ IOT 威脅與風險</vt:lpstr>
      <vt:lpstr>$ IOT 威脅與風險</vt:lpstr>
      <vt:lpstr>$ IOT 威脅與風險</vt:lpstr>
      <vt:lpstr>$ IOT 威脅與風險</vt:lpstr>
      <vt:lpstr>$ IOT 威脅與風險</vt:lpstr>
      <vt:lpstr>$ IOT 威脅與風險</vt:lpstr>
      <vt:lpstr>$ IOT 威脅與風險</vt:lpstr>
      <vt:lpstr>$ IOT 威脅與風險</vt:lpstr>
      <vt:lpstr>$ IOT 威脅與風險</vt:lpstr>
      <vt:lpstr>$ IOT 威脅與風險</vt:lpstr>
      <vt:lpstr>$ 強化 IOT 安全</vt:lpstr>
      <vt:lpstr>$ IOT 安全標準</vt:lpstr>
      <vt:lpstr>$ IOT 安全標準</vt:lpstr>
      <vt:lpstr>$ IOT 安全標準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演講主題申論 IOT_Security</dc:title>
  <dc:creator>崇睿 何</dc:creator>
  <cp:lastModifiedBy>崇睿 何</cp:lastModifiedBy>
  <cp:revision>68</cp:revision>
  <dcterms:created xsi:type="dcterms:W3CDTF">2022-06-02T04:28:05Z</dcterms:created>
  <dcterms:modified xsi:type="dcterms:W3CDTF">2022-06-06T07:52:36Z</dcterms:modified>
</cp:coreProperties>
</file>