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69" r:id="rId5"/>
    <p:sldId id="278" r:id="rId6"/>
    <p:sldId id="279" r:id="rId7"/>
    <p:sldId id="285" r:id="rId8"/>
    <p:sldId id="286" r:id="rId9"/>
    <p:sldId id="280" r:id="rId10"/>
    <p:sldId id="287" r:id="rId11"/>
    <p:sldId id="281" r:id="rId12"/>
    <p:sldId id="288" r:id="rId13"/>
    <p:sldId id="282" r:id="rId14"/>
    <p:sldId id="289" r:id="rId15"/>
    <p:sldId id="283" r:id="rId16"/>
    <p:sldId id="259" r:id="rId17"/>
    <p:sldId id="260" r:id="rId18"/>
    <p:sldId id="270" r:id="rId19"/>
    <p:sldId id="261" r:id="rId20"/>
    <p:sldId id="271" r:id="rId21"/>
    <p:sldId id="262" r:id="rId22"/>
    <p:sldId id="272" r:id="rId23"/>
    <p:sldId id="263" r:id="rId24"/>
    <p:sldId id="264" r:id="rId25"/>
    <p:sldId id="273" r:id="rId26"/>
    <p:sldId id="265" r:id="rId27"/>
    <p:sldId id="274" r:id="rId28"/>
    <p:sldId id="266" r:id="rId29"/>
    <p:sldId id="275" r:id="rId30"/>
    <p:sldId id="267" r:id="rId31"/>
    <p:sldId id="276" r:id="rId32"/>
    <p:sldId id="268" r:id="rId33"/>
    <p:sldId id="277" r:id="rId3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33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53D8D-1016-46A2-8D36-0C7E2CB58704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7516D-538D-464C-8DBF-04DA0CAA41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791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2A8B7-A8CA-4A11-AE9E-EF7E7ED39516}" type="datetime1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B2FA-5C0F-4266-A1A5-7FD800BEB2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53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24B2-D3D2-4F60-BEC0-C48E9CC8AF52}" type="datetime1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B2FA-5C0F-4266-A1A5-7FD800BEB2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67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FA33-DF63-4BFD-A4A5-5FB20C668F2D}" type="datetime1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B2FA-5C0F-4266-A1A5-7FD800BEB2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03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25D0-2337-4085-97E9-936A08991676}" type="datetime1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B2FA-5C0F-4266-A1A5-7FD800BEB2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910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595C-2E2D-4D48-AD0F-49093B4D2A8B}" type="datetime1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B2FA-5C0F-4266-A1A5-7FD800BEB2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327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6E72-40C5-495E-BA04-E93337C7DC2F}" type="datetime1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B2FA-5C0F-4266-A1A5-7FD800BEB2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4728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5748-96AE-4D38-B53A-20432893857D}" type="datetime1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B2FA-5C0F-4266-A1A5-7FD800BEB2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13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BBD0-D4DD-4DC0-B9DD-6AC92D011F6C}" type="datetime1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B2FA-5C0F-4266-A1A5-7FD800BEB2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71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C8E7-A5C0-40B8-81B2-7C498DD1D859}" type="datetime1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B2FA-5C0F-4266-A1A5-7FD800BEB2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22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8B9F-1D55-43D6-AAFE-6AD61E407A8F}" type="datetime1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B2FA-5C0F-4266-A1A5-7FD800BEB2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76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3F64-8609-48BB-BCA6-B46F31D950B6}" type="datetime1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B2FA-5C0F-4266-A1A5-7FD800BEB2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072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99F72-6B7B-4D5D-88A7-941994C381A7}" type="datetime1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9B2FA-5C0F-4266-A1A5-7FD800BEB2DA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289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Times New Roman" panose="02020603050405020304" pitchFamily="18" charset="0"/>
          <a:ea typeface="新細明體" panose="02020500000000000000" pitchFamily="18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LINUX_C</a:t>
            </a:r>
            <a:r>
              <a:rPr lang="zh-TW" altLang="en-US" dirty="0" smtClean="0"/>
              <a:t>程式開發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技術</a:t>
            </a:r>
            <a:r>
              <a:rPr lang="zh-TW" altLang="en-US" dirty="0"/>
              <a:t>與分析報告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32757" y="291496"/>
            <a:ext cx="4121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11002</a:t>
            </a:r>
            <a:r>
              <a:rPr lang="zh-TW" altLang="en-US" sz="28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程式安全 </a:t>
            </a:r>
            <a:r>
              <a:rPr lang="zh-TW" altLang="en-US" sz="28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平時</a:t>
            </a:r>
            <a:r>
              <a:rPr lang="zh-TW" altLang="en-US" sz="28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報告</a:t>
            </a:r>
            <a:endParaRPr lang="zh-TW" altLang="en-US" sz="28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2606040" y="4183930"/>
            <a:ext cx="405245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2800" dirty="0" smtClean="0"/>
              <a:t>學生：</a:t>
            </a:r>
            <a:r>
              <a:rPr lang="en-US" altLang="zh-TW" sz="2800" dirty="0" smtClean="0"/>
              <a:t>4080E069</a:t>
            </a:r>
            <a:r>
              <a:rPr lang="zh-TW" altLang="en-US" sz="2800" dirty="0" smtClean="0"/>
              <a:t> 羅焌瑋</a:t>
            </a:r>
            <a:endParaRPr lang="en-US" altLang="zh-TW" sz="2800" dirty="0" smtClean="0"/>
          </a:p>
          <a:p>
            <a:pPr algn="l"/>
            <a:r>
              <a:rPr lang="zh-TW" altLang="en-US" sz="2800" dirty="0" smtClean="0"/>
              <a:t>老師：恩師龍大大</a:t>
            </a:r>
            <a:endParaRPr lang="zh-TW" altLang="en-US" sz="28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B2FA-5C0F-4266-A1A5-7FD800BEB2D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9559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B2FA-5C0F-4266-A1A5-7FD800BEB2DA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104423" y="746359"/>
            <a:ext cx="1662546" cy="10907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編譯器</a:t>
            </a:r>
            <a:r>
              <a:rPr lang="en-US" altLang="zh-TW" dirty="0" smtClean="0">
                <a:solidFill>
                  <a:schemeClr val="tx1"/>
                </a:solidFill>
              </a:rPr>
              <a:t>Compiler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457039" y="1961803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Compile</a:t>
            </a:r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100004" y="1552109"/>
            <a:ext cx="831273" cy="55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0" y="838689"/>
            <a:ext cx="10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 err="1" smtClean="0"/>
              <a:t>linuxc.i</a:t>
            </a:r>
            <a:endParaRPr lang="zh-TW" altLang="en-US" sz="2400" dirty="0"/>
          </a:p>
        </p:txBody>
      </p:sp>
      <p:sp>
        <p:nvSpPr>
          <p:cNvPr id="23" name="橢圓 22"/>
          <p:cNvSpPr/>
          <p:nvPr/>
        </p:nvSpPr>
        <p:spPr>
          <a:xfrm>
            <a:off x="702775" y="74814"/>
            <a:ext cx="548640" cy="546854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>
            <a:off x="3148339" y="3357461"/>
            <a:ext cx="2629006" cy="8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740001" y="2905797"/>
            <a:ext cx="1648972" cy="8839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</a:rPr>
              <a:t>編譯器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Compiler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3947857" y="3950432"/>
            <a:ext cx="1233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Compile</a:t>
            </a:r>
            <a:endParaRPr lang="zh-TW" altLang="en-US" sz="2400" dirty="0"/>
          </a:p>
        </p:txBody>
      </p:sp>
      <p:sp>
        <p:nvSpPr>
          <p:cNvPr id="38" name="內容版面配置區 2"/>
          <p:cNvSpPr txBox="1">
            <a:spLocks/>
          </p:cNvSpPr>
          <p:nvPr/>
        </p:nvSpPr>
        <p:spPr>
          <a:xfrm>
            <a:off x="0" y="2459016"/>
            <a:ext cx="3238760" cy="1839596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1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epedef</a:t>
            </a:r>
            <a:r>
              <a:rPr lang="en-US" altLang="zh-TW" sz="1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………… .. 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… 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8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8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1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dirty="0" smtClean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TW" sz="1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TW" altLang="en-US" sz="18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052982" y="4298612"/>
            <a:ext cx="1052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linuxc.i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090814" y="5352873"/>
            <a:ext cx="7295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err="1"/>
              <a:t>g</a:t>
            </a:r>
            <a:r>
              <a:rPr lang="en-US" altLang="zh-TW" sz="5400" dirty="0" err="1" smtClean="0"/>
              <a:t>cc</a:t>
            </a:r>
            <a:r>
              <a:rPr lang="en-US" altLang="zh-TW" sz="5400" dirty="0" smtClean="0"/>
              <a:t> </a:t>
            </a:r>
            <a:r>
              <a:rPr lang="en-US" altLang="zh-TW" sz="5400" dirty="0" smtClean="0">
                <a:solidFill>
                  <a:srgbClr val="00B050"/>
                </a:solidFill>
              </a:rPr>
              <a:t>–S </a:t>
            </a:r>
            <a:r>
              <a:rPr lang="en-US" altLang="zh-TW" sz="5400" dirty="0" err="1" smtClean="0"/>
              <a:t>linuxc.s</a:t>
            </a:r>
            <a:r>
              <a:rPr lang="en-US" altLang="zh-TW" sz="5400" dirty="0" smtClean="0"/>
              <a:t> </a:t>
            </a:r>
            <a:r>
              <a:rPr lang="en-US" altLang="zh-TW" sz="5400" dirty="0" smtClean="0">
                <a:solidFill>
                  <a:srgbClr val="FFC000"/>
                </a:solidFill>
              </a:rPr>
              <a:t>–o</a:t>
            </a:r>
            <a:r>
              <a:rPr lang="en-US" altLang="zh-TW" sz="5400" dirty="0" smtClean="0"/>
              <a:t> </a:t>
            </a:r>
            <a:r>
              <a:rPr lang="en-US" altLang="zh-TW" sz="5400" dirty="0" err="1" smtClean="0"/>
              <a:t>linuxc.s</a:t>
            </a:r>
            <a:endParaRPr lang="zh-TW" altLang="en-US" sz="5400" dirty="0"/>
          </a:p>
        </p:txBody>
      </p:sp>
      <p:sp>
        <p:nvSpPr>
          <p:cNvPr id="14" name="矩形 13"/>
          <p:cNvSpPr/>
          <p:nvPr/>
        </p:nvSpPr>
        <p:spPr>
          <a:xfrm>
            <a:off x="5777345" y="621668"/>
            <a:ext cx="3318218" cy="47705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schemeClr val="bg1"/>
                </a:solidFill>
              </a:rPr>
              <a:t>… …</a:t>
            </a:r>
          </a:p>
          <a:p>
            <a:r>
              <a:rPr lang="en-US" altLang="zh-TW" sz="1600" dirty="0" smtClean="0">
                <a:solidFill>
                  <a:schemeClr val="bg1"/>
                </a:solidFill>
              </a:rPr>
              <a:t>… …</a:t>
            </a:r>
          </a:p>
          <a:p>
            <a:r>
              <a:rPr lang="en-US" altLang="zh-TW" sz="1600" dirty="0" smtClean="0">
                <a:solidFill>
                  <a:schemeClr val="bg1"/>
                </a:solidFill>
              </a:rPr>
              <a:t>main</a:t>
            </a:r>
            <a:r>
              <a:rPr lang="en-US" altLang="zh-TW" sz="1600" dirty="0">
                <a:solidFill>
                  <a:schemeClr val="bg1"/>
                </a:solidFill>
              </a:rPr>
              <a:t>: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.LFB0: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	.</a:t>
            </a:r>
            <a:r>
              <a:rPr lang="en-US" altLang="zh-TW" sz="1600" dirty="0" err="1">
                <a:solidFill>
                  <a:schemeClr val="bg1"/>
                </a:solidFill>
              </a:rPr>
              <a:t>cfi_startproc</a:t>
            </a:r>
            <a:endParaRPr lang="en-US" altLang="zh-TW" sz="1600" dirty="0">
              <a:solidFill>
                <a:schemeClr val="bg1"/>
              </a:solidFill>
            </a:endParaRPr>
          </a:p>
          <a:p>
            <a:r>
              <a:rPr lang="en-US" altLang="zh-TW" sz="1600" dirty="0">
                <a:solidFill>
                  <a:schemeClr val="bg1"/>
                </a:solidFill>
              </a:rPr>
              <a:t>	</a:t>
            </a:r>
            <a:r>
              <a:rPr lang="en-US" altLang="zh-TW" sz="1600" dirty="0" err="1">
                <a:solidFill>
                  <a:schemeClr val="bg1"/>
                </a:solidFill>
              </a:rPr>
              <a:t>pushq</a:t>
            </a:r>
            <a:r>
              <a:rPr lang="en-US" altLang="zh-TW" sz="1600" dirty="0">
                <a:solidFill>
                  <a:schemeClr val="bg1"/>
                </a:solidFill>
              </a:rPr>
              <a:t>	%</a:t>
            </a:r>
            <a:r>
              <a:rPr lang="en-US" altLang="zh-TW" sz="1600" dirty="0" err="1">
                <a:solidFill>
                  <a:schemeClr val="bg1"/>
                </a:solidFill>
              </a:rPr>
              <a:t>rbp</a:t>
            </a:r>
            <a:endParaRPr lang="en-US" altLang="zh-TW" sz="1600" dirty="0">
              <a:solidFill>
                <a:schemeClr val="bg1"/>
              </a:solidFill>
            </a:endParaRPr>
          </a:p>
          <a:p>
            <a:r>
              <a:rPr lang="en-US" altLang="zh-TW" sz="1600" dirty="0">
                <a:solidFill>
                  <a:schemeClr val="bg1"/>
                </a:solidFill>
              </a:rPr>
              <a:t>	.</a:t>
            </a:r>
            <a:r>
              <a:rPr lang="en-US" altLang="zh-TW" sz="1600" dirty="0" err="1">
                <a:solidFill>
                  <a:schemeClr val="bg1"/>
                </a:solidFill>
              </a:rPr>
              <a:t>cfi_def_cfa_offset</a:t>
            </a:r>
            <a:r>
              <a:rPr lang="en-US" altLang="zh-TW" sz="1600" dirty="0">
                <a:solidFill>
                  <a:schemeClr val="bg1"/>
                </a:solidFill>
              </a:rPr>
              <a:t> 16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	.</a:t>
            </a:r>
            <a:r>
              <a:rPr lang="en-US" altLang="zh-TW" sz="1600" dirty="0" err="1">
                <a:solidFill>
                  <a:schemeClr val="bg1"/>
                </a:solidFill>
              </a:rPr>
              <a:t>cfi_offset</a:t>
            </a:r>
            <a:r>
              <a:rPr lang="en-US" altLang="zh-TW" sz="1600" dirty="0">
                <a:solidFill>
                  <a:schemeClr val="bg1"/>
                </a:solidFill>
              </a:rPr>
              <a:t> 6, -16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	</a:t>
            </a:r>
            <a:r>
              <a:rPr lang="en-US" altLang="zh-TW" sz="1600" dirty="0" err="1">
                <a:solidFill>
                  <a:schemeClr val="bg1"/>
                </a:solidFill>
              </a:rPr>
              <a:t>movq</a:t>
            </a:r>
            <a:r>
              <a:rPr lang="en-US" altLang="zh-TW" sz="1600" dirty="0">
                <a:solidFill>
                  <a:schemeClr val="bg1"/>
                </a:solidFill>
              </a:rPr>
              <a:t>	%</a:t>
            </a:r>
            <a:r>
              <a:rPr lang="en-US" altLang="zh-TW" sz="1600" dirty="0" err="1">
                <a:solidFill>
                  <a:schemeClr val="bg1"/>
                </a:solidFill>
              </a:rPr>
              <a:t>rsp</a:t>
            </a:r>
            <a:r>
              <a:rPr lang="en-US" altLang="zh-TW" sz="1600" dirty="0">
                <a:solidFill>
                  <a:schemeClr val="bg1"/>
                </a:solidFill>
              </a:rPr>
              <a:t>, %</a:t>
            </a:r>
            <a:r>
              <a:rPr lang="en-US" altLang="zh-TW" sz="1600" dirty="0" err="1">
                <a:solidFill>
                  <a:schemeClr val="bg1"/>
                </a:solidFill>
              </a:rPr>
              <a:t>rbp</a:t>
            </a:r>
            <a:endParaRPr lang="en-US" altLang="zh-TW" sz="1600" dirty="0">
              <a:solidFill>
                <a:schemeClr val="bg1"/>
              </a:solidFill>
            </a:endParaRPr>
          </a:p>
          <a:p>
            <a:r>
              <a:rPr lang="en-US" altLang="zh-TW" sz="1600" dirty="0">
                <a:solidFill>
                  <a:schemeClr val="bg1"/>
                </a:solidFill>
              </a:rPr>
              <a:t>	.</a:t>
            </a:r>
            <a:r>
              <a:rPr lang="en-US" altLang="zh-TW" sz="1600" dirty="0" err="1">
                <a:solidFill>
                  <a:schemeClr val="bg1"/>
                </a:solidFill>
              </a:rPr>
              <a:t>cfi_def_cfa_register</a:t>
            </a:r>
            <a:r>
              <a:rPr lang="en-US" altLang="zh-TW" sz="1600" dirty="0">
                <a:solidFill>
                  <a:schemeClr val="bg1"/>
                </a:solidFill>
              </a:rPr>
              <a:t> 6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	</a:t>
            </a:r>
            <a:r>
              <a:rPr lang="en-US" altLang="zh-TW" sz="1600" dirty="0" err="1">
                <a:solidFill>
                  <a:schemeClr val="bg1"/>
                </a:solidFill>
              </a:rPr>
              <a:t>leaq</a:t>
            </a:r>
            <a:r>
              <a:rPr lang="en-US" altLang="zh-TW" sz="1600" dirty="0">
                <a:solidFill>
                  <a:schemeClr val="bg1"/>
                </a:solidFill>
              </a:rPr>
              <a:t>	.LC0(%rip), %</a:t>
            </a:r>
            <a:r>
              <a:rPr lang="en-US" altLang="zh-TW" sz="1600" dirty="0" err="1">
                <a:solidFill>
                  <a:schemeClr val="bg1"/>
                </a:solidFill>
              </a:rPr>
              <a:t>rdi</a:t>
            </a:r>
            <a:endParaRPr lang="en-US" altLang="zh-TW" sz="1600" dirty="0">
              <a:solidFill>
                <a:schemeClr val="bg1"/>
              </a:solidFill>
            </a:endParaRPr>
          </a:p>
          <a:p>
            <a:r>
              <a:rPr lang="en-US" altLang="zh-TW" sz="1600" dirty="0">
                <a:solidFill>
                  <a:schemeClr val="bg1"/>
                </a:solidFill>
              </a:rPr>
              <a:t>	call	</a:t>
            </a:r>
            <a:r>
              <a:rPr lang="en-US" altLang="zh-TW" sz="1600" dirty="0" err="1">
                <a:solidFill>
                  <a:schemeClr val="bg1"/>
                </a:solidFill>
              </a:rPr>
              <a:t>puts@PLT</a:t>
            </a:r>
            <a:endParaRPr lang="en-US" altLang="zh-TW" sz="1600" dirty="0">
              <a:solidFill>
                <a:schemeClr val="bg1"/>
              </a:solidFill>
            </a:endParaRPr>
          </a:p>
          <a:p>
            <a:r>
              <a:rPr lang="en-US" altLang="zh-TW" sz="1600" dirty="0">
                <a:solidFill>
                  <a:schemeClr val="bg1"/>
                </a:solidFill>
              </a:rPr>
              <a:t>	</a:t>
            </a:r>
            <a:r>
              <a:rPr lang="en-US" altLang="zh-TW" sz="1600" dirty="0" err="1">
                <a:solidFill>
                  <a:schemeClr val="bg1"/>
                </a:solidFill>
              </a:rPr>
              <a:t>movl</a:t>
            </a:r>
            <a:r>
              <a:rPr lang="en-US" altLang="zh-TW" sz="1600" dirty="0">
                <a:solidFill>
                  <a:schemeClr val="bg1"/>
                </a:solidFill>
              </a:rPr>
              <a:t>	$0, %</a:t>
            </a:r>
            <a:r>
              <a:rPr lang="en-US" altLang="zh-TW" sz="1600" dirty="0" err="1">
                <a:solidFill>
                  <a:schemeClr val="bg1"/>
                </a:solidFill>
              </a:rPr>
              <a:t>eax</a:t>
            </a:r>
            <a:endParaRPr lang="en-US" altLang="zh-TW" sz="1600" dirty="0">
              <a:solidFill>
                <a:schemeClr val="bg1"/>
              </a:solidFill>
            </a:endParaRPr>
          </a:p>
          <a:p>
            <a:r>
              <a:rPr lang="en-US" altLang="zh-TW" sz="1600" dirty="0">
                <a:solidFill>
                  <a:schemeClr val="bg1"/>
                </a:solidFill>
              </a:rPr>
              <a:t>	</a:t>
            </a:r>
            <a:r>
              <a:rPr lang="en-US" altLang="zh-TW" sz="1600" dirty="0" err="1">
                <a:solidFill>
                  <a:schemeClr val="bg1"/>
                </a:solidFill>
              </a:rPr>
              <a:t>popq</a:t>
            </a:r>
            <a:r>
              <a:rPr lang="en-US" altLang="zh-TW" sz="1600" dirty="0">
                <a:solidFill>
                  <a:schemeClr val="bg1"/>
                </a:solidFill>
              </a:rPr>
              <a:t>	%</a:t>
            </a:r>
            <a:r>
              <a:rPr lang="en-US" altLang="zh-TW" sz="1600" dirty="0" err="1">
                <a:solidFill>
                  <a:schemeClr val="bg1"/>
                </a:solidFill>
              </a:rPr>
              <a:t>rbp</a:t>
            </a:r>
            <a:endParaRPr lang="en-US" altLang="zh-TW" sz="1600" dirty="0">
              <a:solidFill>
                <a:schemeClr val="bg1"/>
              </a:solidFill>
            </a:endParaRPr>
          </a:p>
          <a:p>
            <a:r>
              <a:rPr lang="en-US" altLang="zh-TW" sz="1600" dirty="0">
                <a:solidFill>
                  <a:schemeClr val="bg1"/>
                </a:solidFill>
              </a:rPr>
              <a:t>	.</a:t>
            </a:r>
            <a:r>
              <a:rPr lang="en-US" altLang="zh-TW" sz="1600" dirty="0" err="1">
                <a:solidFill>
                  <a:schemeClr val="bg1"/>
                </a:solidFill>
              </a:rPr>
              <a:t>cfi_def_cfa</a:t>
            </a:r>
            <a:r>
              <a:rPr lang="en-US" altLang="zh-TW" sz="1600" dirty="0">
                <a:solidFill>
                  <a:schemeClr val="bg1"/>
                </a:solidFill>
              </a:rPr>
              <a:t> 7, 8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	ret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	.</a:t>
            </a:r>
            <a:r>
              <a:rPr lang="en-US" altLang="zh-TW" sz="1600" dirty="0" err="1" smtClean="0">
                <a:solidFill>
                  <a:schemeClr val="bg1"/>
                </a:solidFill>
              </a:rPr>
              <a:t>cfi_endproc</a:t>
            </a:r>
            <a:endParaRPr lang="en-US" altLang="zh-TW" sz="1600" dirty="0">
              <a:solidFill>
                <a:schemeClr val="bg1"/>
              </a:solidFill>
            </a:endParaRPr>
          </a:p>
          <a:p>
            <a:r>
              <a:rPr lang="en-US" altLang="zh-TW" sz="1600" dirty="0" smtClean="0">
                <a:solidFill>
                  <a:schemeClr val="bg1"/>
                </a:solidFill>
              </a:rPr>
              <a:t>… …</a:t>
            </a:r>
          </a:p>
          <a:p>
            <a:r>
              <a:rPr lang="en-US" altLang="zh-TW" sz="1600" dirty="0" smtClean="0">
                <a:solidFill>
                  <a:schemeClr val="bg1"/>
                </a:solidFill>
              </a:rPr>
              <a:t>… …</a:t>
            </a:r>
            <a:endParaRPr lang="en-US" altLang="zh-TW" sz="1600" dirty="0">
              <a:solidFill>
                <a:schemeClr val="bg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889" y="74814"/>
            <a:ext cx="7106172" cy="675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1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B2FA-5C0F-4266-A1A5-7FD800BEB2DA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148365" y="779610"/>
            <a:ext cx="1662546" cy="10907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彙編器</a:t>
            </a:r>
            <a:r>
              <a:rPr lang="en-US" altLang="zh-TW" dirty="0" smtClean="0">
                <a:solidFill>
                  <a:schemeClr val="tx1"/>
                </a:solidFill>
              </a:rPr>
              <a:t>Assembler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436059" y="1878675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Assemble</a:t>
            </a:r>
            <a:endParaRPr lang="zh-TW" altLang="en-US" dirty="0"/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143946" y="1576647"/>
            <a:ext cx="831273" cy="55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8245" y="871940"/>
            <a:ext cx="11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 err="1" smtClean="0"/>
              <a:t>linuxc.s</a:t>
            </a:r>
            <a:endParaRPr lang="zh-TW" altLang="en-US" sz="2400" dirty="0"/>
          </a:p>
        </p:txBody>
      </p:sp>
      <p:sp>
        <p:nvSpPr>
          <p:cNvPr id="24" name="橢圓 23"/>
          <p:cNvSpPr/>
          <p:nvPr/>
        </p:nvSpPr>
        <p:spPr>
          <a:xfrm>
            <a:off x="791059" y="108065"/>
            <a:ext cx="548640" cy="546854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2383" y="2364386"/>
            <a:ext cx="3014890" cy="330859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100" dirty="0" smtClean="0">
                <a:solidFill>
                  <a:schemeClr val="bg1"/>
                </a:solidFill>
              </a:rPr>
              <a:t>… …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… …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main</a:t>
            </a:r>
            <a:r>
              <a:rPr lang="en-US" altLang="zh-TW" sz="1100" dirty="0">
                <a:solidFill>
                  <a:schemeClr val="bg1"/>
                </a:solidFill>
              </a:rPr>
              <a:t>:</a:t>
            </a:r>
          </a:p>
          <a:p>
            <a:r>
              <a:rPr lang="en-US" altLang="zh-TW" sz="1100" dirty="0">
                <a:solidFill>
                  <a:schemeClr val="bg1"/>
                </a:solidFill>
              </a:rPr>
              <a:t>.LFB0:</a:t>
            </a:r>
          </a:p>
          <a:p>
            <a:r>
              <a:rPr lang="en-US" altLang="zh-TW" sz="1100" dirty="0">
                <a:solidFill>
                  <a:schemeClr val="bg1"/>
                </a:solidFill>
              </a:rPr>
              <a:t>	.</a:t>
            </a:r>
            <a:r>
              <a:rPr lang="en-US" altLang="zh-TW" sz="1100" dirty="0" err="1">
                <a:solidFill>
                  <a:schemeClr val="bg1"/>
                </a:solidFill>
              </a:rPr>
              <a:t>cfi_startproc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	</a:t>
            </a:r>
            <a:r>
              <a:rPr lang="en-US" altLang="zh-TW" sz="1100" dirty="0" err="1">
                <a:solidFill>
                  <a:schemeClr val="bg1"/>
                </a:solidFill>
              </a:rPr>
              <a:t>pushq</a:t>
            </a:r>
            <a:r>
              <a:rPr lang="en-US" altLang="zh-TW" sz="1100" dirty="0">
                <a:solidFill>
                  <a:schemeClr val="bg1"/>
                </a:solidFill>
              </a:rPr>
              <a:t>	%</a:t>
            </a:r>
            <a:r>
              <a:rPr lang="en-US" altLang="zh-TW" sz="1100" dirty="0" err="1">
                <a:solidFill>
                  <a:schemeClr val="bg1"/>
                </a:solidFill>
              </a:rPr>
              <a:t>rbp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	.</a:t>
            </a:r>
            <a:r>
              <a:rPr lang="en-US" altLang="zh-TW" sz="1100" dirty="0" err="1">
                <a:solidFill>
                  <a:schemeClr val="bg1"/>
                </a:solidFill>
              </a:rPr>
              <a:t>cfi_def_cfa_offset</a:t>
            </a:r>
            <a:r>
              <a:rPr lang="en-US" altLang="zh-TW" sz="1100" dirty="0">
                <a:solidFill>
                  <a:schemeClr val="bg1"/>
                </a:solidFill>
              </a:rPr>
              <a:t> 16</a:t>
            </a:r>
          </a:p>
          <a:p>
            <a:r>
              <a:rPr lang="en-US" altLang="zh-TW" sz="1100" dirty="0">
                <a:solidFill>
                  <a:schemeClr val="bg1"/>
                </a:solidFill>
              </a:rPr>
              <a:t>	.</a:t>
            </a:r>
            <a:r>
              <a:rPr lang="en-US" altLang="zh-TW" sz="1100" dirty="0" err="1">
                <a:solidFill>
                  <a:schemeClr val="bg1"/>
                </a:solidFill>
              </a:rPr>
              <a:t>cfi_offset</a:t>
            </a:r>
            <a:r>
              <a:rPr lang="en-US" altLang="zh-TW" sz="1100" dirty="0">
                <a:solidFill>
                  <a:schemeClr val="bg1"/>
                </a:solidFill>
              </a:rPr>
              <a:t> 6, -16</a:t>
            </a:r>
          </a:p>
          <a:p>
            <a:r>
              <a:rPr lang="en-US" altLang="zh-TW" sz="1100" dirty="0">
                <a:solidFill>
                  <a:schemeClr val="bg1"/>
                </a:solidFill>
              </a:rPr>
              <a:t>	</a:t>
            </a:r>
            <a:r>
              <a:rPr lang="en-US" altLang="zh-TW" sz="1100" dirty="0" err="1">
                <a:solidFill>
                  <a:schemeClr val="bg1"/>
                </a:solidFill>
              </a:rPr>
              <a:t>movq</a:t>
            </a:r>
            <a:r>
              <a:rPr lang="en-US" altLang="zh-TW" sz="1100" dirty="0">
                <a:solidFill>
                  <a:schemeClr val="bg1"/>
                </a:solidFill>
              </a:rPr>
              <a:t>	%</a:t>
            </a:r>
            <a:r>
              <a:rPr lang="en-US" altLang="zh-TW" sz="1100" dirty="0" err="1">
                <a:solidFill>
                  <a:schemeClr val="bg1"/>
                </a:solidFill>
              </a:rPr>
              <a:t>rsp</a:t>
            </a:r>
            <a:r>
              <a:rPr lang="en-US" altLang="zh-TW" sz="1100" dirty="0">
                <a:solidFill>
                  <a:schemeClr val="bg1"/>
                </a:solidFill>
              </a:rPr>
              <a:t>, %</a:t>
            </a:r>
            <a:r>
              <a:rPr lang="en-US" altLang="zh-TW" sz="1100" dirty="0" err="1">
                <a:solidFill>
                  <a:schemeClr val="bg1"/>
                </a:solidFill>
              </a:rPr>
              <a:t>rbp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	.</a:t>
            </a:r>
            <a:r>
              <a:rPr lang="en-US" altLang="zh-TW" sz="1100" dirty="0" err="1">
                <a:solidFill>
                  <a:schemeClr val="bg1"/>
                </a:solidFill>
              </a:rPr>
              <a:t>cfi_def_cfa_register</a:t>
            </a:r>
            <a:r>
              <a:rPr lang="en-US" altLang="zh-TW" sz="1100" dirty="0">
                <a:solidFill>
                  <a:schemeClr val="bg1"/>
                </a:solidFill>
              </a:rPr>
              <a:t> 6</a:t>
            </a:r>
          </a:p>
          <a:p>
            <a:r>
              <a:rPr lang="en-US" altLang="zh-TW" sz="1100" dirty="0">
                <a:solidFill>
                  <a:schemeClr val="bg1"/>
                </a:solidFill>
              </a:rPr>
              <a:t>	</a:t>
            </a:r>
            <a:r>
              <a:rPr lang="en-US" altLang="zh-TW" sz="1100" dirty="0" err="1">
                <a:solidFill>
                  <a:schemeClr val="bg1"/>
                </a:solidFill>
              </a:rPr>
              <a:t>leaq</a:t>
            </a:r>
            <a:r>
              <a:rPr lang="en-US" altLang="zh-TW" sz="1100" dirty="0">
                <a:solidFill>
                  <a:schemeClr val="bg1"/>
                </a:solidFill>
              </a:rPr>
              <a:t>	.LC0(%rip), %</a:t>
            </a:r>
            <a:r>
              <a:rPr lang="en-US" altLang="zh-TW" sz="1100" dirty="0" err="1">
                <a:solidFill>
                  <a:schemeClr val="bg1"/>
                </a:solidFill>
              </a:rPr>
              <a:t>rdi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	call	</a:t>
            </a:r>
            <a:r>
              <a:rPr lang="en-US" altLang="zh-TW" sz="1100" dirty="0" err="1">
                <a:solidFill>
                  <a:schemeClr val="bg1"/>
                </a:solidFill>
              </a:rPr>
              <a:t>puts@PLT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	</a:t>
            </a:r>
            <a:r>
              <a:rPr lang="en-US" altLang="zh-TW" sz="1100" dirty="0" err="1">
                <a:solidFill>
                  <a:schemeClr val="bg1"/>
                </a:solidFill>
              </a:rPr>
              <a:t>movl</a:t>
            </a:r>
            <a:r>
              <a:rPr lang="en-US" altLang="zh-TW" sz="1100" dirty="0">
                <a:solidFill>
                  <a:schemeClr val="bg1"/>
                </a:solidFill>
              </a:rPr>
              <a:t>	$0, %</a:t>
            </a:r>
            <a:r>
              <a:rPr lang="en-US" altLang="zh-TW" sz="1100" dirty="0" err="1">
                <a:solidFill>
                  <a:schemeClr val="bg1"/>
                </a:solidFill>
              </a:rPr>
              <a:t>eax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	</a:t>
            </a:r>
            <a:r>
              <a:rPr lang="en-US" altLang="zh-TW" sz="1100" dirty="0" err="1">
                <a:solidFill>
                  <a:schemeClr val="bg1"/>
                </a:solidFill>
              </a:rPr>
              <a:t>popq</a:t>
            </a:r>
            <a:r>
              <a:rPr lang="en-US" altLang="zh-TW" sz="1100" dirty="0">
                <a:solidFill>
                  <a:schemeClr val="bg1"/>
                </a:solidFill>
              </a:rPr>
              <a:t>	%</a:t>
            </a:r>
            <a:r>
              <a:rPr lang="en-US" altLang="zh-TW" sz="1100" dirty="0" err="1">
                <a:solidFill>
                  <a:schemeClr val="bg1"/>
                </a:solidFill>
              </a:rPr>
              <a:t>rbp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	.</a:t>
            </a:r>
            <a:r>
              <a:rPr lang="en-US" altLang="zh-TW" sz="1100" dirty="0" err="1">
                <a:solidFill>
                  <a:schemeClr val="bg1"/>
                </a:solidFill>
              </a:rPr>
              <a:t>cfi_def_cfa</a:t>
            </a:r>
            <a:r>
              <a:rPr lang="en-US" altLang="zh-TW" sz="1100" dirty="0">
                <a:solidFill>
                  <a:schemeClr val="bg1"/>
                </a:solidFill>
              </a:rPr>
              <a:t> 7, 8</a:t>
            </a:r>
          </a:p>
          <a:p>
            <a:r>
              <a:rPr lang="en-US" altLang="zh-TW" sz="1100" dirty="0">
                <a:solidFill>
                  <a:schemeClr val="bg1"/>
                </a:solidFill>
              </a:rPr>
              <a:t>	ret</a:t>
            </a:r>
          </a:p>
          <a:p>
            <a:r>
              <a:rPr lang="en-US" altLang="zh-TW" sz="1100" dirty="0">
                <a:solidFill>
                  <a:schemeClr val="bg1"/>
                </a:solidFill>
              </a:rPr>
              <a:t>	.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cfi_endproc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… …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… …</a:t>
            </a:r>
            <a:endParaRPr lang="en-US" altLang="zh-TW" sz="1100" dirty="0">
              <a:solidFill>
                <a:schemeClr val="bg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V="1">
            <a:off x="3117273" y="3657600"/>
            <a:ext cx="2892829" cy="74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739201" y="3245706"/>
            <a:ext cx="1648972" cy="8839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彙編器</a:t>
            </a:r>
            <a:r>
              <a:rPr lang="en-US" altLang="zh-TW" sz="2000" dirty="0">
                <a:solidFill>
                  <a:schemeClr val="tx1"/>
                </a:solidFill>
              </a:rPr>
              <a:t>Assembler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868068" y="4240121"/>
            <a:ext cx="1441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Assemble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014105" y="6050299"/>
            <a:ext cx="7295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err="1"/>
              <a:t>g</a:t>
            </a:r>
            <a:r>
              <a:rPr lang="en-US" altLang="zh-TW" sz="5400" dirty="0" err="1" smtClean="0"/>
              <a:t>cc</a:t>
            </a:r>
            <a:r>
              <a:rPr lang="en-US" altLang="zh-TW" sz="5400" dirty="0" smtClean="0"/>
              <a:t> </a:t>
            </a:r>
            <a:r>
              <a:rPr lang="en-US" altLang="zh-TW" sz="5400" dirty="0" smtClean="0">
                <a:solidFill>
                  <a:srgbClr val="00B050"/>
                </a:solidFill>
              </a:rPr>
              <a:t>–c </a:t>
            </a:r>
            <a:r>
              <a:rPr lang="en-US" altLang="zh-TW" sz="5400" dirty="0" err="1" smtClean="0"/>
              <a:t>linuxc.s</a:t>
            </a:r>
            <a:r>
              <a:rPr lang="en-US" altLang="zh-TW" sz="5400" dirty="0" smtClean="0"/>
              <a:t> </a:t>
            </a:r>
            <a:r>
              <a:rPr lang="en-US" altLang="zh-TW" sz="5400" dirty="0" smtClean="0">
                <a:solidFill>
                  <a:srgbClr val="FFC000"/>
                </a:solidFill>
              </a:rPr>
              <a:t>–o</a:t>
            </a:r>
            <a:r>
              <a:rPr lang="en-US" altLang="zh-TW" sz="5400" dirty="0" smtClean="0"/>
              <a:t> </a:t>
            </a:r>
            <a:r>
              <a:rPr lang="en-US" altLang="zh-TW" sz="5400" dirty="0" err="1" smtClean="0"/>
              <a:t>linuxc.o</a:t>
            </a:r>
            <a:endParaRPr lang="zh-TW" altLang="en-US" sz="5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917973" y="5588634"/>
            <a:ext cx="11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linuxc.s</a:t>
            </a:r>
            <a:endParaRPr lang="zh-TW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6019678" y="2787868"/>
            <a:ext cx="3014890" cy="19082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ELF</a:t>
            </a:r>
            <a:r>
              <a:rPr lang="en-US" altLang="zh-TW" dirty="0" smtClean="0">
                <a:solidFill>
                  <a:schemeClr val="bg1"/>
                </a:solidFill>
              </a:rPr>
              <a:t>??????????????????????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?????????????????????????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?????????????????????????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???????????GCC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…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… …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975786" y="4696083"/>
            <a:ext cx="11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linuxc.o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0766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B2FA-5C0F-4266-A1A5-7FD800BEB2DA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148365" y="779610"/>
            <a:ext cx="1662546" cy="10907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彙編器</a:t>
            </a:r>
            <a:r>
              <a:rPr lang="en-US" altLang="zh-TW" dirty="0" smtClean="0">
                <a:solidFill>
                  <a:schemeClr val="tx1"/>
                </a:solidFill>
              </a:rPr>
              <a:t>Assembler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436059" y="1878675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Assemble</a:t>
            </a:r>
            <a:endParaRPr lang="zh-TW" altLang="en-US" dirty="0"/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143946" y="1576647"/>
            <a:ext cx="831273" cy="55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8245" y="871940"/>
            <a:ext cx="11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 err="1" smtClean="0"/>
              <a:t>linuxc.s</a:t>
            </a:r>
            <a:endParaRPr lang="zh-TW" altLang="en-US" sz="2400" dirty="0"/>
          </a:p>
        </p:txBody>
      </p:sp>
      <p:sp>
        <p:nvSpPr>
          <p:cNvPr id="24" name="橢圓 23"/>
          <p:cNvSpPr/>
          <p:nvPr/>
        </p:nvSpPr>
        <p:spPr>
          <a:xfrm>
            <a:off x="791059" y="108065"/>
            <a:ext cx="548640" cy="546854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2383" y="2364386"/>
            <a:ext cx="3014890" cy="330859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100" dirty="0" smtClean="0">
                <a:solidFill>
                  <a:schemeClr val="bg1"/>
                </a:solidFill>
              </a:rPr>
              <a:t>… …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… …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main</a:t>
            </a:r>
            <a:r>
              <a:rPr lang="en-US" altLang="zh-TW" sz="1100" dirty="0">
                <a:solidFill>
                  <a:schemeClr val="bg1"/>
                </a:solidFill>
              </a:rPr>
              <a:t>:</a:t>
            </a:r>
          </a:p>
          <a:p>
            <a:r>
              <a:rPr lang="en-US" altLang="zh-TW" sz="1100" dirty="0">
                <a:solidFill>
                  <a:schemeClr val="bg1"/>
                </a:solidFill>
              </a:rPr>
              <a:t>.LFB0:</a:t>
            </a:r>
          </a:p>
          <a:p>
            <a:r>
              <a:rPr lang="en-US" altLang="zh-TW" sz="1100" dirty="0">
                <a:solidFill>
                  <a:schemeClr val="bg1"/>
                </a:solidFill>
              </a:rPr>
              <a:t>	.</a:t>
            </a:r>
            <a:r>
              <a:rPr lang="en-US" altLang="zh-TW" sz="1100" dirty="0" err="1">
                <a:solidFill>
                  <a:schemeClr val="bg1"/>
                </a:solidFill>
              </a:rPr>
              <a:t>cfi_startproc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	</a:t>
            </a:r>
            <a:r>
              <a:rPr lang="en-US" altLang="zh-TW" sz="1100" dirty="0" err="1">
                <a:solidFill>
                  <a:schemeClr val="bg1"/>
                </a:solidFill>
              </a:rPr>
              <a:t>pushq</a:t>
            </a:r>
            <a:r>
              <a:rPr lang="en-US" altLang="zh-TW" sz="1100" dirty="0">
                <a:solidFill>
                  <a:schemeClr val="bg1"/>
                </a:solidFill>
              </a:rPr>
              <a:t>	%</a:t>
            </a:r>
            <a:r>
              <a:rPr lang="en-US" altLang="zh-TW" sz="1100" dirty="0" err="1">
                <a:solidFill>
                  <a:schemeClr val="bg1"/>
                </a:solidFill>
              </a:rPr>
              <a:t>rbp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	.</a:t>
            </a:r>
            <a:r>
              <a:rPr lang="en-US" altLang="zh-TW" sz="1100" dirty="0" err="1">
                <a:solidFill>
                  <a:schemeClr val="bg1"/>
                </a:solidFill>
              </a:rPr>
              <a:t>cfi_def_cfa_offset</a:t>
            </a:r>
            <a:r>
              <a:rPr lang="en-US" altLang="zh-TW" sz="1100" dirty="0">
                <a:solidFill>
                  <a:schemeClr val="bg1"/>
                </a:solidFill>
              </a:rPr>
              <a:t> 16</a:t>
            </a:r>
          </a:p>
          <a:p>
            <a:r>
              <a:rPr lang="en-US" altLang="zh-TW" sz="1100" dirty="0">
                <a:solidFill>
                  <a:schemeClr val="bg1"/>
                </a:solidFill>
              </a:rPr>
              <a:t>	.</a:t>
            </a:r>
            <a:r>
              <a:rPr lang="en-US" altLang="zh-TW" sz="1100" dirty="0" err="1">
                <a:solidFill>
                  <a:schemeClr val="bg1"/>
                </a:solidFill>
              </a:rPr>
              <a:t>cfi_offset</a:t>
            </a:r>
            <a:r>
              <a:rPr lang="en-US" altLang="zh-TW" sz="1100" dirty="0">
                <a:solidFill>
                  <a:schemeClr val="bg1"/>
                </a:solidFill>
              </a:rPr>
              <a:t> 6, -16</a:t>
            </a:r>
          </a:p>
          <a:p>
            <a:r>
              <a:rPr lang="en-US" altLang="zh-TW" sz="1100" dirty="0">
                <a:solidFill>
                  <a:schemeClr val="bg1"/>
                </a:solidFill>
              </a:rPr>
              <a:t>	</a:t>
            </a:r>
            <a:r>
              <a:rPr lang="en-US" altLang="zh-TW" sz="1100" dirty="0" err="1">
                <a:solidFill>
                  <a:schemeClr val="bg1"/>
                </a:solidFill>
              </a:rPr>
              <a:t>movq</a:t>
            </a:r>
            <a:r>
              <a:rPr lang="en-US" altLang="zh-TW" sz="1100" dirty="0">
                <a:solidFill>
                  <a:schemeClr val="bg1"/>
                </a:solidFill>
              </a:rPr>
              <a:t>	%</a:t>
            </a:r>
            <a:r>
              <a:rPr lang="en-US" altLang="zh-TW" sz="1100" dirty="0" err="1">
                <a:solidFill>
                  <a:schemeClr val="bg1"/>
                </a:solidFill>
              </a:rPr>
              <a:t>rsp</a:t>
            </a:r>
            <a:r>
              <a:rPr lang="en-US" altLang="zh-TW" sz="1100" dirty="0">
                <a:solidFill>
                  <a:schemeClr val="bg1"/>
                </a:solidFill>
              </a:rPr>
              <a:t>, %</a:t>
            </a:r>
            <a:r>
              <a:rPr lang="en-US" altLang="zh-TW" sz="1100" dirty="0" err="1">
                <a:solidFill>
                  <a:schemeClr val="bg1"/>
                </a:solidFill>
              </a:rPr>
              <a:t>rbp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	.</a:t>
            </a:r>
            <a:r>
              <a:rPr lang="en-US" altLang="zh-TW" sz="1100" dirty="0" err="1">
                <a:solidFill>
                  <a:schemeClr val="bg1"/>
                </a:solidFill>
              </a:rPr>
              <a:t>cfi_def_cfa_register</a:t>
            </a:r>
            <a:r>
              <a:rPr lang="en-US" altLang="zh-TW" sz="1100" dirty="0">
                <a:solidFill>
                  <a:schemeClr val="bg1"/>
                </a:solidFill>
              </a:rPr>
              <a:t> 6</a:t>
            </a:r>
          </a:p>
          <a:p>
            <a:r>
              <a:rPr lang="en-US" altLang="zh-TW" sz="1100" dirty="0">
                <a:solidFill>
                  <a:schemeClr val="bg1"/>
                </a:solidFill>
              </a:rPr>
              <a:t>	</a:t>
            </a:r>
            <a:r>
              <a:rPr lang="en-US" altLang="zh-TW" sz="1100" dirty="0" err="1">
                <a:solidFill>
                  <a:schemeClr val="bg1"/>
                </a:solidFill>
              </a:rPr>
              <a:t>leaq</a:t>
            </a:r>
            <a:r>
              <a:rPr lang="en-US" altLang="zh-TW" sz="1100" dirty="0">
                <a:solidFill>
                  <a:schemeClr val="bg1"/>
                </a:solidFill>
              </a:rPr>
              <a:t>	.LC0(%rip), %</a:t>
            </a:r>
            <a:r>
              <a:rPr lang="en-US" altLang="zh-TW" sz="1100" dirty="0" err="1">
                <a:solidFill>
                  <a:schemeClr val="bg1"/>
                </a:solidFill>
              </a:rPr>
              <a:t>rdi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	call	</a:t>
            </a:r>
            <a:r>
              <a:rPr lang="en-US" altLang="zh-TW" sz="1100" dirty="0" err="1">
                <a:solidFill>
                  <a:schemeClr val="bg1"/>
                </a:solidFill>
              </a:rPr>
              <a:t>puts@PLT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	</a:t>
            </a:r>
            <a:r>
              <a:rPr lang="en-US" altLang="zh-TW" sz="1100" dirty="0" err="1">
                <a:solidFill>
                  <a:schemeClr val="bg1"/>
                </a:solidFill>
              </a:rPr>
              <a:t>movl</a:t>
            </a:r>
            <a:r>
              <a:rPr lang="en-US" altLang="zh-TW" sz="1100" dirty="0">
                <a:solidFill>
                  <a:schemeClr val="bg1"/>
                </a:solidFill>
              </a:rPr>
              <a:t>	$0, %</a:t>
            </a:r>
            <a:r>
              <a:rPr lang="en-US" altLang="zh-TW" sz="1100" dirty="0" err="1">
                <a:solidFill>
                  <a:schemeClr val="bg1"/>
                </a:solidFill>
              </a:rPr>
              <a:t>eax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	</a:t>
            </a:r>
            <a:r>
              <a:rPr lang="en-US" altLang="zh-TW" sz="1100" dirty="0" err="1">
                <a:solidFill>
                  <a:schemeClr val="bg1"/>
                </a:solidFill>
              </a:rPr>
              <a:t>popq</a:t>
            </a:r>
            <a:r>
              <a:rPr lang="en-US" altLang="zh-TW" sz="1100" dirty="0">
                <a:solidFill>
                  <a:schemeClr val="bg1"/>
                </a:solidFill>
              </a:rPr>
              <a:t>	%</a:t>
            </a:r>
            <a:r>
              <a:rPr lang="en-US" altLang="zh-TW" sz="1100" dirty="0" err="1">
                <a:solidFill>
                  <a:schemeClr val="bg1"/>
                </a:solidFill>
              </a:rPr>
              <a:t>rbp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	.</a:t>
            </a:r>
            <a:r>
              <a:rPr lang="en-US" altLang="zh-TW" sz="1100" dirty="0" err="1">
                <a:solidFill>
                  <a:schemeClr val="bg1"/>
                </a:solidFill>
              </a:rPr>
              <a:t>cfi_def_cfa</a:t>
            </a:r>
            <a:r>
              <a:rPr lang="en-US" altLang="zh-TW" sz="1100" dirty="0">
                <a:solidFill>
                  <a:schemeClr val="bg1"/>
                </a:solidFill>
              </a:rPr>
              <a:t> 7, 8</a:t>
            </a:r>
          </a:p>
          <a:p>
            <a:r>
              <a:rPr lang="en-US" altLang="zh-TW" sz="1100" dirty="0">
                <a:solidFill>
                  <a:schemeClr val="bg1"/>
                </a:solidFill>
              </a:rPr>
              <a:t>	ret</a:t>
            </a:r>
          </a:p>
          <a:p>
            <a:r>
              <a:rPr lang="en-US" altLang="zh-TW" sz="1100" dirty="0">
                <a:solidFill>
                  <a:schemeClr val="bg1"/>
                </a:solidFill>
              </a:rPr>
              <a:t>	.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cfi_endproc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… …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… …</a:t>
            </a:r>
            <a:endParaRPr lang="en-US" altLang="zh-TW" sz="1100" dirty="0">
              <a:solidFill>
                <a:schemeClr val="bg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V="1">
            <a:off x="3117273" y="3657600"/>
            <a:ext cx="2892829" cy="74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739201" y="3245706"/>
            <a:ext cx="1648972" cy="8839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彙編器</a:t>
            </a:r>
            <a:r>
              <a:rPr lang="en-US" altLang="zh-TW" sz="2000" dirty="0">
                <a:solidFill>
                  <a:schemeClr val="tx1"/>
                </a:solidFill>
              </a:rPr>
              <a:t>Assembler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868068" y="4240121"/>
            <a:ext cx="1441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Assemble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014105" y="6050299"/>
            <a:ext cx="7295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err="1"/>
              <a:t>g</a:t>
            </a:r>
            <a:r>
              <a:rPr lang="en-US" altLang="zh-TW" sz="5400" dirty="0" err="1" smtClean="0"/>
              <a:t>cc</a:t>
            </a:r>
            <a:r>
              <a:rPr lang="en-US" altLang="zh-TW" sz="5400" dirty="0" smtClean="0"/>
              <a:t> </a:t>
            </a:r>
            <a:r>
              <a:rPr lang="en-US" altLang="zh-TW" sz="5400" dirty="0" smtClean="0">
                <a:solidFill>
                  <a:srgbClr val="00B050"/>
                </a:solidFill>
              </a:rPr>
              <a:t>–c </a:t>
            </a:r>
            <a:r>
              <a:rPr lang="en-US" altLang="zh-TW" sz="5400" dirty="0" err="1" smtClean="0"/>
              <a:t>linuxc.s</a:t>
            </a:r>
            <a:r>
              <a:rPr lang="en-US" altLang="zh-TW" sz="5400" dirty="0" smtClean="0"/>
              <a:t> </a:t>
            </a:r>
            <a:r>
              <a:rPr lang="en-US" altLang="zh-TW" sz="5400" dirty="0" smtClean="0">
                <a:solidFill>
                  <a:srgbClr val="FFC000"/>
                </a:solidFill>
              </a:rPr>
              <a:t>–o</a:t>
            </a:r>
            <a:r>
              <a:rPr lang="en-US" altLang="zh-TW" sz="5400" dirty="0" smtClean="0"/>
              <a:t> </a:t>
            </a:r>
            <a:r>
              <a:rPr lang="en-US" altLang="zh-TW" sz="5400" dirty="0" err="1" smtClean="0"/>
              <a:t>linuxc.o</a:t>
            </a:r>
            <a:endParaRPr lang="zh-TW" altLang="en-US" sz="5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917973" y="5588634"/>
            <a:ext cx="11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linuxc.s</a:t>
            </a:r>
            <a:endParaRPr lang="zh-TW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6019678" y="2787868"/>
            <a:ext cx="3014890" cy="19082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ELF</a:t>
            </a:r>
            <a:r>
              <a:rPr lang="en-US" altLang="zh-TW" dirty="0" smtClean="0">
                <a:solidFill>
                  <a:schemeClr val="bg1"/>
                </a:solidFill>
              </a:rPr>
              <a:t>??????????????????????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?????????????????????????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?????????????????????????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???????????GCC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…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… …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975786" y="4696083"/>
            <a:ext cx="11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linuxc.o</a:t>
            </a:r>
            <a:endParaRPr lang="zh-TW" altLang="en-US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7" y="2787868"/>
            <a:ext cx="9257057" cy="178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7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B2FA-5C0F-4266-A1A5-7FD800BEB2DA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496873" y="738213"/>
            <a:ext cx="1662546" cy="10907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連結</a:t>
            </a:r>
            <a:r>
              <a:rPr lang="zh-TW" altLang="en-US" dirty="0" smtClean="0">
                <a:solidFill>
                  <a:schemeClr val="tx1"/>
                </a:solidFill>
              </a:rPr>
              <a:t>器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Linker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070336" y="1953657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Link</a:t>
            </a:r>
            <a:endParaRPr lang="zh-TW" altLang="en-US" dirty="0"/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1434937" y="1387006"/>
            <a:ext cx="831273" cy="55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橢圓 30"/>
          <p:cNvSpPr/>
          <p:nvPr/>
        </p:nvSpPr>
        <p:spPr>
          <a:xfrm>
            <a:off x="2269308" y="57714"/>
            <a:ext cx="548640" cy="546854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1352521" y="1450608"/>
            <a:ext cx="11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 err="1" smtClean="0"/>
              <a:t>linuxc.o</a:t>
            </a:r>
            <a:endParaRPr lang="zh-TW" altLang="en-US" sz="24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60678" y="179315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600" dirty="0" err="1" smtClean="0">
                <a:solidFill>
                  <a:srgbClr val="FF0000"/>
                </a:solidFill>
              </a:rPr>
              <a:t>xxx.o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>
            <a:off x="968905" y="738213"/>
            <a:ext cx="1300403" cy="408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0" y="2824958"/>
            <a:ext cx="3014890" cy="19082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ELF</a:t>
            </a:r>
            <a:r>
              <a:rPr lang="en-US" altLang="zh-TW" dirty="0" smtClean="0">
                <a:solidFill>
                  <a:schemeClr val="bg1"/>
                </a:solidFill>
              </a:rPr>
              <a:t>??????????????????????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?????????????????????????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?????????????????????????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???????????GCC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…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… …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956108" y="4733173"/>
            <a:ext cx="11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linuxc.o</a:t>
            </a:r>
            <a:endParaRPr lang="zh-TW" altLang="en-US" sz="2400" dirty="0"/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2980066" y="3688987"/>
            <a:ext cx="2892829" cy="74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601994" y="3277093"/>
            <a:ext cx="1648972" cy="8839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連結器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Linker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4092473" y="4271508"/>
            <a:ext cx="1441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Link</a:t>
            </a:r>
            <a:endParaRPr lang="zh-TW" altLang="en-US" sz="2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656041" y="5954389"/>
            <a:ext cx="61623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err="1" smtClean="0"/>
              <a:t>gcc</a:t>
            </a:r>
            <a:r>
              <a:rPr lang="en-US" altLang="zh-TW" sz="5400" dirty="0" smtClean="0">
                <a:solidFill>
                  <a:srgbClr val="00B050"/>
                </a:solidFill>
              </a:rPr>
              <a:t> </a:t>
            </a:r>
            <a:r>
              <a:rPr lang="en-US" altLang="zh-TW" sz="5400" dirty="0" err="1" smtClean="0"/>
              <a:t>linuxc.c</a:t>
            </a:r>
            <a:r>
              <a:rPr lang="en-US" altLang="zh-TW" sz="5400" dirty="0" smtClean="0"/>
              <a:t> </a:t>
            </a:r>
            <a:r>
              <a:rPr lang="en-US" altLang="zh-TW" sz="5400" dirty="0" smtClean="0">
                <a:solidFill>
                  <a:srgbClr val="FFC000"/>
                </a:solidFill>
              </a:rPr>
              <a:t>–o</a:t>
            </a:r>
            <a:r>
              <a:rPr lang="en-US" altLang="zh-TW" sz="5400" dirty="0" smtClean="0"/>
              <a:t> </a:t>
            </a:r>
            <a:r>
              <a:rPr lang="en-US" altLang="zh-TW" sz="5400" dirty="0" err="1" smtClean="0"/>
              <a:t>linuxc</a:t>
            </a:r>
            <a:endParaRPr lang="zh-TW" altLang="en-US" sz="5400" dirty="0"/>
          </a:p>
        </p:txBody>
      </p:sp>
      <p:sp>
        <p:nvSpPr>
          <p:cNvPr id="44" name="矩形 43"/>
          <p:cNvSpPr/>
          <p:nvPr/>
        </p:nvSpPr>
        <p:spPr>
          <a:xfrm>
            <a:off x="5966937" y="1911315"/>
            <a:ext cx="3014890" cy="357020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ELF</a:t>
            </a:r>
            <a:r>
              <a:rPr lang="en-US" altLang="zh-TW" dirty="0" smtClean="0">
                <a:solidFill>
                  <a:schemeClr val="bg1"/>
                </a:solidFill>
              </a:rPr>
              <a:t>??????????????????????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?????????????????????????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?????????????????????????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???????????</a:t>
            </a:r>
            <a:r>
              <a:rPr lang="en-US" altLang="zh-TW" dirty="0">
                <a:solidFill>
                  <a:schemeClr val="bg1"/>
                </a:solidFill>
              </a:rPr>
              <a:t> ??????????? ??????????? ??????????? ??????????? ??????????? ??????????? ??????????? ??????????? ??????????? ??????????? ??????????? ??????????? ??????????? ??????????? 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…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… …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6914474" y="5421820"/>
            <a:ext cx="11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linuxc.c</a:t>
            </a:r>
            <a:endParaRPr lang="zh-TW" altLang="en-US" sz="2400" dirty="0"/>
          </a:p>
        </p:txBody>
      </p:sp>
      <p:cxnSp>
        <p:nvCxnSpPr>
          <p:cNvPr id="46" name="直線單箭頭接點 45"/>
          <p:cNvCxnSpPr/>
          <p:nvPr/>
        </p:nvCxnSpPr>
        <p:spPr>
          <a:xfrm flipV="1">
            <a:off x="4386984" y="1547805"/>
            <a:ext cx="831273" cy="55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笑臉 46"/>
          <p:cNvSpPr/>
          <p:nvPr/>
        </p:nvSpPr>
        <p:spPr>
          <a:xfrm>
            <a:off x="5426251" y="738213"/>
            <a:ext cx="1112341" cy="1093597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6567891" y="972761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/>
              <a:t>可執行文件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ELF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4339647" y="848980"/>
            <a:ext cx="905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 err="1" smtClean="0"/>
              <a:t>linuxc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2376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B2FA-5C0F-4266-A1A5-7FD800BEB2DA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533808" y="804858"/>
            <a:ext cx="1662546" cy="10907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連結</a:t>
            </a:r>
            <a:r>
              <a:rPr lang="zh-TW" altLang="en-US" dirty="0" smtClean="0">
                <a:solidFill>
                  <a:schemeClr val="tx1"/>
                </a:solidFill>
              </a:rPr>
              <a:t>器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Linker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107271" y="2020302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Link</a:t>
            </a:r>
            <a:endParaRPr lang="zh-TW" altLang="en-US" dirty="0"/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1471872" y="1453651"/>
            <a:ext cx="831273" cy="55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橢圓 30"/>
          <p:cNvSpPr/>
          <p:nvPr/>
        </p:nvSpPr>
        <p:spPr>
          <a:xfrm>
            <a:off x="2306243" y="124359"/>
            <a:ext cx="548640" cy="546854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1389456" y="1517253"/>
            <a:ext cx="11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 err="1" smtClean="0"/>
              <a:t>linuxc.o</a:t>
            </a:r>
            <a:endParaRPr lang="zh-TW" altLang="en-US" sz="24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97613" y="245960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600" dirty="0" err="1" smtClean="0">
                <a:solidFill>
                  <a:srgbClr val="FF0000"/>
                </a:solidFill>
              </a:rPr>
              <a:t>xxx.o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>
            <a:off x="1005840" y="804858"/>
            <a:ext cx="1300403" cy="408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0" y="2824958"/>
            <a:ext cx="3014890" cy="19082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ELF</a:t>
            </a:r>
            <a:r>
              <a:rPr lang="en-US" altLang="zh-TW" dirty="0" smtClean="0">
                <a:solidFill>
                  <a:schemeClr val="bg1"/>
                </a:solidFill>
              </a:rPr>
              <a:t>??????????????????????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?????????????????????????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?????????????????????????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???????????GCC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…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… …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956108" y="4733173"/>
            <a:ext cx="11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linuxc.o</a:t>
            </a:r>
            <a:endParaRPr lang="zh-TW" altLang="en-US" sz="2400" dirty="0"/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2980066" y="3688987"/>
            <a:ext cx="2892829" cy="74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601994" y="3277093"/>
            <a:ext cx="1648972" cy="8839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彙編器</a:t>
            </a:r>
            <a:r>
              <a:rPr lang="en-US" altLang="zh-TW" sz="2000" dirty="0">
                <a:solidFill>
                  <a:schemeClr val="tx1"/>
                </a:solidFill>
              </a:rPr>
              <a:t>Assembler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3730861" y="4271508"/>
            <a:ext cx="1441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Assemble</a:t>
            </a:r>
            <a:endParaRPr lang="zh-TW" altLang="en-US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216" y="2463569"/>
            <a:ext cx="9184216" cy="268051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40216" y="3121873"/>
            <a:ext cx="2701636" cy="5205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6457950" y="3123751"/>
            <a:ext cx="2701636" cy="5205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470728" y="5773147"/>
            <a:ext cx="61623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err="1" smtClean="0"/>
              <a:t>gcc</a:t>
            </a:r>
            <a:r>
              <a:rPr lang="en-US" altLang="zh-TW" sz="5400" dirty="0" smtClean="0">
                <a:solidFill>
                  <a:srgbClr val="00B050"/>
                </a:solidFill>
              </a:rPr>
              <a:t> </a:t>
            </a:r>
            <a:r>
              <a:rPr lang="en-US" altLang="zh-TW" sz="5400" dirty="0" err="1" smtClean="0"/>
              <a:t>linuxc.c</a:t>
            </a:r>
            <a:r>
              <a:rPr lang="en-US" altLang="zh-TW" sz="5400" dirty="0" smtClean="0"/>
              <a:t> </a:t>
            </a:r>
            <a:r>
              <a:rPr lang="en-US" altLang="zh-TW" sz="5400" dirty="0" smtClean="0">
                <a:solidFill>
                  <a:srgbClr val="FFC000"/>
                </a:solidFill>
              </a:rPr>
              <a:t>–o</a:t>
            </a:r>
            <a:r>
              <a:rPr lang="en-US" altLang="zh-TW" sz="5400" dirty="0" smtClean="0"/>
              <a:t> </a:t>
            </a:r>
            <a:r>
              <a:rPr lang="en-US" altLang="zh-TW" sz="5400" dirty="0" err="1" smtClean="0"/>
              <a:t>linuxc</a:t>
            </a:r>
            <a:endParaRPr lang="zh-TW" altLang="en-US" sz="5400" dirty="0"/>
          </a:p>
        </p:txBody>
      </p:sp>
      <p:cxnSp>
        <p:nvCxnSpPr>
          <p:cNvPr id="22" name="直線單箭頭接點 21"/>
          <p:cNvCxnSpPr/>
          <p:nvPr/>
        </p:nvCxnSpPr>
        <p:spPr>
          <a:xfrm flipV="1">
            <a:off x="4423919" y="1614450"/>
            <a:ext cx="831273" cy="55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笑臉 22"/>
          <p:cNvSpPr/>
          <p:nvPr/>
        </p:nvSpPr>
        <p:spPr>
          <a:xfrm>
            <a:off x="5463186" y="804858"/>
            <a:ext cx="1112341" cy="1093597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6604826" y="1039406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/>
              <a:t>可執行文件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ELF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376582" y="915625"/>
            <a:ext cx="905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 err="1" smtClean="0"/>
              <a:t>linuxc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9235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B2FA-5C0F-4266-A1A5-7FD800BEB2DA}" type="slidenum">
              <a:rPr lang="zh-TW" altLang="en-US" smtClean="0"/>
              <a:t>15</a:t>
            </a:fld>
            <a:endParaRPr lang="zh-TW" altLang="en-US"/>
          </a:p>
        </p:txBody>
      </p:sp>
      <p:cxnSp>
        <p:nvCxnSpPr>
          <p:cNvPr id="4" name="直線單箭頭接點 3"/>
          <p:cNvCxnSpPr/>
          <p:nvPr/>
        </p:nvCxnSpPr>
        <p:spPr>
          <a:xfrm flipV="1">
            <a:off x="299258" y="1889760"/>
            <a:ext cx="831273" cy="55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276313" y="1087181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/>
              <a:t>原始碼</a:t>
            </a:r>
            <a:endParaRPr lang="en-US" altLang="zh-TW" dirty="0" smtClean="0"/>
          </a:p>
          <a:p>
            <a:pPr algn="ctr"/>
            <a:r>
              <a:rPr lang="en-US" altLang="zh-TW" dirty="0" err="1" smtClean="0"/>
              <a:t>xxx.c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03677" y="1087181"/>
            <a:ext cx="1662546" cy="10907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預處理器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P</a:t>
            </a:r>
            <a:r>
              <a:rPr lang="en-US" altLang="zh-TW" dirty="0" smtClean="0">
                <a:solidFill>
                  <a:schemeClr val="tx1"/>
                </a:solidFill>
              </a:rPr>
              <a:t>reprocessor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530618" y="2302625"/>
            <a:ext cx="1208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Preprocess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4143788" y="1087181"/>
            <a:ext cx="1662546" cy="10907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編譯器</a:t>
            </a:r>
            <a:r>
              <a:rPr lang="en-US" altLang="zh-TW" dirty="0" smtClean="0">
                <a:solidFill>
                  <a:schemeClr val="tx1"/>
                </a:solidFill>
              </a:rPr>
              <a:t>Compiler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496404" y="2302625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Compile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983899" y="1087181"/>
            <a:ext cx="1662546" cy="10907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彙編器</a:t>
            </a:r>
            <a:r>
              <a:rPr lang="en-US" altLang="zh-TW" dirty="0" smtClean="0">
                <a:solidFill>
                  <a:schemeClr val="tx1"/>
                </a:solidFill>
              </a:rPr>
              <a:t>Assembler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268821" y="2302625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Assemble</a:t>
            </a:r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3139369" y="1892931"/>
            <a:ext cx="831273" cy="55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5979480" y="1884218"/>
            <a:ext cx="831273" cy="55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3200211" y="1179511"/>
            <a:ext cx="731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 err="1" smtClean="0"/>
              <a:t>xxx.i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004624" y="1179511"/>
            <a:ext cx="780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 err="1" smtClean="0"/>
              <a:t>xxx.s</a:t>
            </a:r>
            <a:endParaRPr lang="zh-TW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3642255" y="3963694"/>
            <a:ext cx="1662546" cy="10907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連結</a:t>
            </a:r>
            <a:r>
              <a:rPr lang="zh-TW" altLang="en-US" dirty="0" smtClean="0">
                <a:solidFill>
                  <a:schemeClr val="tx1"/>
                </a:solidFill>
              </a:rPr>
              <a:t>器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Linker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215718" y="517913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Link</a:t>
            </a:r>
            <a:endParaRPr lang="zh-TW" altLang="en-US" dirty="0"/>
          </a:p>
        </p:txBody>
      </p:sp>
      <p:sp>
        <p:nvSpPr>
          <p:cNvPr id="22" name="橢圓 21"/>
          <p:cNvSpPr/>
          <p:nvPr/>
        </p:nvSpPr>
        <p:spPr>
          <a:xfrm>
            <a:off x="1029357" y="415636"/>
            <a:ext cx="548640" cy="546854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3742140" y="415636"/>
            <a:ext cx="548640" cy="546854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6626593" y="415636"/>
            <a:ext cx="548640" cy="546854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46724" y="3963694"/>
            <a:ext cx="1662546" cy="10907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彙編器</a:t>
            </a:r>
            <a:r>
              <a:rPr lang="en-US" altLang="zh-TW" dirty="0" smtClean="0">
                <a:solidFill>
                  <a:schemeClr val="tx1"/>
                </a:solidFill>
              </a:rPr>
              <a:t>Assembler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031646" y="5179138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Assemble</a:t>
            </a:r>
            <a:endParaRPr lang="zh-TW" altLang="en-US" dirty="0"/>
          </a:p>
        </p:txBody>
      </p:sp>
      <p:sp>
        <p:nvSpPr>
          <p:cNvPr id="27" name="橢圓 26"/>
          <p:cNvSpPr/>
          <p:nvPr/>
        </p:nvSpPr>
        <p:spPr>
          <a:xfrm>
            <a:off x="389418" y="3292149"/>
            <a:ext cx="548640" cy="546854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2610126" y="4766032"/>
            <a:ext cx="831273" cy="55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5505657" y="4766032"/>
            <a:ext cx="831273" cy="55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笑臉 29"/>
          <p:cNvSpPr/>
          <p:nvPr/>
        </p:nvSpPr>
        <p:spPr>
          <a:xfrm>
            <a:off x="6544924" y="3956440"/>
            <a:ext cx="1112341" cy="1093597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3414690" y="3283195"/>
            <a:ext cx="548640" cy="546854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686564" y="4190988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/>
              <a:t>可執行文件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ELF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2566593" y="4298039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 err="1" smtClean="0"/>
              <a:t>xxx.o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5619165" y="4067207"/>
            <a:ext cx="583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 smtClean="0"/>
              <a:t>xxx</a:t>
            </a:r>
            <a:endParaRPr lang="zh-TW" altLang="en-US" sz="24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2069053" y="3183718"/>
            <a:ext cx="1208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600" dirty="0" err="1" smtClean="0">
                <a:solidFill>
                  <a:srgbClr val="FF0000"/>
                </a:solidFill>
              </a:rPr>
              <a:t>aaa.o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>
            <a:off x="2908539" y="3742616"/>
            <a:ext cx="561410" cy="7862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4055007" y="3550539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 smtClean="0">
                <a:solidFill>
                  <a:srgbClr val="00B050"/>
                </a:solidFill>
              </a:rPr>
              <a:t>動態</a:t>
            </a:r>
            <a:r>
              <a:rPr lang="en-US" altLang="zh-TW" sz="2000" dirty="0" smtClean="0">
                <a:solidFill>
                  <a:srgbClr val="00B050"/>
                </a:solidFill>
              </a:rPr>
              <a:t>/</a:t>
            </a:r>
            <a:r>
              <a:rPr lang="zh-TW" altLang="en-US" sz="2000" dirty="0" smtClean="0">
                <a:solidFill>
                  <a:srgbClr val="00B050"/>
                </a:solidFill>
              </a:rPr>
              <a:t>靜態</a:t>
            </a:r>
            <a:endParaRPr lang="zh-TW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06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B2FA-5C0F-4266-A1A5-7FD800BEB2DA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/>
              <a:t>函式庫開發</a:t>
            </a:r>
          </a:p>
        </p:txBody>
      </p:sp>
    </p:spTree>
    <p:extLst>
      <p:ext uri="{BB962C8B-B14F-4D97-AF65-F5344CB8AC3E}">
        <p14:creationId xmlns:p14="http://schemas.microsoft.com/office/powerpoint/2010/main" val="304722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B2FA-5C0F-4266-A1A5-7FD800BEB2DA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3" name="圓角矩形 2"/>
          <p:cNvSpPr/>
          <p:nvPr/>
        </p:nvSpPr>
        <p:spPr>
          <a:xfrm>
            <a:off x="0" y="3915295"/>
            <a:ext cx="9144000" cy="16292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zh-TW" altLang="en-US" sz="4400" dirty="0"/>
              <a:t>靜態連結函式庫開發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969572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B2FA-5C0F-4266-A1A5-7FD800BEB2DA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894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B2FA-5C0F-4266-A1A5-7FD800BEB2DA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3" name="圓角矩形 2"/>
          <p:cNvSpPr/>
          <p:nvPr/>
        </p:nvSpPr>
        <p:spPr>
          <a:xfrm>
            <a:off x="0" y="3915295"/>
            <a:ext cx="9144000" cy="16292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zh-TW" altLang="en-US" sz="4400" dirty="0"/>
              <a:t>動態連結函式庫開發</a:t>
            </a:r>
          </a:p>
        </p:txBody>
      </p:sp>
    </p:spTree>
    <p:extLst>
      <p:ext uri="{BB962C8B-B14F-4D97-AF65-F5344CB8AC3E}">
        <p14:creationId xmlns:p14="http://schemas.microsoft.com/office/powerpoint/2010/main" val="193863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從</a:t>
            </a:r>
            <a:r>
              <a:rPr lang="zh-TW" altLang="en-US" dirty="0"/>
              <a:t>原始程式碼到可執行檔</a:t>
            </a:r>
          </a:p>
          <a:p>
            <a:r>
              <a:rPr lang="zh-TW" altLang="en-US" dirty="0" smtClean="0"/>
              <a:t>函</a:t>
            </a:r>
            <a:r>
              <a:rPr lang="zh-TW" altLang="en-US" dirty="0"/>
              <a:t>式庫開發</a:t>
            </a:r>
          </a:p>
          <a:p>
            <a:pPr lvl="1"/>
            <a:r>
              <a:rPr lang="zh-TW" altLang="en-US" dirty="0" smtClean="0"/>
              <a:t>靜態</a:t>
            </a:r>
            <a:r>
              <a:rPr lang="zh-TW" altLang="en-US" dirty="0"/>
              <a:t>連結函式庫開發</a:t>
            </a:r>
          </a:p>
          <a:p>
            <a:pPr lvl="1"/>
            <a:r>
              <a:rPr lang="zh-TW" altLang="en-US" dirty="0" smtClean="0"/>
              <a:t>動態</a:t>
            </a:r>
            <a:r>
              <a:rPr lang="zh-TW" altLang="en-US" dirty="0"/>
              <a:t>連結函式庫開發</a:t>
            </a:r>
          </a:p>
          <a:p>
            <a:r>
              <a:rPr lang="en-US" altLang="zh-TW" dirty="0" smtClean="0"/>
              <a:t>LD_PRELOAD</a:t>
            </a:r>
            <a:r>
              <a:rPr lang="zh-TW" altLang="en-US" dirty="0" smtClean="0"/>
              <a:t>技術</a:t>
            </a:r>
            <a:endParaRPr lang="en-US" altLang="zh-TW" dirty="0" smtClean="0"/>
          </a:p>
          <a:p>
            <a:r>
              <a:rPr lang="en-US" altLang="zh-TW" dirty="0"/>
              <a:t>C</a:t>
            </a:r>
            <a:r>
              <a:rPr lang="zh-TW" altLang="en-US" dirty="0"/>
              <a:t>語言程式設計技術</a:t>
            </a:r>
          </a:p>
          <a:p>
            <a:pPr lvl="1"/>
            <a:r>
              <a:rPr lang="zh-TW" altLang="en-US" dirty="0"/>
              <a:t>指標</a:t>
            </a:r>
            <a:r>
              <a:rPr lang="en-US" altLang="zh-TW" dirty="0"/>
              <a:t>(pointer)</a:t>
            </a:r>
          </a:p>
          <a:p>
            <a:pPr lvl="1"/>
            <a:r>
              <a:rPr lang="zh-TW" altLang="en-US" dirty="0"/>
              <a:t>指標應用技術</a:t>
            </a:r>
            <a:r>
              <a:rPr lang="en-US" altLang="zh-TW" dirty="0"/>
              <a:t>(1):</a:t>
            </a:r>
            <a:r>
              <a:rPr lang="zh-TW" altLang="en-US" dirty="0"/>
              <a:t>存取陣列</a:t>
            </a:r>
            <a:r>
              <a:rPr lang="en-US" altLang="zh-TW" dirty="0"/>
              <a:t>(</a:t>
            </a:r>
            <a:r>
              <a:rPr lang="en-US" altLang="zh-TW" dirty="0" smtClean="0"/>
              <a:t>array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指標應用技術</a:t>
            </a:r>
            <a:r>
              <a:rPr lang="en-US" altLang="zh-TW" dirty="0"/>
              <a:t>(2):</a:t>
            </a:r>
            <a:r>
              <a:rPr lang="zh-TW" altLang="en-US" dirty="0"/>
              <a:t>字串</a:t>
            </a:r>
            <a:r>
              <a:rPr lang="en-US" altLang="zh-TW" dirty="0"/>
              <a:t>(strings)</a:t>
            </a:r>
            <a:r>
              <a:rPr lang="zh-TW" altLang="en-US" dirty="0"/>
              <a:t>處理 字串反轉</a:t>
            </a:r>
          </a:p>
          <a:p>
            <a:pPr lvl="1"/>
            <a:r>
              <a:rPr lang="zh-TW" altLang="en-US" dirty="0"/>
              <a:t>指標應用技術</a:t>
            </a:r>
            <a:r>
              <a:rPr lang="en-US" altLang="zh-TW" dirty="0"/>
              <a:t>(3):</a:t>
            </a:r>
            <a:r>
              <a:rPr lang="zh-TW" altLang="en-US" dirty="0"/>
              <a:t>存取結構體</a:t>
            </a:r>
          </a:p>
          <a:p>
            <a:pPr lvl="1"/>
            <a:r>
              <a:rPr lang="zh-TW" altLang="en-US" dirty="0"/>
              <a:t>指標應用技術</a:t>
            </a:r>
            <a:r>
              <a:rPr lang="en-US" altLang="zh-TW" dirty="0"/>
              <a:t>(4):</a:t>
            </a:r>
            <a:r>
              <a:rPr lang="zh-TW" altLang="en-US" dirty="0"/>
              <a:t>各式各樣的</a:t>
            </a:r>
            <a:r>
              <a:rPr lang="en-US" altLang="zh-TW" dirty="0"/>
              <a:t>linked list</a:t>
            </a:r>
            <a:r>
              <a:rPr lang="zh-TW" altLang="en-US" dirty="0"/>
              <a:t>實作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B2FA-5C0F-4266-A1A5-7FD800BEB2D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81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B2FA-5C0F-4266-A1A5-7FD800BEB2DA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5027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B2FA-5C0F-4266-A1A5-7FD800BEB2DA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LD_PRELOAD</a:t>
            </a:r>
            <a:r>
              <a:rPr lang="zh-TW" altLang="en-US" sz="4400" dirty="0"/>
              <a:t>技術</a:t>
            </a:r>
          </a:p>
        </p:txBody>
      </p:sp>
    </p:spTree>
    <p:extLst>
      <p:ext uri="{BB962C8B-B14F-4D97-AF65-F5344CB8AC3E}">
        <p14:creationId xmlns:p14="http://schemas.microsoft.com/office/powerpoint/2010/main" val="1344529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B2FA-5C0F-4266-A1A5-7FD800BEB2DA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529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B2FA-5C0F-4266-A1A5-7FD800BEB2DA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C</a:t>
            </a:r>
            <a:r>
              <a:rPr lang="zh-TW" altLang="en-US" sz="4400" dirty="0"/>
              <a:t>語言程式設計技術</a:t>
            </a:r>
          </a:p>
        </p:txBody>
      </p:sp>
    </p:spTree>
    <p:extLst>
      <p:ext uri="{BB962C8B-B14F-4D97-AF65-F5344CB8AC3E}">
        <p14:creationId xmlns:p14="http://schemas.microsoft.com/office/powerpoint/2010/main" val="2958193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B2FA-5C0F-4266-A1A5-7FD800BEB2DA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3" name="圓角矩形 2"/>
          <p:cNvSpPr/>
          <p:nvPr/>
        </p:nvSpPr>
        <p:spPr>
          <a:xfrm>
            <a:off x="0" y="3915295"/>
            <a:ext cx="9144000" cy="16292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zh-TW" altLang="en-US" sz="4400" dirty="0"/>
              <a:t>指標</a:t>
            </a:r>
            <a:r>
              <a:rPr lang="en-US" altLang="zh-TW" sz="4400" dirty="0"/>
              <a:t>(pointer)</a:t>
            </a:r>
          </a:p>
        </p:txBody>
      </p:sp>
    </p:spTree>
    <p:extLst>
      <p:ext uri="{BB962C8B-B14F-4D97-AF65-F5344CB8AC3E}">
        <p14:creationId xmlns:p14="http://schemas.microsoft.com/office/powerpoint/2010/main" val="929515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B2FA-5C0F-4266-A1A5-7FD800BEB2DA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406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B2FA-5C0F-4266-A1A5-7FD800BEB2DA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3" name="圓角矩形 2"/>
          <p:cNvSpPr/>
          <p:nvPr/>
        </p:nvSpPr>
        <p:spPr>
          <a:xfrm>
            <a:off x="0" y="3915295"/>
            <a:ext cx="9144000" cy="16292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zh-TW" altLang="en-US" sz="4400" dirty="0"/>
              <a:t>指標應用技術</a:t>
            </a:r>
            <a:r>
              <a:rPr lang="en-US" altLang="zh-TW" sz="4400" dirty="0"/>
              <a:t>(1):</a:t>
            </a:r>
            <a:r>
              <a:rPr lang="zh-TW" altLang="en-US" sz="4400" dirty="0"/>
              <a:t>存取陣列</a:t>
            </a:r>
            <a:r>
              <a:rPr lang="en-US" altLang="zh-TW" sz="4400" dirty="0"/>
              <a:t>(</a:t>
            </a:r>
            <a:r>
              <a:rPr lang="en-US" altLang="zh-TW" sz="4400" dirty="0" smtClean="0"/>
              <a:t>array</a:t>
            </a:r>
            <a:r>
              <a:rPr lang="en-US" altLang="zh-TW" sz="4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9823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B2FA-5C0F-4266-A1A5-7FD800BEB2DA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638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B2FA-5C0F-4266-A1A5-7FD800BEB2DA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3" name="圓角矩形 2"/>
          <p:cNvSpPr/>
          <p:nvPr/>
        </p:nvSpPr>
        <p:spPr>
          <a:xfrm>
            <a:off x="0" y="3915295"/>
            <a:ext cx="9144000" cy="16292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zh-TW" altLang="en-US" sz="4400" dirty="0"/>
              <a:t>指標應用技術</a:t>
            </a:r>
            <a:r>
              <a:rPr lang="en-US" altLang="zh-TW" sz="4400" dirty="0"/>
              <a:t>(2</a:t>
            </a:r>
            <a:r>
              <a:rPr lang="en-US" altLang="zh-TW" sz="4400" dirty="0" smtClean="0"/>
              <a:t>):</a:t>
            </a:r>
          </a:p>
          <a:p>
            <a:pPr lvl="1" algn="ctr"/>
            <a:r>
              <a:rPr lang="zh-TW" altLang="en-US" sz="4400" dirty="0" smtClean="0"/>
              <a:t>字串</a:t>
            </a:r>
            <a:r>
              <a:rPr lang="en-US" altLang="zh-TW" sz="4400" dirty="0"/>
              <a:t>(strings)</a:t>
            </a:r>
            <a:r>
              <a:rPr lang="zh-TW" altLang="en-US" sz="4400" dirty="0"/>
              <a:t>處理 字串反轉</a:t>
            </a:r>
          </a:p>
        </p:txBody>
      </p:sp>
    </p:spTree>
    <p:extLst>
      <p:ext uri="{BB962C8B-B14F-4D97-AF65-F5344CB8AC3E}">
        <p14:creationId xmlns:p14="http://schemas.microsoft.com/office/powerpoint/2010/main" val="8770511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B2FA-5C0F-4266-A1A5-7FD800BEB2DA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537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B2FA-5C0F-4266-A1A5-7FD800BEB2DA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/>
              <a:t>從原始程式碼到可執行檔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64679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B2FA-5C0F-4266-A1A5-7FD800BEB2DA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3" name="圓角矩形 2"/>
          <p:cNvSpPr/>
          <p:nvPr/>
        </p:nvSpPr>
        <p:spPr>
          <a:xfrm>
            <a:off x="0" y="3915295"/>
            <a:ext cx="9144000" cy="16292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zh-TW" altLang="en-US" sz="4400" dirty="0"/>
              <a:t>指標應用技術</a:t>
            </a:r>
            <a:r>
              <a:rPr lang="en-US" altLang="zh-TW" sz="4400" dirty="0"/>
              <a:t>(3):</a:t>
            </a:r>
            <a:r>
              <a:rPr lang="zh-TW" altLang="en-US" sz="4400" dirty="0"/>
              <a:t>存取結構體</a:t>
            </a:r>
          </a:p>
        </p:txBody>
      </p:sp>
    </p:spTree>
    <p:extLst>
      <p:ext uri="{BB962C8B-B14F-4D97-AF65-F5344CB8AC3E}">
        <p14:creationId xmlns:p14="http://schemas.microsoft.com/office/powerpoint/2010/main" val="2899245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B2FA-5C0F-4266-A1A5-7FD800BEB2DA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0490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B2FA-5C0F-4266-A1A5-7FD800BEB2DA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3" name="圓角矩形 2"/>
          <p:cNvSpPr/>
          <p:nvPr/>
        </p:nvSpPr>
        <p:spPr>
          <a:xfrm>
            <a:off x="0" y="3915295"/>
            <a:ext cx="9144000" cy="16292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zh-TW" altLang="en-US" sz="4400" dirty="0"/>
              <a:t>指標應用技術</a:t>
            </a:r>
            <a:r>
              <a:rPr lang="en-US" altLang="zh-TW" sz="4400" dirty="0"/>
              <a:t>(4</a:t>
            </a:r>
            <a:r>
              <a:rPr lang="en-US" altLang="zh-TW" sz="4400" dirty="0" smtClean="0"/>
              <a:t>):</a:t>
            </a:r>
          </a:p>
          <a:p>
            <a:pPr lvl="1" algn="ctr"/>
            <a:r>
              <a:rPr lang="zh-TW" altLang="en-US" sz="4400" dirty="0" smtClean="0"/>
              <a:t>各式各樣</a:t>
            </a:r>
            <a:r>
              <a:rPr lang="zh-TW" altLang="en-US" sz="4400" dirty="0"/>
              <a:t>的</a:t>
            </a:r>
            <a:r>
              <a:rPr lang="en-US" altLang="zh-TW" sz="4400" dirty="0"/>
              <a:t>linked list</a:t>
            </a:r>
            <a:r>
              <a:rPr lang="zh-TW" altLang="en-US" sz="4400" dirty="0"/>
              <a:t>實作 </a:t>
            </a:r>
          </a:p>
        </p:txBody>
      </p:sp>
    </p:spTree>
    <p:extLst>
      <p:ext uri="{BB962C8B-B14F-4D97-AF65-F5344CB8AC3E}">
        <p14:creationId xmlns:p14="http://schemas.microsoft.com/office/powerpoint/2010/main" val="12564734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B2FA-5C0F-4266-A1A5-7FD800BEB2DA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278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最簡單的 </a:t>
            </a:r>
            <a:r>
              <a:rPr lang="en-US" altLang="zh-TW" dirty="0" smtClean="0"/>
              <a:t>C </a:t>
            </a:r>
            <a:r>
              <a:rPr lang="zh-TW" altLang="en-US" dirty="0" smtClean="0"/>
              <a:t>程式語言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2332702"/>
            <a:ext cx="7886700" cy="2563495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"test for </a:t>
            </a:r>
            <a:r>
              <a:rPr lang="en-US" altLang="zh-TW" dirty="0" err="1">
                <a:solidFill>
                  <a:srgbClr val="CE9178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B2FA-5C0F-4266-A1A5-7FD800BEB2D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96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最簡單的 </a:t>
            </a:r>
            <a:r>
              <a:rPr lang="en-US" altLang="zh-TW" dirty="0" smtClean="0"/>
              <a:t>C </a:t>
            </a:r>
            <a:r>
              <a:rPr lang="zh-TW" altLang="en-US" dirty="0" smtClean="0"/>
              <a:t>程式語言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2332702"/>
            <a:ext cx="7886700" cy="2563495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"test for </a:t>
            </a:r>
            <a:r>
              <a:rPr lang="en-US" altLang="zh-TW" dirty="0" err="1">
                <a:solidFill>
                  <a:srgbClr val="CE9178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B2FA-5C0F-4266-A1A5-7FD800BEB2DA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2610196"/>
            <a:ext cx="9144000" cy="20199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b="1" dirty="0" smtClean="0"/>
              <a:t>在編譯成可執行文件時整個過程是什麼？</a:t>
            </a:r>
            <a:endParaRPr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1875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直線單箭頭接點 46"/>
          <p:cNvCxnSpPr>
            <a:endCxn id="52" idx="1"/>
          </p:cNvCxnSpPr>
          <p:nvPr/>
        </p:nvCxnSpPr>
        <p:spPr>
          <a:xfrm>
            <a:off x="3148339" y="3357461"/>
            <a:ext cx="27189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B2FA-5C0F-4266-A1A5-7FD800BEB2DA}" type="slidenum">
              <a:rPr lang="zh-TW" altLang="en-US" smtClean="0"/>
              <a:t>6</a:t>
            </a:fld>
            <a:endParaRPr lang="zh-TW" altLang="en-US"/>
          </a:p>
        </p:txBody>
      </p:sp>
      <p:cxnSp>
        <p:nvCxnSpPr>
          <p:cNvPr id="4" name="直線單箭頭接點 3"/>
          <p:cNvCxnSpPr/>
          <p:nvPr/>
        </p:nvCxnSpPr>
        <p:spPr>
          <a:xfrm flipV="1">
            <a:off x="22945" y="1474124"/>
            <a:ext cx="831273" cy="55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0" y="671545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/>
              <a:t>原始碼</a:t>
            </a:r>
            <a:endParaRPr lang="en-US" altLang="zh-TW" dirty="0" smtClean="0"/>
          </a:p>
          <a:p>
            <a:pPr algn="ctr"/>
            <a:r>
              <a:rPr lang="en-US" altLang="zh-TW" dirty="0" err="1" smtClean="0"/>
              <a:t>linuxc.c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27364" y="671545"/>
            <a:ext cx="1662546" cy="10907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預處理器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P</a:t>
            </a:r>
            <a:r>
              <a:rPr lang="en-US" altLang="zh-TW" dirty="0" smtClean="0">
                <a:solidFill>
                  <a:schemeClr val="tx1"/>
                </a:solidFill>
              </a:rPr>
              <a:t>reprocessor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254305" y="1886989"/>
            <a:ext cx="1208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Preprocess</a:t>
            </a:r>
            <a:endParaRPr lang="zh-TW" altLang="en-US" dirty="0"/>
          </a:p>
        </p:txBody>
      </p:sp>
      <p:sp>
        <p:nvSpPr>
          <p:cNvPr id="22" name="橢圓 21"/>
          <p:cNvSpPr/>
          <p:nvPr/>
        </p:nvSpPr>
        <p:spPr>
          <a:xfrm>
            <a:off x="753044" y="0"/>
            <a:ext cx="548640" cy="546854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內容版面配置區 2"/>
          <p:cNvSpPr txBox="1">
            <a:spLocks/>
          </p:cNvSpPr>
          <p:nvPr/>
        </p:nvSpPr>
        <p:spPr>
          <a:xfrm>
            <a:off x="22945" y="2456074"/>
            <a:ext cx="3238760" cy="1802776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TW" sz="1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8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TW" sz="1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altLang="zh-TW" sz="18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TW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sz="1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8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8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1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dirty="0" smtClean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TW" sz="1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TW" altLang="en-US" sz="18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964392" y="4258849"/>
            <a:ext cx="11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linuxc.c</a:t>
            </a:r>
            <a:endParaRPr lang="zh-TW" altLang="en-US" sz="2400" dirty="0"/>
          </a:p>
        </p:txBody>
      </p:sp>
      <p:sp>
        <p:nvSpPr>
          <p:cNvPr id="44" name="矩形 43"/>
          <p:cNvSpPr/>
          <p:nvPr/>
        </p:nvSpPr>
        <p:spPr>
          <a:xfrm>
            <a:off x="3740001" y="2905797"/>
            <a:ext cx="1648972" cy="8839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預處理器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P</a:t>
            </a:r>
            <a:r>
              <a:rPr lang="en-US" altLang="zh-TW" sz="1600" dirty="0" smtClean="0">
                <a:solidFill>
                  <a:schemeClr val="tx1"/>
                </a:solidFill>
              </a:rPr>
              <a:t>reprocessor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4020386" y="3960058"/>
            <a:ext cx="1088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Preprocess</a:t>
            </a:r>
            <a:endParaRPr lang="zh-TW" altLang="en-US" sz="16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1090814" y="5352873"/>
            <a:ext cx="7295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err="1"/>
              <a:t>g</a:t>
            </a:r>
            <a:r>
              <a:rPr lang="en-US" altLang="zh-TW" sz="5400" dirty="0" err="1" smtClean="0"/>
              <a:t>cc</a:t>
            </a:r>
            <a:r>
              <a:rPr lang="en-US" altLang="zh-TW" sz="5400" dirty="0" smtClean="0"/>
              <a:t> </a:t>
            </a:r>
            <a:r>
              <a:rPr lang="en-US" altLang="zh-TW" sz="5400" dirty="0" smtClean="0">
                <a:solidFill>
                  <a:srgbClr val="00B050"/>
                </a:solidFill>
              </a:rPr>
              <a:t>–E </a:t>
            </a:r>
            <a:r>
              <a:rPr lang="en-US" altLang="zh-TW" sz="5400" dirty="0" err="1"/>
              <a:t>linuxc.c</a:t>
            </a:r>
            <a:r>
              <a:rPr lang="en-US" altLang="zh-TW" sz="5400" dirty="0" smtClean="0"/>
              <a:t> </a:t>
            </a:r>
            <a:r>
              <a:rPr lang="en-US" altLang="zh-TW" sz="5400" dirty="0" smtClean="0">
                <a:solidFill>
                  <a:srgbClr val="FFC000"/>
                </a:solidFill>
              </a:rPr>
              <a:t>–o</a:t>
            </a:r>
            <a:r>
              <a:rPr lang="en-US" altLang="zh-TW" sz="5400" dirty="0" smtClean="0"/>
              <a:t> </a:t>
            </a:r>
            <a:r>
              <a:rPr lang="en-US" altLang="zh-TW" sz="5400" dirty="0" err="1" smtClean="0"/>
              <a:t>linuxc.i</a:t>
            </a:r>
            <a:endParaRPr lang="zh-TW" altLang="en-US" sz="5400" dirty="0"/>
          </a:p>
        </p:txBody>
      </p:sp>
      <p:sp>
        <p:nvSpPr>
          <p:cNvPr id="52" name="內容版面配置區 2"/>
          <p:cNvSpPr txBox="1">
            <a:spLocks/>
          </p:cNvSpPr>
          <p:nvPr/>
        </p:nvSpPr>
        <p:spPr>
          <a:xfrm>
            <a:off x="5867270" y="2456073"/>
            <a:ext cx="3238760" cy="1802776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1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epedef</a:t>
            </a:r>
            <a:r>
              <a:rPr lang="en-US" altLang="zh-TW" sz="1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………… .. 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… 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8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8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1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dirty="0" smtClean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TW" sz="1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TW" altLang="en-US" sz="18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7052290" y="4258848"/>
            <a:ext cx="1052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linuxc.i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8380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B2FA-5C0F-4266-A1A5-7FD800BEB2DA}" type="slidenum">
              <a:rPr lang="zh-TW" altLang="en-US" smtClean="0"/>
              <a:t>7</a:t>
            </a:fld>
            <a:endParaRPr lang="zh-TW" altLang="en-US"/>
          </a:p>
        </p:txBody>
      </p:sp>
      <p:cxnSp>
        <p:nvCxnSpPr>
          <p:cNvPr id="4" name="直線單箭頭接點 3"/>
          <p:cNvCxnSpPr/>
          <p:nvPr/>
        </p:nvCxnSpPr>
        <p:spPr>
          <a:xfrm flipV="1">
            <a:off x="22945" y="1474124"/>
            <a:ext cx="831273" cy="55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0" y="671545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/>
              <a:t>原始碼</a:t>
            </a:r>
            <a:endParaRPr lang="en-US" altLang="zh-TW" dirty="0" smtClean="0"/>
          </a:p>
          <a:p>
            <a:pPr algn="ctr"/>
            <a:r>
              <a:rPr lang="en-US" altLang="zh-TW" dirty="0" err="1" smtClean="0"/>
              <a:t>linuxc.c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27364" y="671545"/>
            <a:ext cx="1662546" cy="10907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預處理器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P</a:t>
            </a:r>
            <a:r>
              <a:rPr lang="en-US" altLang="zh-TW" dirty="0" smtClean="0">
                <a:solidFill>
                  <a:schemeClr val="tx1"/>
                </a:solidFill>
              </a:rPr>
              <a:t>reprocessor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254305" y="1886989"/>
            <a:ext cx="1208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Preprocess</a:t>
            </a:r>
            <a:endParaRPr lang="zh-TW" altLang="en-US" dirty="0"/>
          </a:p>
        </p:txBody>
      </p:sp>
      <p:sp>
        <p:nvSpPr>
          <p:cNvPr id="22" name="橢圓 21"/>
          <p:cNvSpPr/>
          <p:nvPr/>
        </p:nvSpPr>
        <p:spPr>
          <a:xfrm>
            <a:off x="753044" y="0"/>
            <a:ext cx="548640" cy="546854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200940" y="3054826"/>
            <a:ext cx="1648972" cy="8839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預處理器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P</a:t>
            </a:r>
            <a:r>
              <a:rPr lang="en-US" altLang="zh-TW" sz="1600" dirty="0" smtClean="0">
                <a:solidFill>
                  <a:schemeClr val="tx1"/>
                </a:solidFill>
              </a:rPr>
              <a:t>reprocessor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1090814" y="5352873"/>
            <a:ext cx="7295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err="1"/>
              <a:t>g</a:t>
            </a:r>
            <a:r>
              <a:rPr lang="en-US" altLang="zh-TW" sz="5400" dirty="0" err="1" smtClean="0"/>
              <a:t>cc</a:t>
            </a:r>
            <a:r>
              <a:rPr lang="en-US" altLang="zh-TW" sz="5400" dirty="0" smtClean="0"/>
              <a:t> </a:t>
            </a:r>
            <a:r>
              <a:rPr lang="en-US" altLang="zh-TW" sz="5400" dirty="0" smtClean="0">
                <a:solidFill>
                  <a:srgbClr val="00B050"/>
                </a:solidFill>
              </a:rPr>
              <a:t>–E </a:t>
            </a:r>
            <a:r>
              <a:rPr lang="en-US" altLang="zh-TW" sz="5400" dirty="0" err="1"/>
              <a:t>linuxc.c</a:t>
            </a:r>
            <a:r>
              <a:rPr lang="en-US" altLang="zh-TW" sz="5400" dirty="0" smtClean="0"/>
              <a:t> </a:t>
            </a:r>
            <a:r>
              <a:rPr lang="en-US" altLang="zh-TW" sz="5400" dirty="0" smtClean="0">
                <a:solidFill>
                  <a:srgbClr val="FFC000"/>
                </a:solidFill>
              </a:rPr>
              <a:t>–o</a:t>
            </a:r>
            <a:r>
              <a:rPr lang="en-US" altLang="zh-TW" sz="5400" dirty="0" smtClean="0"/>
              <a:t> </a:t>
            </a:r>
            <a:r>
              <a:rPr lang="en-US" altLang="zh-TW" sz="5400" dirty="0" err="1"/>
              <a:t>linuxc.c</a:t>
            </a:r>
            <a:endParaRPr lang="zh-TW" altLang="en-US" sz="5400" dirty="0"/>
          </a:p>
        </p:txBody>
      </p:sp>
      <p:cxnSp>
        <p:nvCxnSpPr>
          <p:cNvPr id="17" name="直線單箭頭接點 16"/>
          <p:cNvCxnSpPr/>
          <p:nvPr/>
        </p:nvCxnSpPr>
        <p:spPr>
          <a:xfrm>
            <a:off x="3148339" y="3357461"/>
            <a:ext cx="27189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內容版面配置區 2"/>
          <p:cNvSpPr txBox="1">
            <a:spLocks/>
          </p:cNvSpPr>
          <p:nvPr/>
        </p:nvSpPr>
        <p:spPr>
          <a:xfrm>
            <a:off x="22945" y="2456074"/>
            <a:ext cx="3238760" cy="1802776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TW" sz="1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8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TW" sz="1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altLang="zh-TW" sz="18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TW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sz="1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8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8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1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dirty="0" smtClean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TW" sz="1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TW" altLang="en-US" sz="18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964392" y="4258849"/>
            <a:ext cx="11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linuxc.c</a:t>
            </a:r>
            <a:endParaRPr lang="zh-TW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3740001" y="2905797"/>
            <a:ext cx="1648972" cy="8839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預處理器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P</a:t>
            </a:r>
            <a:r>
              <a:rPr lang="en-US" altLang="zh-TW" sz="1600" dirty="0" smtClean="0">
                <a:solidFill>
                  <a:schemeClr val="tx1"/>
                </a:solidFill>
              </a:rPr>
              <a:t>reprocessor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020386" y="3960058"/>
            <a:ext cx="1088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Preprocess</a:t>
            </a:r>
            <a:endParaRPr lang="zh-TW" altLang="en-US" sz="1600" dirty="0"/>
          </a:p>
        </p:txBody>
      </p:sp>
      <p:pic>
        <p:nvPicPr>
          <p:cNvPr id="50" name="圖片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121" y="343045"/>
            <a:ext cx="5143955" cy="630748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6047874" y="671545"/>
            <a:ext cx="28129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>
                <a:solidFill>
                  <a:srgbClr val="FFFF00"/>
                </a:solidFill>
              </a:rPr>
              <a:t>cat </a:t>
            </a:r>
            <a:r>
              <a:rPr lang="en-US" altLang="zh-TW" sz="4800" dirty="0" err="1">
                <a:solidFill>
                  <a:srgbClr val="FFFF00"/>
                </a:solidFill>
              </a:rPr>
              <a:t>linuxc.i</a:t>
            </a:r>
            <a:endParaRPr lang="zh-TW" altLang="en-US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5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單箭頭接點 19"/>
          <p:cNvCxnSpPr/>
          <p:nvPr/>
        </p:nvCxnSpPr>
        <p:spPr>
          <a:xfrm>
            <a:off x="3148339" y="3357461"/>
            <a:ext cx="27189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740001" y="2905797"/>
            <a:ext cx="1648972" cy="8839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預處理器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P</a:t>
            </a:r>
            <a:r>
              <a:rPr lang="en-US" altLang="zh-TW" sz="1600" dirty="0" smtClean="0">
                <a:solidFill>
                  <a:schemeClr val="tx1"/>
                </a:solidFill>
              </a:rPr>
              <a:t>reprocessor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B2FA-5C0F-4266-A1A5-7FD800BEB2DA}" type="slidenum">
              <a:rPr lang="zh-TW" altLang="en-US" smtClean="0"/>
              <a:t>8</a:t>
            </a:fld>
            <a:endParaRPr lang="zh-TW" altLang="en-US"/>
          </a:p>
        </p:txBody>
      </p:sp>
      <p:cxnSp>
        <p:nvCxnSpPr>
          <p:cNvPr id="4" name="直線單箭頭接點 3"/>
          <p:cNvCxnSpPr/>
          <p:nvPr/>
        </p:nvCxnSpPr>
        <p:spPr>
          <a:xfrm flipV="1">
            <a:off x="22945" y="1474124"/>
            <a:ext cx="831273" cy="55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0" y="671545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/>
              <a:t>原始碼</a:t>
            </a:r>
            <a:endParaRPr lang="en-US" altLang="zh-TW" dirty="0" smtClean="0"/>
          </a:p>
          <a:p>
            <a:pPr algn="ctr"/>
            <a:r>
              <a:rPr lang="en-US" altLang="zh-TW" dirty="0" err="1" smtClean="0"/>
              <a:t>linuxc.c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27364" y="671545"/>
            <a:ext cx="1662546" cy="10907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預處理器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P</a:t>
            </a:r>
            <a:r>
              <a:rPr lang="en-US" altLang="zh-TW" dirty="0" smtClean="0">
                <a:solidFill>
                  <a:schemeClr val="tx1"/>
                </a:solidFill>
              </a:rPr>
              <a:t>reprocessor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254305" y="1886989"/>
            <a:ext cx="1208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Preprocess</a:t>
            </a:r>
            <a:endParaRPr lang="zh-TW" altLang="en-US" dirty="0"/>
          </a:p>
        </p:txBody>
      </p:sp>
      <p:sp>
        <p:nvSpPr>
          <p:cNvPr id="22" name="橢圓 21"/>
          <p:cNvSpPr/>
          <p:nvPr/>
        </p:nvSpPr>
        <p:spPr>
          <a:xfrm>
            <a:off x="753044" y="0"/>
            <a:ext cx="548640" cy="546854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200940" y="3054826"/>
            <a:ext cx="1648972" cy="8839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預處理器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P</a:t>
            </a:r>
            <a:r>
              <a:rPr lang="en-US" altLang="zh-TW" sz="1600" dirty="0" smtClean="0">
                <a:solidFill>
                  <a:schemeClr val="tx1"/>
                </a:solidFill>
              </a:rPr>
              <a:t>reprocessor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4481325" y="3957325"/>
            <a:ext cx="1088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Preprocess</a:t>
            </a:r>
            <a:endParaRPr lang="zh-TW" altLang="en-US" sz="16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1090814" y="5352873"/>
            <a:ext cx="7295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err="1"/>
              <a:t>g</a:t>
            </a:r>
            <a:r>
              <a:rPr lang="en-US" altLang="zh-TW" sz="5400" dirty="0" err="1" smtClean="0"/>
              <a:t>cc</a:t>
            </a:r>
            <a:r>
              <a:rPr lang="en-US" altLang="zh-TW" sz="5400" dirty="0" smtClean="0"/>
              <a:t> </a:t>
            </a:r>
            <a:r>
              <a:rPr lang="en-US" altLang="zh-TW" sz="5400" dirty="0" smtClean="0">
                <a:solidFill>
                  <a:srgbClr val="00B050"/>
                </a:solidFill>
              </a:rPr>
              <a:t>–E </a:t>
            </a:r>
            <a:r>
              <a:rPr lang="en-US" altLang="zh-TW" sz="5400" dirty="0" err="1"/>
              <a:t>linuxc.c</a:t>
            </a:r>
            <a:r>
              <a:rPr lang="en-US" altLang="zh-TW" sz="5400" dirty="0" smtClean="0"/>
              <a:t> </a:t>
            </a:r>
            <a:r>
              <a:rPr lang="en-US" altLang="zh-TW" sz="5400" dirty="0" smtClean="0">
                <a:solidFill>
                  <a:srgbClr val="FFC000"/>
                </a:solidFill>
              </a:rPr>
              <a:t>–o</a:t>
            </a:r>
            <a:r>
              <a:rPr lang="en-US" altLang="zh-TW" sz="5400" dirty="0" smtClean="0"/>
              <a:t> </a:t>
            </a:r>
            <a:r>
              <a:rPr lang="en-US" altLang="zh-TW" sz="5400" dirty="0" err="1"/>
              <a:t>linuxc.c</a:t>
            </a:r>
            <a:endParaRPr lang="zh-TW" altLang="en-US" sz="5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033" y="172781"/>
            <a:ext cx="4945173" cy="648786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395889" y="224835"/>
            <a:ext cx="720034" cy="46048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3369667" y="5111650"/>
            <a:ext cx="4901497" cy="15489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658828" y="1058625"/>
            <a:ext cx="28129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>
                <a:solidFill>
                  <a:srgbClr val="FFFF00"/>
                </a:solidFill>
              </a:rPr>
              <a:t>cat </a:t>
            </a:r>
            <a:r>
              <a:rPr lang="en-US" altLang="zh-TW" sz="4800" dirty="0" err="1">
                <a:solidFill>
                  <a:srgbClr val="FFFF00"/>
                </a:solidFill>
              </a:rPr>
              <a:t>linuxc.i</a:t>
            </a:r>
            <a:endParaRPr lang="zh-TW" altLang="en-US" sz="4800" dirty="0">
              <a:solidFill>
                <a:srgbClr val="FFFF00"/>
              </a:solidFill>
            </a:endParaRPr>
          </a:p>
        </p:txBody>
      </p:sp>
      <p:sp>
        <p:nvSpPr>
          <p:cNvPr id="19" name="內容版面配置區 2"/>
          <p:cNvSpPr txBox="1">
            <a:spLocks/>
          </p:cNvSpPr>
          <p:nvPr/>
        </p:nvSpPr>
        <p:spPr>
          <a:xfrm>
            <a:off x="22945" y="2456074"/>
            <a:ext cx="3238760" cy="1802776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TW" sz="1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8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TW" sz="1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altLang="zh-TW" sz="18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TW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sz="1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8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8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1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dirty="0" smtClean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TW" sz="1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TW" altLang="en-US" sz="1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964392" y="4258849"/>
            <a:ext cx="11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linuxc.c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1602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B2FA-5C0F-4266-A1A5-7FD800BEB2DA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104423" y="746359"/>
            <a:ext cx="1662546" cy="10907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編譯器</a:t>
            </a:r>
            <a:r>
              <a:rPr lang="en-US" altLang="zh-TW" dirty="0" smtClean="0">
                <a:solidFill>
                  <a:schemeClr val="tx1"/>
                </a:solidFill>
              </a:rPr>
              <a:t>Compiler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457039" y="1961803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Compile</a:t>
            </a:r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100004" y="1552109"/>
            <a:ext cx="831273" cy="55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0" y="838689"/>
            <a:ext cx="10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 err="1" smtClean="0"/>
              <a:t>linuxc.i</a:t>
            </a:r>
            <a:endParaRPr lang="zh-TW" altLang="en-US" sz="2400" dirty="0"/>
          </a:p>
        </p:txBody>
      </p:sp>
      <p:sp>
        <p:nvSpPr>
          <p:cNvPr id="23" name="橢圓 22"/>
          <p:cNvSpPr/>
          <p:nvPr/>
        </p:nvSpPr>
        <p:spPr>
          <a:xfrm>
            <a:off x="702775" y="74814"/>
            <a:ext cx="548640" cy="546854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>
            <a:off x="3148339" y="3357461"/>
            <a:ext cx="2629006" cy="8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740001" y="2905797"/>
            <a:ext cx="1648972" cy="8839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</a:rPr>
              <a:t>編譯器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Compiler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3947857" y="3950432"/>
            <a:ext cx="1233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Compile</a:t>
            </a:r>
            <a:endParaRPr lang="zh-TW" altLang="en-US" sz="2400" dirty="0"/>
          </a:p>
        </p:txBody>
      </p:sp>
      <p:sp>
        <p:nvSpPr>
          <p:cNvPr id="38" name="內容版面配置區 2"/>
          <p:cNvSpPr txBox="1">
            <a:spLocks/>
          </p:cNvSpPr>
          <p:nvPr/>
        </p:nvSpPr>
        <p:spPr>
          <a:xfrm>
            <a:off x="0" y="2459016"/>
            <a:ext cx="3238760" cy="1839596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1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epedef</a:t>
            </a:r>
            <a:r>
              <a:rPr lang="en-US" altLang="zh-TW" sz="1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………… .. 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… 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8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8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1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dirty="0" smtClean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TW" sz="1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TW" altLang="en-US" sz="18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052982" y="4298612"/>
            <a:ext cx="1052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linuxc.i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052982" y="5981791"/>
            <a:ext cx="7295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err="1"/>
              <a:t>g</a:t>
            </a:r>
            <a:r>
              <a:rPr lang="en-US" altLang="zh-TW" sz="5400" dirty="0" err="1" smtClean="0"/>
              <a:t>cc</a:t>
            </a:r>
            <a:r>
              <a:rPr lang="en-US" altLang="zh-TW" sz="5400" dirty="0" smtClean="0"/>
              <a:t> </a:t>
            </a:r>
            <a:r>
              <a:rPr lang="en-US" altLang="zh-TW" sz="5400" dirty="0" smtClean="0">
                <a:solidFill>
                  <a:srgbClr val="00B050"/>
                </a:solidFill>
              </a:rPr>
              <a:t>–S </a:t>
            </a:r>
            <a:r>
              <a:rPr lang="en-US" altLang="zh-TW" sz="5400" dirty="0" err="1" smtClean="0"/>
              <a:t>linuxc.s</a:t>
            </a:r>
            <a:r>
              <a:rPr lang="en-US" altLang="zh-TW" sz="5400" dirty="0" smtClean="0"/>
              <a:t> </a:t>
            </a:r>
            <a:r>
              <a:rPr lang="en-US" altLang="zh-TW" sz="5400" dirty="0" smtClean="0">
                <a:solidFill>
                  <a:srgbClr val="FFC000"/>
                </a:solidFill>
              </a:rPr>
              <a:t>–o</a:t>
            </a:r>
            <a:r>
              <a:rPr lang="en-US" altLang="zh-TW" sz="5400" dirty="0" smtClean="0"/>
              <a:t> </a:t>
            </a:r>
            <a:r>
              <a:rPr lang="en-US" altLang="zh-TW" sz="5400" dirty="0" err="1" smtClean="0"/>
              <a:t>linuxc.s</a:t>
            </a:r>
            <a:endParaRPr lang="zh-TW" altLang="en-US" sz="5400" dirty="0"/>
          </a:p>
        </p:txBody>
      </p:sp>
      <p:sp>
        <p:nvSpPr>
          <p:cNvPr id="14" name="矩形 13"/>
          <p:cNvSpPr/>
          <p:nvPr/>
        </p:nvSpPr>
        <p:spPr>
          <a:xfrm>
            <a:off x="5777345" y="621668"/>
            <a:ext cx="3318218" cy="47705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schemeClr val="bg1"/>
                </a:solidFill>
              </a:rPr>
              <a:t>… …</a:t>
            </a:r>
          </a:p>
          <a:p>
            <a:r>
              <a:rPr lang="en-US" altLang="zh-TW" sz="1600" dirty="0" smtClean="0">
                <a:solidFill>
                  <a:schemeClr val="bg1"/>
                </a:solidFill>
              </a:rPr>
              <a:t>… …</a:t>
            </a:r>
          </a:p>
          <a:p>
            <a:r>
              <a:rPr lang="en-US" altLang="zh-TW" sz="1600" dirty="0" smtClean="0">
                <a:solidFill>
                  <a:schemeClr val="bg1"/>
                </a:solidFill>
              </a:rPr>
              <a:t>main</a:t>
            </a:r>
            <a:r>
              <a:rPr lang="en-US" altLang="zh-TW" sz="1600" dirty="0">
                <a:solidFill>
                  <a:schemeClr val="bg1"/>
                </a:solidFill>
              </a:rPr>
              <a:t>: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.LFB0: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	.</a:t>
            </a:r>
            <a:r>
              <a:rPr lang="en-US" altLang="zh-TW" sz="1600" dirty="0" err="1">
                <a:solidFill>
                  <a:schemeClr val="bg1"/>
                </a:solidFill>
              </a:rPr>
              <a:t>cfi_startproc</a:t>
            </a:r>
            <a:endParaRPr lang="en-US" altLang="zh-TW" sz="1600" dirty="0">
              <a:solidFill>
                <a:schemeClr val="bg1"/>
              </a:solidFill>
            </a:endParaRPr>
          </a:p>
          <a:p>
            <a:r>
              <a:rPr lang="en-US" altLang="zh-TW" sz="1600" dirty="0">
                <a:solidFill>
                  <a:schemeClr val="bg1"/>
                </a:solidFill>
              </a:rPr>
              <a:t>	</a:t>
            </a:r>
            <a:r>
              <a:rPr lang="en-US" altLang="zh-TW" sz="1600" dirty="0" err="1">
                <a:solidFill>
                  <a:schemeClr val="bg1"/>
                </a:solidFill>
              </a:rPr>
              <a:t>pushq</a:t>
            </a:r>
            <a:r>
              <a:rPr lang="en-US" altLang="zh-TW" sz="1600" dirty="0">
                <a:solidFill>
                  <a:schemeClr val="bg1"/>
                </a:solidFill>
              </a:rPr>
              <a:t>	%</a:t>
            </a:r>
            <a:r>
              <a:rPr lang="en-US" altLang="zh-TW" sz="1600" dirty="0" err="1">
                <a:solidFill>
                  <a:schemeClr val="bg1"/>
                </a:solidFill>
              </a:rPr>
              <a:t>rbp</a:t>
            </a:r>
            <a:endParaRPr lang="en-US" altLang="zh-TW" sz="1600" dirty="0">
              <a:solidFill>
                <a:schemeClr val="bg1"/>
              </a:solidFill>
            </a:endParaRPr>
          </a:p>
          <a:p>
            <a:r>
              <a:rPr lang="en-US" altLang="zh-TW" sz="1600" dirty="0">
                <a:solidFill>
                  <a:schemeClr val="bg1"/>
                </a:solidFill>
              </a:rPr>
              <a:t>	.</a:t>
            </a:r>
            <a:r>
              <a:rPr lang="en-US" altLang="zh-TW" sz="1600" dirty="0" err="1">
                <a:solidFill>
                  <a:schemeClr val="bg1"/>
                </a:solidFill>
              </a:rPr>
              <a:t>cfi_def_cfa_offset</a:t>
            </a:r>
            <a:r>
              <a:rPr lang="en-US" altLang="zh-TW" sz="1600" dirty="0">
                <a:solidFill>
                  <a:schemeClr val="bg1"/>
                </a:solidFill>
              </a:rPr>
              <a:t> 16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	.</a:t>
            </a:r>
            <a:r>
              <a:rPr lang="en-US" altLang="zh-TW" sz="1600" dirty="0" err="1">
                <a:solidFill>
                  <a:schemeClr val="bg1"/>
                </a:solidFill>
              </a:rPr>
              <a:t>cfi_offset</a:t>
            </a:r>
            <a:r>
              <a:rPr lang="en-US" altLang="zh-TW" sz="1600" dirty="0">
                <a:solidFill>
                  <a:schemeClr val="bg1"/>
                </a:solidFill>
              </a:rPr>
              <a:t> 6, -16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	</a:t>
            </a:r>
            <a:r>
              <a:rPr lang="en-US" altLang="zh-TW" sz="1600" dirty="0" err="1">
                <a:solidFill>
                  <a:schemeClr val="bg1"/>
                </a:solidFill>
              </a:rPr>
              <a:t>movq</a:t>
            </a:r>
            <a:r>
              <a:rPr lang="en-US" altLang="zh-TW" sz="1600" dirty="0">
                <a:solidFill>
                  <a:schemeClr val="bg1"/>
                </a:solidFill>
              </a:rPr>
              <a:t>	%</a:t>
            </a:r>
            <a:r>
              <a:rPr lang="en-US" altLang="zh-TW" sz="1600" dirty="0" err="1">
                <a:solidFill>
                  <a:schemeClr val="bg1"/>
                </a:solidFill>
              </a:rPr>
              <a:t>rsp</a:t>
            </a:r>
            <a:r>
              <a:rPr lang="en-US" altLang="zh-TW" sz="1600" dirty="0">
                <a:solidFill>
                  <a:schemeClr val="bg1"/>
                </a:solidFill>
              </a:rPr>
              <a:t>, %</a:t>
            </a:r>
            <a:r>
              <a:rPr lang="en-US" altLang="zh-TW" sz="1600" dirty="0" err="1">
                <a:solidFill>
                  <a:schemeClr val="bg1"/>
                </a:solidFill>
              </a:rPr>
              <a:t>rbp</a:t>
            </a:r>
            <a:endParaRPr lang="en-US" altLang="zh-TW" sz="1600" dirty="0">
              <a:solidFill>
                <a:schemeClr val="bg1"/>
              </a:solidFill>
            </a:endParaRPr>
          </a:p>
          <a:p>
            <a:r>
              <a:rPr lang="en-US" altLang="zh-TW" sz="1600" dirty="0">
                <a:solidFill>
                  <a:schemeClr val="bg1"/>
                </a:solidFill>
              </a:rPr>
              <a:t>	.</a:t>
            </a:r>
            <a:r>
              <a:rPr lang="en-US" altLang="zh-TW" sz="1600" dirty="0" err="1">
                <a:solidFill>
                  <a:schemeClr val="bg1"/>
                </a:solidFill>
              </a:rPr>
              <a:t>cfi_def_cfa_register</a:t>
            </a:r>
            <a:r>
              <a:rPr lang="en-US" altLang="zh-TW" sz="1600" dirty="0">
                <a:solidFill>
                  <a:schemeClr val="bg1"/>
                </a:solidFill>
              </a:rPr>
              <a:t> 6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	</a:t>
            </a:r>
            <a:r>
              <a:rPr lang="en-US" altLang="zh-TW" sz="1600" dirty="0" err="1">
                <a:solidFill>
                  <a:schemeClr val="bg1"/>
                </a:solidFill>
              </a:rPr>
              <a:t>leaq</a:t>
            </a:r>
            <a:r>
              <a:rPr lang="en-US" altLang="zh-TW" sz="1600" dirty="0">
                <a:solidFill>
                  <a:schemeClr val="bg1"/>
                </a:solidFill>
              </a:rPr>
              <a:t>	.LC0(%rip), %</a:t>
            </a:r>
            <a:r>
              <a:rPr lang="en-US" altLang="zh-TW" sz="1600" dirty="0" err="1">
                <a:solidFill>
                  <a:schemeClr val="bg1"/>
                </a:solidFill>
              </a:rPr>
              <a:t>rdi</a:t>
            </a:r>
            <a:endParaRPr lang="en-US" altLang="zh-TW" sz="1600" dirty="0">
              <a:solidFill>
                <a:schemeClr val="bg1"/>
              </a:solidFill>
            </a:endParaRPr>
          </a:p>
          <a:p>
            <a:r>
              <a:rPr lang="en-US" altLang="zh-TW" sz="1600" dirty="0">
                <a:solidFill>
                  <a:schemeClr val="bg1"/>
                </a:solidFill>
              </a:rPr>
              <a:t>	call	</a:t>
            </a:r>
            <a:r>
              <a:rPr lang="en-US" altLang="zh-TW" sz="1600" dirty="0" err="1">
                <a:solidFill>
                  <a:schemeClr val="bg1"/>
                </a:solidFill>
              </a:rPr>
              <a:t>puts@PLT</a:t>
            </a:r>
            <a:endParaRPr lang="en-US" altLang="zh-TW" sz="1600" dirty="0">
              <a:solidFill>
                <a:schemeClr val="bg1"/>
              </a:solidFill>
            </a:endParaRPr>
          </a:p>
          <a:p>
            <a:r>
              <a:rPr lang="en-US" altLang="zh-TW" sz="1600" dirty="0">
                <a:solidFill>
                  <a:schemeClr val="bg1"/>
                </a:solidFill>
              </a:rPr>
              <a:t>	</a:t>
            </a:r>
            <a:r>
              <a:rPr lang="en-US" altLang="zh-TW" sz="1600" dirty="0" err="1">
                <a:solidFill>
                  <a:schemeClr val="bg1"/>
                </a:solidFill>
              </a:rPr>
              <a:t>movl</a:t>
            </a:r>
            <a:r>
              <a:rPr lang="en-US" altLang="zh-TW" sz="1600" dirty="0">
                <a:solidFill>
                  <a:schemeClr val="bg1"/>
                </a:solidFill>
              </a:rPr>
              <a:t>	$0, %</a:t>
            </a:r>
            <a:r>
              <a:rPr lang="en-US" altLang="zh-TW" sz="1600" dirty="0" err="1">
                <a:solidFill>
                  <a:schemeClr val="bg1"/>
                </a:solidFill>
              </a:rPr>
              <a:t>eax</a:t>
            </a:r>
            <a:endParaRPr lang="en-US" altLang="zh-TW" sz="1600" dirty="0">
              <a:solidFill>
                <a:schemeClr val="bg1"/>
              </a:solidFill>
            </a:endParaRPr>
          </a:p>
          <a:p>
            <a:r>
              <a:rPr lang="en-US" altLang="zh-TW" sz="1600" dirty="0">
                <a:solidFill>
                  <a:schemeClr val="bg1"/>
                </a:solidFill>
              </a:rPr>
              <a:t>	</a:t>
            </a:r>
            <a:r>
              <a:rPr lang="en-US" altLang="zh-TW" sz="1600" dirty="0" err="1">
                <a:solidFill>
                  <a:schemeClr val="bg1"/>
                </a:solidFill>
              </a:rPr>
              <a:t>popq</a:t>
            </a:r>
            <a:r>
              <a:rPr lang="en-US" altLang="zh-TW" sz="1600" dirty="0">
                <a:solidFill>
                  <a:schemeClr val="bg1"/>
                </a:solidFill>
              </a:rPr>
              <a:t>	%</a:t>
            </a:r>
            <a:r>
              <a:rPr lang="en-US" altLang="zh-TW" sz="1600" dirty="0" err="1">
                <a:solidFill>
                  <a:schemeClr val="bg1"/>
                </a:solidFill>
              </a:rPr>
              <a:t>rbp</a:t>
            </a:r>
            <a:endParaRPr lang="en-US" altLang="zh-TW" sz="1600" dirty="0">
              <a:solidFill>
                <a:schemeClr val="bg1"/>
              </a:solidFill>
            </a:endParaRPr>
          </a:p>
          <a:p>
            <a:r>
              <a:rPr lang="en-US" altLang="zh-TW" sz="1600" dirty="0">
                <a:solidFill>
                  <a:schemeClr val="bg1"/>
                </a:solidFill>
              </a:rPr>
              <a:t>	.</a:t>
            </a:r>
            <a:r>
              <a:rPr lang="en-US" altLang="zh-TW" sz="1600" dirty="0" err="1">
                <a:solidFill>
                  <a:schemeClr val="bg1"/>
                </a:solidFill>
              </a:rPr>
              <a:t>cfi_def_cfa</a:t>
            </a:r>
            <a:r>
              <a:rPr lang="en-US" altLang="zh-TW" sz="1600" dirty="0">
                <a:solidFill>
                  <a:schemeClr val="bg1"/>
                </a:solidFill>
              </a:rPr>
              <a:t> 7, 8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	ret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	.</a:t>
            </a:r>
            <a:r>
              <a:rPr lang="en-US" altLang="zh-TW" sz="1600" dirty="0" err="1" smtClean="0">
                <a:solidFill>
                  <a:schemeClr val="bg1"/>
                </a:solidFill>
              </a:rPr>
              <a:t>cfi_endproc</a:t>
            </a:r>
            <a:endParaRPr lang="en-US" altLang="zh-TW" sz="1600" dirty="0">
              <a:solidFill>
                <a:schemeClr val="bg1"/>
              </a:solidFill>
            </a:endParaRPr>
          </a:p>
          <a:p>
            <a:r>
              <a:rPr lang="en-US" altLang="zh-TW" sz="1600" dirty="0" smtClean="0">
                <a:solidFill>
                  <a:schemeClr val="bg1"/>
                </a:solidFill>
              </a:rPr>
              <a:t>… …</a:t>
            </a:r>
          </a:p>
          <a:p>
            <a:r>
              <a:rPr lang="en-US" altLang="zh-TW" sz="1600" dirty="0" smtClean="0">
                <a:solidFill>
                  <a:schemeClr val="bg1"/>
                </a:solidFill>
              </a:rPr>
              <a:t>… …</a:t>
            </a:r>
            <a:endParaRPr lang="en-US" altLang="zh-TW" sz="1600" dirty="0">
              <a:solidFill>
                <a:schemeClr val="bg1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6960159" y="5336680"/>
            <a:ext cx="11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linuxc.s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40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1179</TotalTime>
  <Words>591</Words>
  <Application>Microsoft Office PowerPoint</Application>
  <PresentationFormat>如螢幕大小 (4:3)</PresentationFormat>
  <Paragraphs>338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0" baseType="lpstr">
      <vt:lpstr>新細明體</vt:lpstr>
      <vt:lpstr>標楷體</vt:lpstr>
      <vt:lpstr>Arial</vt:lpstr>
      <vt:lpstr>Calibri</vt:lpstr>
      <vt:lpstr>Consolas</vt:lpstr>
      <vt:lpstr>Times New Roman</vt:lpstr>
      <vt:lpstr>Office 佈景主題</vt:lpstr>
      <vt:lpstr>LINUX_C程式開發 技術與分析報告</vt:lpstr>
      <vt:lpstr>Agenda</vt:lpstr>
      <vt:lpstr>PowerPoint 簡報</vt:lpstr>
      <vt:lpstr>最簡單的 C 程式語言</vt:lpstr>
      <vt:lpstr>最簡單的 C 程式語言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Eric .</dc:creator>
  <cp:lastModifiedBy>Eric .</cp:lastModifiedBy>
  <cp:revision>102</cp:revision>
  <dcterms:created xsi:type="dcterms:W3CDTF">2022-05-24T12:51:33Z</dcterms:created>
  <dcterms:modified xsi:type="dcterms:W3CDTF">2022-06-01T17:20:37Z</dcterms:modified>
</cp:coreProperties>
</file>