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71" r:id="rId6"/>
    <p:sldId id="272" r:id="rId7"/>
    <p:sldId id="277" r:id="rId8"/>
    <p:sldId id="278" r:id="rId9"/>
    <p:sldId id="263" r:id="rId10"/>
    <p:sldId id="264" r:id="rId11"/>
    <p:sldId id="265" r:id="rId12"/>
    <p:sldId id="266" r:id="rId13"/>
    <p:sldId id="267" r:id="rId14"/>
    <p:sldId id="260" r:id="rId15"/>
    <p:sldId id="273" r:id="rId16"/>
    <p:sldId id="296" r:id="rId17"/>
    <p:sldId id="297" r:id="rId18"/>
    <p:sldId id="298" r:id="rId19"/>
    <p:sldId id="299" r:id="rId20"/>
    <p:sldId id="300" r:id="rId21"/>
    <p:sldId id="301" r:id="rId22"/>
    <p:sldId id="274" r:id="rId23"/>
    <p:sldId id="275" r:id="rId24"/>
    <p:sldId id="291" r:id="rId25"/>
    <p:sldId id="279" r:id="rId26"/>
    <p:sldId id="280" r:id="rId27"/>
    <p:sldId id="276" r:id="rId28"/>
    <p:sldId id="286" r:id="rId29"/>
    <p:sldId id="281" r:id="rId30"/>
    <p:sldId id="282" r:id="rId31"/>
    <p:sldId id="283" r:id="rId32"/>
    <p:sldId id="284" r:id="rId33"/>
    <p:sldId id="285" r:id="rId34"/>
    <p:sldId id="287" r:id="rId35"/>
    <p:sldId id="288" r:id="rId36"/>
    <p:sldId id="289" r:id="rId37"/>
    <p:sldId id="290" r:id="rId38"/>
    <p:sldId id="292" r:id="rId39"/>
    <p:sldId id="293" r:id="rId40"/>
    <p:sldId id="294" r:id="rId41"/>
    <p:sldId id="295" r:id="rId42"/>
    <p:sldId id="261" r:id="rId43"/>
    <p:sldId id="268" r:id="rId44"/>
    <p:sldId id="269" r:id="rId4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EBD71-8C35-6ECD-98F6-1123F3873036}" v="20" dt="2022-05-18T03:23:01.430"/>
    <p1510:client id="{3394A22D-78ED-2BF2-D00C-D80BA7962B07}" v="287" dt="2022-05-18T17:36:38.947"/>
    <p1510:client id="{509030F6-E466-A9B3-D3F9-3ED6D59DA8DF}" v="401" dt="2022-05-16T03:41:01.559"/>
    <p1510:client id="{5A04DD0A-5251-28FF-8947-111BCD66BA92}" v="104" dt="2022-05-18T13:34:04.807"/>
    <p1510:client id="{5F6FD218-AB87-EDBC-36E5-A17075D6D600}" v="228" dt="2022-05-19T00:14:46.755"/>
    <p1510:client id="{AACD0C48-8DB5-531F-FAF0-99EB917BB7DD}" v="99" dt="2022-05-18T15:39:48.505"/>
    <p1510:client id="{C94B9FBC-E116-A0E4-76E3-6B194A80E288}" v="509" dt="2022-05-17T10:52:07.746"/>
    <p1510:client id="{F002AFD3-F8CC-4A0F-B116-8A1229B1A707}" v="1" dt="2022-05-12T04:04:52.096"/>
    <p1510:client id="{F5D53C3A-5A33-74D1-11F0-DED5F1539FC6}" v="52" dt="2022-05-12T07:55:01.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3" autoAdjust="0"/>
    <p:restoredTop sz="94660"/>
  </p:normalViewPr>
  <p:slideViewPr>
    <p:cSldViewPr snapToGrid="0">
      <p:cViewPr varScale="1">
        <p:scale>
          <a:sx n="85" d="100"/>
          <a:sy n="85" d="100"/>
        </p:scale>
        <p:origin x="7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2022/5/18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2022/5/18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zh.wikipedia.org/wiki/%E5%BF%83%E8%84%8F%E5%87%BA%E8%A1%80%E6%BC%8F%E6%B4%9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ve.org/ResourcesSupport/Glossary?activeTerm=glossaryRecord" TargetMode="External"/><Relationship Id="rId2" Type="http://schemas.openxmlformats.org/officeDocument/2006/relationships/hyperlink" Target="https://www.cve.org/ResourcesSupport/Glossary?activeTerm=glossaryCVEList" TargetMode="External"/><Relationship Id="rId1" Type="http://schemas.openxmlformats.org/officeDocument/2006/relationships/slideLayout" Target="../slideLayouts/slideLayout2.xml"/><Relationship Id="rId5" Type="http://schemas.openxmlformats.org/officeDocument/2006/relationships/hyperlink" Target="https://www.cve.org/About/Process#CVERecordLifecycle" TargetMode="External"/><Relationship Id="rId4" Type="http://schemas.openxmlformats.org/officeDocument/2006/relationships/hyperlink" Target="https://www.cve.org/ResourcesSupport/Glossary?activeTerm=glossaryCVEI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ttack.mitre.org/" TargetMode="External"/><Relationship Id="rId2" Type="http://schemas.openxmlformats.org/officeDocument/2006/relationships/hyperlink" Target="https://www.ithome.com.tw/tech/14347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edium.com/archerworks/mitre-att-ck-%E8%B3%87%E5%AE%89%E6%A1%86%E6%9E%B6%E6%B7%BA%E8%AB%87-ec733cc5d3b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scaler.com/blogs/product-insights/active-defense-mitre-engage?_bt=&amp;_bk=&amp;_bm=&amp;_bn=x&amp;_bg=&amp;utm_source=google&amp;utm_medium=cpc&amp;utm_campaign=google-ads-na&amp;gclid=CjwKCAjwve2TBhByEiwAaktM1AZWdVumbgAwBU1eApJeMq2SxwkBVqfUk_3XkjXUkpfFDquZMtcX4BoCRjcQAvD_BwE" TargetMode="External"/><Relationship Id="rId2" Type="http://schemas.openxmlformats.org/officeDocument/2006/relationships/hyperlink" Target="https://www.mitre.org/publications/project-stories/shields-up-a-good-cyber-defense-is-an-active-defen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ithome.com.tw/news/1465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gage.mitre.org/matrix/?activity=network-monitori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mon_Vulnerability_Scoring_System" TargetMode="External"/><Relationship Id="rId2" Type="http://schemas.openxmlformats.org/officeDocument/2006/relationships/hyperlink" Target="https://attack.mitre.org/" TargetMode="External"/><Relationship Id="rId1" Type="http://schemas.openxmlformats.org/officeDocument/2006/relationships/slideLayout" Target="../slideLayouts/slideLayout2.xml"/><Relationship Id="rId4" Type="http://schemas.openxmlformats.org/officeDocument/2006/relationships/hyperlink" Target="https://zh.wikipedia.org/zh-tw/%E5%85%AC%E5%85%B1%E6%BC%8F%E6%B4%9E%E5%92%8C%E6%9A%B4%E9%9C%B2"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igitimes.com.tw/tech/dt/n/shwnws.asp?cnlid=14&amp;id=0000100727_WBC8XRHR1Y3H1O8HWCHDQ" TargetMode="External"/><Relationship Id="rId2" Type="http://schemas.openxmlformats.org/officeDocument/2006/relationships/hyperlink" Target="https://en.wikipedia.org/wiki/Common_Vulnerability_Scoring_Syste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cc.gov.tw/chinese/news_detail.aspx?site_content_sn=8&amp;sn_f=4701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irst.org/cvss/calculator/3.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thelp.ithome.com.tw/articles/102033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ve.mitre.org/" TargetMode="External"/><Relationship Id="rId2" Type="http://schemas.openxmlformats.org/officeDocument/2006/relationships/hyperlink" Target="https://zh.wikipedia.org/zh-tw/%E5%85%AC%E5%85%B1%E6%BC%8F%E6%B4%9E%E5%92%8C%E6%9A%B4%E9%9C%B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atin typeface="Microsoft JhengHei"/>
                <a:ea typeface="Microsoft JhengHei"/>
              </a:rPr>
              <a:t>程式安全期末</a:t>
            </a:r>
            <a:r>
              <a:rPr lang="zh-TW" altLang="en-US">
                <a:latin typeface="Microsoft JhengHei"/>
                <a:ea typeface="Microsoft JhengHei"/>
              </a:rPr>
              <a:t>平時</a:t>
            </a:r>
            <a:endParaRPr lang="zh-TW" altLang="en-US">
              <a:latin typeface="Microsoft JhengHei"/>
              <a:ea typeface="Microsoft JhengHei"/>
              <a:cs typeface="Calibri Light"/>
            </a:endParaRPr>
          </a:p>
        </p:txBody>
      </p:sp>
      <p:sp>
        <p:nvSpPr>
          <p:cNvPr id="3" name="副標題 2"/>
          <p:cNvSpPr>
            <a:spLocks noGrp="1"/>
          </p:cNvSpPr>
          <p:nvPr>
            <p:ph type="subTitle" idx="1"/>
          </p:nvPr>
        </p:nvSpPr>
        <p:spPr/>
        <p:txBody>
          <a:bodyPr vert="horz" lIns="91440" tIns="45720" rIns="91440" bIns="45720" rtlCol="0" anchor="t">
            <a:normAutofit/>
          </a:bodyPr>
          <a:lstStyle/>
          <a:p>
            <a:pPr algn="l"/>
            <a:r>
              <a:rPr lang="zh-TW">
                <a:ea typeface="新細明體"/>
                <a:cs typeface="Calibri"/>
              </a:rPr>
              <a:t>學生</a:t>
            </a:r>
            <a:r>
              <a:rPr lang="en-US" altLang="zh-TW" dirty="0">
                <a:ea typeface="+mn-lt"/>
                <a:cs typeface="Calibri"/>
              </a:rPr>
              <a:t>:</a:t>
            </a:r>
            <a:r>
              <a:rPr lang="zh-TW">
                <a:ea typeface="新細明體"/>
                <a:cs typeface="Calibri"/>
              </a:rPr>
              <a:t>胡凱竣 </a:t>
            </a:r>
            <a:endParaRPr lang="zh-TW">
              <a:ea typeface="新細明體"/>
              <a:cs typeface="+mn-lt"/>
            </a:endParaRPr>
          </a:p>
          <a:p>
            <a:pPr algn="l"/>
            <a:r>
              <a:rPr lang="zh-TW">
                <a:ea typeface="+mn-lt"/>
                <a:cs typeface="+mn-lt"/>
              </a:rPr>
              <a:t>老師</a:t>
            </a:r>
            <a:r>
              <a:rPr lang="en-US" altLang="zh-TW" dirty="0">
                <a:ea typeface="+mn-lt"/>
                <a:cs typeface="Calibri"/>
              </a:rPr>
              <a:t>:</a:t>
            </a:r>
            <a:r>
              <a:rPr lang="zh-TW">
                <a:ea typeface="+mn-lt"/>
                <a:cs typeface="+mn-lt"/>
              </a:rPr>
              <a:t>龍大大</a:t>
            </a:r>
            <a:endParaRPr lang="zh-TW"/>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E0D634-2976-8DE6-D416-3FC3B359A938}"/>
              </a:ext>
            </a:extLst>
          </p:cNvPr>
          <p:cNvSpPr>
            <a:spLocks noGrp="1"/>
          </p:cNvSpPr>
          <p:nvPr>
            <p:ph type="title"/>
          </p:nvPr>
        </p:nvSpPr>
        <p:spPr/>
        <p:txBody>
          <a:bodyPr/>
          <a:lstStyle/>
          <a:p>
            <a:r>
              <a:rPr lang="zh-TW" altLang="en-US">
                <a:ea typeface="新細明體"/>
                <a:cs typeface="Calibri Light"/>
              </a:rPr>
              <a:t>CVE_格式</a:t>
            </a:r>
            <a:endParaRPr lang="zh-TW" altLang="en-US"/>
          </a:p>
        </p:txBody>
      </p:sp>
      <p:sp>
        <p:nvSpPr>
          <p:cNvPr id="3" name="內容版面配置區 2">
            <a:extLst>
              <a:ext uri="{FF2B5EF4-FFF2-40B4-BE49-F238E27FC236}">
                <a16:creationId xmlns:a16="http://schemas.microsoft.com/office/drawing/2014/main" id="{42E8020D-007B-EE75-3924-E9750D9A057D}"/>
              </a:ext>
            </a:extLst>
          </p:cNvPr>
          <p:cNvSpPr>
            <a:spLocks noGrp="1"/>
          </p:cNvSpPr>
          <p:nvPr>
            <p:ph idx="1"/>
          </p:nvPr>
        </p:nvSpPr>
        <p:spPr/>
        <p:txBody>
          <a:bodyPr vert="horz" lIns="91440" tIns="45720" rIns="91440" bIns="45720" rtlCol="0" anchor="t">
            <a:normAutofit/>
          </a:bodyPr>
          <a:lstStyle/>
          <a:p>
            <a:pPr marL="0" indent="0">
              <a:buNone/>
            </a:pPr>
            <a:r>
              <a:rPr lang="zh-TW">
                <a:ea typeface="+mn-lt"/>
                <a:cs typeface="+mn-lt"/>
              </a:rPr>
              <a:t>CVE對每一個漏洞都賦予一個專屬的編號，格式如下：</a:t>
            </a:r>
            <a:endParaRPr lang="zh-TW" altLang="en-US">
              <a:cs typeface="Calibri" panose="020F0502020204030204"/>
            </a:endParaRPr>
          </a:p>
          <a:p>
            <a:r>
              <a:rPr lang="zh-TW">
                <a:ea typeface="+mn-lt"/>
                <a:cs typeface="+mn-lt"/>
              </a:rPr>
              <a:t>CVE-YYYY-NNNN</a:t>
            </a:r>
            <a:endParaRPr lang="zh-TW"/>
          </a:p>
          <a:p>
            <a:r>
              <a:rPr lang="zh-TW">
                <a:ea typeface="+mn-lt"/>
                <a:cs typeface="+mn-lt"/>
              </a:rPr>
              <a:t>CVE為固定的前綴字，YYYY為西元紀年，NNNN為流水編號。NNNN原則上為四位數字，不足四位時前面補0。從2014年開始，必要時可編到五位數或更多位數。由於CVE有很多個編號機構，每個編號機構使用的號段並不相同，因此NNNN可能並不連續。</a:t>
            </a:r>
            <a:endParaRPr lang="zh-TW"/>
          </a:p>
          <a:p>
            <a:r>
              <a:rPr lang="zh-TW">
                <a:ea typeface="+mn-lt"/>
                <a:cs typeface="+mn-lt"/>
              </a:rPr>
              <a:t>以2014年發現的</a:t>
            </a:r>
            <a:r>
              <a:rPr lang="zh-TW" dirty="0">
                <a:ea typeface="+mn-lt"/>
                <a:cs typeface="+mn-lt"/>
                <a:hlinkClick r:id="rId2"/>
              </a:rPr>
              <a:t>心臟出血漏洞</a:t>
            </a:r>
            <a:r>
              <a:rPr lang="zh-TW">
                <a:ea typeface="+mn-lt"/>
                <a:cs typeface="+mn-lt"/>
              </a:rPr>
              <a:t>為例，其編號為CVE-2014-0160。</a:t>
            </a:r>
            <a:endParaRPr lang="zh-TW"/>
          </a:p>
          <a:p>
            <a:endParaRPr lang="zh-TW" altLang="en-US" dirty="0">
              <a:ea typeface="新細明體"/>
              <a:cs typeface="Calibri"/>
            </a:endParaRPr>
          </a:p>
        </p:txBody>
      </p:sp>
    </p:spTree>
    <p:extLst>
      <p:ext uri="{BB962C8B-B14F-4D97-AF65-F5344CB8AC3E}">
        <p14:creationId xmlns:p14="http://schemas.microsoft.com/office/powerpoint/2010/main" val="189899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4" descr="一張含有 文字 的圖片&#10;&#10;自動產生的描述">
            <a:extLst>
              <a:ext uri="{FF2B5EF4-FFF2-40B4-BE49-F238E27FC236}">
                <a16:creationId xmlns:a16="http://schemas.microsoft.com/office/drawing/2014/main" id="{342D980E-7849-2EB6-96F1-F8FCDF0AE537}"/>
              </a:ext>
            </a:extLst>
          </p:cNvPr>
          <p:cNvPicPr>
            <a:picLocks noGrp="1" noChangeAspect="1"/>
          </p:cNvPicPr>
          <p:nvPr>
            <p:ph idx="1"/>
          </p:nvPr>
        </p:nvPicPr>
        <p:blipFill>
          <a:blip r:embed="rId2"/>
          <a:stretch>
            <a:fillRect/>
          </a:stretch>
        </p:blipFill>
        <p:spPr>
          <a:xfrm>
            <a:off x="731724" y="1507177"/>
            <a:ext cx="10694432" cy="4897248"/>
          </a:xfrm>
        </p:spPr>
      </p:pic>
      <p:sp>
        <p:nvSpPr>
          <p:cNvPr id="5" name="矩形 4">
            <a:extLst>
              <a:ext uri="{FF2B5EF4-FFF2-40B4-BE49-F238E27FC236}">
                <a16:creationId xmlns:a16="http://schemas.microsoft.com/office/drawing/2014/main" id="{74275E72-1A30-B44A-69D9-36565DFDBA26}"/>
              </a:ext>
            </a:extLst>
          </p:cNvPr>
          <p:cNvSpPr/>
          <p:nvPr/>
        </p:nvSpPr>
        <p:spPr>
          <a:xfrm>
            <a:off x="3159457" y="1925471"/>
            <a:ext cx="4526506" cy="7165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F9AC558-10C7-DBC1-89F0-D97A0628A2A2}"/>
              </a:ext>
            </a:extLst>
          </p:cNvPr>
          <p:cNvSpPr/>
          <p:nvPr/>
        </p:nvSpPr>
        <p:spPr>
          <a:xfrm>
            <a:off x="2750023" y="3267501"/>
            <a:ext cx="6528177" cy="10349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C3C42B25-290C-7780-8673-49FFA8385A59}"/>
              </a:ext>
            </a:extLst>
          </p:cNvPr>
          <p:cNvSpPr txBox="1"/>
          <p:nvPr/>
        </p:nvSpPr>
        <p:spPr>
          <a:xfrm>
            <a:off x="1773783" y="352139"/>
            <a:ext cx="792934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3200">
                <a:ea typeface="+mn-lt"/>
                <a:cs typeface="+mn-lt"/>
              </a:rPr>
              <a:t>提供搜尋CVE ID</a:t>
            </a:r>
            <a:r>
              <a:rPr lang="zh-TW" altLang="en-US" sz="3200">
                <a:ea typeface="+mn-lt"/>
                <a:cs typeface="+mn-lt"/>
              </a:rPr>
              <a:t> </a:t>
            </a:r>
            <a:endParaRPr lang="zh-TW" sz="3200">
              <a:ea typeface="新細明體"/>
              <a:cs typeface="Calibri"/>
            </a:endParaRPr>
          </a:p>
          <a:p>
            <a:r>
              <a:rPr lang="zh-TW" sz="3200">
                <a:ea typeface="+mn-lt"/>
                <a:cs typeface="+mn-lt"/>
              </a:rPr>
              <a:t>目前有176,177筆紀錄可供下載或搜尋</a:t>
            </a:r>
            <a:endParaRPr lang="zh-TW" sz="3200"/>
          </a:p>
        </p:txBody>
      </p:sp>
    </p:spTree>
    <p:extLst>
      <p:ext uri="{BB962C8B-B14F-4D97-AF65-F5344CB8AC3E}">
        <p14:creationId xmlns:p14="http://schemas.microsoft.com/office/powerpoint/2010/main" val="167737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10B3225-AD6D-E1EA-921A-FBAF1FFF9FF8}"/>
              </a:ext>
            </a:extLst>
          </p:cNvPr>
          <p:cNvSpPr>
            <a:spLocks noGrp="1"/>
          </p:cNvSpPr>
          <p:nvPr>
            <p:ph idx="1"/>
          </p:nvPr>
        </p:nvSpPr>
        <p:spPr>
          <a:xfrm>
            <a:off x="781335" y="460849"/>
            <a:ext cx="11072883" cy="928025"/>
          </a:xfrm>
        </p:spPr>
        <p:txBody>
          <a:bodyPr vert="horz" lIns="91440" tIns="45720" rIns="91440" bIns="45720" rtlCol="0" anchor="t">
            <a:normAutofit/>
          </a:bodyPr>
          <a:lstStyle/>
          <a:p>
            <a:pPr marL="0" indent="0">
              <a:buNone/>
            </a:pPr>
            <a:r>
              <a:rPr lang="zh-TW" altLang="en-US">
                <a:ea typeface="+mn-lt"/>
                <a:cs typeface="+mn-lt"/>
              </a:rPr>
              <a:t>例: 實際搜尋</a:t>
            </a:r>
            <a:r>
              <a:rPr lang="en-US" altLang="zh-TW" dirty="0">
                <a:ea typeface="+mn-lt"/>
                <a:cs typeface="+mn-lt"/>
              </a:rPr>
              <a:t>2014</a:t>
            </a:r>
            <a:r>
              <a:rPr lang="zh-TW" altLang="en-US">
                <a:ea typeface="+mn-lt"/>
                <a:cs typeface="+mn-lt"/>
              </a:rPr>
              <a:t>年發現的心臟出血漏洞，其編號為</a:t>
            </a:r>
            <a:r>
              <a:rPr lang="en-US" altLang="zh-TW" dirty="0">
                <a:ea typeface="+mn-lt"/>
                <a:cs typeface="+mn-lt"/>
              </a:rPr>
              <a:t>CVE-2014-0160</a:t>
            </a:r>
            <a:r>
              <a:rPr lang="zh-TW" altLang="en-US">
                <a:ea typeface="+mn-lt"/>
                <a:cs typeface="+mn-lt"/>
              </a:rPr>
              <a:t>。</a:t>
            </a:r>
            <a:endParaRPr lang="zh-TW">
              <a:ea typeface="新細明體"/>
              <a:cs typeface="+mn-lt"/>
            </a:endParaRPr>
          </a:p>
          <a:p>
            <a:endParaRPr lang="zh-TW" altLang="en-US" dirty="0">
              <a:ea typeface="新細明體"/>
              <a:cs typeface="Calibri"/>
            </a:endParaRPr>
          </a:p>
        </p:txBody>
      </p:sp>
      <p:pic>
        <p:nvPicPr>
          <p:cNvPr id="4" name="圖片 4" descr="一張含有 文字 的圖片&#10;&#10;自動產生的描述">
            <a:extLst>
              <a:ext uri="{FF2B5EF4-FFF2-40B4-BE49-F238E27FC236}">
                <a16:creationId xmlns:a16="http://schemas.microsoft.com/office/drawing/2014/main" id="{9DDCDCE2-9D3C-73E1-88AE-9C72151AE52D}"/>
              </a:ext>
            </a:extLst>
          </p:cNvPr>
          <p:cNvPicPr>
            <a:picLocks noChangeAspect="1"/>
          </p:cNvPicPr>
          <p:nvPr/>
        </p:nvPicPr>
        <p:blipFill>
          <a:blip r:embed="rId2"/>
          <a:stretch>
            <a:fillRect/>
          </a:stretch>
        </p:blipFill>
        <p:spPr>
          <a:xfrm>
            <a:off x="652818" y="1433349"/>
            <a:ext cx="10886363" cy="4923900"/>
          </a:xfrm>
          <a:prstGeom prst="rect">
            <a:avLst/>
          </a:prstGeom>
        </p:spPr>
      </p:pic>
    </p:spTree>
    <p:extLst>
      <p:ext uri="{BB962C8B-B14F-4D97-AF65-F5344CB8AC3E}">
        <p14:creationId xmlns:p14="http://schemas.microsoft.com/office/powerpoint/2010/main" val="107261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0C8B649-CBA7-3209-3C30-8887DDEAC23B}"/>
              </a:ext>
            </a:extLst>
          </p:cNvPr>
          <p:cNvSpPr>
            <a:spLocks noGrp="1"/>
          </p:cNvSpPr>
          <p:nvPr>
            <p:ph idx="1"/>
          </p:nvPr>
        </p:nvSpPr>
        <p:spPr>
          <a:xfrm>
            <a:off x="860946" y="1154610"/>
            <a:ext cx="10481481" cy="4351338"/>
          </a:xfrm>
        </p:spPr>
        <p:txBody>
          <a:bodyPr vert="horz" lIns="91440" tIns="45720" rIns="91440" bIns="45720" rtlCol="0" anchor="t">
            <a:normAutofit/>
          </a:bodyPr>
          <a:lstStyle/>
          <a:p>
            <a:pPr marL="0" indent="0">
              <a:buNone/>
            </a:pPr>
            <a:r>
              <a:rPr lang="zh-TW" b="1" dirty="0">
                <a:ea typeface="+mn-lt"/>
                <a:cs typeface="+mn-lt"/>
                <a:hlinkClick r:id="rId2"/>
              </a:rPr>
              <a:t>CVE 列表</a:t>
            </a:r>
            <a:r>
              <a:rPr lang="zh-TW">
                <a:ea typeface="+mn-lt"/>
                <a:cs typeface="+mn-lt"/>
              </a:rPr>
              <a:t>中的每個漏洞都有一個</a:t>
            </a:r>
            <a:r>
              <a:rPr lang="zh-TW" b="1" dirty="0">
                <a:ea typeface="+mn-lt"/>
                <a:cs typeface="+mn-lt"/>
                <a:hlinkClick r:id="rId3"/>
              </a:rPr>
              <a:t>CVE 記錄</a:t>
            </a:r>
            <a:r>
              <a:rPr lang="zh-TW">
                <a:ea typeface="+mn-lt"/>
                <a:cs typeface="+mn-lt"/>
              </a:rPr>
              <a:t>。首先發現漏洞，然後將其報告給 CVE 計劃。報告者請求一個</a:t>
            </a:r>
            <a:r>
              <a:rPr lang="zh-TW" b="1" dirty="0">
                <a:ea typeface="+mn-lt"/>
                <a:cs typeface="+mn-lt"/>
                <a:hlinkClick r:id="rId4"/>
              </a:rPr>
              <a:t>CVE ID</a:t>
            </a:r>
            <a:r>
              <a:rPr lang="zh-TW">
                <a:ea typeface="+mn-lt"/>
                <a:cs typeface="+mn-lt"/>
              </a:rPr>
              <a:t>，然後為報告的漏洞保留該 ID。一旦通過識別 CVE 記錄所需的最低數據元素來確認報告的漏洞，該記錄就會發佈到 CVE 列表中。CVE 記錄由來自世界各地的 CVE 計劃合作夥伴發布。</a:t>
            </a:r>
            <a:endParaRPr lang="zh-TW" altLang="en-US">
              <a:ea typeface="新細明體" panose="02020500000000000000" pitchFamily="18" charset="-120"/>
              <a:cs typeface="+mn-lt"/>
            </a:endParaRPr>
          </a:p>
          <a:p>
            <a:pPr marL="0" indent="0">
              <a:buNone/>
            </a:pPr>
            <a:r>
              <a:rPr lang="zh-TW">
                <a:ea typeface="+mn-lt"/>
                <a:cs typeface="+mn-lt"/>
              </a:rPr>
              <a:t>該過</a:t>
            </a:r>
            <a:r>
              <a:rPr lang="zh-TW" altLang="en-US">
                <a:ea typeface="+mn-lt"/>
                <a:cs typeface="+mn-lt"/>
              </a:rPr>
              <a:t>程請參考</a:t>
            </a:r>
            <a:r>
              <a:rPr lang="en-US" altLang="zh-TW" dirty="0">
                <a:ea typeface="+mn-lt"/>
                <a:cs typeface="+mn-lt"/>
                <a:hlinkClick r:id="rId5"/>
              </a:rPr>
              <a:t>https://www.cve.org/About/Process#CVERecordLifecycle</a:t>
            </a:r>
            <a:r>
              <a:rPr lang="zh-TW">
                <a:ea typeface="+mn-lt"/>
                <a:cs typeface="+mn-lt"/>
              </a:rPr>
              <a:t>。</a:t>
            </a:r>
            <a:endParaRPr lang="zh-TW" altLang="en-US">
              <a:ea typeface="新細明體"/>
              <a:cs typeface="Calibri" panose="020F0502020204030204"/>
            </a:endParaRPr>
          </a:p>
        </p:txBody>
      </p:sp>
    </p:spTree>
    <p:extLst>
      <p:ext uri="{BB962C8B-B14F-4D97-AF65-F5344CB8AC3E}">
        <p14:creationId xmlns:p14="http://schemas.microsoft.com/office/powerpoint/2010/main" val="531316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13CB27-ECED-C8BA-B26E-D10F4A1128A6}"/>
              </a:ext>
            </a:extLst>
          </p:cNvPr>
          <p:cNvSpPr>
            <a:spLocks noGrp="1"/>
          </p:cNvSpPr>
          <p:nvPr>
            <p:ph type="title"/>
          </p:nvPr>
        </p:nvSpPr>
        <p:spPr/>
        <p:txBody>
          <a:bodyPr/>
          <a:lstStyle/>
          <a:p>
            <a:r>
              <a:rPr lang="zh-TW" b="1">
                <a:ea typeface="+mj-lt"/>
                <a:cs typeface="+mj-lt"/>
              </a:rPr>
              <a:t>主動式防禦</a:t>
            </a:r>
          </a:p>
        </p:txBody>
      </p:sp>
      <p:sp>
        <p:nvSpPr>
          <p:cNvPr id="3" name="內容版面配置區 2">
            <a:extLst>
              <a:ext uri="{FF2B5EF4-FFF2-40B4-BE49-F238E27FC236}">
                <a16:creationId xmlns:a16="http://schemas.microsoft.com/office/drawing/2014/main" id="{A431E3B1-0F25-CE38-D8A9-E135E729C909}"/>
              </a:ext>
            </a:extLst>
          </p:cNvPr>
          <p:cNvSpPr>
            <a:spLocks noGrp="1"/>
          </p:cNvSpPr>
          <p:nvPr>
            <p:ph idx="1"/>
          </p:nvPr>
        </p:nvSpPr>
        <p:spPr/>
        <p:txBody>
          <a:bodyPr vert="horz" lIns="91440" tIns="45720" rIns="91440" bIns="45720" rtlCol="0" anchor="t">
            <a:normAutofit/>
          </a:bodyPr>
          <a:lstStyle/>
          <a:p>
            <a:pPr marL="0" indent="0">
              <a:buNone/>
            </a:pPr>
            <a:r>
              <a:rPr lang="zh-TW">
                <a:ea typeface="+mn-lt"/>
                <a:cs typeface="+mn-lt"/>
              </a:rPr>
              <a:t>主動式防禦多半強調主動察覺入侵者，而且不只是偵查，還要進行威脅獵捕，而有些基於國家安全的主動式防禦，會從攔截對方攻擊，進一步變成直接反擊破壞，癱瘓對方的基礎架構</a:t>
            </a:r>
          </a:p>
          <a:p>
            <a:pPr marL="0" indent="0">
              <a:buNone/>
            </a:pPr>
            <a:r>
              <a:rPr lang="zh-TW" altLang="en-US">
                <a:ea typeface="+mn-lt"/>
                <a:cs typeface="+mn-lt"/>
              </a:rPr>
              <a:t>根據</a:t>
            </a:r>
            <a:r>
              <a:rPr lang="en-US" altLang="zh-TW" dirty="0">
                <a:ea typeface="+mn-lt"/>
                <a:cs typeface="+mn-lt"/>
              </a:rPr>
              <a:t>MITRE</a:t>
            </a:r>
            <a:r>
              <a:rPr lang="zh-TW" altLang="en-US">
                <a:ea typeface="+mn-lt"/>
                <a:cs typeface="+mn-lt"/>
              </a:rPr>
              <a:t>定義的主動式防禦範圍，分為三大構面，從基本的網路防護能力（</a:t>
            </a:r>
            <a:r>
              <a:rPr lang="en-US" altLang="zh-TW" dirty="0">
                <a:ea typeface="+mn-lt"/>
                <a:cs typeface="+mn-lt"/>
              </a:rPr>
              <a:t>General</a:t>
            </a:r>
            <a:r>
              <a:rPr lang="zh-TW" altLang="en-US" dirty="0">
                <a:ea typeface="+mn-lt"/>
                <a:cs typeface="+mn-lt"/>
              </a:rPr>
              <a:t> </a:t>
            </a:r>
            <a:r>
              <a:rPr lang="en-US" altLang="zh-TW" dirty="0">
                <a:ea typeface="+mn-lt"/>
                <a:cs typeface="+mn-lt"/>
              </a:rPr>
              <a:t>Cyber</a:t>
            </a:r>
            <a:r>
              <a:rPr lang="zh-TW" altLang="en-US" dirty="0">
                <a:ea typeface="+mn-lt"/>
                <a:cs typeface="+mn-lt"/>
              </a:rPr>
              <a:t> </a:t>
            </a:r>
            <a:r>
              <a:rPr lang="en-US" altLang="zh-TW" dirty="0">
                <a:ea typeface="+mn-lt"/>
                <a:cs typeface="+mn-lt"/>
              </a:rPr>
              <a:t>Defense</a:t>
            </a:r>
            <a:r>
              <a:rPr lang="zh-TW" altLang="en-US">
                <a:ea typeface="+mn-lt"/>
                <a:cs typeface="+mn-lt"/>
              </a:rPr>
              <a:t>），到網路欺敵（</a:t>
            </a:r>
            <a:r>
              <a:rPr lang="en-US" altLang="zh-TW" dirty="0">
                <a:ea typeface="+mn-lt"/>
                <a:cs typeface="+mn-lt"/>
              </a:rPr>
              <a:t>Cyber</a:t>
            </a:r>
            <a:r>
              <a:rPr lang="zh-TW" altLang="en-US" dirty="0">
                <a:ea typeface="+mn-lt"/>
                <a:cs typeface="+mn-lt"/>
              </a:rPr>
              <a:t> </a:t>
            </a:r>
            <a:r>
              <a:rPr lang="en-US" altLang="zh-TW" dirty="0">
                <a:ea typeface="+mn-lt"/>
                <a:cs typeface="+mn-lt"/>
              </a:rPr>
              <a:t>Deception</a:t>
            </a:r>
            <a:r>
              <a:rPr lang="zh-TW" altLang="en-US">
                <a:ea typeface="+mn-lt"/>
                <a:cs typeface="+mn-lt"/>
              </a:rPr>
              <a:t>），以及與攻擊對手的交戰行動（</a:t>
            </a:r>
            <a:r>
              <a:rPr lang="en-US" altLang="zh-TW" dirty="0">
                <a:ea typeface="+mn-lt"/>
                <a:cs typeface="+mn-lt"/>
              </a:rPr>
              <a:t>Adversary</a:t>
            </a:r>
            <a:r>
              <a:rPr lang="zh-TW" altLang="en-US" dirty="0">
                <a:ea typeface="+mn-lt"/>
                <a:cs typeface="+mn-lt"/>
              </a:rPr>
              <a:t> </a:t>
            </a:r>
            <a:r>
              <a:rPr lang="en-US" altLang="zh-TW" dirty="0">
                <a:ea typeface="+mn-lt"/>
                <a:cs typeface="+mn-lt"/>
              </a:rPr>
              <a:t>Engagement</a:t>
            </a:r>
            <a:r>
              <a:rPr lang="zh-TW" altLang="en-US">
                <a:ea typeface="+mn-lt"/>
                <a:cs typeface="+mn-lt"/>
              </a:rPr>
              <a:t>）。</a:t>
            </a:r>
            <a:endParaRPr lang="zh-TW"/>
          </a:p>
        </p:txBody>
      </p:sp>
      <p:sp>
        <p:nvSpPr>
          <p:cNvPr id="4" name="文字方塊 3">
            <a:extLst>
              <a:ext uri="{FF2B5EF4-FFF2-40B4-BE49-F238E27FC236}">
                <a16:creationId xmlns:a16="http://schemas.microsoft.com/office/drawing/2014/main" id="{E844F96E-9B97-499C-5086-D8E5C2A9E963}"/>
              </a:ext>
            </a:extLst>
          </p:cNvPr>
          <p:cNvSpPr txBox="1"/>
          <p:nvPr/>
        </p:nvSpPr>
        <p:spPr>
          <a:xfrm>
            <a:off x="6089176" y="664190"/>
            <a:ext cx="57115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altLang="en-US" dirty="0">
                <a:ea typeface="+mn-lt"/>
                <a:cs typeface="+mn-lt"/>
                <a:hlinkClick r:id="rId2"/>
              </a:rPr>
              <a:t>參考資料:https://www.ithome.com.t</a:t>
            </a:r>
            <a:r>
              <a:rPr lang="zh-TW" dirty="0">
                <a:ea typeface="+mn-lt"/>
                <a:cs typeface="+mn-lt"/>
                <a:hlinkClick r:id="rId2"/>
              </a:rPr>
              <a:t>w/tech/143477</a:t>
            </a:r>
          </a:p>
          <a:p>
            <a:endParaRPr lang="zh-TW" altLang="en-US" dirty="0">
              <a:cs typeface="Calibri"/>
            </a:endParaRPr>
          </a:p>
          <a:p>
            <a:r>
              <a:rPr lang="zh-TW" dirty="0">
                <a:ea typeface="新細明體"/>
                <a:cs typeface="Calibri"/>
                <a:hlinkClick r:id="rId3"/>
              </a:rPr>
              <a:t>https://attack.mitre.org/</a:t>
            </a:r>
            <a:endParaRPr lang="zh-TW">
              <a:ea typeface="+mn-lt"/>
              <a:cs typeface="+mn-lt"/>
            </a:endParaRPr>
          </a:p>
        </p:txBody>
      </p:sp>
    </p:spTree>
    <p:extLst>
      <p:ext uri="{BB962C8B-B14F-4D97-AF65-F5344CB8AC3E}">
        <p14:creationId xmlns:p14="http://schemas.microsoft.com/office/powerpoint/2010/main" val="4041927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B2BFD5-457B-2C0D-9C19-2F360EDC4C16}"/>
              </a:ext>
            </a:extLst>
          </p:cNvPr>
          <p:cNvSpPr>
            <a:spLocks noGrp="1"/>
          </p:cNvSpPr>
          <p:nvPr>
            <p:ph type="title"/>
          </p:nvPr>
        </p:nvSpPr>
        <p:spPr/>
        <p:txBody>
          <a:bodyPr/>
          <a:lstStyle/>
          <a:p>
            <a:r>
              <a:rPr lang="zh-TW">
                <a:ea typeface="+mj-lt"/>
                <a:cs typeface="+mj-lt"/>
              </a:rPr>
              <a:t>MITRE ATT&amp;CK</a:t>
            </a:r>
            <a:endParaRPr lang="zh-TW"/>
          </a:p>
        </p:txBody>
      </p:sp>
      <p:pic>
        <p:nvPicPr>
          <p:cNvPr id="4" name="圖片 4" descr="一張含有 桌 的圖片&#10;&#10;自動產生的描述">
            <a:extLst>
              <a:ext uri="{FF2B5EF4-FFF2-40B4-BE49-F238E27FC236}">
                <a16:creationId xmlns:a16="http://schemas.microsoft.com/office/drawing/2014/main" id="{BC3DF9E3-3E00-2B15-93F5-5C7BD0497769}"/>
              </a:ext>
            </a:extLst>
          </p:cNvPr>
          <p:cNvPicPr>
            <a:picLocks noGrp="1" noChangeAspect="1"/>
          </p:cNvPicPr>
          <p:nvPr>
            <p:ph idx="1"/>
          </p:nvPr>
        </p:nvPicPr>
        <p:blipFill>
          <a:blip r:embed="rId2"/>
          <a:stretch>
            <a:fillRect/>
          </a:stretch>
        </p:blipFill>
        <p:spPr>
          <a:xfrm>
            <a:off x="904422" y="1682750"/>
            <a:ext cx="10347970" cy="4692532"/>
          </a:xfrm>
        </p:spPr>
      </p:pic>
    </p:spTree>
    <p:extLst>
      <p:ext uri="{BB962C8B-B14F-4D97-AF65-F5344CB8AC3E}">
        <p14:creationId xmlns:p14="http://schemas.microsoft.com/office/powerpoint/2010/main" val="223982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0E19D0-6E13-2F78-C8C2-5548493E0F3E}"/>
              </a:ext>
            </a:extLst>
          </p:cNvPr>
          <p:cNvSpPr>
            <a:spLocks noGrp="1"/>
          </p:cNvSpPr>
          <p:nvPr>
            <p:ph type="title"/>
          </p:nvPr>
        </p:nvSpPr>
        <p:spPr>
          <a:xfrm>
            <a:off x="792707" y="603961"/>
            <a:ext cx="10606585" cy="1325563"/>
          </a:xfrm>
        </p:spPr>
        <p:txBody>
          <a:bodyPr>
            <a:normAutofit/>
          </a:bodyPr>
          <a:lstStyle/>
          <a:p>
            <a:r>
              <a:rPr lang="zh-TW" sz="3600">
                <a:ea typeface="+mj-lt"/>
                <a:cs typeface="+mj-lt"/>
              </a:rPr>
              <a:t>MITRE ATT&amp;CK 框架的核心重點就是TTP。TTP 分別是</a:t>
            </a:r>
            <a:r>
              <a:rPr lang="zh-TW" sz="3600" b="1">
                <a:ea typeface="+mj-lt"/>
                <a:cs typeface="+mj-lt"/>
              </a:rPr>
              <a:t>戰術(Tactic)</a:t>
            </a:r>
            <a:r>
              <a:rPr lang="zh-TW" sz="3600">
                <a:ea typeface="+mj-lt"/>
                <a:cs typeface="+mj-lt"/>
              </a:rPr>
              <a:t>，</a:t>
            </a:r>
            <a:r>
              <a:rPr lang="zh-TW" sz="3600" b="1">
                <a:ea typeface="+mj-lt"/>
                <a:cs typeface="+mj-lt"/>
              </a:rPr>
              <a:t>技術(Technique)</a:t>
            </a:r>
            <a:r>
              <a:rPr lang="zh-TW" sz="3600">
                <a:ea typeface="+mj-lt"/>
                <a:cs typeface="+mj-lt"/>
              </a:rPr>
              <a:t>跟</a:t>
            </a:r>
            <a:r>
              <a:rPr lang="zh-TW" sz="3600" b="1">
                <a:ea typeface="+mj-lt"/>
                <a:cs typeface="+mj-lt"/>
              </a:rPr>
              <a:t>程序 (Procedure)</a:t>
            </a:r>
            <a:r>
              <a:rPr lang="zh-TW">
                <a:ea typeface="+mj-lt"/>
                <a:cs typeface="+mj-lt"/>
              </a:rPr>
              <a:t>。</a:t>
            </a:r>
            <a:endParaRPr lang="zh-TW"/>
          </a:p>
        </p:txBody>
      </p:sp>
      <p:sp>
        <p:nvSpPr>
          <p:cNvPr id="3" name="內容版面配置區 2">
            <a:extLst>
              <a:ext uri="{FF2B5EF4-FFF2-40B4-BE49-F238E27FC236}">
                <a16:creationId xmlns:a16="http://schemas.microsoft.com/office/drawing/2014/main" id="{AFD7E347-0EF2-09D3-50E7-545204DC270C}"/>
              </a:ext>
            </a:extLst>
          </p:cNvPr>
          <p:cNvSpPr>
            <a:spLocks noGrp="1"/>
          </p:cNvSpPr>
          <p:nvPr>
            <p:ph idx="1"/>
          </p:nvPr>
        </p:nvSpPr>
        <p:spPr>
          <a:xfrm>
            <a:off x="838200" y="2018968"/>
            <a:ext cx="10515600" cy="4669785"/>
          </a:xfrm>
        </p:spPr>
        <p:txBody>
          <a:bodyPr vert="horz" lIns="91440" tIns="45720" rIns="91440" bIns="45720" rtlCol="0" anchor="t">
            <a:normAutofit/>
          </a:bodyPr>
          <a:lstStyle/>
          <a:p>
            <a:r>
              <a:rPr lang="zh-TW" sz="2600" b="1">
                <a:ea typeface="+mn-lt"/>
                <a:cs typeface="+mn-lt"/>
              </a:rPr>
              <a:t>戰術(Tactic)：</a:t>
            </a:r>
            <a:r>
              <a:rPr lang="zh-TW" sz="2600">
                <a:ea typeface="+mn-lt"/>
                <a:cs typeface="+mn-lt"/>
              </a:rPr>
              <a:t>戰術代表了ATT&amp;CK技術的「Why」。戰術是對手執行某項行動的戰術目標。戰術是個別技術的有用類別，涵蓋了對手在操作過程中所做的事情的標準。如：入侵初期、執行、權限提升、防禦逃避、憑證存取、發現、橫向移動、收集、滲透、指揮與控制...等。</a:t>
            </a:r>
            <a:endParaRPr lang="zh-TW" altLang="en-US" sz="2600">
              <a:ea typeface="新細明體"/>
              <a:cs typeface="Calibri" panose="020F0502020204030204"/>
            </a:endParaRPr>
          </a:p>
          <a:p>
            <a:r>
              <a:rPr lang="zh-TW" sz="2600" b="1">
                <a:ea typeface="+mn-lt"/>
                <a:cs typeface="+mn-lt"/>
              </a:rPr>
              <a:t>技術(Technique)：</a:t>
            </a:r>
            <a:r>
              <a:rPr lang="zh-TW" sz="2600">
                <a:ea typeface="+mn-lt"/>
                <a:cs typeface="+mn-lt"/>
              </a:rPr>
              <a:t>技術代表對手通過執行動作來「實現戰術目標」的「手法」。技術也可以代表對手通過執行一項行動而獲得的「收益」。這對於發現戰術來說是一個有用的區別，因為這些技術可以突出顯示對手採取特定操作後要獲取的信息類型。實現戰術目標的方法或技術可能很多種，因此每個戰術類別中都有多種技術。</a:t>
            </a:r>
            <a:endParaRPr lang="zh-TW" sz="2600">
              <a:ea typeface="新細明體"/>
              <a:cs typeface="Calibri"/>
            </a:endParaRPr>
          </a:p>
          <a:p>
            <a:r>
              <a:rPr lang="zh-TW" sz="2600" b="1">
                <a:ea typeface="+mn-lt"/>
                <a:cs typeface="+mn-lt"/>
              </a:rPr>
              <a:t>程序 (Procedure)：</a:t>
            </a:r>
            <a:r>
              <a:rPr lang="zh-TW" sz="2600">
                <a:ea typeface="+mn-lt"/>
                <a:cs typeface="+mn-lt"/>
              </a:rPr>
              <a:t>程序代表了該小組使用該技術的過程，該過程是一個特定的使用實例或工具，它對於準確了解如何使用該技術以及使用對手模擬複製事件以及如何檢測使用中的實例非常有用。</a:t>
            </a:r>
            <a:endParaRPr lang="zh-TW" sz="2600"/>
          </a:p>
          <a:p>
            <a:endParaRPr lang="zh-TW" altLang="en-US" dirty="0">
              <a:ea typeface="新細明體"/>
              <a:cs typeface="Calibri"/>
            </a:endParaRPr>
          </a:p>
        </p:txBody>
      </p:sp>
      <p:sp>
        <p:nvSpPr>
          <p:cNvPr id="4" name="文字方塊 3">
            <a:extLst>
              <a:ext uri="{FF2B5EF4-FFF2-40B4-BE49-F238E27FC236}">
                <a16:creationId xmlns:a16="http://schemas.microsoft.com/office/drawing/2014/main" id="{0769C4D1-77A5-FD30-5438-7B8B783ED305}"/>
              </a:ext>
            </a:extLst>
          </p:cNvPr>
          <p:cNvSpPr txBox="1"/>
          <p:nvPr/>
        </p:nvSpPr>
        <p:spPr>
          <a:xfrm>
            <a:off x="5736609" y="4548"/>
            <a:ext cx="645084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sz="1600" dirty="0">
                <a:ea typeface="+mn-lt"/>
                <a:cs typeface="+mn-lt"/>
                <a:hlinkClick r:id="rId2"/>
              </a:rPr>
              <a:t>https://medium.com/archerworks/mitre-att-ck-%E8%B3%87%E5%AE%89%E6%A1%86%E6%9E%B6%E6%B7%BA%E8%AB%87-ec733cc5d3b9</a:t>
            </a:r>
            <a:endParaRPr lang="zh-TW" sz="1600" dirty="0"/>
          </a:p>
        </p:txBody>
      </p:sp>
    </p:spTree>
    <p:extLst>
      <p:ext uri="{BB962C8B-B14F-4D97-AF65-F5344CB8AC3E}">
        <p14:creationId xmlns:p14="http://schemas.microsoft.com/office/powerpoint/2010/main" val="171862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2DF6A-10B2-FA7E-E958-DBB7FC0038B4}"/>
              </a:ext>
            </a:extLst>
          </p:cNvPr>
          <p:cNvSpPr>
            <a:spLocks noGrp="1"/>
          </p:cNvSpPr>
          <p:nvPr>
            <p:ph type="title"/>
          </p:nvPr>
        </p:nvSpPr>
        <p:spPr/>
        <p:txBody>
          <a:bodyPr>
            <a:normAutofit fontScale="90000"/>
          </a:bodyPr>
          <a:lstStyle/>
          <a:p>
            <a:r>
              <a:rPr lang="zh-TW" altLang="en-US" sz="3200">
                <a:ea typeface="+mj-lt"/>
                <a:cs typeface="+mj-lt"/>
              </a:rPr>
              <a:t>藍框圈起來為 </a:t>
            </a:r>
            <a:r>
              <a:rPr lang="zh-TW" sz="3200">
                <a:ea typeface="+mj-lt"/>
                <a:cs typeface="+mj-lt"/>
              </a:rPr>
              <a:t>Tactics</a:t>
            </a:r>
            <a:r>
              <a:rPr lang="zh-TW" altLang="en-US" sz="3200">
                <a:ea typeface="+mj-lt"/>
                <a:cs typeface="+mj-lt"/>
              </a:rPr>
              <a:t>，代表攻擊者預期達成的目標。</a:t>
            </a:r>
            <a:endParaRPr lang="zh-TW" altLang="en-US"/>
          </a:p>
          <a:p>
            <a:r>
              <a:rPr lang="zh-TW" altLang="en-US" sz="3200">
                <a:ea typeface="+mj-lt"/>
                <a:cs typeface="+mj-lt"/>
              </a:rPr>
              <a:t>綠框圈起來為「</a:t>
            </a:r>
            <a:r>
              <a:rPr lang="en-US" altLang="zh-TW" sz="3200" dirty="0">
                <a:ea typeface="+mj-lt"/>
                <a:cs typeface="+mj-lt"/>
              </a:rPr>
              <a:t>Resource</a:t>
            </a:r>
            <a:r>
              <a:rPr lang="zh-TW" altLang="en-US" sz="3200" dirty="0">
                <a:ea typeface="+mj-lt"/>
                <a:cs typeface="+mj-lt"/>
              </a:rPr>
              <a:t> </a:t>
            </a:r>
            <a:r>
              <a:rPr lang="en-US" altLang="zh-TW" sz="3200" dirty="0">
                <a:ea typeface="+mj-lt"/>
                <a:cs typeface="+mj-lt"/>
              </a:rPr>
              <a:t>Development</a:t>
            </a:r>
            <a:r>
              <a:rPr lang="zh-TW" altLang="en-US" sz="3200">
                <a:ea typeface="+mj-lt"/>
                <a:cs typeface="+mj-lt"/>
              </a:rPr>
              <a:t>」可達到該目標的</a:t>
            </a:r>
            <a:r>
              <a:rPr lang="zh-TW" sz="3200">
                <a:ea typeface="+mj-lt"/>
                <a:cs typeface="+mj-lt"/>
              </a:rPr>
              <a:t> Techniques</a:t>
            </a:r>
            <a:endParaRPr lang="zh-TW" altLang="en-US">
              <a:ea typeface="+mj-lt"/>
              <a:cs typeface="+mj-lt"/>
            </a:endParaRPr>
          </a:p>
        </p:txBody>
      </p:sp>
      <p:sp>
        <p:nvSpPr>
          <p:cNvPr id="3" name="內容版面配置區 2">
            <a:extLst>
              <a:ext uri="{FF2B5EF4-FFF2-40B4-BE49-F238E27FC236}">
                <a16:creationId xmlns:a16="http://schemas.microsoft.com/office/drawing/2014/main" id="{DBC1E679-5F24-AF02-975B-4FF28BA5453A}"/>
              </a:ext>
            </a:extLst>
          </p:cNvPr>
          <p:cNvSpPr>
            <a:spLocks noGrp="1"/>
          </p:cNvSpPr>
          <p:nvPr>
            <p:ph idx="1"/>
          </p:nvPr>
        </p:nvSpPr>
        <p:spPr/>
        <p:txBody>
          <a:bodyPr/>
          <a:lstStyle/>
          <a:p>
            <a:endParaRPr lang="zh-TW" altLang="en-US"/>
          </a:p>
        </p:txBody>
      </p:sp>
      <p:pic>
        <p:nvPicPr>
          <p:cNvPr id="5" name="圖片 4" descr="一張含有 桌 的圖片&#10;&#10;自動產生的描述">
            <a:extLst>
              <a:ext uri="{FF2B5EF4-FFF2-40B4-BE49-F238E27FC236}">
                <a16:creationId xmlns:a16="http://schemas.microsoft.com/office/drawing/2014/main" id="{84494DD1-EAEE-2D3E-65F6-A433F3DE7027}"/>
              </a:ext>
            </a:extLst>
          </p:cNvPr>
          <p:cNvPicPr>
            <a:picLocks noChangeAspect="1"/>
          </p:cNvPicPr>
          <p:nvPr/>
        </p:nvPicPr>
        <p:blipFill>
          <a:blip r:embed="rId2"/>
          <a:stretch>
            <a:fillRect/>
          </a:stretch>
        </p:blipFill>
        <p:spPr>
          <a:xfrm>
            <a:off x="904422" y="1682750"/>
            <a:ext cx="10347970" cy="4692532"/>
          </a:xfrm>
          <a:prstGeom prst="rect">
            <a:avLst/>
          </a:prstGeom>
        </p:spPr>
      </p:pic>
      <p:sp>
        <p:nvSpPr>
          <p:cNvPr id="6" name="矩形 5">
            <a:extLst>
              <a:ext uri="{FF2B5EF4-FFF2-40B4-BE49-F238E27FC236}">
                <a16:creationId xmlns:a16="http://schemas.microsoft.com/office/drawing/2014/main" id="{4EB09009-D7DE-EB10-2A98-D87F888A8311}"/>
              </a:ext>
            </a:extLst>
          </p:cNvPr>
          <p:cNvSpPr/>
          <p:nvPr/>
        </p:nvSpPr>
        <p:spPr>
          <a:xfrm>
            <a:off x="668741" y="2437262"/>
            <a:ext cx="11054683" cy="51179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213E685F-673E-4058-85CF-9527EAA63F3F}"/>
              </a:ext>
            </a:extLst>
          </p:cNvPr>
          <p:cNvSpPr/>
          <p:nvPr/>
        </p:nvSpPr>
        <p:spPr>
          <a:xfrm>
            <a:off x="2290123" y="2944078"/>
            <a:ext cx="1137312" cy="3650774"/>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874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0BC9D-5C4E-4997-82F2-50E5C339E8C0}"/>
              </a:ext>
            </a:extLst>
          </p:cNvPr>
          <p:cNvSpPr>
            <a:spLocks noGrp="1"/>
          </p:cNvSpPr>
          <p:nvPr>
            <p:ph type="title"/>
          </p:nvPr>
        </p:nvSpPr>
        <p:spPr/>
        <p:txBody>
          <a:bodyPr/>
          <a:lstStyle/>
          <a:p>
            <a:r>
              <a:rPr lang="zh-TW">
                <a:ea typeface="+mj-lt"/>
                <a:cs typeface="+mj-lt"/>
              </a:rPr>
              <a:t>Tactics 戰術</a:t>
            </a:r>
            <a:br>
              <a:rPr lang="zh-TW" dirty="0">
                <a:ea typeface="+mj-lt"/>
                <a:cs typeface="+mj-lt"/>
              </a:rPr>
            </a:br>
            <a:r>
              <a:rPr lang="en-US" altLang="zh-TW" dirty="0">
                <a:ea typeface="+mj-lt"/>
                <a:cs typeface="+mj-lt"/>
              </a:rPr>
              <a:t>Tactics</a:t>
            </a:r>
            <a:r>
              <a:rPr lang="zh-TW">
                <a:ea typeface="+mj-lt"/>
                <a:cs typeface="+mj-lt"/>
              </a:rPr>
              <a:t> 的 </a:t>
            </a:r>
            <a:r>
              <a:rPr lang="en-US" altLang="zh-TW" dirty="0">
                <a:ea typeface="+mj-lt"/>
                <a:cs typeface="+mj-lt"/>
              </a:rPr>
              <a:t>14</a:t>
            </a:r>
            <a:r>
              <a:rPr lang="zh-TW">
                <a:ea typeface="+mj-lt"/>
                <a:cs typeface="+mj-lt"/>
              </a:rPr>
              <a:t> 個階段目標：</a:t>
            </a:r>
          </a:p>
        </p:txBody>
      </p:sp>
      <p:sp>
        <p:nvSpPr>
          <p:cNvPr id="3" name="內容版面配置區 2">
            <a:extLst>
              <a:ext uri="{FF2B5EF4-FFF2-40B4-BE49-F238E27FC236}">
                <a16:creationId xmlns:a16="http://schemas.microsoft.com/office/drawing/2014/main" id="{F89760EE-3554-5908-060A-A4F1D3E966AC}"/>
              </a:ext>
            </a:extLst>
          </p:cNvPr>
          <p:cNvSpPr>
            <a:spLocks noGrp="1"/>
          </p:cNvSpPr>
          <p:nvPr>
            <p:ph idx="1"/>
          </p:nvPr>
        </p:nvSpPr>
        <p:spPr/>
        <p:txBody>
          <a:bodyPr vert="horz" lIns="91440" tIns="45720" rIns="91440" bIns="45720" rtlCol="0" anchor="t">
            <a:normAutofit/>
          </a:bodyPr>
          <a:lstStyle/>
          <a:p>
            <a:pPr marL="0" indent="0">
              <a:buNone/>
            </a:pPr>
            <a:r>
              <a:rPr lang="en-US" altLang="zh-TW" dirty="0">
                <a:ea typeface="+mn-lt"/>
                <a:cs typeface="+mn-lt"/>
              </a:rPr>
              <a:t>1. </a:t>
            </a:r>
            <a:r>
              <a:rPr lang="zh-TW">
                <a:ea typeface="+mn-lt"/>
                <a:cs typeface="+mn-lt"/>
              </a:rPr>
              <a:t>TA0043 Reconnaissance 偵查</a:t>
            </a:r>
            <a:endParaRPr lang="zh-TW" altLang="en-US">
              <a:cs typeface="Calibri" panose="020F0502020204030204"/>
            </a:endParaRPr>
          </a:p>
          <a:p>
            <a:pPr lvl="1"/>
            <a:r>
              <a:rPr lang="zh-TW">
                <a:ea typeface="+mn-lt"/>
                <a:cs typeface="+mn-lt"/>
              </a:rPr>
              <a:t>惡意攻擊者收集攻擊目標的資訊，如企業的網路基礎架構與企業員工資訊，這些收集來的資訊可以幫助惡意攻擊者計畫或執行「初始存取」的階段。</a:t>
            </a:r>
            <a:endParaRPr lang="zh-TW">
              <a:ea typeface="新細明體"/>
              <a:cs typeface="Calibri"/>
            </a:endParaRPr>
          </a:p>
          <a:p>
            <a:r>
              <a:rPr lang="zh-TW" altLang="en-US">
                <a:ea typeface="新細明體"/>
                <a:cs typeface="Calibri"/>
              </a:rPr>
              <a:t>2. </a:t>
            </a:r>
            <a:r>
              <a:rPr lang="zh-TW">
                <a:ea typeface="+mn-lt"/>
                <a:cs typeface="+mn-lt"/>
              </a:rPr>
              <a:t>TA0042 Resource Development 資源開發</a:t>
            </a:r>
            <a:endParaRPr lang="zh-TW" altLang="en-US" dirty="0">
              <a:ea typeface="新細明體"/>
              <a:cs typeface="Calibri"/>
            </a:endParaRPr>
          </a:p>
          <a:p>
            <a:pPr lvl="1"/>
            <a:r>
              <a:rPr lang="zh-TW">
                <a:ea typeface="+mn-lt"/>
                <a:cs typeface="+mn-lt"/>
              </a:rPr>
              <a:t>惡意攻擊者製作攻擊武器，可能購買域名來進行釣魚，購買伺服器當作 C2 伺服器，或其他前置作業都會歸類在資源開發區。</a:t>
            </a:r>
            <a:endParaRPr lang="zh-TW">
              <a:ea typeface="新細明體"/>
              <a:cs typeface="Calibri"/>
            </a:endParaRPr>
          </a:p>
          <a:p>
            <a:pPr marL="0" indent="0">
              <a:buNone/>
            </a:pPr>
            <a:r>
              <a:rPr lang="en-US" altLang="zh-TW" dirty="0">
                <a:ea typeface="+mn-lt"/>
                <a:cs typeface="+mn-lt"/>
              </a:rPr>
              <a:t>3. TA0001</a:t>
            </a:r>
            <a:r>
              <a:rPr lang="zh-TW" altLang="en-US" dirty="0">
                <a:ea typeface="+mn-lt"/>
                <a:cs typeface="+mn-lt"/>
              </a:rPr>
              <a:t> </a:t>
            </a:r>
            <a:r>
              <a:rPr lang="en-US" altLang="zh-TW" dirty="0">
                <a:ea typeface="+mn-lt"/>
                <a:cs typeface="+mn-lt"/>
              </a:rPr>
              <a:t>Initial</a:t>
            </a:r>
            <a:r>
              <a:rPr lang="zh-TW" altLang="en-US" dirty="0">
                <a:ea typeface="+mn-lt"/>
                <a:cs typeface="+mn-lt"/>
              </a:rPr>
              <a:t> </a:t>
            </a:r>
            <a:r>
              <a:rPr lang="en-US" altLang="zh-TW" dirty="0">
                <a:ea typeface="+mn-lt"/>
                <a:cs typeface="+mn-lt"/>
              </a:rPr>
              <a:t>Access</a:t>
            </a:r>
            <a:r>
              <a:rPr lang="zh-TW" altLang="en-US">
                <a:ea typeface="+mn-lt"/>
                <a:cs typeface="+mn-lt"/>
              </a:rPr>
              <a:t> 初始訪問</a:t>
            </a:r>
            <a:endParaRPr lang="zh-TW" altLang="en-US" dirty="0">
              <a:ea typeface="新細明體"/>
              <a:cs typeface="Calibri"/>
            </a:endParaRPr>
          </a:p>
          <a:p>
            <a:pPr lvl="1"/>
            <a:r>
              <a:rPr lang="zh-TW" altLang="en-US">
                <a:ea typeface="+mn-lt"/>
                <a:cs typeface="+mn-lt"/>
              </a:rPr>
              <a:t>找到進入目標入口點，如對外網站有弱點、</a:t>
            </a:r>
            <a:r>
              <a:rPr lang="en-US" altLang="zh-TW" dirty="0">
                <a:ea typeface="+mn-lt"/>
                <a:cs typeface="+mn-lt"/>
              </a:rPr>
              <a:t>RDP</a:t>
            </a:r>
            <a:r>
              <a:rPr lang="zh-TW" altLang="en-US">
                <a:ea typeface="+mn-lt"/>
                <a:cs typeface="+mn-lt"/>
              </a:rPr>
              <a:t>、</a:t>
            </a:r>
            <a:r>
              <a:rPr lang="en-US" altLang="zh-TW" dirty="0">
                <a:ea typeface="+mn-lt"/>
                <a:cs typeface="+mn-lt"/>
              </a:rPr>
              <a:t>VPN</a:t>
            </a:r>
            <a:r>
              <a:rPr lang="zh-TW" altLang="en-US">
                <a:ea typeface="+mn-lt"/>
                <a:cs typeface="+mn-lt"/>
              </a:rPr>
              <a:t>、釣魚信件中的惡意檔案等，甚至在供應鏈中（產品製造過程）對產品動了手腳</a:t>
            </a:r>
            <a:endParaRPr lang="zh-TW" altLang="en-US">
              <a:ea typeface="新細明體"/>
              <a:cs typeface="Calibri"/>
            </a:endParaRPr>
          </a:p>
          <a:p>
            <a:endParaRPr lang="zh-TW" dirty="0">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162158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285B31C-149F-97AB-2B1E-E78E53165DA1}"/>
              </a:ext>
            </a:extLst>
          </p:cNvPr>
          <p:cNvSpPr>
            <a:spLocks noGrp="1"/>
          </p:cNvSpPr>
          <p:nvPr>
            <p:ph idx="1"/>
          </p:nvPr>
        </p:nvSpPr>
        <p:spPr>
          <a:xfrm>
            <a:off x="838200" y="597327"/>
            <a:ext cx="10515600" cy="5579636"/>
          </a:xfrm>
        </p:spPr>
        <p:txBody>
          <a:bodyPr vert="horz" lIns="91440" tIns="45720" rIns="91440" bIns="45720" rtlCol="0" anchor="t">
            <a:normAutofit/>
          </a:bodyPr>
          <a:lstStyle/>
          <a:p>
            <a:pPr marL="0" indent="0">
              <a:buNone/>
            </a:pPr>
            <a:r>
              <a:rPr lang="zh-TW" altLang="en-US">
                <a:ea typeface="新細明體"/>
                <a:cs typeface="Calibri"/>
              </a:rPr>
              <a:t>4. </a:t>
            </a:r>
            <a:r>
              <a:rPr lang="zh-TW">
                <a:ea typeface="+mn-lt"/>
                <a:cs typeface="+mn-lt"/>
              </a:rPr>
              <a:t>TA0002 Execution 執行</a:t>
            </a:r>
            <a:endParaRPr lang="zh-TW" altLang="en-US">
              <a:ea typeface="+mn-lt"/>
              <a:cs typeface="+mn-lt"/>
            </a:endParaRPr>
          </a:p>
          <a:p>
            <a:pPr lvl="1"/>
            <a:r>
              <a:rPr lang="zh-TW">
                <a:ea typeface="+mn-lt"/>
                <a:cs typeface="+mn-lt"/>
              </a:rPr>
              <a:t>惡意攻擊者執行惡意程式碼，在 Windows 中透過 Cmd 或 Powershell 執行惡意指令，甚至是程式語言（Python 或 JavaSrcript），亦有可能透過網路設備的 CLI 來進行惡意指令。</a:t>
            </a:r>
          </a:p>
          <a:p>
            <a:pPr marL="0" indent="0">
              <a:buNone/>
            </a:pPr>
            <a:r>
              <a:rPr lang="en-US" altLang="zh-TW" dirty="0">
                <a:ea typeface="+mn-lt"/>
                <a:cs typeface="+mn-lt"/>
              </a:rPr>
              <a:t>5.</a:t>
            </a:r>
            <a:r>
              <a:rPr lang="zh-TW" altLang="en-US">
                <a:ea typeface="+mn-lt"/>
                <a:cs typeface="+mn-lt"/>
              </a:rPr>
              <a:t> </a:t>
            </a:r>
            <a:r>
              <a:rPr lang="zh-TW">
                <a:ea typeface="+mn-lt"/>
                <a:cs typeface="+mn-lt"/>
              </a:rPr>
              <a:t>TA0003 Persistence 持續</a:t>
            </a:r>
            <a:endParaRPr lang="zh-TW" altLang="en-US" dirty="0">
              <a:ea typeface="新細明體"/>
              <a:cs typeface="Calibri"/>
            </a:endParaRPr>
          </a:p>
          <a:p>
            <a:pPr lvl="1"/>
            <a:r>
              <a:rPr lang="zh-TW">
                <a:ea typeface="+mn-lt"/>
                <a:cs typeface="+mn-lt"/>
              </a:rPr>
              <a:t>惡意攻擊者要保持自己在目標主機中的連線，當遇到目標主機重新開機、更改密碼或中斷連線時，可以在啟動資料夾中放入惡意執行檔案，每次重新開機都會執行，或是在目標主機中新增帳號。</a:t>
            </a:r>
            <a:endParaRPr lang="zh-TW">
              <a:ea typeface="新細明體"/>
              <a:cs typeface="Calibri"/>
            </a:endParaRPr>
          </a:p>
          <a:p>
            <a:pPr marL="0" indent="0">
              <a:buNone/>
            </a:pPr>
            <a:r>
              <a:rPr lang="en-US" altLang="zh-TW" dirty="0">
                <a:ea typeface="+mn-lt"/>
                <a:cs typeface="+mn-lt"/>
              </a:rPr>
              <a:t>6.</a:t>
            </a:r>
            <a:r>
              <a:rPr lang="zh-TW" altLang="en-US">
                <a:ea typeface="+mn-lt"/>
                <a:cs typeface="+mn-lt"/>
              </a:rPr>
              <a:t> </a:t>
            </a:r>
            <a:r>
              <a:rPr lang="zh-TW">
                <a:ea typeface="+mn-lt"/>
                <a:cs typeface="+mn-lt"/>
              </a:rPr>
              <a:t>TA0004 Privilege Escalation 提升權限</a:t>
            </a:r>
            <a:endParaRPr lang="zh-TW" altLang="en-US" dirty="0">
              <a:ea typeface="新細明體"/>
              <a:cs typeface="Calibri"/>
            </a:endParaRPr>
          </a:p>
          <a:p>
            <a:pPr lvl="1"/>
            <a:r>
              <a:rPr lang="zh-TW">
                <a:ea typeface="+mn-lt"/>
                <a:cs typeface="+mn-lt"/>
              </a:rPr>
              <a:t>惡意攻擊者進入目標系統後欲取得更高權限，透過系統漏洞、設定錯誤等方式，可能從一般使用者提權到管理權使用者，該戰術內的技術可能會跟「持續」階段有重疊，因為要保持在目標主機權限中有可能需要提權。</a:t>
            </a:r>
            <a:endParaRPr lang="zh-TW">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293286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88E2D1-BE5E-8151-8628-8756EE8E2910}"/>
              </a:ext>
            </a:extLst>
          </p:cNvPr>
          <p:cNvSpPr>
            <a:spLocks noGrp="1"/>
          </p:cNvSpPr>
          <p:nvPr>
            <p:ph type="title"/>
          </p:nvPr>
        </p:nvSpPr>
        <p:spPr/>
        <p:txBody>
          <a:bodyPr/>
          <a:lstStyle/>
          <a:p>
            <a:r>
              <a:rPr lang="zh-TW" altLang="en-US" b="1">
                <a:ea typeface="新細明體"/>
                <a:cs typeface="Calibri Light"/>
              </a:rPr>
              <a:t>agenda</a:t>
            </a:r>
          </a:p>
        </p:txBody>
      </p:sp>
      <p:sp>
        <p:nvSpPr>
          <p:cNvPr id="3" name="內容版面配置區 2">
            <a:extLst>
              <a:ext uri="{FF2B5EF4-FFF2-40B4-BE49-F238E27FC236}">
                <a16:creationId xmlns:a16="http://schemas.microsoft.com/office/drawing/2014/main" id="{B73B751F-703A-3BC9-9E67-6AB7FDC3D270}"/>
              </a:ext>
            </a:extLst>
          </p:cNvPr>
          <p:cNvSpPr>
            <a:spLocks noGrp="1"/>
          </p:cNvSpPr>
          <p:nvPr>
            <p:ph idx="1"/>
          </p:nvPr>
        </p:nvSpPr>
        <p:spPr/>
        <p:txBody>
          <a:bodyPr vert="horz" lIns="91440" tIns="45720" rIns="91440" bIns="45720" rtlCol="0" anchor="t">
            <a:normAutofit/>
          </a:bodyPr>
          <a:lstStyle/>
          <a:p>
            <a:r>
              <a:rPr lang="zh-TW">
                <a:ea typeface="+mn-lt"/>
                <a:cs typeface="+mn-lt"/>
              </a:rPr>
              <a:t>CVSS </a:t>
            </a:r>
          </a:p>
          <a:p>
            <a:r>
              <a:rPr lang="en-US" altLang="zh-TW" dirty="0">
                <a:ea typeface="新細明體"/>
                <a:cs typeface="Calibri"/>
              </a:rPr>
              <a:t>CVE</a:t>
            </a:r>
          </a:p>
          <a:p>
            <a:r>
              <a:rPr lang="en-US" dirty="0" err="1">
                <a:ea typeface="+mn-lt"/>
                <a:cs typeface="+mn-lt"/>
              </a:rPr>
              <a:t>主動式防禦</a:t>
            </a:r>
            <a:r>
              <a:rPr lang="en-US" dirty="0">
                <a:ea typeface="+mn-lt"/>
                <a:cs typeface="+mn-lt"/>
              </a:rPr>
              <a:t> </a:t>
            </a:r>
            <a:endParaRPr lang="en-US" altLang="zh-TW" dirty="0">
              <a:ea typeface="新細明體"/>
              <a:cs typeface="Calibri"/>
            </a:endParaRPr>
          </a:p>
          <a:p>
            <a:r>
              <a:rPr lang="zh-TW">
                <a:ea typeface="+mn-lt"/>
                <a:cs typeface="+mn-lt"/>
              </a:rPr>
              <a:t>手機資安檢測 : 手機抽測</a:t>
            </a:r>
            <a:endParaRPr lang="en-US" dirty="0">
              <a:ea typeface="+mn-lt"/>
              <a:cs typeface="+mn-lt"/>
            </a:endParaRPr>
          </a:p>
          <a:p>
            <a:endParaRPr lang="zh-TW" altLang="en-US" dirty="0">
              <a:ea typeface="+mn-lt"/>
              <a:cs typeface="+mn-lt"/>
            </a:endParaRPr>
          </a:p>
          <a:p>
            <a:endParaRPr lang="en-US" altLang="zh-TW" dirty="0">
              <a:ea typeface="新細明體"/>
              <a:cs typeface="Calibri"/>
            </a:endParaRPr>
          </a:p>
        </p:txBody>
      </p:sp>
    </p:spTree>
    <p:extLst>
      <p:ext uri="{BB962C8B-B14F-4D97-AF65-F5344CB8AC3E}">
        <p14:creationId xmlns:p14="http://schemas.microsoft.com/office/powerpoint/2010/main" val="29936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2EE99F-75EF-F592-22F3-8C161079D575}"/>
              </a:ext>
            </a:extLst>
          </p:cNvPr>
          <p:cNvSpPr>
            <a:spLocks noGrp="1"/>
          </p:cNvSpPr>
          <p:nvPr>
            <p:ph idx="1"/>
          </p:nvPr>
        </p:nvSpPr>
        <p:spPr>
          <a:xfrm>
            <a:off x="792707" y="347118"/>
            <a:ext cx="10515600" cy="5920829"/>
          </a:xfrm>
        </p:spPr>
        <p:txBody>
          <a:bodyPr vert="horz" lIns="91440" tIns="45720" rIns="91440" bIns="45720" rtlCol="0" anchor="t">
            <a:normAutofit/>
          </a:bodyPr>
          <a:lstStyle/>
          <a:p>
            <a:pPr marL="0" indent="0">
              <a:buNone/>
            </a:pPr>
            <a:r>
              <a:rPr lang="en-US" altLang="zh-TW" dirty="0">
                <a:ea typeface="+mn-lt"/>
                <a:cs typeface="+mn-lt"/>
              </a:rPr>
              <a:t>7.</a:t>
            </a:r>
            <a:r>
              <a:rPr lang="zh-TW" altLang="en-US">
                <a:ea typeface="+mn-lt"/>
                <a:cs typeface="+mn-lt"/>
              </a:rPr>
              <a:t> </a:t>
            </a:r>
            <a:r>
              <a:rPr lang="zh-TW">
                <a:ea typeface="+mn-lt"/>
                <a:cs typeface="+mn-lt"/>
              </a:rPr>
              <a:t> TA0005 Defense Evasion 防禦規避</a:t>
            </a:r>
            <a:endParaRPr lang="zh-TW" altLang="en-US">
              <a:cs typeface="Calibri" panose="020F0502020204030204"/>
            </a:endParaRPr>
          </a:p>
          <a:p>
            <a:pPr lvl="1"/>
            <a:r>
              <a:rPr lang="zh-TW">
                <a:ea typeface="+mn-lt"/>
                <a:cs typeface="+mn-lt"/>
              </a:rPr>
              <a:t>惡意攻擊者避免自己在攻擊過程中被發現，進入目標環境後可能關閉防毒軟體、混淆或加密攻擊程式碼，使自己的入侵行為不會被偵測到。</a:t>
            </a:r>
            <a:endParaRPr lang="zh-TW">
              <a:ea typeface="新細明體"/>
              <a:cs typeface="Calibri"/>
            </a:endParaRPr>
          </a:p>
          <a:p>
            <a:pPr marL="0" indent="0">
              <a:buNone/>
            </a:pPr>
            <a:r>
              <a:rPr lang="en-US" altLang="zh-TW" dirty="0">
                <a:ea typeface="+mn-lt"/>
                <a:cs typeface="+mn-lt"/>
              </a:rPr>
              <a:t>8.</a:t>
            </a:r>
            <a:r>
              <a:rPr lang="zh-TW" altLang="en-US">
                <a:ea typeface="+mn-lt"/>
                <a:cs typeface="+mn-lt"/>
              </a:rPr>
              <a:t> </a:t>
            </a:r>
            <a:r>
              <a:rPr lang="zh-TW">
                <a:ea typeface="+mn-lt"/>
                <a:cs typeface="+mn-lt"/>
              </a:rPr>
              <a:t>TA0006 Credential Access 憑證存取</a:t>
            </a:r>
            <a:endParaRPr lang="zh-TW" altLang="en-US" dirty="0">
              <a:ea typeface="新細明體"/>
              <a:cs typeface="Calibri"/>
            </a:endParaRPr>
          </a:p>
          <a:p>
            <a:pPr lvl="1"/>
            <a:r>
              <a:rPr lang="zh-TW">
                <a:ea typeface="+mn-lt"/>
                <a:cs typeface="+mn-lt"/>
              </a:rPr>
              <a:t>惡意攻擊者竊取帳號、密碼，其中密碼可能包含金鑰或其他憑證儲存的格式，透過合法的憑證可以減少被發現的可能性。</a:t>
            </a:r>
            <a:endParaRPr lang="zh-TW">
              <a:ea typeface="新細明體"/>
              <a:cs typeface="Calibri"/>
            </a:endParaRPr>
          </a:p>
          <a:p>
            <a:pPr marL="0" indent="0">
              <a:buNone/>
            </a:pPr>
            <a:r>
              <a:rPr lang="en-US" altLang="zh-TW" dirty="0">
                <a:ea typeface="+mn-lt"/>
                <a:cs typeface="+mn-lt"/>
              </a:rPr>
              <a:t>9.</a:t>
            </a:r>
            <a:r>
              <a:rPr lang="zh-TW">
                <a:ea typeface="+mn-lt"/>
                <a:cs typeface="+mn-lt"/>
              </a:rPr>
              <a:t>TA0007 Discovery 發現環境資訊</a:t>
            </a:r>
            <a:endParaRPr lang="zh-TW" altLang="en-US" dirty="0">
              <a:ea typeface="新細明體"/>
              <a:cs typeface="Calibri"/>
            </a:endParaRPr>
          </a:p>
          <a:p>
            <a:pPr lvl="1"/>
            <a:r>
              <a:rPr lang="zh-TW">
                <a:ea typeface="+mn-lt"/>
                <a:cs typeface="+mn-lt"/>
              </a:rPr>
              <a:t>惡意攻擊者進入目標主機後，透過工具查看目標系統內的資訊與網路架構，包含取得主機內所有帳號列表，可以讓惡意攻擊者確定哪些帳號可被用來輔助後續攻擊行為，或針對通訊埠進行掃描確認網路架構。</a:t>
            </a:r>
            <a:endParaRPr lang="zh-TW">
              <a:ea typeface="新細明體"/>
              <a:cs typeface="Calibri"/>
            </a:endParaRPr>
          </a:p>
          <a:p>
            <a:pPr marL="0" indent="0">
              <a:buNone/>
            </a:pPr>
            <a:r>
              <a:rPr lang="en-US" altLang="zh-TW" dirty="0">
                <a:ea typeface="+mn-lt"/>
                <a:cs typeface="+mn-lt"/>
              </a:rPr>
              <a:t>10. </a:t>
            </a:r>
            <a:r>
              <a:rPr lang="zh-TW">
                <a:ea typeface="+mn-lt"/>
                <a:cs typeface="+mn-lt"/>
              </a:rPr>
              <a:t>TA0008 Lateral Movement 橫向移動</a:t>
            </a:r>
            <a:endParaRPr lang="zh-TW" altLang="en-US" dirty="0">
              <a:ea typeface="新細明體"/>
              <a:cs typeface="Calibri"/>
            </a:endParaRPr>
          </a:p>
          <a:p>
            <a:pPr lvl="1"/>
            <a:r>
              <a:rPr lang="zh-TW">
                <a:ea typeface="+mn-lt"/>
                <a:cs typeface="+mn-lt"/>
              </a:rPr>
              <a:t>惡意攻擊者確認網路架構，該網段內可能有其他機器，透過工具或其他技術手法，橫向移動到其他機器並進行更進一步收集有用情報甚至竊取敏感資料等。</a:t>
            </a:r>
            <a:endParaRPr lang="zh-TW">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336882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10AB738-D03E-6FDB-BE5A-2B7B8E6EAFA6}"/>
              </a:ext>
            </a:extLst>
          </p:cNvPr>
          <p:cNvSpPr>
            <a:spLocks noGrp="1"/>
          </p:cNvSpPr>
          <p:nvPr>
            <p:ph idx="1"/>
          </p:nvPr>
        </p:nvSpPr>
        <p:spPr>
          <a:xfrm>
            <a:off x="838200" y="699685"/>
            <a:ext cx="10515600" cy="5477278"/>
          </a:xfrm>
        </p:spPr>
        <p:txBody>
          <a:bodyPr vert="horz" lIns="91440" tIns="45720" rIns="91440" bIns="45720" rtlCol="0" anchor="t">
            <a:normAutofit/>
          </a:bodyPr>
          <a:lstStyle/>
          <a:p>
            <a:pPr marL="0" indent="0">
              <a:buNone/>
            </a:pPr>
            <a:r>
              <a:rPr lang="en-US" altLang="zh-TW" dirty="0">
                <a:ea typeface="+mn-lt"/>
                <a:cs typeface="+mn-lt"/>
              </a:rPr>
              <a:t>11. </a:t>
            </a:r>
            <a:r>
              <a:rPr lang="zh-TW">
                <a:ea typeface="+mn-lt"/>
                <a:cs typeface="+mn-lt"/>
              </a:rPr>
              <a:t>TA0009 Collection 收集</a:t>
            </a:r>
            <a:endParaRPr lang="zh-TW" altLang="en-US">
              <a:cs typeface="Calibri" panose="020F0502020204030204"/>
            </a:endParaRPr>
          </a:p>
          <a:p>
            <a:pPr lvl="1"/>
            <a:r>
              <a:rPr lang="zh-TW">
                <a:ea typeface="+mn-lt"/>
                <a:cs typeface="+mn-lt"/>
              </a:rPr>
              <a:t>惡意攻擊者收集與目標相關的資料，可能透過螢幕截圖或是鍵盤輸入等手法。</a:t>
            </a:r>
            <a:endParaRPr lang="zh-TW">
              <a:ea typeface="新細明體"/>
              <a:cs typeface="Calibri"/>
            </a:endParaRPr>
          </a:p>
          <a:p>
            <a:pPr marL="0" indent="0">
              <a:buNone/>
            </a:pPr>
            <a:r>
              <a:rPr lang="en-US" altLang="zh-TW" dirty="0">
                <a:ea typeface="+mn-lt"/>
                <a:cs typeface="+mn-lt"/>
              </a:rPr>
              <a:t>12.</a:t>
            </a:r>
            <a:r>
              <a:rPr lang="zh-TW" altLang="en-US">
                <a:ea typeface="+mn-lt"/>
                <a:cs typeface="+mn-lt"/>
              </a:rPr>
              <a:t> </a:t>
            </a:r>
            <a:r>
              <a:rPr lang="zh-TW">
                <a:ea typeface="+mn-lt"/>
                <a:cs typeface="+mn-lt"/>
              </a:rPr>
              <a:t>TA0011 Command and Control 命令與控制</a:t>
            </a:r>
            <a:endParaRPr lang="zh-TW" altLang="en-US" dirty="0">
              <a:ea typeface="新細明體"/>
              <a:cs typeface="Calibri"/>
            </a:endParaRPr>
          </a:p>
          <a:p>
            <a:pPr lvl="1"/>
            <a:r>
              <a:rPr lang="zh-TW">
                <a:ea typeface="+mn-lt"/>
                <a:cs typeface="+mn-lt"/>
              </a:rPr>
              <a:t>惡意攻擊者從受害或其他橫向移動後掌握的主機，跟自身的主機（C2 Server）進行連線，以作為後續竊取敏感資料的橋樑。</a:t>
            </a:r>
            <a:endParaRPr lang="zh-TW">
              <a:ea typeface="新細明體"/>
              <a:cs typeface="Calibri"/>
            </a:endParaRPr>
          </a:p>
          <a:p>
            <a:pPr marL="0" indent="0">
              <a:buNone/>
            </a:pPr>
            <a:r>
              <a:rPr lang="en-US" altLang="zh-TW" dirty="0">
                <a:ea typeface="+mn-lt"/>
                <a:cs typeface="+mn-lt"/>
              </a:rPr>
              <a:t>13. </a:t>
            </a:r>
            <a:r>
              <a:rPr lang="zh-TW">
                <a:ea typeface="+mn-lt"/>
                <a:cs typeface="+mn-lt"/>
              </a:rPr>
              <a:t>TA0010 Exfiltration 竊取資料</a:t>
            </a:r>
            <a:endParaRPr lang="zh-TW" altLang="en-US" dirty="0">
              <a:ea typeface="新細明體"/>
              <a:cs typeface="Calibri"/>
            </a:endParaRPr>
          </a:p>
          <a:p>
            <a:pPr lvl="1"/>
            <a:r>
              <a:rPr lang="zh-TW">
                <a:ea typeface="+mn-lt"/>
                <a:cs typeface="+mn-lt"/>
              </a:rPr>
              <a:t>惡意攻擊者竊取目標主機的敏感資料，透過打包壓縮和加密回傳給自身主機。</a:t>
            </a:r>
            <a:endParaRPr lang="zh-TW">
              <a:ea typeface="新細明體"/>
              <a:cs typeface="Calibri"/>
            </a:endParaRPr>
          </a:p>
          <a:p>
            <a:pPr marL="0" indent="0">
              <a:buNone/>
            </a:pPr>
            <a:r>
              <a:rPr lang="en-US" altLang="zh-TW" dirty="0">
                <a:ea typeface="+mn-lt"/>
                <a:cs typeface="+mn-lt"/>
              </a:rPr>
              <a:t>14.</a:t>
            </a:r>
            <a:r>
              <a:rPr lang="zh-TW" altLang="en-US">
                <a:ea typeface="+mn-lt"/>
                <a:cs typeface="+mn-lt"/>
              </a:rPr>
              <a:t> </a:t>
            </a:r>
            <a:r>
              <a:rPr lang="zh-TW">
                <a:ea typeface="+mn-lt"/>
                <a:cs typeface="+mn-lt"/>
              </a:rPr>
              <a:t>TA00040 Impact 影響</a:t>
            </a:r>
            <a:endParaRPr lang="zh-TW" altLang="en-US" dirty="0">
              <a:ea typeface="新細明體"/>
              <a:cs typeface="Calibri"/>
            </a:endParaRPr>
          </a:p>
          <a:p>
            <a:pPr lvl="1"/>
            <a:r>
              <a:rPr lang="zh-TW">
                <a:ea typeface="+mn-lt"/>
                <a:cs typeface="+mn-lt"/>
              </a:rPr>
              <a:t>惡意攻擊者可能會中斷或破壞目標主機的系統服務與敏感資料，來達到破壞可用性與損害完整性，如刪除系統日誌與加密客戶資料。</a:t>
            </a:r>
            <a:endParaRPr lang="zh-TW">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266342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A524B6-D489-6016-95CF-40DA3F97F352}"/>
              </a:ext>
            </a:extLst>
          </p:cNvPr>
          <p:cNvSpPr>
            <a:spLocks noGrp="1"/>
          </p:cNvSpPr>
          <p:nvPr>
            <p:ph type="title"/>
          </p:nvPr>
        </p:nvSpPr>
        <p:spPr/>
        <p:txBody>
          <a:bodyPr/>
          <a:lstStyle/>
          <a:p>
            <a:r>
              <a:rPr lang="zh-TW" b="1">
                <a:ea typeface="+mj-lt"/>
                <a:cs typeface="+mj-lt"/>
              </a:rPr>
              <a:t>MITRE Shield</a:t>
            </a:r>
            <a:endParaRPr lang="zh-TW" b="1">
              <a:ea typeface="新細明體"/>
              <a:cs typeface="Calibri Light"/>
            </a:endParaRPr>
          </a:p>
        </p:txBody>
      </p:sp>
      <p:sp>
        <p:nvSpPr>
          <p:cNvPr id="3" name="內容版面配置區 2">
            <a:extLst>
              <a:ext uri="{FF2B5EF4-FFF2-40B4-BE49-F238E27FC236}">
                <a16:creationId xmlns:a16="http://schemas.microsoft.com/office/drawing/2014/main" id="{F1E787ED-50FA-65D6-6F2A-D449302A2881}"/>
              </a:ext>
            </a:extLst>
          </p:cNvPr>
          <p:cNvSpPr>
            <a:spLocks noGrp="1"/>
          </p:cNvSpPr>
          <p:nvPr>
            <p:ph idx="1"/>
          </p:nvPr>
        </p:nvSpPr>
        <p:spPr/>
        <p:txBody>
          <a:bodyPr vert="horz" lIns="91440" tIns="45720" rIns="91440" bIns="45720" rtlCol="0" anchor="t">
            <a:normAutofit/>
          </a:bodyPr>
          <a:lstStyle/>
          <a:p>
            <a:r>
              <a:rPr lang="zh-TW">
                <a:ea typeface="+mn-lt"/>
                <a:cs typeface="+mn-lt"/>
              </a:rPr>
              <a:t>十多年來，MITRE 一直在使用基於</a:t>
            </a:r>
            <a:r>
              <a:rPr lang="zh-TW" altLang="en-US">
                <a:ea typeface="+mn-lt"/>
                <a:cs typeface="+mn-lt"/>
              </a:rPr>
              <a:t>誘捕</a:t>
            </a:r>
            <a:r>
              <a:rPr lang="zh-TW">
                <a:ea typeface="+mn-lt"/>
                <a:cs typeface="+mn-lt"/>
              </a:rPr>
              <a:t>的主動防禦來保護其網絡。2020 年 8 月，該組織將其技術整合到一個專注於主動防禦的新知識庫中，並推出了</a:t>
            </a:r>
            <a:r>
              <a:rPr lang="zh-TW" u="sng" dirty="0">
                <a:ea typeface="+mn-lt"/>
                <a:cs typeface="+mn-lt"/>
                <a:hlinkClick r:id="rId2"/>
              </a:rPr>
              <a:t>Shield</a:t>
            </a:r>
            <a:r>
              <a:rPr lang="zh-TW">
                <a:ea typeface="+mn-lt"/>
                <a:cs typeface="+mn-lt"/>
              </a:rPr>
              <a:t>。</a:t>
            </a:r>
          </a:p>
          <a:p>
            <a:r>
              <a:rPr lang="zh-TW" altLang="en-US">
                <a:ea typeface="+mn-lt"/>
                <a:cs typeface="+mn-lt"/>
              </a:rPr>
              <a:t>就像 </a:t>
            </a:r>
            <a:r>
              <a:rPr lang="en-US" altLang="zh-TW" dirty="0">
                <a:ea typeface="+mn-lt"/>
                <a:cs typeface="+mn-lt"/>
              </a:rPr>
              <a:t>ATT&amp;CK</a:t>
            </a:r>
            <a:r>
              <a:rPr lang="zh-TW" altLang="en-US">
                <a:ea typeface="+mn-lt"/>
                <a:cs typeface="+mn-lt"/>
              </a:rPr>
              <a:t> 一樣，</a:t>
            </a:r>
            <a:r>
              <a:rPr lang="en-US" altLang="zh-TW" dirty="0">
                <a:ea typeface="+mn-lt"/>
                <a:cs typeface="+mn-lt"/>
              </a:rPr>
              <a:t>Shield</a:t>
            </a:r>
            <a:r>
              <a:rPr lang="zh-TW" altLang="en-US">
                <a:ea typeface="+mn-lt"/>
                <a:cs typeface="+mn-lt"/>
              </a:rPr>
              <a:t> 也是一系列技術的集合。但是，</a:t>
            </a:r>
            <a:r>
              <a:rPr lang="en-US" altLang="zh-TW" dirty="0">
                <a:ea typeface="+mn-lt"/>
                <a:cs typeface="+mn-lt"/>
              </a:rPr>
              <a:t>Shield</a:t>
            </a:r>
            <a:r>
              <a:rPr lang="zh-TW" altLang="en-US">
                <a:ea typeface="+mn-lt"/>
                <a:cs typeface="+mn-lt"/>
              </a:rPr>
              <a:t> 並</a:t>
            </a:r>
            <a:r>
              <a:rPr lang="zh-TW" altLang="en-US">
                <a:solidFill>
                  <a:srgbClr val="FF0000"/>
                </a:solidFill>
                <a:ea typeface="+mn-lt"/>
                <a:cs typeface="+mn-lt"/>
              </a:rPr>
              <a:t>沒有從攻擊者的角度</a:t>
            </a:r>
            <a:r>
              <a:rPr lang="zh-TW" altLang="en-US">
                <a:ea typeface="+mn-lt"/>
                <a:cs typeface="+mn-lt"/>
              </a:rPr>
              <a:t>看待網絡是如何被滲透和破壞的，</a:t>
            </a:r>
            <a:r>
              <a:rPr lang="zh-TW" altLang="en-US">
                <a:solidFill>
                  <a:srgbClr val="FF0000"/>
                </a:solidFill>
                <a:ea typeface="+mn-lt"/>
                <a:cs typeface="+mn-lt"/>
              </a:rPr>
              <a:t>而是從防御者的角度</a:t>
            </a:r>
            <a:r>
              <a:rPr lang="zh-TW" altLang="en-US">
                <a:ea typeface="+mn-lt"/>
                <a:cs typeface="+mn-lt"/>
              </a:rPr>
              <a:t>來看待可以通過設置陷阱（</a:t>
            </a:r>
            <a:r>
              <a:rPr lang="zh-TW" altLang="en-US">
                <a:solidFill>
                  <a:srgbClr val="FF0000"/>
                </a:solidFill>
                <a:ea typeface="+mn-lt"/>
                <a:cs typeface="+mn-lt"/>
              </a:rPr>
              <a:t>誘餌）和攔截攻擊</a:t>
            </a:r>
            <a:r>
              <a:rPr lang="zh-TW" altLang="en-US">
                <a:ea typeface="+mn-lt"/>
                <a:cs typeface="+mn-lt"/>
              </a:rPr>
              <a:t>而不是在攻擊者橫向移動時對它們做出反應來主動破壞環境的方法</a:t>
            </a:r>
            <a:r>
              <a:rPr lang="en-US" altLang="zh-TW" dirty="0">
                <a:ea typeface="+mn-lt"/>
                <a:cs typeface="+mn-lt"/>
              </a:rPr>
              <a:t>.</a:t>
            </a:r>
            <a:endParaRPr lang="zh-TW" dirty="0">
              <a:cs typeface="Calibri"/>
            </a:endParaRPr>
          </a:p>
        </p:txBody>
      </p:sp>
      <p:sp>
        <p:nvSpPr>
          <p:cNvPr id="4" name="文字方塊 3">
            <a:extLst>
              <a:ext uri="{FF2B5EF4-FFF2-40B4-BE49-F238E27FC236}">
                <a16:creationId xmlns:a16="http://schemas.microsoft.com/office/drawing/2014/main" id="{E23C8E49-35E4-1F6F-6CDA-DC08BF020B8C}"/>
              </a:ext>
            </a:extLst>
          </p:cNvPr>
          <p:cNvSpPr txBox="1"/>
          <p:nvPr/>
        </p:nvSpPr>
        <p:spPr>
          <a:xfrm>
            <a:off x="6703325" y="561831"/>
            <a:ext cx="4540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新細明體"/>
              </a:rPr>
              <a:t>參考資料 : </a:t>
            </a:r>
            <a:r>
              <a:rPr lang="en-US" altLang="zh-TW" dirty="0">
                <a:ea typeface="+mn-lt"/>
                <a:cs typeface="+mn-lt"/>
                <a:hlinkClick r:id="rId3"/>
              </a:rPr>
              <a:t>A</a:t>
            </a:r>
            <a:r>
              <a:rPr lang="zh-TW" dirty="0">
                <a:ea typeface="+mn-lt"/>
                <a:cs typeface="+mn-lt"/>
                <a:hlinkClick r:id="rId3"/>
              </a:rPr>
              <a:t>ctive</a:t>
            </a:r>
            <a:r>
              <a:rPr lang="zh-TW" altLang="en-US" dirty="0">
                <a:ea typeface="+mn-lt"/>
                <a:cs typeface="+mn-lt"/>
                <a:hlinkClick r:id="rId3"/>
              </a:rPr>
              <a:t> </a:t>
            </a:r>
            <a:r>
              <a:rPr lang="en-US" altLang="zh-TW" dirty="0">
                <a:ea typeface="+mn-lt"/>
                <a:cs typeface="+mn-lt"/>
                <a:hlinkClick r:id="rId3"/>
              </a:rPr>
              <a:t>D</a:t>
            </a:r>
            <a:r>
              <a:rPr lang="zh-TW" dirty="0">
                <a:ea typeface="+mn-lt"/>
                <a:cs typeface="+mn-lt"/>
                <a:hlinkClick r:id="rId3"/>
              </a:rPr>
              <a:t>efense</a:t>
            </a:r>
            <a:r>
              <a:rPr lang="zh-TW" altLang="en-US" dirty="0">
                <a:ea typeface="+mn-lt"/>
                <a:cs typeface="+mn-lt"/>
                <a:hlinkClick r:id="rId3"/>
              </a:rPr>
              <a:t> </a:t>
            </a:r>
            <a:r>
              <a:rPr lang="en-US" altLang="zh-TW" dirty="0">
                <a:ea typeface="+mn-lt"/>
                <a:cs typeface="+mn-lt"/>
                <a:hlinkClick r:id="rId3"/>
              </a:rPr>
              <a:t>w</a:t>
            </a:r>
            <a:r>
              <a:rPr lang="zh-TW" dirty="0">
                <a:ea typeface="+mn-lt"/>
                <a:cs typeface="+mn-lt"/>
                <a:hlinkClick r:id="rId3"/>
              </a:rPr>
              <a:t>it</a:t>
            </a:r>
            <a:r>
              <a:rPr lang="en-US" altLang="zh-TW" dirty="0">
                <a:ea typeface="+mn-lt"/>
                <a:cs typeface="+mn-lt"/>
                <a:hlinkClick r:id="rId3"/>
              </a:rPr>
              <a:t>h</a:t>
            </a:r>
            <a:r>
              <a:rPr lang="zh-TW" altLang="en-US" dirty="0">
                <a:ea typeface="+mn-lt"/>
                <a:cs typeface="+mn-lt"/>
                <a:hlinkClick r:id="rId3"/>
              </a:rPr>
              <a:t> </a:t>
            </a:r>
            <a:r>
              <a:rPr lang="en-US" altLang="zh-TW" dirty="0">
                <a:ea typeface="+mn-lt"/>
                <a:cs typeface="+mn-lt"/>
                <a:hlinkClick r:id="rId3"/>
              </a:rPr>
              <a:t>MITRE</a:t>
            </a:r>
            <a:r>
              <a:rPr lang="zh-TW" altLang="en-US" dirty="0">
                <a:ea typeface="+mn-lt"/>
                <a:cs typeface="+mn-lt"/>
                <a:hlinkClick r:id="rId3"/>
              </a:rPr>
              <a:t> </a:t>
            </a:r>
            <a:r>
              <a:rPr lang="en-US" altLang="zh-TW" dirty="0">
                <a:ea typeface="+mn-lt"/>
                <a:cs typeface="+mn-lt"/>
                <a:hlinkClick r:id="rId3"/>
              </a:rPr>
              <a:t>E</a:t>
            </a:r>
            <a:r>
              <a:rPr lang="zh-TW" dirty="0">
                <a:ea typeface="+mn-lt"/>
                <a:cs typeface="+mn-lt"/>
                <a:hlinkClick r:id="rId3"/>
              </a:rPr>
              <a:t>ngage</a:t>
            </a:r>
            <a:endParaRPr lang="zh-TW" altLang="en-US">
              <a:ea typeface="+mn-lt"/>
              <a:cs typeface="+mn-lt"/>
            </a:endParaRPr>
          </a:p>
          <a:p>
            <a:endParaRPr lang="zh-TW" altLang="en-US" dirty="0">
              <a:ea typeface="新細明體"/>
              <a:cs typeface="+mn-lt"/>
            </a:endParaRPr>
          </a:p>
        </p:txBody>
      </p:sp>
    </p:spTree>
    <p:extLst>
      <p:ext uri="{BB962C8B-B14F-4D97-AF65-F5344CB8AC3E}">
        <p14:creationId xmlns:p14="http://schemas.microsoft.com/office/powerpoint/2010/main" val="75213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7118D1-9218-F58B-367E-777C3225D8F2}"/>
              </a:ext>
            </a:extLst>
          </p:cNvPr>
          <p:cNvSpPr>
            <a:spLocks noGrp="1"/>
          </p:cNvSpPr>
          <p:nvPr>
            <p:ph type="title"/>
          </p:nvPr>
        </p:nvSpPr>
        <p:spPr/>
        <p:txBody>
          <a:bodyPr/>
          <a:lstStyle/>
          <a:p>
            <a:r>
              <a:rPr lang="zh-TW">
                <a:ea typeface="+mj-lt"/>
                <a:cs typeface="+mj-lt"/>
              </a:rPr>
              <a:t>演變成 MITRE Engage</a:t>
            </a:r>
          </a:p>
        </p:txBody>
      </p:sp>
      <p:sp>
        <p:nvSpPr>
          <p:cNvPr id="3" name="內容版面配置區 2">
            <a:extLst>
              <a:ext uri="{FF2B5EF4-FFF2-40B4-BE49-F238E27FC236}">
                <a16:creationId xmlns:a16="http://schemas.microsoft.com/office/drawing/2014/main" id="{B1048CDF-4D8A-CC86-4B22-1C6D15730852}"/>
              </a:ext>
            </a:extLst>
          </p:cNvPr>
          <p:cNvSpPr>
            <a:spLocks noGrp="1"/>
          </p:cNvSpPr>
          <p:nvPr>
            <p:ph idx="1"/>
          </p:nvPr>
        </p:nvSpPr>
        <p:spPr>
          <a:xfrm>
            <a:off x="838200" y="1825625"/>
            <a:ext cx="10515600" cy="1348831"/>
          </a:xfrm>
        </p:spPr>
        <p:txBody>
          <a:bodyPr vert="horz" lIns="91440" tIns="45720" rIns="91440" bIns="45720" rtlCol="0" anchor="t">
            <a:normAutofit/>
          </a:bodyPr>
          <a:lstStyle/>
          <a:p>
            <a:r>
              <a:rPr lang="zh-TW">
                <a:ea typeface="+mn-lt"/>
                <a:cs typeface="+mn-lt"/>
              </a:rPr>
              <a:t>MITRE 團隊將 Shield 簡化為一個新框架，可以幫助網絡從業者、領導者和供應商計劃和實施對手參與、欺騙和拒絕活動。新框架名為 Engage，於 2021 年 8 月推出測試版。</a:t>
            </a:r>
            <a:endParaRPr lang="zh-TW" altLang="en-US"/>
          </a:p>
        </p:txBody>
      </p:sp>
      <p:pic>
        <p:nvPicPr>
          <p:cNvPr id="4" name="圖片 4" descr="一張含有 文字 的圖片&#10;&#10;自動產生的描述">
            <a:extLst>
              <a:ext uri="{FF2B5EF4-FFF2-40B4-BE49-F238E27FC236}">
                <a16:creationId xmlns:a16="http://schemas.microsoft.com/office/drawing/2014/main" id="{68765891-8583-8AD8-367B-96C5ACF920A9}"/>
              </a:ext>
            </a:extLst>
          </p:cNvPr>
          <p:cNvPicPr>
            <a:picLocks noChangeAspect="1"/>
          </p:cNvPicPr>
          <p:nvPr/>
        </p:nvPicPr>
        <p:blipFill>
          <a:blip r:embed="rId2"/>
          <a:stretch>
            <a:fillRect/>
          </a:stretch>
        </p:blipFill>
        <p:spPr>
          <a:xfrm>
            <a:off x="777922" y="3426822"/>
            <a:ext cx="6712423" cy="2802147"/>
          </a:xfrm>
          <a:prstGeom prst="rect">
            <a:avLst/>
          </a:prstGeom>
        </p:spPr>
      </p:pic>
      <p:sp>
        <p:nvSpPr>
          <p:cNvPr id="5" name="文字方塊 4">
            <a:extLst>
              <a:ext uri="{FF2B5EF4-FFF2-40B4-BE49-F238E27FC236}">
                <a16:creationId xmlns:a16="http://schemas.microsoft.com/office/drawing/2014/main" id="{42F1348C-7B8E-A860-9384-AD557DCBFB07}"/>
              </a:ext>
            </a:extLst>
          </p:cNvPr>
          <p:cNvSpPr txBox="1"/>
          <p:nvPr/>
        </p:nvSpPr>
        <p:spPr>
          <a:xfrm>
            <a:off x="8011236" y="3746309"/>
            <a:ext cx="38009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000">
                <a:ea typeface="+mn-lt"/>
                <a:cs typeface="+mn-lt"/>
              </a:rPr>
              <a:t> MITRE Engage是一個框架</a:t>
            </a:r>
            <a:endParaRPr lang="zh-TW" sz="2000">
              <a:ea typeface="新細明體"/>
              <a:cs typeface="Calibri" panose="020F0502020204030204"/>
            </a:endParaRPr>
          </a:p>
          <a:p>
            <a:r>
              <a:rPr lang="zh-TW" sz="2000">
                <a:ea typeface="+mn-lt"/>
                <a:cs typeface="+mn-lt"/>
              </a:rPr>
              <a:t>用於規劃和討論對手交戰行動</a:t>
            </a:r>
          </a:p>
          <a:p>
            <a:r>
              <a:rPr lang="zh-TW" sz="2000">
                <a:ea typeface="+mn-lt"/>
                <a:cs typeface="+mn-lt"/>
              </a:rPr>
              <a:t>這使您 能夠吸引對手</a:t>
            </a:r>
          </a:p>
          <a:p>
            <a:r>
              <a:rPr lang="zh-TW" sz="2000">
                <a:ea typeface="+mn-lt"/>
                <a:cs typeface="+mn-lt"/>
              </a:rPr>
              <a:t>並實現您的網絡安全目標。</a:t>
            </a:r>
          </a:p>
        </p:txBody>
      </p:sp>
    </p:spTree>
    <p:extLst>
      <p:ext uri="{BB962C8B-B14F-4D97-AF65-F5344CB8AC3E}">
        <p14:creationId xmlns:p14="http://schemas.microsoft.com/office/powerpoint/2010/main" val="1073330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C1ED80-F7E9-42A5-93B4-F17B544AA4F5}"/>
              </a:ext>
            </a:extLst>
          </p:cNvPr>
          <p:cNvSpPr>
            <a:spLocks noGrp="1"/>
          </p:cNvSpPr>
          <p:nvPr>
            <p:ph type="title"/>
          </p:nvPr>
        </p:nvSpPr>
        <p:spPr/>
        <p:txBody>
          <a:bodyPr/>
          <a:lstStyle/>
          <a:p>
            <a:r>
              <a:rPr lang="zh-TW" altLang="en-US">
                <a:ea typeface="新細明體"/>
                <a:cs typeface="Calibri Light"/>
              </a:rPr>
              <a:t>兩者差異</a:t>
            </a:r>
            <a:endParaRPr lang="zh-TW" altLang="en-US"/>
          </a:p>
        </p:txBody>
      </p:sp>
      <p:sp>
        <p:nvSpPr>
          <p:cNvPr id="3" name="內容版面配置區 2">
            <a:extLst>
              <a:ext uri="{FF2B5EF4-FFF2-40B4-BE49-F238E27FC236}">
                <a16:creationId xmlns:a16="http://schemas.microsoft.com/office/drawing/2014/main" id="{3CA2076D-3DFB-4D29-F56A-C3CAC59E70EA}"/>
              </a:ext>
            </a:extLst>
          </p:cNvPr>
          <p:cNvSpPr>
            <a:spLocks noGrp="1"/>
          </p:cNvSpPr>
          <p:nvPr>
            <p:ph idx="1"/>
          </p:nvPr>
        </p:nvSpPr>
        <p:spPr>
          <a:xfrm>
            <a:off x="838200" y="1825625"/>
            <a:ext cx="10515600" cy="4726651"/>
          </a:xfrm>
        </p:spPr>
        <p:txBody>
          <a:bodyPr vert="horz" lIns="91440" tIns="45720" rIns="91440" bIns="45720" rtlCol="0" anchor="t">
            <a:normAutofit lnSpcReduction="10000"/>
          </a:bodyPr>
          <a:lstStyle/>
          <a:p>
            <a:r>
              <a:rPr lang="zh-TW">
                <a:ea typeface="+mn-lt"/>
                <a:cs typeface="+mn-lt"/>
              </a:rPr>
              <a:t>除了簡化其範圍，讓Engage框架內容更明確，MITRE為了消除歧義，因此框架中的項目也有一些變動調整。</a:t>
            </a:r>
            <a:endParaRPr lang="zh-TW" altLang="en-US">
              <a:cs typeface="Calibri" panose="020F0502020204030204"/>
            </a:endParaRPr>
          </a:p>
          <a:p>
            <a:r>
              <a:rPr lang="zh-TW">
                <a:ea typeface="+mn-lt"/>
                <a:cs typeface="+mn-lt"/>
              </a:rPr>
              <a:t>例如，在ATT&amp;CK矩陣提到的攻擊戰術流程，如Tactics、Techniques等，在Engage矩陣當中，將會</a:t>
            </a:r>
            <a:r>
              <a:rPr lang="zh-TW">
                <a:solidFill>
                  <a:srgbClr val="FF0000"/>
                </a:solidFill>
                <a:ea typeface="+mn-lt"/>
                <a:cs typeface="+mn-lt"/>
              </a:rPr>
              <a:t>使用不同術語</a:t>
            </a:r>
            <a:r>
              <a:rPr lang="zh-TW">
                <a:ea typeface="+mn-lt"/>
                <a:cs typeface="+mn-lt"/>
              </a:rPr>
              <a:t>。</a:t>
            </a:r>
            <a:endParaRPr lang="zh-TW"/>
          </a:p>
          <a:p>
            <a:r>
              <a:rPr lang="zh-TW">
                <a:ea typeface="+mn-lt"/>
                <a:cs typeface="+mn-lt"/>
              </a:rPr>
              <a:t>例如，Engage在術語上，將用「方法（Approaches）」，來替代ATT&amp;CK當中採用的「戰術（Tactics）」，同時，也以「活動（Activities）」，來替代ATT&amp;CK中採用的「技法（Techniques）」。</a:t>
            </a:r>
            <a:endParaRPr lang="zh-TW"/>
          </a:p>
          <a:p>
            <a:r>
              <a:rPr lang="zh-TW">
                <a:ea typeface="+mn-lt"/>
                <a:cs typeface="+mn-lt"/>
              </a:rPr>
              <a:t>因此，現有的Engage矩陣有何不同？簡單來說，之前S</a:t>
            </a:r>
            <a:r>
              <a:rPr lang="zh-TW">
                <a:solidFill>
                  <a:srgbClr val="FF0000"/>
                </a:solidFill>
                <a:ea typeface="+mn-lt"/>
                <a:cs typeface="+mn-lt"/>
              </a:rPr>
              <a:t>hield具有8個戰術階段，以及36項技術手法</a:t>
            </a:r>
            <a:r>
              <a:rPr lang="zh-TW">
                <a:ea typeface="+mn-lt"/>
                <a:cs typeface="+mn-lt"/>
              </a:rPr>
              <a:t>，現在</a:t>
            </a:r>
            <a:r>
              <a:rPr lang="zh-TW">
                <a:solidFill>
                  <a:srgbClr val="FF0000"/>
                </a:solidFill>
                <a:ea typeface="+mn-lt"/>
                <a:cs typeface="+mn-lt"/>
              </a:rPr>
              <a:t>Engage則畫分為9個方法，以及31個具體活動</a:t>
            </a:r>
            <a:r>
              <a:rPr lang="zh-TW">
                <a:ea typeface="+mn-lt"/>
                <a:cs typeface="+mn-lt"/>
              </a:rPr>
              <a:t>，同時還新增了更高的目標層級內容，</a:t>
            </a:r>
            <a:r>
              <a:rPr lang="zh-TW">
                <a:solidFill>
                  <a:srgbClr val="FF0000"/>
                </a:solidFill>
                <a:ea typeface="+mn-lt"/>
                <a:cs typeface="+mn-lt"/>
              </a:rPr>
              <a:t>並區分為戰略行動與交戰行動兩種類別</a:t>
            </a:r>
            <a:r>
              <a:rPr lang="zh-TW">
                <a:ea typeface="+mn-lt"/>
                <a:cs typeface="+mn-lt"/>
              </a:rPr>
              <a:t>。</a:t>
            </a:r>
            <a:endParaRPr lang="zh-TW"/>
          </a:p>
          <a:p>
            <a:endParaRPr lang="zh-TW" altLang="en-US" dirty="0">
              <a:ea typeface="新細明體"/>
              <a:cs typeface="Calibri"/>
            </a:endParaRPr>
          </a:p>
        </p:txBody>
      </p:sp>
      <p:sp>
        <p:nvSpPr>
          <p:cNvPr id="4" name="文字方塊 3">
            <a:extLst>
              <a:ext uri="{FF2B5EF4-FFF2-40B4-BE49-F238E27FC236}">
                <a16:creationId xmlns:a16="http://schemas.microsoft.com/office/drawing/2014/main" id="{73228D97-8582-E6AF-6A84-8F42D09DE714}"/>
              </a:ext>
            </a:extLst>
          </p:cNvPr>
          <p:cNvSpPr txBox="1"/>
          <p:nvPr/>
        </p:nvSpPr>
        <p:spPr>
          <a:xfrm>
            <a:off x="8375176" y="65281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dirty="0">
                <a:ea typeface="+mn-lt"/>
                <a:cs typeface="+mn-lt"/>
                <a:hlinkClick r:id="rId2"/>
              </a:rPr>
              <a:t>https://www.ithome.com.tw/news/146581</a:t>
            </a:r>
            <a:endParaRPr lang="zh-TW"/>
          </a:p>
        </p:txBody>
      </p:sp>
    </p:spTree>
    <p:extLst>
      <p:ext uri="{BB962C8B-B14F-4D97-AF65-F5344CB8AC3E}">
        <p14:creationId xmlns:p14="http://schemas.microsoft.com/office/powerpoint/2010/main" val="381790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029C85-400C-6953-D97F-BA237369AB36}"/>
              </a:ext>
            </a:extLst>
          </p:cNvPr>
          <p:cNvSpPr>
            <a:spLocks noGrp="1"/>
          </p:cNvSpPr>
          <p:nvPr>
            <p:ph type="title"/>
          </p:nvPr>
        </p:nvSpPr>
        <p:spPr>
          <a:xfrm>
            <a:off x="838200" y="58050"/>
            <a:ext cx="10515600" cy="1325563"/>
          </a:xfrm>
        </p:spPr>
        <p:txBody>
          <a:bodyPr/>
          <a:lstStyle/>
          <a:p>
            <a:r>
              <a:rPr lang="zh-TW">
                <a:ea typeface="+mj-lt"/>
                <a:cs typeface="+mj-lt"/>
              </a:rPr>
              <a:t>MITRE Engage 與 Shield的不同之處</a:t>
            </a:r>
            <a:endParaRPr lang="zh-TW"/>
          </a:p>
        </p:txBody>
      </p:sp>
      <p:sp>
        <p:nvSpPr>
          <p:cNvPr id="3" name="內容版面配置區 2">
            <a:extLst>
              <a:ext uri="{FF2B5EF4-FFF2-40B4-BE49-F238E27FC236}">
                <a16:creationId xmlns:a16="http://schemas.microsoft.com/office/drawing/2014/main" id="{3BF03429-BC90-C7F3-2256-A68C08E32F2F}"/>
              </a:ext>
            </a:extLst>
          </p:cNvPr>
          <p:cNvSpPr>
            <a:spLocks noGrp="1"/>
          </p:cNvSpPr>
          <p:nvPr>
            <p:ph idx="1"/>
          </p:nvPr>
        </p:nvSpPr>
        <p:spPr>
          <a:xfrm>
            <a:off x="838200" y="1541297"/>
            <a:ext cx="10515600" cy="2736354"/>
          </a:xfrm>
        </p:spPr>
        <p:txBody>
          <a:bodyPr vert="horz" lIns="91440" tIns="45720" rIns="91440" bIns="45720" rtlCol="0" anchor="t">
            <a:normAutofit/>
          </a:bodyPr>
          <a:lstStyle/>
          <a:p>
            <a:pPr marL="514350" indent="-514350">
              <a:buAutoNum type="arabicPeriod"/>
            </a:pPr>
            <a:r>
              <a:rPr lang="zh-TW" sz="2400">
                <a:ea typeface="+mn-lt"/>
                <a:cs typeface="+mn-lt"/>
              </a:rPr>
              <a:t>Provides the security community with a shared vocabulary that can help standardize the foundational thinking around active defense, deception, and adversary engagement.</a:t>
            </a:r>
            <a:endParaRPr lang="zh-TW" altLang="en-US" sz="2400">
              <a:ea typeface="新細明體"/>
              <a:cs typeface="Calibri" panose="020F0502020204030204"/>
            </a:endParaRPr>
          </a:p>
          <a:p>
            <a:pPr marL="514350" indent="-514350">
              <a:buAutoNum type="arabicPeriod"/>
            </a:pPr>
            <a:r>
              <a:rPr lang="zh-TW" sz="2400">
                <a:ea typeface="+mn-lt"/>
                <a:cs typeface="+mn-lt"/>
              </a:rPr>
              <a:t>Provides a framework for running end-to-end active defense programs that encompass planning, operations, and analysis.</a:t>
            </a:r>
            <a:endParaRPr lang="zh-TW" sz="2400">
              <a:ea typeface="新細明體"/>
              <a:cs typeface="Calibri" panose="020F0502020204030204"/>
            </a:endParaRPr>
          </a:p>
          <a:p>
            <a:pPr marL="514350" indent="-514350">
              <a:buAutoNum type="arabicPeriod"/>
            </a:pPr>
            <a:r>
              <a:rPr lang="zh-TW" sz="2400">
                <a:ea typeface="+mn-lt"/>
                <a:cs typeface="+mn-lt"/>
              </a:rPr>
              <a:t>Organizes activities under approaches to enable security teams to prioritize active defense techniques based on their maturity level and bandwidth.</a:t>
            </a:r>
            <a:endParaRPr lang="zh-TW" sz="2400">
              <a:cs typeface="Calibri" panose="020F0502020204030204"/>
            </a:endParaRPr>
          </a:p>
          <a:p>
            <a:endParaRPr lang="zh-TW" altLang="en-US" dirty="0">
              <a:ea typeface="新細明體"/>
              <a:cs typeface="Calibri"/>
            </a:endParaRPr>
          </a:p>
        </p:txBody>
      </p:sp>
      <p:sp>
        <p:nvSpPr>
          <p:cNvPr id="4" name="文字方塊 3">
            <a:extLst>
              <a:ext uri="{FF2B5EF4-FFF2-40B4-BE49-F238E27FC236}">
                <a16:creationId xmlns:a16="http://schemas.microsoft.com/office/drawing/2014/main" id="{F1058CF1-6964-1EE2-1069-D197D7C94E67}"/>
              </a:ext>
            </a:extLst>
          </p:cNvPr>
          <p:cNvSpPr txBox="1"/>
          <p:nvPr/>
        </p:nvSpPr>
        <p:spPr>
          <a:xfrm>
            <a:off x="834788" y="4349086"/>
            <a:ext cx="102380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zh-TW" sz="2400">
                <a:ea typeface="+mn-lt"/>
                <a:cs typeface="+mn-lt"/>
              </a:rPr>
              <a:t>為安全社</a:t>
            </a:r>
            <a:r>
              <a:rPr lang="zh-TW" altLang="en-US" sz="2400">
                <a:ea typeface="+mn-lt"/>
                <a:cs typeface="+mn-lt"/>
              </a:rPr>
              <a:t>群</a:t>
            </a:r>
            <a:r>
              <a:rPr lang="zh-TW" sz="2400">
                <a:ea typeface="+mn-lt"/>
                <a:cs typeface="+mn-lt"/>
              </a:rPr>
              <a:t>提供共享詞彙表，有助於標準化圍繞主動防禦、欺騙和對手參與的基本思維。</a:t>
            </a:r>
            <a:endParaRPr lang="zh-TW" sz="2400">
              <a:ea typeface="新細明體"/>
              <a:cs typeface="Calibri" panose="020F0502020204030204"/>
            </a:endParaRPr>
          </a:p>
          <a:p>
            <a:pPr marL="342900" indent="-342900">
              <a:buAutoNum type="arabicPeriod"/>
            </a:pPr>
            <a:r>
              <a:rPr lang="zh-TW" sz="2400">
                <a:ea typeface="+mn-lt"/>
                <a:cs typeface="+mn-lt"/>
              </a:rPr>
              <a:t>為運行端到端主動防禦計劃提供了一個框架，包括規劃、操作和分析。</a:t>
            </a:r>
            <a:endParaRPr lang="zh-TW" sz="2400">
              <a:ea typeface="新細明體"/>
              <a:cs typeface="Calibri" panose="020F0502020204030204"/>
            </a:endParaRPr>
          </a:p>
          <a:p>
            <a:pPr marL="342900" indent="-342900">
              <a:buAutoNum type="arabicPeriod"/>
            </a:pPr>
            <a:r>
              <a:rPr lang="zh-TW" sz="2400">
                <a:ea typeface="+mn-lt"/>
                <a:cs typeface="+mn-lt"/>
              </a:rPr>
              <a:t>根據方法組織活動，使安全團隊能夠根據其成熟度級別和帶寬優先考慮主動防禦技術。</a:t>
            </a:r>
            <a:endParaRPr lang="zh-TW" sz="2400">
              <a:ea typeface="新細明體"/>
              <a:cs typeface="Calibri" panose="020F0502020204030204"/>
            </a:endParaRPr>
          </a:p>
          <a:p>
            <a:pPr marL="342900" indent="-342900" algn="l">
              <a:buAutoNum type="arabicPeriod"/>
            </a:pPr>
            <a:endParaRPr lang="zh-TW" altLang="en-US" sz="2400" dirty="0">
              <a:ea typeface="新細明體"/>
              <a:cs typeface="Calibri"/>
            </a:endParaRPr>
          </a:p>
        </p:txBody>
      </p:sp>
    </p:spTree>
    <p:extLst>
      <p:ext uri="{BB962C8B-B14F-4D97-AF65-F5344CB8AC3E}">
        <p14:creationId xmlns:p14="http://schemas.microsoft.com/office/powerpoint/2010/main" val="143714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368224-C599-694B-7708-82C0035EF9D6}"/>
              </a:ext>
            </a:extLst>
          </p:cNvPr>
          <p:cNvSpPr>
            <a:spLocks noGrp="1"/>
          </p:cNvSpPr>
          <p:nvPr>
            <p:ph type="title"/>
          </p:nvPr>
        </p:nvSpPr>
        <p:spPr/>
        <p:txBody>
          <a:bodyPr/>
          <a:lstStyle/>
          <a:p>
            <a:r>
              <a:rPr lang="zh-TW">
                <a:cs typeface="Calibri Light"/>
              </a:rPr>
              <a:t>MITRE Engage Matrix</a:t>
            </a:r>
            <a:endParaRPr lang="zh-TW">
              <a:ea typeface="+mj-lt"/>
              <a:cs typeface="+mj-lt"/>
            </a:endParaRPr>
          </a:p>
        </p:txBody>
      </p:sp>
      <p:sp>
        <p:nvSpPr>
          <p:cNvPr id="3" name="內容版面配置區 2">
            <a:extLst>
              <a:ext uri="{FF2B5EF4-FFF2-40B4-BE49-F238E27FC236}">
                <a16:creationId xmlns:a16="http://schemas.microsoft.com/office/drawing/2014/main" id="{A46A5FD7-5B97-E575-32CC-9188C9D8FEA1}"/>
              </a:ext>
            </a:extLst>
          </p:cNvPr>
          <p:cNvSpPr>
            <a:spLocks noGrp="1"/>
          </p:cNvSpPr>
          <p:nvPr>
            <p:ph idx="1"/>
          </p:nvPr>
        </p:nvSpPr>
        <p:spPr>
          <a:xfrm>
            <a:off x="838200" y="1825625"/>
            <a:ext cx="10515600" cy="4351338"/>
          </a:xfrm>
        </p:spPr>
        <p:txBody>
          <a:bodyPr vert="horz" lIns="91440" tIns="45720" rIns="91440" bIns="45720" rtlCol="0" anchor="t">
            <a:normAutofit lnSpcReduction="10000"/>
          </a:bodyPr>
          <a:lstStyle/>
          <a:p>
            <a:r>
              <a:rPr lang="zh-TW">
                <a:ea typeface="+mn-lt"/>
                <a:cs typeface="+mn-lt"/>
              </a:rPr>
              <a:t>The MITRE Engage Matrix is informed by adversary behavior observed in the real world and is intended to drive strategic cyber outcomes. The Matrix consists of the following core components: Goals, Approaches, and Activities. Strategic goals, approaches, and activities bookend the Matrix and ensure that defenders appropriately drive operations with strategic planning and analysis.</a:t>
            </a:r>
            <a:endParaRPr lang="zh-TW" altLang="en-US" dirty="0">
              <a:ea typeface="+mn-lt"/>
              <a:cs typeface="+mn-lt"/>
            </a:endParaRPr>
          </a:p>
          <a:p>
            <a:endParaRPr lang="zh-TW" altLang="en-US" dirty="0">
              <a:ea typeface="+mn-lt"/>
              <a:cs typeface="+mn-lt"/>
            </a:endParaRPr>
          </a:p>
          <a:p>
            <a:r>
              <a:rPr lang="zh-TW">
                <a:ea typeface="+mn-lt"/>
                <a:cs typeface="+mn-lt"/>
              </a:rPr>
              <a:t>MITRE 參與矩陣以現實世界中觀察到的對手行為為依據，旨在推動戰略性網絡成果。該矩陣由以下核心組件組成：目標、方法和活動。戰略目標、方法和活動為矩陣奠定了基礎，並確保防御者通過戰略規劃和分析適當地推動行動。</a:t>
            </a:r>
            <a:endParaRPr lang="zh-TW" altLang="en-US">
              <a:ea typeface="新細明體"/>
              <a:cs typeface="Calibri"/>
            </a:endParaRPr>
          </a:p>
        </p:txBody>
      </p:sp>
    </p:spTree>
    <p:extLst>
      <p:ext uri="{BB962C8B-B14F-4D97-AF65-F5344CB8AC3E}">
        <p14:creationId xmlns:p14="http://schemas.microsoft.com/office/powerpoint/2010/main" val="75761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4" descr="一張含有 桌 的圖片&#10;&#10;自動產生的描述">
            <a:extLst>
              <a:ext uri="{FF2B5EF4-FFF2-40B4-BE49-F238E27FC236}">
                <a16:creationId xmlns:a16="http://schemas.microsoft.com/office/drawing/2014/main" id="{283ED324-F040-44F7-2CC9-474BCCEF4039}"/>
              </a:ext>
            </a:extLst>
          </p:cNvPr>
          <p:cNvPicPr>
            <a:picLocks noGrp="1" noChangeAspect="1"/>
          </p:cNvPicPr>
          <p:nvPr>
            <p:ph idx="1"/>
          </p:nvPr>
        </p:nvPicPr>
        <p:blipFill>
          <a:blip r:embed="rId2"/>
          <a:stretch>
            <a:fillRect/>
          </a:stretch>
        </p:blipFill>
        <p:spPr>
          <a:xfrm>
            <a:off x="775975" y="426732"/>
            <a:ext cx="10640047" cy="6000440"/>
          </a:xfrm>
        </p:spPr>
      </p:pic>
    </p:spTree>
    <p:extLst>
      <p:ext uri="{BB962C8B-B14F-4D97-AF65-F5344CB8AC3E}">
        <p14:creationId xmlns:p14="http://schemas.microsoft.com/office/powerpoint/2010/main" val="1352151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A66859-94B9-0357-D6AF-34CD6338E28C}"/>
              </a:ext>
            </a:extLst>
          </p:cNvPr>
          <p:cNvSpPr>
            <a:spLocks noGrp="1"/>
          </p:cNvSpPr>
          <p:nvPr>
            <p:ph type="title"/>
          </p:nvPr>
        </p:nvSpPr>
        <p:spPr/>
        <p:txBody>
          <a:bodyPr/>
          <a:lstStyle/>
          <a:p>
            <a:r>
              <a:rPr lang="zh-TW" b="1">
                <a:ea typeface="+mj-lt"/>
                <a:cs typeface="+mj-lt"/>
              </a:rPr>
              <a:t>Collect</a:t>
            </a:r>
            <a:endParaRPr lang="zh-TW"/>
          </a:p>
        </p:txBody>
      </p:sp>
      <p:pic>
        <p:nvPicPr>
          <p:cNvPr id="4" name="圖片 4" descr="一張含有 文字 的圖片&#10;&#10;自動產生的描述">
            <a:extLst>
              <a:ext uri="{FF2B5EF4-FFF2-40B4-BE49-F238E27FC236}">
                <a16:creationId xmlns:a16="http://schemas.microsoft.com/office/drawing/2014/main" id="{30D99913-67CF-C61C-45DF-33FFAF61C53E}"/>
              </a:ext>
            </a:extLst>
          </p:cNvPr>
          <p:cNvPicPr>
            <a:picLocks noGrp="1" noChangeAspect="1"/>
          </p:cNvPicPr>
          <p:nvPr>
            <p:ph idx="1"/>
          </p:nvPr>
        </p:nvPicPr>
        <p:blipFill>
          <a:blip r:embed="rId2"/>
          <a:stretch>
            <a:fillRect/>
          </a:stretch>
        </p:blipFill>
        <p:spPr>
          <a:xfrm>
            <a:off x="838200" y="1715294"/>
            <a:ext cx="2609850" cy="4238625"/>
          </a:xfrm>
        </p:spPr>
      </p:pic>
      <p:sp>
        <p:nvSpPr>
          <p:cNvPr id="5" name="文字方塊 4">
            <a:extLst>
              <a:ext uri="{FF2B5EF4-FFF2-40B4-BE49-F238E27FC236}">
                <a16:creationId xmlns:a16="http://schemas.microsoft.com/office/drawing/2014/main" id="{07B6763D-D435-A051-84D6-C99107E8B18E}"/>
              </a:ext>
            </a:extLst>
          </p:cNvPr>
          <p:cNvSpPr txBox="1"/>
          <p:nvPr/>
        </p:nvSpPr>
        <p:spPr>
          <a:xfrm>
            <a:off x="3860041" y="3928280"/>
            <a:ext cx="807719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收集</a:t>
            </a:r>
            <a:endParaRPr lang="zh-TW" sz="2800">
              <a:ea typeface="新細明體"/>
              <a:cs typeface="Calibri"/>
            </a:endParaRPr>
          </a:p>
          <a:p>
            <a:r>
              <a:rPr lang="zh-TW" sz="2800">
                <a:ea typeface="+mn-lt"/>
                <a:cs typeface="+mn-lt"/>
              </a:rPr>
              <a:t>編號：EAP0001</a:t>
            </a:r>
            <a:endParaRPr lang="zh-TW" sz="2800">
              <a:ea typeface="新細明體"/>
              <a:cs typeface="Calibri"/>
            </a:endParaRPr>
          </a:p>
          <a:p>
            <a:pPr algn="l"/>
            <a:r>
              <a:rPr lang="zh-TW" sz="2800">
                <a:ea typeface="+mn-lt"/>
                <a:cs typeface="+mn-lt"/>
              </a:rPr>
              <a:t>收集對手工具，觀察戰術，並收集有關對手活動的其他原始情報。</a:t>
            </a:r>
            <a:endParaRPr lang="zh-TW" sz="2800">
              <a:ea typeface="新細明體"/>
              <a:cs typeface="Calibri"/>
            </a:endParaRPr>
          </a:p>
        </p:txBody>
      </p:sp>
      <p:pic>
        <p:nvPicPr>
          <p:cNvPr id="6" name="圖片 6">
            <a:extLst>
              <a:ext uri="{FF2B5EF4-FFF2-40B4-BE49-F238E27FC236}">
                <a16:creationId xmlns:a16="http://schemas.microsoft.com/office/drawing/2014/main" id="{1E163339-A7B6-23BD-7860-70184F907D31}"/>
              </a:ext>
            </a:extLst>
          </p:cNvPr>
          <p:cNvPicPr>
            <a:picLocks noChangeAspect="1"/>
          </p:cNvPicPr>
          <p:nvPr/>
        </p:nvPicPr>
        <p:blipFill>
          <a:blip r:embed="rId3"/>
          <a:stretch>
            <a:fillRect/>
          </a:stretch>
        </p:blipFill>
        <p:spPr>
          <a:xfrm>
            <a:off x="3855244" y="1839776"/>
            <a:ext cx="7497170" cy="1814383"/>
          </a:xfrm>
          <a:prstGeom prst="rect">
            <a:avLst/>
          </a:prstGeom>
        </p:spPr>
      </p:pic>
    </p:spTree>
    <p:extLst>
      <p:ext uri="{BB962C8B-B14F-4D97-AF65-F5344CB8AC3E}">
        <p14:creationId xmlns:p14="http://schemas.microsoft.com/office/powerpoint/2010/main" val="2977341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F3E3A3-BFAD-B59B-5D20-B738E050B8D5}"/>
              </a:ext>
            </a:extLst>
          </p:cNvPr>
          <p:cNvSpPr>
            <a:spLocks noGrp="1"/>
          </p:cNvSpPr>
          <p:nvPr>
            <p:ph type="title"/>
          </p:nvPr>
        </p:nvSpPr>
        <p:spPr/>
        <p:txBody>
          <a:bodyPr/>
          <a:lstStyle/>
          <a:p>
            <a:r>
              <a:rPr lang="zh-TW">
                <a:latin typeface="Calibri"/>
                <a:ea typeface="新細明體"/>
                <a:cs typeface="Calibri"/>
              </a:rPr>
              <a:t>API Monitoring</a:t>
            </a:r>
            <a:endParaRPr lang="zh-TW">
              <a:ea typeface="新細明體"/>
            </a:endParaRPr>
          </a:p>
        </p:txBody>
      </p:sp>
      <p:sp>
        <p:nvSpPr>
          <p:cNvPr id="3" name="內容版面配置區 2">
            <a:extLst>
              <a:ext uri="{FF2B5EF4-FFF2-40B4-BE49-F238E27FC236}">
                <a16:creationId xmlns:a16="http://schemas.microsoft.com/office/drawing/2014/main" id="{27E793E2-C727-3515-EF72-892667FD8F1F}"/>
              </a:ext>
            </a:extLst>
          </p:cNvPr>
          <p:cNvSpPr>
            <a:spLocks noGrp="1"/>
          </p:cNvSpPr>
          <p:nvPr>
            <p:ph idx="1"/>
          </p:nvPr>
        </p:nvSpPr>
        <p:spPr/>
        <p:txBody>
          <a:bodyPr vert="horz" lIns="91440" tIns="45720" rIns="91440" bIns="45720" rtlCol="0" anchor="t">
            <a:normAutofit/>
          </a:bodyPr>
          <a:lstStyle/>
          <a:p>
            <a:endParaRPr lang="zh-TW" dirty="0">
              <a:ea typeface="+mn-lt"/>
              <a:cs typeface="+mn-lt"/>
            </a:endParaRPr>
          </a:p>
          <a:p>
            <a:endParaRPr lang="zh-TW" dirty="0">
              <a:cs typeface="Calibri"/>
            </a:endParaRPr>
          </a:p>
        </p:txBody>
      </p:sp>
      <p:pic>
        <p:nvPicPr>
          <p:cNvPr id="4" name="圖片 4" descr="一張含有 文字 的圖片&#10;&#10;自動產生的描述">
            <a:extLst>
              <a:ext uri="{FF2B5EF4-FFF2-40B4-BE49-F238E27FC236}">
                <a16:creationId xmlns:a16="http://schemas.microsoft.com/office/drawing/2014/main" id="{E9629086-A45E-698E-B308-9CF5FB5960A8}"/>
              </a:ext>
            </a:extLst>
          </p:cNvPr>
          <p:cNvPicPr>
            <a:picLocks noChangeAspect="1"/>
          </p:cNvPicPr>
          <p:nvPr/>
        </p:nvPicPr>
        <p:blipFill>
          <a:blip r:embed="rId2"/>
          <a:stretch>
            <a:fillRect/>
          </a:stretch>
        </p:blipFill>
        <p:spPr>
          <a:xfrm>
            <a:off x="766551" y="1829574"/>
            <a:ext cx="9123526" cy="2232134"/>
          </a:xfrm>
          <a:prstGeom prst="rect">
            <a:avLst/>
          </a:prstGeom>
        </p:spPr>
      </p:pic>
      <p:sp>
        <p:nvSpPr>
          <p:cNvPr id="5" name="文字方塊 4">
            <a:extLst>
              <a:ext uri="{FF2B5EF4-FFF2-40B4-BE49-F238E27FC236}">
                <a16:creationId xmlns:a16="http://schemas.microsoft.com/office/drawing/2014/main" id="{A76A7CC7-82EC-3153-A35D-CB395B97054C}"/>
              </a:ext>
            </a:extLst>
          </p:cNvPr>
          <p:cNvSpPr txBox="1"/>
          <p:nvPr/>
        </p:nvSpPr>
        <p:spPr>
          <a:xfrm>
            <a:off x="766549" y="4326340"/>
            <a:ext cx="73720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API 監控</a:t>
            </a:r>
            <a:endParaRPr lang="zh-TW" sz="2800">
              <a:ea typeface="新細明體"/>
              <a:cs typeface="Calibri"/>
            </a:endParaRPr>
          </a:p>
          <a:p>
            <a:r>
              <a:rPr lang="zh-TW" sz="2800">
                <a:ea typeface="+mn-lt"/>
                <a:cs typeface="+mn-lt"/>
              </a:rPr>
              <a:t>編號：EAC0001</a:t>
            </a:r>
            <a:endParaRPr lang="zh-TW" sz="2800">
              <a:ea typeface="新細明體"/>
              <a:cs typeface="Calibri"/>
            </a:endParaRPr>
          </a:p>
          <a:p>
            <a:r>
              <a:rPr lang="zh-TW" sz="2800">
                <a:ea typeface="+mn-lt"/>
                <a:cs typeface="+mn-lt"/>
              </a:rPr>
              <a:t>監控可能被對手工具和活動使用的本地 API。</a:t>
            </a:r>
            <a:endParaRPr lang="zh-TW" sz="2800">
              <a:ea typeface="新細明體"/>
              <a:cs typeface="Calibri"/>
            </a:endParaRPr>
          </a:p>
        </p:txBody>
      </p:sp>
      <p:sp>
        <p:nvSpPr>
          <p:cNvPr id="6" name="文字方塊 5">
            <a:extLst>
              <a:ext uri="{FF2B5EF4-FFF2-40B4-BE49-F238E27FC236}">
                <a16:creationId xmlns:a16="http://schemas.microsoft.com/office/drawing/2014/main" id="{32FDBC3F-265A-B475-B99D-BD18ADD45EFE}"/>
              </a:ext>
            </a:extLst>
          </p:cNvPr>
          <p:cNvSpPr txBox="1"/>
          <p:nvPr/>
        </p:nvSpPr>
        <p:spPr>
          <a:xfrm>
            <a:off x="8648131" y="49359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dirty="0">
                <a:ea typeface="+mn-lt"/>
                <a:cs typeface="+mn-lt"/>
                <a:hlinkClick r:id="rId3"/>
              </a:rPr>
              <a:t>https://engage.mitre.org/matrix/?activity=network-monitoring</a:t>
            </a:r>
            <a:endParaRPr lang="zh-TW"/>
          </a:p>
        </p:txBody>
      </p:sp>
    </p:spTree>
    <p:extLst>
      <p:ext uri="{BB962C8B-B14F-4D97-AF65-F5344CB8AC3E}">
        <p14:creationId xmlns:p14="http://schemas.microsoft.com/office/powerpoint/2010/main" val="377992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E5D6B-8395-D5B3-3531-222A54B50F73}"/>
              </a:ext>
            </a:extLst>
          </p:cNvPr>
          <p:cNvSpPr>
            <a:spLocks noGrp="1"/>
          </p:cNvSpPr>
          <p:nvPr>
            <p:ph type="title"/>
          </p:nvPr>
        </p:nvSpPr>
        <p:spPr/>
        <p:txBody>
          <a:bodyPr/>
          <a:lstStyle/>
          <a:p>
            <a:r>
              <a:rPr lang="zh-TW">
                <a:ea typeface="+mj-lt"/>
                <a:cs typeface="+mj-lt"/>
              </a:rPr>
              <a:t>對照業師簡報 </a:t>
            </a:r>
            <a:endParaRPr lang="zh-TW"/>
          </a:p>
        </p:txBody>
      </p:sp>
      <p:sp>
        <p:nvSpPr>
          <p:cNvPr id="3" name="內容版面配置區 2">
            <a:extLst>
              <a:ext uri="{FF2B5EF4-FFF2-40B4-BE49-F238E27FC236}">
                <a16:creationId xmlns:a16="http://schemas.microsoft.com/office/drawing/2014/main" id="{D5D8ACB5-D40D-4F0B-154D-04CE47B26084}"/>
              </a:ext>
            </a:extLst>
          </p:cNvPr>
          <p:cNvSpPr>
            <a:spLocks noGrp="1"/>
          </p:cNvSpPr>
          <p:nvPr>
            <p:ph idx="1"/>
          </p:nvPr>
        </p:nvSpPr>
        <p:spPr/>
        <p:txBody>
          <a:bodyPr vert="horz" lIns="91440" tIns="45720" rIns="91440" bIns="45720" rtlCol="0" anchor="t">
            <a:normAutofit lnSpcReduction="10000"/>
          </a:bodyPr>
          <a:lstStyle/>
          <a:p>
            <a:pPr marL="0" indent="0">
              <a:buNone/>
            </a:pPr>
            <a:r>
              <a:rPr lang="zh-TW" dirty="0">
                <a:ea typeface="+mn-lt"/>
                <a:cs typeface="+mn-lt"/>
                <a:hlinkClick r:id="rId2"/>
              </a:rPr>
              <a:t>https://attack.mitre.org/</a:t>
            </a:r>
            <a:endParaRPr lang="zh-TW"/>
          </a:p>
          <a:p>
            <a:pPr marL="0" indent="0">
              <a:buNone/>
            </a:pPr>
            <a:r>
              <a:rPr lang="zh-TW" dirty="0">
                <a:ea typeface="+mn-lt"/>
                <a:cs typeface="+mn-lt"/>
                <a:hlinkClick r:id="rId3"/>
              </a:rPr>
              <a:t>CVSS</a:t>
            </a:r>
            <a:r>
              <a:rPr lang="zh-TW" altLang="en-US" dirty="0">
                <a:ea typeface="+mn-lt"/>
                <a:cs typeface="+mn-lt"/>
                <a:hlinkClick r:id="rId3"/>
              </a:rPr>
              <a:t> </a:t>
            </a:r>
            <a:r>
              <a:rPr lang="zh-TW" dirty="0">
                <a:ea typeface="+mn-lt"/>
                <a:cs typeface="+mn-lt"/>
                <a:hlinkClick r:id="rId3"/>
              </a:rPr>
              <a:t>Scores</a:t>
            </a:r>
            <a:endParaRPr lang="zh-TW" dirty="0">
              <a:hlinkClick r:id="rId3"/>
            </a:endParaRPr>
          </a:p>
          <a:p>
            <a:pPr marL="0" indent="0">
              <a:buNone/>
            </a:pPr>
            <a:r>
              <a:rPr lang="zh-TW" altLang="en-US">
                <a:ea typeface="+mn-lt"/>
                <a:cs typeface="+mn-lt"/>
                <a:hlinkClick r:id="rId4"/>
              </a:rPr>
              <a:t>CVE</a:t>
            </a:r>
            <a:endParaRPr lang="zh-TW" altLang="en-US" dirty="0">
              <a:ea typeface="+mn-lt"/>
              <a:cs typeface="+mn-lt"/>
            </a:endParaRPr>
          </a:p>
          <a:p>
            <a:pPr marL="0" indent="0">
              <a:buNone/>
            </a:pPr>
            <a:r>
              <a:rPr lang="zh-TW">
                <a:ea typeface="+mn-lt"/>
                <a:cs typeface="+mn-lt"/>
              </a:rPr>
              <a:t>主動式防禦</a:t>
            </a:r>
            <a:r>
              <a:rPr lang="zh-TW" altLang="en-US">
                <a:ea typeface="+mn-lt"/>
                <a:cs typeface="+mn-lt"/>
              </a:rPr>
              <a:t> p.13</a:t>
            </a:r>
            <a:endParaRPr lang="zh-TW" dirty="0">
              <a:ea typeface="+mn-lt"/>
              <a:cs typeface="+mn-lt"/>
            </a:endParaRPr>
          </a:p>
          <a:p>
            <a:pPr marL="0" indent="0">
              <a:buNone/>
            </a:pPr>
            <a:r>
              <a:rPr lang="zh-TW" altLang="en-US">
                <a:ea typeface="+mn-lt"/>
                <a:cs typeface="+mn-lt"/>
              </a:rPr>
              <a:t>手機資安檢測 : </a:t>
            </a:r>
            <a:r>
              <a:rPr lang="zh-TW">
                <a:ea typeface="+mn-lt"/>
                <a:cs typeface="+mn-lt"/>
              </a:rPr>
              <a:t>手機抽測</a:t>
            </a:r>
            <a:r>
              <a:rPr lang="zh-TW" altLang="en-US">
                <a:ea typeface="+mn-lt"/>
                <a:cs typeface="+mn-lt"/>
              </a:rPr>
              <a:t> p.22</a:t>
            </a:r>
            <a:endParaRPr lang="zh-TW">
              <a:ea typeface="+mn-lt"/>
              <a:cs typeface="+mn-lt"/>
            </a:endParaRPr>
          </a:p>
          <a:p>
            <a:pPr marL="0" indent="0">
              <a:buNone/>
            </a:pPr>
            <a:r>
              <a:rPr lang="zh-TW">
                <a:ea typeface="+mn-lt"/>
                <a:cs typeface="+mn-lt"/>
              </a:rPr>
              <a:t>網路攝影機資安檢測驗證</a:t>
            </a:r>
            <a:r>
              <a:rPr lang="zh-TW" altLang="en-US">
                <a:ea typeface="+mn-lt"/>
                <a:cs typeface="+mn-lt"/>
              </a:rPr>
              <a:t> : </a:t>
            </a:r>
            <a:r>
              <a:rPr lang="zh-TW">
                <a:ea typeface="+mn-lt"/>
                <a:cs typeface="+mn-lt"/>
              </a:rPr>
              <a:t>設計瑕疵、供應鏈管理問題與惡意程式</a:t>
            </a:r>
            <a:endParaRPr lang="zh-TW">
              <a:cs typeface="Calibri"/>
            </a:endParaRPr>
          </a:p>
          <a:p>
            <a:pPr marL="0" indent="0">
              <a:buNone/>
            </a:pPr>
            <a:r>
              <a:rPr lang="zh-TW">
                <a:ea typeface="+mn-lt"/>
                <a:cs typeface="+mn-lt"/>
              </a:rPr>
              <a:t>針對醫療器材之資安 合規要求 </a:t>
            </a:r>
            <a:r>
              <a:rPr lang="en-US" altLang="zh-TW" dirty="0">
                <a:ea typeface="+mn-lt"/>
                <a:cs typeface="+mn-lt"/>
              </a:rPr>
              <a:t>p.41</a:t>
            </a:r>
          </a:p>
          <a:p>
            <a:pPr marL="0" indent="0">
              <a:buNone/>
            </a:pPr>
            <a:r>
              <a:rPr lang="en-US" altLang="zh-TW" dirty="0">
                <a:ea typeface="Calibri"/>
                <a:cs typeface="Calibri"/>
              </a:rPr>
              <a:t>    </a:t>
            </a:r>
            <a:r>
              <a:rPr lang="en-US" dirty="0" err="1">
                <a:ea typeface="+mn-lt"/>
                <a:cs typeface="+mn-lt"/>
              </a:rPr>
              <a:t>DEFCON駭客年會發表心臟電擊去顫器攻擊案例</a:t>
            </a:r>
          </a:p>
          <a:p>
            <a:pPr marL="0" indent="0">
              <a:buNone/>
            </a:pPr>
            <a:r>
              <a:rPr lang="zh-TW" altLang="en-US">
                <a:ea typeface="+mn-lt"/>
                <a:cs typeface="+mn-lt"/>
              </a:rPr>
              <a:t>部分案例</a:t>
            </a:r>
            <a:r>
              <a:rPr lang="en-US" dirty="0">
                <a:ea typeface="+mn-lt"/>
                <a:cs typeface="+mn-lt"/>
              </a:rPr>
              <a:t>:</a:t>
            </a:r>
            <a:r>
              <a:rPr lang="en-US" altLang="zh-TW" dirty="0">
                <a:ea typeface="+mn-lt"/>
                <a:cs typeface="+mn-lt"/>
              </a:rPr>
              <a:t> </a:t>
            </a:r>
            <a:r>
              <a:rPr lang="zh-TW" altLang="en-US">
                <a:ea typeface="+mn-lt"/>
                <a:cs typeface="+mn-lt"/>
              </a:rPr>
              <a:t>小米事件 p.52</a:t>
            </a:r>
            <a:endParaRPr lang="en-US"/>
          </a:p>
        </p:txBody>
      </p:sp>
    </p:spTree>
    <p:extLst>
      <p:ext uri="{BB962C8B-B14F-4D97-AF65-F5344CB8AC3E}">
        <p14:creationId xmlns:p14="http://schemas.microsoft.com/office/powerpoint/2010/main" val="98348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C0A448-3166-214E-B351-D2EAC4367126}"/>
              </a:ext>
            </a:extLst>
          </p:cNvPr>
          <p:cNvSpPr>
            <a:spLocks noGrp="1"/>
          </p:cNvSpPr>
          <p:nvPr>
            <p:ph type="title"/>
          </p:nvPr>
        </p:nvSpPr>
        <p:spPr/>
        <p:txBody>
          <a:bodyPr/>
          <a:lstStyle/>
          <a:p>
            <a:r>
              <a:rPr lang="zh-TW">
                <a:ea typeface="+mj-lt"/>
                <a:cs typeface="+mj-lt"/>
              </a:rPr>
              <a:t>Network Monitoring</a:t>
            </a:r>
            <a:endParaRPr lang="zh-TW"/>
          </a:p>
        </p:txBody>
      </p:sp>
      <p:pic>
        <p:nvPicPr>
          <p:cNvPr id="4" name="圖片 4" descr="一張含有 文字 的圖片&#10;&#10;自動產生的描述">
            <a:extLst>
              <a:ext uri="{FF2B5EF4-FFF2-40B4-BE49-F238E27FC236}">
                <a16:creationId xmlns:a16="http://schemas.microsoft.com/office/drawing/2014/main" id="{CDC09217-08E4-23BE-AC4E-DB1B8194A85D}"/>
              </a:ext>
            </a:extLst>
          </p:cNvPr>
          <p:cNvPicPr>
            <a:picLocks noGrp="1" noChangeAspect="1"/>
          </p:cNvPicPr>
          <p:nvPr>
            <p:ph idx="1"/>
          </p:nvPr>
        </p:nvPicPr>
        <p:blipFill>
          <a:blip r:embed="rId2"/>
          <a:stretch>
            <a:fillRect/>
          </a:stretch>
        </p:blipFill>
        <p:spPr>
          <a:xfrm>
            <a:off x="735842" y="1636316"/>
            <a:ext cx="8149989" cy="2694165"/>
          </a:xfrm>
        </p:spPr>
      </p:pic>
      <p:sp>
        <p:nvSpPr>
          <p:cNvPr id="5" name="文字方塊 4">
            <a:extLst>
              <a:ext uri="{FF2B5EF4-FFF2-40B4-BE49-F238E27FC236}">
                <a16:creationId xmlns:a16="http://schemas.microsoft.com/office/drawing/2014/main" id="{9A195972-CECA-01CD-2731-A683BAD75407}"/>
              </a:ext>
            </a:extLst>
          </p:cNvPr>
          <p:cNvSpPr txBox="1"/>
          <p:nvPr/>
        </p:nvSpPr>
        <p:spPr>
          <a:xfrm>
            <a:off x="732430" y="4553802"/>
            <a:ext cx="649633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網絡監控</a:t>
            </a:r>
            <a:endParaRPr lang="zh-TW" sz="2800">
              <a:ea typeface="新細明體"/>
              <a:cs typeface="Calibri"/>
            </a:endParaRPr>
          </a:p>
          <a:p>
            <a:r>
              <a:rPr lang="zh-TW" sz="2800">
                <a:ea typeface="+mn-lt"/>
                <a:cs typeface="+mn-lt"/>
              </a:rPr>
              <a:t>編號：EAC0002</a:t>
            </a:r>
            <a:endParaRPr lang="zh-TW" sz="2800">
              <a:ea typeface="新細明體"/>
              <a:cs typeface="Calibri"/>
            </a:endParaRPr>
          </a:p>
          <a:p>
            <a:pPr algn="l"/>
            <a:r>
              <a:rPr lang="zh-TW" sz="2800">
                <a:ea typeface="+mn-lt"/>
                <a:cs typeface="+mn-lt"/>
              </a:rPr>
              <a:t>監控網絡流量以檢測對手活動。</a:t>
            </a:r>
            <a:endParaRPr lang="zh-TW" sz="2800">
              <a:ea typeface="新細明體"/>
              <a:cs typeface="Calibri"/>
            </a:endParaRPr>
          </a:p>
        </p:txBody>
      </p:sp>
    </p:spTree>
    <p:extLst>
      <p:ext uri="{BB962C8B-B14F-4D97-AF65-F5344CB8AC3E}">
        <p14:creationId xmlns:p14="http://schemas.microsoft.com/office/powerpoint/2010/main" val="287639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403025-D428-898C-E658-34E7C4496590}"/>
              </a:ext>
            </a:extLst>
          </p:cNvPr>
          <p:cNvSpPr>
            <a:spLocks noGrp="1"/>
          </p:cNvSpPr>
          <p:nvPr>
            <p:ph type="title"/>
          </p:nvPr>
        </p:nvSpPr>
        <p:spPr/>
        <p:txBody>
          <a:bodyPr/>
          <a:lstStyle/>
          <a:p>
            <a:r>
              <a:rPr lang="zh-TW">
                <a:ea typeface="+mj-lt"/>
                <a:cs typeface="+mj-lt"/>
              </a:rPr>
              <a:t>Software Manipulation</a:t>
            </a:r>
            <a:endParaRPr lang="zh-TW"/>
          </a:p>
        </p:txBody>
      </p:sp>
      <p:pic>
        <p:nvPicPr>
          <p:cNvPr id="4" name="圖片 4" descr="一張含有 文字 的圖片&#10;&#10;自動產生的描述">
            <a:extLst>
              <a:ext uri="{FF2B5EF4-FFF2-40B4-BE49-F238E27FC236}">
                <a16:creationId xmlns:a16="http://schemas.microsoft.com/office/drawing/2014/main" id="{362BB60C-DA4F-B91F-8046-EC7EFF394C40}"/>
              </a:ext>
            </a:extLst>
          </p:cNvPr>
          <p:cNvPicPr>
            <a:picLocks noGrp="1" noChangeAspect="1"/>
          </p:cNvPicPr>
          <p:nvPr>
            <p:ph idx="1"/>
          </p:nvPr>
        </p:nvPicPr>
        <p:blipFill>
          <a:blip r:embed="rId2"/>
          <a:stretch>
            <a:fillRect/>
          </a:stretch>
        </p:blipFill>
        <p:spPr>
          <a:xfrm>
            <a:off x="838200" y="1807513"/>
            <a:ext cx="7990765" cy="2283532"/>
          </a:xfrm>
        </p:spPr>
      </p:pic>
      <p:sp>
        <p:nvSpPr>
          <p:cNvPr id="5" name="文字方塊 4">
            <a:extLst>
              <a:ext uri="{FF2B5EF4-FFF2-40B4-BE49-F238E27FC236}">
                <a16:creationId xmlns:a16="http://schemas.microsoft.com/office/drawing/2014/main" id="{E99EF53A-B8C4-5805-4F55-26B69E203979}"/>
              </a:ext>
            </a:extLst>
          </p:cNvPr>
          <p:cNvSpPr txBox="1"/>
          <p:nvPr/>
        </p:nvSpPr>
        <p:spPr>
          <a:xfrm>
            <a:off x="834788" y="4496936"/>
            <a:ext cx="95898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軟</a:t>
            </a:r>
            <a:r>
              <a:rPr lang="zh-TW" altLang="en-US" sz="2800">
                <a:ea typeface="+mn-lt"/>
                <a:cs typeface="+mn-lt"/>
              </a:rPr>
              <a:t>體</a:t>
            </a:r>
            <a:r>
              <a:rPr lang="zh-TW" sz="2800">
                <a:ea typeface="+mn-lt"/>
                <a:cs typeface="+mn-lt"/>
              </a:rPr>
              <a:t>操作</a:t>
            </a:r>
          </a:p>
          <a:p>
            <a:r>
              <a:rPr lang="zh-TW" sz="2800">
                <a:ea typeface="+mn-lt"/>
                <a:cs typeface="+mn-lt"/>
              </a:rPr>
              <a:t>編號：EAC0014</a:t>
            </a:r>
          </a:p>
          <a:p>
            <a:r>
              <a:rPr lang="zh-TW" sz="2800">
                <a:ea typeface="+mn-lt"/>
                <a:cs typeface="+mn-lt"/>
              </a:rPr>
              <a:t>對系統的軟體屬性和功能進行更改以達到預期的效果。</a:t>
            </a:r>
          </a:p>
        </p:txBody>
      </p:sp>
    </p:spTree>
    <p:extLst>
      <p:ext uri="{BB962C8B-B14F-4D97-AF65-F5344CB8AC3E}">
        <p14:creationId xmlns:p14="http://schemas.microsoft.com/office/powerpoint/2010/main" val="934757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F06D84-2F8F-13E0-3D51-C850841748A5}"/>
              </a:ext>
            </a:extLst>
          </p:cNvPr>
          <p:cNvSpPr>
            <a:spLocks noGrp="1"/>
          </p:cNvSpPr>
          <p:nvPr>
            <p:ph type="title"/>
          </p:nvPr>
        </p:nvSpPr>
        <p:spPr/>
        <p:txBody>
          <a:bodyPr/>
          <a:lstStyle/>
          <a:p>
            <a:r>
              <a:rPr lang="zh-TW">
                <a:ea typeface="+mj-lt"/>
                <a:cs typeface="+mj-lt"/>
              </a:rPr>
              <a:t>System Activity Monitoring</a:t>
            </a:r>
            <a:endParaRPr lang="zh-TW"/>
          </a:p>
        </p:txBody>
      </p:sp>
      <p:pic>
        <p:nvPicPr>
          <p:cNvPr id="4" name="圖片 4" descr="一張含有 文字 的圖片&#10;&#10;自動產生的描述">
            <a:extLst>
              <a:ext uri="{FF2B5EF4-FFF2-40B4-BE49-F238E27FC236}">
                <a16:creationId xmlns:a16="http://schemas.microsoft.com/office/drawing/2014/main" id="{D7743AFC-D112-DF56-F87C-798D4FD69493}"/>
              </a:ext>
            </a:extLst>
          </p:cNvPr>
          <p:cNvPicPr>
            <a:picLocks noGrp="1" noChangeAspect="1"/>
          </p:cNvPicPr>
          <p:nvPr>
            <p:ph idx="1"/>
          </p:nvPr>
        </p:nvPicPr>
        <p:blipFill>
          <a:blip r:embed="rId2"/>
          <a:stretch>
            <a:fillRect/>
          </a:stretch>
        </p:blipFill>
        <p:spPr>
          <a:xfrm>
            <a:off x="835375" y="1711607"/>
            <a:ext cx="8286466" cy="2282166"/>
          </a:xfrm>
        </p:spPr>
      </p:pic>
      <p:sp>
        <p:nvSpPr>
          <p:cNvPr id="5" name="文字方塊 4">
            <a:extLst>
              <a:ext uri="{FF2B5EF4-FFF2-40B4-BE49-F238E27FC236}">
                <a16:creationId xmlns:a16="http://schemas.microsoft.com/office/drawing/2014/main" id="{BD58B3A7-836C-C4CE-7D0C-CF4E4F8186F7}"/>
              </a:ext>
            </a:extLst>
          </p:cNvPr>
          <p:cNvSpPr txBox="1"/>
          <p:nvPr/>
        </p:nvSpPr>
        <p:spPr>
          <a:xfrm>
            <a:off x="834788" y="4246727"/>
            <a:ext cx="853212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系統活動監控</a:t>
            </a:r>
            <a:endParaRPr lang="zh-TW" sz="2800">
              <a:ea typeface="新細明體"/>
              <a:cs typeface="Calibri"/>
            </a:endParaRPr>
          </a:p>
          <a:p>
            <a:r>
              <a:rPr lang="zh-TW" sz="2800">
                <a:ea typeface="+mn-lt"/>
                <a:cs typeface="+mn-lt"/>
              </a:rPr>
              <a:t>編號：EAC0003</a:t>
            </a:r>
            <a:endParaRPr lang="zh-TW" sz="2800">
              <a:ea typeface="新細明體"/>
              <a:cs typeface="Calibri"/>
            </a:endParaRPr>
          </a:p>
          <a:p>
            <a:pPr algn="l"/>
            <a:r>
              <a:rPr lang="zh-TW" sz="2800">
                <a:ea typeface="+mn-lt"/>
                <a:cs typeface="+mn-lt"/>
              </a:rPr>
              <a:t>收集可以揭示對手活動的系統活動日誌。</a:t>
            </a:r>
            <a:endParaRPr lang="zh-TW" sz="2800">
              <a:ea typeface="新細明體"/>
              <a:cs typeface="Calibri"/>
            </a:endParaRPr>
          </a:p>
        </p:txBody>
      </p:sp>
    </p:spTree>
    <p:extLst>
      <p:ext uri="{BB962C8B-B14F-4D97-AF65-F5344CB8AC3E}">
        <p14:creationId xmlns:p14="http://schemas.microsoft.com/office/powerpoint/2010/main" val="21061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E8878D-F1B0-D3C9-5BF7-FE688078FC8F}"/>
              </a:ext>
            </a:extLst>
          </p:cNvPr>
          <p:cNvSpPr>
            <a:spLocks noGrp="1"/>
          </p:cNvSpPr>
          <p:nvPr>
            <p:ph type="title"/>
          </p:nvPr>
        </p:nvSpPr>
        <p:spPr/>
        <p:txBody>
          <a:bodyPr/>
          <a:lstStyle/>
          <a:p>
            <a:r>
              <a:rPr lang="zh-TW" b="1">
                <a:ea typeface="+mj-lt"/>
                <a:cs typeface="+mj-lt"/>
              </a:rPr>
              <a:t>Detect</a:t>
            </a:r>
            <a:endParaRPr lang="zh-TW">
              <a:ea typeface="新細明體"/>
              <a:cs typeface="Calibri Light"/>
            </a:endParaRPr>
          </a:p>
        </p:txBody>
      </p:sp>
      <p:pic>
        <p:nvPicPr>
          <p:cNvPr id="4" name="圖片 4" descr="一張含有 文字 的圖片&#10;&#10;自動產生的描述">
            <a:extLst>
              <a:ext uri="{FF2B5EF4-FFF2-40B4-BE49-F238E27FC236}">
                <a16:creationId xmlns:a16="http://schemas.microsoft.com/office/drawing/2014/main" id="{DC4AF067-E803-AD88-5BC4-E850FC2844C2}"/>
              </a:ext>
            </a:extLst>
          </p:cNvPr>
          <p:cNvPicPr>
            <a:picLocks noGrp="1" noChangeAspect="1"/>
          </p:cNvPicPr>
          <p:nvPr>
            <p:ph idx="1"/>
          </p:nvPr>
        </p:nvPicPr>
        <p:blipFill>
          <a:blip r:embed="rId2"/>
          <a:stretch>
            <a:fillRect/>
          </a:stretch>
        </p:blipFill>
        <p:spPr>
          <a:xfrm>
            <a:off x="914400" y="1862931"/>
            <a:ext cx="2409825" cy="4181475"/>
          </a:xfrm>
        </p:spPr>
      </p:pic>
      <p:sp>
        <p:nvSpPr>
          <p:cNvPr id="5" name="文字方塊 4">
            <a:extLst>
              <a:ext uri="{FF2B5EF4-FFF2-40B4-BE49-F238E27FC236}">
                <a16:creationId xmlns:a16="http://schemas.microsoft.com/office/drawing/2014/main" id="{4FC60438-23B5-C1D8-A229-A84AC6E4DE62}"/>
              </a:ext>
            </a:extLst>
          </p:cNvPr>
          <p:cNvSpPr txBox="1"/>
          <p:nvPr/>
        </p:nvSpPr>
        <p:spPr>
          <a:xfrm>
            <a:off x="4132997" y="4280847"/>
            <a:ext cx="65873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cap="all">
                <a:ea typeface="+mn-lt"/>
                <a:cs typeface="+mn-lt"/>
              </a:rPr>
              <a:t>探測</a:t>
            </a:r>
            <a:r>
              <a:rPr lang="zh-TW" altLang="en-US" sz="2800" cap="all">
                <a:ea typeface="+mn-lt"/>
                <a:cs typeface="+mn-lt"/>
              </a:rPr>
              <a:t> </a:t>
            </a:r>
            <a:endParaRPr lang="zh-TW" sz="2800">
              <a:ea typeface="新細明體"/>
              <a:cs typeface="Calibri"/>
            </a:endParaRPr>
          </a:p>
          <a:p>
            <a:r>
              <a:rPr lang="zh-TW" sz="2800" cap="all">
                <a:ea typeface="+mn-lt"/>
                <a:cs typeface="+mn-lt"/>
              </a:rPr>
              <a:t>編號：EAP0002</a:t>
            </a:r>
            <a:r>
              <a:rPr lang="zh-TW" altLang="en-US" sz="2800" cap="all">
                <a:ea typeface="+mn-lt"/>
                <a:cs typeface="+mn-lt"/>
              </a:rPr>
              <a:t> </a:t>
            </a:r>
            <a:endParaRPr lang="zh-TW" sz="2800">
              <a:ea typeface="新細明體"/>
              <a:cs typeface="Calibri"/>
            </a:endParaRPr>
          </a:p>
          <a:p>
            <a:r>
              <a:rPr lang="zh-TW" sz="2800" cap="all">
                <a:ea typeface="+mn-lt"/>
                <a:cs typeface="+mn-lt"/>
              </a:rPr>
              <a:t>建立或保持對對手活動的認識。</a:t>
            </a:r>
            <a:r>
              <a:rPr lang="zh-TW" altLang="en-US" sz="2800" cap="all">
                <a:ea typeface="+mn-lt"/>
                <a:cs typeface="+mn-lt"/>
              </a:rPr>
              <a:t> </a:t>
            </a:r>
            <a:endParaRPr lang="zh-TW"/>
          </a:p>
        </p:txBody>
      </p:sp>
      <p:pic>
        <p:nvPicPr>
          <p:cNvPr id="6" name="圖片 6" descr="一張含有 文字 的圖片&#10;&#10;自動產生的描述">
            <a:extLst>
              <a:ext uri="{FF2B5EF4-FFF2-40B4-BE49-F238E27FC236}">
                <a16:creationId xmlns:a16="http://schemas.microsoft.com/office/drawing/2014/main" id="{119003AE-10CF-2D0D-A38F-8CD2F4B799D7}"/>
              </a:ext>
            </a:extLst>
          </p:cNvPr>
          <p:cNvPicPr>
            <a:picLocks noChangeAspect="1"/>
          </p:cNvPicPr>
          <p:nvPr/>
        </p:nvPicPr>
        <p:blipFill>
          <a:blip r:embed="rId3"/>
          <a:stretch>
            <a:fillRect/>
          </a:stretch>
        </p:blipFill>
        <p:spPr>
          <a:xfrm>
            <a:off x="4136231" y="1863864"/>
            <a:ext cx="6507707" cy="2319095"/>
          </a:xfrm>
          <a:prstGeom prst="rect">
            <a:avLst/>
          </a:prstGeom>
        </p:spPr>
      </p:pic>
    </p:spTree>
    <p:extLst>
      <p:ext uri="{BB962C8B-B14F-4D97-AF65-F5344CB8AC3E}">
        <p14:creationId xmlns:p14="http://schemas.microsoft.com/office/powerpoint/2010/main" val="241644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7EB3D3-5B42-ED76-659B-7F7D66193CBC}"/>
              </a:ext>
            </a:extLst>
          </p:cNvPr>
          <p:cNvSpPr>
            <a:spLocks noGrp="1"/>
          </p:cNvSpPr>
          <p:nvPr>
            <p:ph type="title"/>
          </p:nvPr>
        </p:nvSpPr>
        <p:spPr/>
        <p:txBody>
          <a:bodyPr/>
          <a:lstStyle/>
          <a:p>
            <a:r>
              <a:rPr lang="zh-TW">
                <a:ea typeface="+mj-lt"/>
                <a:cs typeface="+mj-lt"/>
              </a:rPr>
              <a:t>Introduced Vulnerabilities</a:t>
            </a:r>
            <a:endParaRPr lang="zh-TW"/>
          </a:p>
        </p:txBody>
      </p:sp>
      <p:pic>
        <p:nvPicPr>
          <p:cNvPr id="4" name="圖片 4" descr="一張含有 文字 的圖片&#10;&#10;自動產生的描述">
            <a:extLst>
              <a:ext uri="{FF2B5EF4-FFF2-40B4-BE49-F238E27FC236}">
                <a16:creationId xmlns:a16="http://schemas.microsoft.com/office/drawing/2014/main" id="{0F221DF7-CA11-3297-4667-DCCC05FE5C07}"/>
              </a:ext>
            </a:extLst>
          </p:cNvPr>
          <p:cNvPicPr>
            <a:picLocks noGrp="1" noChangeAspect="1"/>
          </p:cNvPicPr>
          <p:nvPr>
            <p:ph idx="1"/>
          </p:nvPr>
        </p:nvPicPr>
        <p:blipFill>
          <a:blip r:embed="rId2"/>
          <a:stretch>
            <a:fillRect/>
          </a:stretch>
        </p:blipFill>
        <p:spPr>
          <a:xfrm>
            <a:off x="838200" y="1791830"/>
            <a:ext cx="8502556" cy="2301391"/>
          </a:xfrm>
        </p:spPr>
      </p:pic>
      <p:sp>
        <p:nvSpPr>
          <p:cNvPr id="5" name="文字方塊 4">
            <a:extLst>
              <a:ext uri="{FF2B5EF4-FFF2-40B4-BE49-F238E27FC236}">
                <a16:creationId xmlns:a16="http://schemas.microsoft.com/office/drawing/2014/main" id="{93BFBB0D-2FA7-77A0-653A-D66D2FA72ECE}"/>
              </a:ext>
            </a:extLst>
          </p:cNvPr>
          <p:cNvSpPr txBox="1"/>
          <p:nvPr/>
        </p:nvSpPr>
        <p:spPr>
          <a:xfrm>
            <a:off x="834788" y="4326339"/>
            <a:ext cx="775875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引入的漏洞</a:t>
            </a:r>
          </a:p>
          <a:p>
            <a:r>
              <a:rPr lang="zh-TW" sz="2800">
                <a:ea typeface="+mn-lt"/>
                <a:cs typeface="+mn-lt"/>
              </a:rPr>
              <a:t>編號：EAC0023</a:t>
            </a:r>
          </a:p>
          <a:p>
            <a:r>
              <a:rPr lang="zh-TW" sz="2800">
                <a:ea typeface="+mn-lt"/>
                <a:cs typeface="+mn-lt"/>
              </a:rPr>
              <a:t>故意將漏洞引入環境以供對手利用。</a:t>
            </a:r>
          </a:p>
        </p:txBody>
      </p:sp>
    </p:spTree>
    <p:extLst>
      <p:ext uri="{BB962C8B-B14F-4D97-AF65-F5344CB8AC3E}">
        <p14:creationId xmlns:p14="http://schemas.microsoft.com/office/powerpoint/2010/main" val="39835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A59B11-C1C8-046F-541F-6BFADA2E2B3C}"/>
              </a:ext>
            </a:extLst>
          </p:cNvPr>
          <p:cNvSpPr>
            <a:spLocks noGrp="1"/>
          </p:cNvSpPr>
          <p:nvPr>
            <p:ph type="title"/>
          </p:nvPr>
        </p:nvSpPr>
        <p:spPr/>
        <p:txBody>
          <a:bodyPr/>
          <a:lstStyle/>
          <a:p>
            <a:r>
              <a:rPr lang="zh-TW">
                <a:ea typeface="+mj-lt"/>
                <a:cs typeface="+mj-lt"/>
              </a:rPr>
              <a:t>Lures</a:t>
            </a:r>
            <a:endParaRPr lang="zh-TW"/>
          </a:p>
        </p:txBody>
      </p:sp>
      <p:pic>
        <p:nvPicPr>
          <p:cNvPr id="4" name="圖片 4" descr="一張含有 文字 的圖片&#10;&#10;自動產生的描述">
            <a:extLst>
              <a:ext uri="{FF2B5EF4-FFF2-40B4-BE49-F238E27FC236}">
                <a16:creationId xmlns:a16="http://schemas.microsoft.com/office/drawing/2014/main" id="{2ADD7574-19CB-7D55-236D-09881D00C7B4}"/>
              </a:ext>
            </a:extLst>
          </p:cNvPr>
          <p:cNvPicPr>
            <a:picLocks noGrp="1" noChangeAspect="1"/>
          </p:cNvPicPr>
          <p:nvPr>
            <p:ph idx="1"/>
          </p:nvPr>
        </p:nvPicPr>
        <p:blipFill>
          <a:blip r:embed="rId2"/>
          <a:stretch>
            <a:fillRect/>
          </a:stretch>
        </p:blipFill>
        <p:spPr>
          <a:xfrm>
            <a:off x="854745" y="1714355"/>
            <a:ext cx="9344167" cy="2431049"/>
          </a:xfrm>
        </p:spPr>
      </p:pic>
      <p:sp>
        <p:nvSpPr>
          <p:cNvPr id="5" name="文字方塊 4">
            <a:extLst>
              <a:ext uri="{FF2B5EF4-FFF2-40B4-BE49-F238E27FC236}">
                <a16:creationId xmlns:a16="http://schemas.microsoft.com/office/drawing/2014/main" id="{64A9D09F-754B-D8C3-E1A6-2AC19CC548A4}"/>
              </a:ext>
            </a:extLst>
          </p:cNvPr>
          <p:cNvSpPr txBox="1"/>
          <p:nvPr/>
        </p:nvSpPr>
        <p:spPr>
          <a:xfrm>
            <a:off x="834788" y="4292220"/>
            <a:ext cx="93396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誘餌</a:t>
            </a:r>
            <a:endParaRPr lang="zh-TW" sz="2800">
              <a:ea typeface="新細明體"/>
              <a:cs typeface="Calibri"/>
            </a:endParaRPr>
          </a:p>
          <a:p>
            <a:r>
              <a:rPr lang="zh-TW" sz="2800">
                <a:ea typeface="+mn-lt"/>
                <a:cs typeface="+mn-lt"/>
              </a:rPr>
              <a:t>編號：EAC0005</a:t>
            </a:r>
            <a:endParaRPr lang="zh-TW" sz="2800">
              <a:ea typeface="新細明體"/>
              <a:cs typeface="Calibri"/>
            </a:endParaRPr>
          </a:p>
          <a:p>
            <a:r>
              <a:rPr lang="zh-TW" sz="2800">
                <a:ea typeface="+mn-lt"/>
                <a:cs typeface="+mn-lt"/>
              </a:rPr>
              <a:t>旨在用作誘餌、麵包屑或誘餌的欺騙性系統和人工製品，以引起對手的特定反應。</a:t>
            </a:r>
            <a:endParaRPr lang="zh-TW" sz="2800">
              <a:ea typeface="新細明體"/>
              <a:cs typeface="Calibri"/>
            </a:endParaRPr>
          </a:p>
        </p:txBody>
      </p:sp>
    </p:spTree>
    <p:extLst>
      <p:ext uri="{BB962C8B-B14F-4D97-AF65-F5344CB8AC3E}">
        <p14:creationId xmlns:p14="http://schemas.microsoft.com/office/powerpoint/2010/main" val="1474382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2F447-6BA6-6D9E-AC5D-2E63C510F972}"/>
              </a:ext>
            </a:extLst>
          </p:cNvPr>
          <p:cNvSpPr>
            <a:spLocks noGrp="1"/>
          </p:cNvSpPr>
          <p:nvPr>
            <p:ph type="title"/>
          </p:nvPr>
        </p:nvSpPr>
        <p:spPr/>
        <p:txBody>
          <a:bodyPr/>
          <a:lstStyle/>
          <a:p>
            <a:r>
              <a:rPr lang="zh-TW">
                <a:ea typeface="+mj-lt"/>
                <a:cs typeface="+mj-lt"/>
              </a:rPr>
              <a:t>Malware Detonation</a:t>
            </a:r>
            <a:endParaRPr lang="zh-TW"/>
          </a:p>
        </p:txBody>
      </p:sp>
      <p:pic>
        <p:nvPicPr>
          <p:cNvPr id="4" name="圖片 4" descr="一張含有 文字 的圖片&#10;&#10;自動產生的描述">
            <a:extLst>
              <a:ext uri="{FF2B5EF4-FFF2-40B4-BE49-F238E27FC236}">
                <a16:creationId xmlns:a16="http://schemas.microsoft.com/office/drawing/2014/main" id="{156FF9D8-A27D-6624-F497-3D516C873709}"/>
              </a:ext>
            </a:extLst>
          </p:cNvPr>
          <p:cNvPicPr>
            <a:picLocks noGrp="1" noChangeAspect="1"/>
          </p:cNvPicPr>
          <p:nvPr>
            <p:ph idx="1"/>
          </p:nvPr>
        </p:nvPicPr>
        <p:blipFill>
          <a:blip r:embed="rId2"/>
          <a:stretch>
            <a:fillRect/>
          </a:stretch>
        </p:blipFill>
        <p:spPr>
          <a:xfrm>
            <a:off x="838200" y="1835759"/>
            <a:ext cx="7158038" cy="2366539"/>
          </a:xfrm>
        </p:spPr>
      </p:pic>
      <p:sp>
        <p:nvSpPr>
          <p:cNvPr id="5" name="文字方塊 4">
            <a:extLst>
              <a:ext uri="{FF2B5EF4-FFF2-40B4-BE49-F238E27FC236}">
                <a16:creationId xmlns:a16="http://schemas.microsoft.com/office/drawing/2014/main" id="{A34E1C95-CECE-55BF-205B-10B8F684811B}"/>
              </a:ext>
            </a:extLst>
          </p:cNvPr>
          <p:cNvSpPr txBox="1"/>
          <p:nvPr/>
        </p:nvSpPr>
        <p:spPr>
          <a:xfrm>
            <a:off x="834788" y="4292220"/>
            <a:ext cx="815681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惡意軟體引爆</a:t>
            </a:r>
            <a:endParaRPr lang="zh-TW" sz="2800">
              <a:ea typeface="新細明體"/>
              <a:cs typeface="Calibri"/>
            </a:endParaRPr>
          </a:p>
          <a:p>
            <a:r>
              <a:rPr lang="zh-TW" sz="2800">
                <a:ea typeface="+mn-lt"/>
                <a:cs typeface="+mn-lt"/>
              </a:rPr>
              <a:t>編號：EAC0013</a:t>
            </a:r>
            <a:endParaRPr lang="zh-TW" sz="2800">
              <a:ea typeface="新細明體"/>
              <a:cs typeface="Calibri"/>
            </a:endParaRPr>
          </a:p>
          <a:p>
            <a:pPr algn="l"/>
            <a:r>
              <a:rPr lang="zh-TW" sz="2800">
                <a:ea typeface="+mn-lt"/>
                <a:cs typeface="+mn-lt"/>
              </a:rPr>
              <a:t>在受控條件下執行惡意軟件以分析其功能。</a:t>
            </a:r>
            <a:endParaRPr lang="zh-TW" sz="2800">
              <a:ea typeface="新細明體"/>
              <a:cs typeface="Calibri"/>
            </a:endParaRPr>
          </a:p>
        </p:txBody>
      </p:sp>
    </p:spTree>
    <p:extLst>
      <p:ext uri="{BB962C8B-B14F-4D97-AF65-F5344CB8AC3E}">
        <p14:creationId xmlns:p14="http://schemas.microsoft.com/office/powerpoint/2010/main" val="28918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0EE271-FFD2-3F97-2263-FC27B74EDAED}"/>
              </a:ext>
            </a:extLst>
          </p:cNvPr>
          <p:cNvSpPr>
            <a:spLocks noGrp="1"/>
          </p:cNvSpPr>
          <p:nvPr>
            <p:ph type="title"/>
          </p:nvPr>
        </p:nvSpPr>
        <p:spPr/>
        <p:txBody>
          <a:bodyPr/>
          <a:lstStyle/>
          <a:p>
            <a:r>
              <a:rPr lang="zh-TW">
                <a:ea typeface="+mj-lt"/>
                <a:cs typeface="+mj-lt"/>
              </a:rPr>
              <a:t>Network Analysis</a:t>
            </a:r>
            <a:endParaRPr lang="zh-TW"/>
          </a:p>
        </p:txBody>
      </p:sp>
      <p:pic>
        <p:nvPicPr>
          <p:cNvPr id="4" name="圖片 4" descr="一張含有 文字 的圖片&#10;&#10;自動產生的描述">
            <a:extLst>
              <a:ext uri="{FF2B5EF4-FFF2-40B4-BE49-F238E27FC236}">
                <a16:creationId xmlns:a16="http://schemas.microsoft.com/office/drawing/2014/main" id="{79B326B7-6967-C44F-6ABE-F7C2C3FC0DEA}"/>
              </a:ext>
            </a:extLst>
          </p:cNvPr>
          <p:cNvPicPr>
            <a:picLocks noGrp="1" noChangeAspect="1"/>
          </p:cNvPicPr>
          <p:nvPr>
            <p:ph idx="1"/>
          </p:nvPr>
        </p:nvPicPr>
        <p:blipFill>
          <a:blip r:embed="rId2"/>
          <a:stretch>
            <a:fillRect/>
          </a:stretch>
        </p:blipFill>
        <p:spPr>
          <a:xfrm>
            <a:off x="838200" y="1770755"/>
            <a:ext cx="7911153" cy="2175079"/>
          </a:xfrm>
        </p:spPr>
      </p:pic>
      <p:sp>
        <p:nvSpPr>
          <p:cNvPr id="5" name="文字方塊 4">
            <a:extLst>
              <a:ext uri="{FF2B5EF4-FFF2-40B4-BE49-F238E27FC236}">
                <a16:creationId xmlns:a16="http://schemas.microsoft.com/office/drawing/2014/main" id="{F536C32A-02B6-A286-1EC6-E4F68C38C886}"/>
              </a:ext>
            </a:extLst>
          </p:cNvPr>
          <p:cNvSpPr txBox="1"/>
          <p:nvPr/>
        </p:nvSpPr>
        <p:spPr>
          <a:xfrm>
            <a:off x="834788" y="4212608"/>
            <a:ext cx="757678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800">
                <a:ea typeface="+mn-lt"/>
                <a:cs typeface="+mn-lt"/>
              </a:rPr>
              <a:t>網絡分析</a:t>
            </a:r>
            <a:endParaRPr lang="zh-TW" sz="2800">
              <a:ea typeface="新細明體"/>
              <a:cs typeface="Calibri"/>
            </a:endParaRPr>
          </a:p>
          <a:p>
            <a:r>
              <a:rPr lang="zh-TW" sz="2800">
                <a:ea typeface="+mn-lt"/>
                <a:cs typeface="+mn-lt"/>
              </a:rPr>
              <a:t>編號：EAC0004</a:t>
            </a:r>
            <a:endParaRPr lang="zh-TW" sz="2800">
              <a:ea typeface="新細明體"/>
              <a:cs typeface="Calibri"/>
            </a:endParaRPr>
          </a:p>
          <a:p>
            <a:pPr algn="l"/>
            <a:r>
              <a:rPr lang="zh-TW" sz="2800">
                <a:ea typeface="+mn-lt"/>
                <a:cs typeface="+mn-lt"/>
              </a:rPr>
              <a:t>分析網絡流量以獲取有關係統之間通信的情報。</a:t>
            </a:r>
            <a:endParaRPr lang="zh-TW" sz="2800">
              <a:ea typeface="新細明體"/>
              <a:cs typeface="Calibri"/>
            </a:endParaRPr>
          </a:p>
        </p:txBody>
      </p:sp>
    </p:spTree>
    <p:extLst>
      <p:ext uri="{BB962C8B-B14F-4D97-AF65-F5344CB8AC3E}">
        <p14:creationId xmlns:p14="http://schemas.microsoft.com/office/powerpoint/2010/main" val="540437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CF2F3-2A57-FFF7-4BAC-570FCDB1BC46}"/>
              </a:ext>
            </a:extLst>
          </p:cNvPr>
          <p:cNvSpPr>
            <a:spLocks noGrp="1"/>
          </p:cNvSpPr>
          <p:nvPr>
            <p:ph type="title"/>
          </p:nvPr>
        </p:nvSpPr>
        <p:spPr/>
        <p:txBody>
          <a:bodyPr/>
          <a:lstStyle/>
          <a:p>
            <a:r>
              <a:rPr lang="zh-TW">
                <a:ea typeface="+mj-lt"/>
                <a:cs typeface="+mj-lt"/>
              </a:rPr>
              <a:t>網路安全對策新框架──MITRE D3FEND </a:t>
            </a:r>
            <a:endParaRPr lang="zh-TW"/>
          </a:p>
        </p:txBody>
      </p:sp>
      <p:sp>
        <p:nvSpPr>
          <p:cNvPr id="3" name="內容版面配置區 2">
            <a:extLst>
              <a:ext uri="{FF2B5EF4-FFF2-40B4-BE49-F238E27FC236}">
                <a16:creationId xmlns:a16="http://schemas.microsoft.com/office/drawing/2014/main" id="{22F9F743-845C-E632-D690-A26D15A78D75}"/>
              </a:ext>
            </a:extLst>
          </p:cNvPr>
          <p:cNvSpPr>
            <a:spLocks noGrp="1"/>
          </p:cNvSpPr>
          <p:nvPr>
            <p:ph idx="1"/>
          </p:nvPr>
        </p:nvSpPr>
        <p:spPr/>
        <p:txBody>
          <a:bodyPr vert="horz" lIns="91440" tIns="45720" rIns="91440" bIns="45720" rtlCol="0" anchor="t">
            <a:normAutofit/>
          </a:bodyPr>
          <a:lstStyle/>
          <a:p>
            <a:r>
              <a:rPr lang="zh-TW">
                <a:ea typeface="+mn-lt"/>
                <a:cs typeface="+mn-lt"/>
              </a:rPr>
              <a:t>2021年6月，MITRE新推出了一個名為MITRE D3FEND的資安框架</a:t>
            </a:r>
            <a:endParaRPr lang="zh-TW" altLang="en-US">
              <a:ea typeface="新細明體" panose="02020500000000000000" pitchFamily="18" charset="-120"/>
              <a:cs typeface="+mn-lt"/>
            </a:endParaRPr>
          </a:p>
          <a:p>
            <a:r>
              <a:rPr lang="zh-TW">
                <a:ea typeface="+mn-lt"/>
                <a:cs typeface="+mn-lt"/>
              </a:rPr>
              <a:t>這是美國國安局（NSA）資助的研究項目</a:t>
            </a:r>
            <a:endParaRPr lang="zh-TW" altLang="en-US">
              <a:ea typeface="新細明體"/>
              <a:cs typeface="+mn-lt"/>
            </a:endParaRPr>
          </a:p>
          <a:p>
            <a:r>
              <a:rPr lang="zh-TW">
                <a:ea typeface="+mn-lt"/>
                <a:cs typeface="+mn-lt"/>
              </a:rPr>
              <a:t>目前是早期發展階段，目的是期望透過這個框架，能建立電腦網路防禦技術的術語，並闡明防禦與攻擊之間的關聯。</a:t>
            </a:r>
            <a:endParaRPr lang="zh-TW" altLang="en-US">
              <a:ea typeface="新細明體"/>
              <a:cs typeface="+mn-lt"/>
            </a:endParaRPr>
          </a:p>
          <a:p>
            <a:r>
              <a:rPr lang="zh-TW">
                <a:ea typeface="+mn-lt"/>
                <a:cs typeface="+mn-lt"/>
              </a:rPr>
              <a:t>這套框架可視為MITREATT&amp;CK的延伸補充。</a:t>
            </a:r>
          </a:p>
          <a:p>
            <a:r>
              <a:rPr lang="zh-TW" altLang="en-US">
                <a:ea typeface="+mn-lt"/>
                <a:cs typeface="+mn-lt"/>
              </a:rPr>
              <a:t>這個知識庫框架總共歸納出</a:t>
            </a:r>
            <a:r>
              <a:rPr lang="en-US" altLang="zh-TW" dirty="0">
                <a:ea typeface="+mn-lt"/>
                <a:cs typeface="+mn-lt"/>
              </a:rPr>
              <a:t>5</a:t>
            </a:r>
            <a:r>
              <a:rPr lang="zh-TW" altLang="en-US">
                <a:ea typeface="+mn-lt"/>
                <a:cs typeface="+mn-lt"/>
              </a:rPr>
              <a:t>大類別，分別是：強化（</a:t>
            </a:r>
            <a:r>
              <a:rPr lang="en-US" altLang="zh-TW" dirty="0">
                <a:ea typeface="+mn-lt"/>
                <a:cs typeface="+mn-lt"/>
              </a:rPr>
              <a:t>Harden</a:t>
            </a:r>
            <a:r>
              <a:rPr lang="zh-TW" altLang="en-US">
                <a:ea typeface="+mn-lt"/>
                <a:cs typeface="+mn-lt"/>
              </a:rPr>
              <a:t>）、偵測（</a:t>
            </a:r>
            <a:r>
              <a:rPr lang="en-US" altLang="zh-TW" dirty="0">
                <a:ea typeface="+mn-lt"/>
                <a:cs typeface="+mn-lt"/>
              </a:rPr>
              <a:t>Detect</a:t>
            </a:r>
            <a:r>
              <a:rPr lang="zh-TW" altLang="en-US">
                <a:ea typeface="+mn-lt"/>
                <a:cs typeface="+mn-lt"/>
              </a:rPr>
              <a:t>）、隔離（</a:t>
            </a:r>
            <a:r>
              <a:rPr lang="en-US" altLang="zh-TW" dirty="0">
                <a:ea typeface="+mn-lt"/>
                <a:cs typeface="+mn-lt"/>
              </a:rPr>
              <a:t>Isolate</a:t>
            </a:r>
            <a:r>
              <a:rPr lang="zh-TW" altLang="en-US">
                <a:ea typeface="+mn-lt"/>
                <a:cs typeface="+mn-lt"/>
              </a:rPr>
              <a:t>）、欺敵（</a:t>
            </a:r>
            <a:r>
              <a:rPr lang="en-US" altLang="zh-TW" dirty="0">
                <a:ea typeface="+mn-lt"/>
                <a:cs typeface="+mn-lt"/>
              </a:rPr>
              <a:t>Deceive</a:t>
            </a:r>
            <a:r>
              <a:rPr lang="zh-TW" altLang="en-US">
                <a:ea typeface="+mn-lt"/>
                <a:cs typeface="+mn-lt"/>
              </a:rPr>
              <a:t>）、驅逐（</a:t>
            </a:r>
            <a:r>
              <a:rPr lang="en-US" altLang="zh-TW" dirty="0">
                <a:ea typeface="+mn-lt"/>
                <a:cs typeface="+mn-lt"/>
              </a:rPr>
              <a:t>Evict</a:t>
            </a:r>
            <a:r>
              <a:rPr lang="zh-TW" altLang="en-US">
                <a:ea typeface="+mn-lt"/>
                <a:cs typeface="+mn-lt"/>
              </a:rPr>
              <a:t>），並有</a:t>
            </a:r>
            <a:r>
              <a:rPr lang="en-US" altLang="zh-TW" dirty="0">
                <a:ea typeface="+mn-lt"/>
                <a:cs typeface="+mn-lt"/>
              </a:rPr>
              <a:t>17</a:t>
            </a:r>
            <a:r>
              <a:rPr lang="zh-TW" altLang="en-US">
                <a:ea typeface="+mn-lt"/>
                <a:cs typeface="+mn-lt"/>
              </a:rPr>
              <a:t>個防禦技術面向。</a:t>
            </a:r>
            <a:endParaRPr lang="zh-TW" dirty="0">
              <a:ea typeface="新細明體"/>
              <a:cs typeface="Calibri"/>
            </a:endParaRPr>
          </a:p>
        </p:txBody>
      </p:sp>
    </p:spTree>
    <p:extLst>
      <p:ext uri="{BB962C8B-B14F-4D97-AF65-F5344CB8AC3E}">
        <p14:creationId xmlns:p14="http://schemas.microsoft.com/office/powerpoint/2010/main" val="2258377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671330D-89AD-D882-3684-FAFA4B4A544D}"/>
              </a:ext>
            </a:extLst>
          </p:cNvPr>
          <p:cNvSpPr>
            <a:spLocks noGrp="1"/>
          </p:cNvSpPr>
          <p:nvPr>
            <p:ph idx="1"/>
          </p:nvPr>
        </p:nvSpPr>
        <p:spPr>
          <a:xfrm>
            <a:off x="838200" y="1177357"/>
            <a:ext cx="10515600" cy="4999606"/>
          </a:xfrm>
        </p:spPr>
        <p:txBody>
          <a:bodyPr vert="horz" lIns="91440" tIns="45720" rIns="91440" bIns="45720" rtlCol="0" anchor="t">
            <a:normAutofit/>
          </a:bodyPr>
          <a:lstStyle/>
          <a:p>
            <a:r>
              <a:rPr lang="zh-TW">
                <a:ea typeface="+mn-lt"/>
                <a:cs typeface="+mn-lt"/>
              </a:rPr>
              <a:t>在強化類別，包含應用程式、帳密憑證（Credential）、訊息與平臺這4大面向。</a:t>
            </a:r>
          </a:p>
          <a:p>
            <a:r>
              <a:rPr lang="zh-TW" altLang="en-US">
                <a:ea typeface="+mn-lt"/>
                <a:cs typeface="+mn-lt"/>
              </a:rPr>
              <a:t>在偵測類別，包含了檔案分析、識別碼分析、訊息分析、網路流量分析、處理程序分析與使用者行為分析這</a:t>
            </a:r>
            <a:r>
              <a:rPr lang="en-US" altLang="zh-TW" dirty="0">
                <a:ea typeface="+mn-lt"/>
                <a:cs typeface="+mn-lt"/>
              </a:rPr>
              <a:t>7</a:t>
            </a:r>
            <a:r>
              <a:rPr lang="zh-TW" altLang="en-US">
                <a:ea typeface="+mn-lt"/>
                <a:cs typeface="+mn-lt"/>
              </a:rPr>
              <a:t>大面向。</a:t>
            </a:r>
          </a:p>
          <a:p>
            <a:r>
              <a:rPr lang="zh-TW">
                <a:ea typeface="+mn-lt"/>
                <a:cs typeface="+mn-lt"/>
              </a:rPr>
              <a:t>在隔離類別，包含了執行與網路這兩個面向。</a:t>
            </a:r>
          </a:p>
          <a:p>
            <a:r>
              <a:rPr lang="zh-TW" altLang="en-US">
                <a:ea typeface="+mn-lt"/>
                <a:cs typeface="+mn-lt"/>
              </a:rPr>
              <a:t>在欺敵類別，包含了環境與物件這兩個面向。</a:t>
            </a:r>
          </a:p>
          <a:p>
            <a:r>
              <a:rPr lang="zh-TW">
                <a:ea typeface="+mn-lt"/>
                <a:cs typeface="+mn-lt"/>
              </a:rPr>
              <a:t>在驅逐類別，則有帳密憑證與處理程序的兩個面向。</a:t>
            </a:r>
            <a:endParaRPr lang="zh-TW" altLang="en-US" dirty="0">
              <a:ea typeface="+mn-lt"/>
              <a:cs typeface="+mn-lt"/>
            </a:endParaRPr>
          </a:p>
        </p:txBody>
      </p:sp>
    </p:spTree>
    <p:extLst>
      <p:ext uri="{BB962C8B-B14F-4D97-AF65-F5344CB8AC3E}">
        <p14:creationId xmlns:p14="http://schemas.microsoft.com/office/powerpoint/2010/main" val="194434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C7AFAF-2F71-4FCD-986C-36DF127B6AB5}"/>
              </a:ext>
            </a:extLst>
          </p:cNvPr>
          <p:cNvSpPr>
            <a:spLocks noGrp="1"/>
          </p:cNvSpPr>
          <p:nvPr>
            <p:ph type="title"/>
          </p:nvPr>
        </p:nvSpPr>
        <p:spPr/>
        <p:txBody>
          <a:bodyPr/>
          <a:lstStyle/>
          <a:p>
            <a:r>
              <a:rPr lang="zh-TW" altLang="en-US" b="1">
                <a:ea typeface="新細明體"/>
                <a:cs typeface="Calibri Light"/>
              </a:rPr>
              <a:t>CVSS</a:t>
            </a:r>
          </a:p>
        </p:txBody>
      </p:sp>
      <p:sp>
        <p:nvSpPr>
          <p:cNvPr id="3" name="內容版面配置區 2">
            <a:extLst>
              <a:ext uri="{FF2B5EF4-FFF2-40B4-BE49-F238E27FC236}">
                <a16:creationId xmlns:a16="http://schemas.microsoft.com/office/drawing/2014/main" id="{3A5C9E7F-0DE2-592C-5F92-312BF98F0371}"/>
              </a:ext>
            </a:extLst>
          </p:cNvPr>
          <p:cNvSpPr>
            <a:spLocks noGrp="1"/>
          </p:cNvSpPr>
          <p:nvPr>
            <p:ph idx="1"/>
          </p:nvPr>
        </p:nvSpPr>
        <p:spPr/>
        <p:txBody>
          <a:bodyPr vert="horz" lIns="91440" tIns="45720" rIns="91440" bIns="45720" rtlCol="0" anchor="t">
            <a:normAutofit/>
          </a:bodyPr>
          <a:lstStyle/>
          <a:p>
            <a:pPr marL="0" indent="0">
              <a:buNone/>
            </a:pPr>
            <a:r>
              <a:rPr lang="zh-TW">
                <a:ea typeface="+mn-lt"/>
                <a:cs typeface="+mn-lt"/>
              </a:rPr>
              <a:t>漏洞評鑑系統(Common Vulnerability Scoring System；CVSS) 由美國國家基礎建設諮詢委員會 (NIAC) 委託製作，是</a:t>
            </a:r>
            <a:r>
              <a:rPr lang="zh-TW">
                <a:solidFill>
                  <a:srgbClr val="FF0000"/>
                </a:solidFill>
                <a:ea typeface="+mn-lt"/>
                <a:cs typeface="+mn-lt"/>
              </a:rPr>
              <a:t>一套公開的評鑑標準，經常被用來評比企業資訊科技系統的安全性</a:t>
            </a:r>
          </a:p>
          <a:p>
            <a:pPr marL="0" indent="0">
              <a:buNone/>
            </a:pPr>
            <a:r>
              <a:rPr lang="zh-TW" altLang="en-US">
                <a:ea typeface="+mn-lt"/>
                <a:cs typeface="+mn-lt"/>
              </a:rPr>
              <a:t>由於</a:t>
            </a:r>
            <a:r>
              <a:rPr lang="en-US" altLang="zh-TW" dirty="0">
                <a:ea typeface="+mn-lt"/>
                <a:cs typeface="+mn-lt"/>
              </a:rPr>
              <a:t>CVSS</a:t>
            </a:r>
            <a:r>
              <a:rPr lang="zh-TW" altLang="en-US">
                <a:ea typeface="+mn-lt"/>
                <a:cs typeface="+mn-lt"/>
              </a:rPr>
              <a:t>是運用數學方程式來判定某特定網路的安全性是否存在弱點，普遍被認為較具中立性。</a:t>
            </a:r>
            <a:r>
              <a:rPr lang="en-US" altLang="zh-TW" dirty="0">
                <a:ea typeface="+mn-lt"/>
                <a:cs typeface="+mn-lt"/>
              </a:rPr>
              <a:t>CVSS</a:t>
            </a:r>
            <a:r>
              <a:rPr lang="zh-TW" altLang="en-US">
                <a:ea typeface="+mn-lt"/>
                <a:cs typeface="+mn-lt"/>
              </a:rPr>
              <a:t>的判定標準，不但包含</a:t>
            </a:r>
            <a:r>
              <a:rPr lang="zh-TW" altLang="en-US">
                <a:solidFill>
                  <a:srgbClr val="000000"/>
                </a:solidFill>
                <a:ea typeface="+mn-lt"/>
                <a:cs typeface="+mn-lt"/>
              </a:rPr>
              <a:t>威脅的嚴重性</a:t>
            </a:r>
            <a:r>
              <a:rPr lang="zh-TW" altLang="en-US">
                <a:ea typeface="+mn-lt"/>
                <a:cs typeface="+mn-lt"/>
              </a:rPr>
              <a:t>，遠端網路是否能遙控資安漏洞、利用網路弱點，攻擊者是否需要登入才會產生威脅等等，都被列入評比。</a:t>
            </a:r>
            <a:r>
              <a:rPr lang="en-US" altLang="zh-TW" dirty="0">
                <a:solidFill>
                  <a:srgbClr val="FF0000"/>
                </a:solidFill>
                <a:ea typeface="+mn-lt"/>
                <a:cs typeface="+mn-lt"/>
              </a:rPr>
              <a:t>CVSS</a:t>
            </a:r>
            <a:r>
              <a:rPr lang="zh-TW" altLang="en-US">
                <a:solidFill>
                  <a:srgbClr val="FF0000"/>
                </a:solidFill>
                <a:ea typeface="+mn-lt"/>
                <a:cs typeface="+mn-lt"/>
              </a:rPr>
              <a:t>的評分分數從</a:t>
            </a:r>
            <a:r>
              <a:rPr lang="en-US" altLang="zh-TW" dirty="0">
                <a:solidFill>
                  <a:srgbClr val="FF0000"/>
                </a:solidFill>
                <a:ea typeface="+mn-lt"/>
                <a:cs typeface="+mn-lt"/>
              </a:rPr>
              <a:t>0</a:t>
            </a:r>
            <a:r>
              <a:rPr lang="zh-TW" altLang="en-US">
                <a:solidFill>
                  <a:srgbClr val="FF0000"/>
                </a:solidFill>
                <a:ea typeface="+mn-lt"/>
                <a:cs typeface="+mn-lt"/>
              </a:rPr>
              <a:t>分到</a:t>
            </a:r>
            <a:r>
              <a:rPr lang="en-US" altLang="zh-TW" dirty="0">
                <a:solidFill>
                  <a:srgbClr val="FF0000"/>
                </a:solidFill>
                <a:ea typeface="+mn-lt"/>
                <a:cs typeface="+mn-lt"/>
              </a:rPr>
              <a:t>10</a:t>
            </a:r>
            <a:r>
              <a:rPr lang="zh-TW" altLang="en-US">
                <a:solidFill>
                  <a:srgbClr val="FF0000"/>
                </a:solidFill>
                <a:ea typeface="+mn-lt"/>
                <a:cs typeface="+mn-lt"/>
              </a:rPr>
              <a:t>分，</a:t>
            </a:r>
            <a:r>
              <a:rPr lang="en-US" altLang="zh-TW" dirty="0">
                <a:solidFill>
                  <a:srgbClr val="FF0000"/>
                </a:solidFill>
                <a:ea typeface="+mn-lt"/>
                <a:cs typeface="+mn-lt"/>
              </a:rPr>
              <a:t>0</a:t>
            </a:r>
            <a:r>
              <a:rPr lang="zh-TW" altLang="en-US">
                <a:solidFill>
                  <a:srgbClr val="FF0000"/>
                </a:solidFill>
                <a:ea typeface="+mn-lt"/>
                <a:cs typeface="+mn-lt"/>
              </a:rPr>
              <a:t>代表沒有發現弱點，而</a:t>
            </a:r>
            <a:r>
              <a:rPr lang="en-US" altLang="zh-TW" dirty="0">
                <a:solidFill>
                  <a:srgbClr val="FF0000"/>
                </a:solidFill>
                <a:ea typeface="+mn-lt"/>
                <a:cs typeface="+mn-lt"/>
              </a:rPr>
              <a:t>10</a:t>
            </a:r>
            <a:r>
              <a:rPr lang="zh-TW" altLang="en-US">
                <a:solidFill>
                  <a:srgbClr val="FF0000"/>
                </a:solidFill>
                <a:ea typeface="+mn-lt"/>
                <a:cs typeface="+mn-lt"/>
              </a:rPr>
              <a:t>則代表最高風險</a:t>
            </a:r>
            <a:r>
              <a:rPr lang="zh-TW" altLang="en-US">
                <a:ea typeface="+mn-lt"/>
                <a:cs typeface="+mn-lt"/>
              </a:rPr>
              <a:t>。</a:t>
            </a:r>
            <a:endParaRPr lang="zh-TW"/>
          </a:p>
        </p:txBody>
      </p:sp>
      <p:sp>
        <p:nvSpPr>
          <p:cNvPr id="4" name="文字方塊 3">
            <a:extLst>
              <a:ext uri="{FF2B5EF4-FFF2-40B4-BE49-F238E27FC236}">
                <a16:creationId xmlns:a16="http://schemas.microsoft.com/office/drawing/2014/main" id="{D385DDD0-4CE0-47D3-3B25-983DE74D40B9}"/>
              </a:ext>
            </a:extLst>
          </p:cNvPr>
          <p:cNvSpPr txBox="1"/>
          <p:nvPr/>
        </p:nvSpPr>
        <p:spPr>
          <a:xfrm>
            <a:off x="4997356" y="232011"/>
            <a:ext cx="719009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新細明體"/>
              </a:rPr>
              <a:t>參考資料: </a:t>
            </a:r>
            <a:endParaRPr lang="zh-TW" altLang="en-US">
              <a:ea typeface="新細明體"/>
              <a:cs typeface="Calibri" panose="020F0502020204030204"/>
            </a:endParaRPr>
          </a:p>
          <a:p>
            <a:r>
              <a:rPr lang="zh-TW" dirty="0">
                <a:ea typeface="+mn-lt"/>
                <a:cs typeface="+mn-lt"/>
                <a:hlinkClick r:id="rId2"/>
              </a:rPr>
              <a:t>https://en.wikipedia.org/wiki/Common_Vulnerability_Scoring_System</a:t>
            </a:r>
          </a:p>
          <a:p>
            <a:endParaRPr lang="zh-TW" altLang="en-US" dirty="0">
              <a:ea typeface="+mn-lt"/>
              <a:cs typeface="+mn-lt"/>
            </a:endParaRPr>
          </a:p>
          <a:p>
            <a:r>
              <a:rPr lang="zh-TW" dirty="0">
                <a:ea typeface="+mn-lt"/>
                <a:cs typeface="+mn-lt"/>
                <a:hlinkClick r:id="rId3"/>
              </a:rPr>
              <a:t>https://www.digitimes.com.tw/tech/dt/n/shwnws.asp?cnlid=14&amp;id=0000100727_WBC8XRHR1Y3H1O8HWCHDQ</a:t>
            </a:r>
            <a:endParaRPr lang="zh-TW"/>
          </a:p>
        </p:txBody>
      </p:sp>
    </p:spTree>
    <p:extLst>
      <p:ext uri="{BB962C8B-B14F-4D97-AF65-F5344CB8AC3E}">
        <p14:creationId xmlns:p14="http://schemas.microsoft.com/office/powerpoint/2010/main" val="248864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圖片 4">
            <a:extLst>
              <a:ext uri="{FF2B5EF4-FFF2-40B4-BE49-F238E27FC236}">
                <a16:creationId xmlns:a16="http://schemas.microsoft.com/office/drawing/2014/main" id="{04373D62-5DAB-BB57-33E3-407D751497F1}"/>
              </a:ext>
            </a:extLst>
          </p:cNvPr>
          <p:cNvPicPr>
            <a:picLocks noGrp="1" noChangeAspect="1"/>
          </p:cNvPicPr>
          <p:nvPr>
            <p:ph idx="1"/>
          </p:nvPr>
        </p:nvPicPr>
        <p:blipFill rotWithShape="1">
          <a:blip r:embed="rId2"/>
          <a:srcRect b="28128"/>
          <a:stretch/>
        </p:blipFill>
        <p:spPr>
          <a:xfrm>
            <a:off x="20" y="1282"/>
            <a:ext cx="12191980" cy="6856718"/>
          </a:xfrm>
          <a:prstGeom prst="rect">
            <a:avLst/>
          </a:prstGeom>
        </p:spPr>
      </p:pic>
    </p:spTree>
    <p:extLst>
      <p:ext uri="{BB962C8B-B14F-4D97-AF65-F5344CB8AC3E}">
        <p14:creationId xmlns:p14="http://schemas.microsoft.com/office/powerpoint/2010/main" val="1015601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8E20CF-6FBC-C272-B784-A22BC517ECA7}"/>
              </a:ext>
            </a:extLst>
          </p:cNvPr>
          <p:cNvSpPr>
            <a:spLocks noGrp="1"/>
          </p:cNvSpPr>
          <p:nvPr>
            <p:ph idx="1"/>
          </p:nvPr>
        </p:nvSpPr>
        <p:spPr>
          <a:xfrm>
            <a:off x="769961" y="403983"/>
            <a:ext cx="10515600" cy="1610413"/>
          </a:xfrm>
        </p:spPr>
        <p:txBody>
          <a:bodyPr vert="horz" lIns="91440" tIns="45720" rIns="91440" bIns="45720" rtlCol="0" anchor="t">
            <a:normAutofit/>
          </a:bodyPr>
          <a:lstStyle/>
          <a:p>
            <a:r>
              <a:rPr lang="zh-TW">
                <a:ea typeface="+mn-lt"/>
                <a:cs typeface="+mn-lt"/>
              </a:rPr>
              <a:t>MITRE D3FEND在攻防技術概念與關係的呈現上，MITRE將設計一個名為Digital Artifact Ontology的流程鏈，希望讓攻防之間的對應更為清楚。</a:t>
            </a:r>
            <a:endParaRPr lang="zh-TW" altLang="en-US">
              <a:ea typeface="+mn-lt"/>
              <a:cs typeface="+mn-lt"/>
            </a:endParaRPr>
          </a:p>
        </p:txBody>
      </p:sp>
      <p:pic>
        <p:nvPicPr>
          <p:cNvPr id="4" name="圖片 4">
            <a:extLst>
              <a:ext uri="{FF2B5EF4-FFF2-40B4-BE49-F238E27FC236}">
                <a16:creationId xmlns:a16="http://schemas.microsoft.com/office/drawing/2014/main" id="{875A2AE5-3B96-7D32-4CEC-5A6B1521BF38}"/>
              </a:ext>
            </a:extLst>
          </p:cNvPr>
          <p:cNvPicPr>
            <a:picLocks noChangeAspect="1"/>
          </p:cNvPicPr>
          <p:nvPr/>
        </p:nvPicPr>
        <p:blipFill>
          <a:blip r:embed="rId2"/>
          <a:stretch>
            <a:fillRect/>
          </a:stretch>
        </p:blipFill>
        <p:spPr>
          <a:xfrm>
            <a:off x="1919679" y="1714297"/>
            <a:ext cx="8348199" cy="4920707"/>
          </a:xfrm>
          <a:prstGeom prst="rect">
            <a:avLst/>
          </a:prstGeom>
        </p:spPr>
      </p:pic>
    </p:spTree>
    <p:extLst>
      <p:ext uri="{BB962C8B-B14F-4D97-AF65-F5344CB8AC3E}">
        <p14:creationId xmlns:p14="http://schemas.microsoft.com/office/powerpoint/2010/main" val="2145845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9B3D1-D46A-8823-F0B6-4458BDDA06FE}"/>
              </a:ext>
            </a:extLst>
          </p:cNvPr>
          <p:cNvSpPr>
            <a:spLocks noGrp="1"/>
          </p:cNvSpPr>
          <p:nvPr>
            <p:ph type="title"/>
          </p:nvPr>
        </p:nvSpPr>
        <p:spPr/>
        <p:txBody>
          <a:bodyPr/>
          <a:lstStyle/>
          <a:p>
            <a:r>
              <a:rPr lang="zh-TW">
                <a:ea typeface="+mj-lt"/>
                <a:cs typeface="+mj-lt"/>
              </a:rPr>
              <a:t>手機資安檢測 : 手機抽測</a:t>
            </a:r>
            <a:endParaRPr lang="zh-TW"/>
          </a:p>
        </p:txBody>
      </p:sp>
      <p:sp>
        <p:nvSpPr>
          <p:cNvPr id="3" name="內容版面配置區 2">
            <a:extLst>
              <a:ext uri="{FF2B5EF4-FFF2-40B4-BE49-F238E27FC236}">
                <a16:creationId xmlns:a16="http://schemas.microsoft.com/office/drawing/2014/main" id="{051BF1AA-2C84-836E-3DDC-A1282B20966E}"/>
              </a:ext>
            </a:extLst>
          </p:cNvPr>
          <p:cNvSpPr>
            <a:spLocks noGrp="1"/>
          </p:cNvSpPr>
          <p:nvPr>
            <p:ph idx="1"/>
          </p:nvPr>
        </p:nvSpPr>
        <p:spPr>
          <a:xfrm>
            <a:off x="838200" y="2144073"/>
            <a:ext cx="10515600" cy="4351338"/>
          </a:xfrm>
        </p:spPr>
        <p:txBody>
          <a:bodyPr vert="horz" lIns="91440" tIns="45720" rIns="91440" bIns="45720" rtlCol="0" anchor="t">
            <a:normAutofit/>
          </a:bodyPr>
          <a:lstStyle/>
          <a:p>
            <a:pPr marL="0" indent="0">
              <a:buNone/>
            </a:pPr>
            <a:r>
              <a:rPr lang="zh-TW">
                <a:ea typeface="+mn-lt"/>
                <a:cs typeface="+mn-lt"/>
              </a:rPr>
              <a:t>NCC於108年起開始推動手機</a:t>
            </a:r>
            <a:r>
              <a:rPr lang="zh-TW">
                <a:solidFill>
                  <a:srgbClr val="FF0000"/>
                </a:solidFill>
                <a:ea typeface="+mn-lt"/>
                <a:cs typeface="+mn-lt"/>
              </a:rPr>
              <a:t>內建軟體</a:t>
            </a:r>
            <a:r>
              <a:rPr lang="en-US" altLang="zh-TW" dirty="0">
                <a:ea typeface="+mn-lt"/>
                <a:cs typeface="+mn-lt"/>
              </a:rPr>
              <a:t>(</a:t>
            </a:r>
            <a:r>
              <a:rPr lang="en-US" altLang="zh-TW" dirty="0" err="1">
                <a:ea typeface="+mn-lt"/>
                <a:cs typeface="+mn-lt"/>
              </a:rPr>
              <a:t>內建以外並不包含在內</a:t>
            </a:r>
            <a:r>
              <a:rPr lang="en-US" altLang="zh-TW" dirty="0">
                <a:ea typeface="+mn-lt"/>
                <a:cs typeface="+mn-lt"/>
              </a:rPr>
              <a:t>)</a:t>
            </a:r>
            <a:r>
              <a:rPr lang="zh-TW">
                <a:ea typeface="+mn-lt"/>
                <a:cs typeface="+mn-lt"/>
              </a:rPr>
              <a:t>資安抽測，</a:t>
            </a:r>
            <a:r>
              <a:rPr lang="zh-TW" altLang="en-US">
                <a:ea typeface="+mn-lt"/>
                <a:cs typeface="+mn-lt"/>
              </a:rPr>
              <a:t>針</a:t>
            </a:r>
            <a:r>
              <a:rPr lang="zh-TW">
                <a:ea typeface="+mn-lt"/>
                <a:cs typeface="+mn-lt"/>
              </a:rPr>
              <a:t>對</a:t>
            </a:r>
            <a:r>
              <a:rPr lang="zh-TW" altLang="en-US">
                <a:ea typeface="+mn-lt"/>
                <a:cs typeface="+mn-lt"/>
              </a:rPr>
              <a:t>銷售量較高之</a:t>
            </a:r>
            <a:r>
              <a:rPr lang="en-US" altLang="zh-TW" dirty="0">
                <a:ea typeface="+mn-lt"/>
                <a:cs typeface="+mn-lt"/>
              </a:rPr>
              <a:t>10</a:t>
            </a:r>
            <a:r>
              <a:rPr lang="zh-TW" altLang="en-US">
                <a:ea typeface="+mn-lt"/>
                <a:cs typeface="+mn-lt"/>
              </a:rPr>
              <a:t>款不同廠牌智慧型手機，辦理手機系統內建軟體資通安全檢測作業</a:t>
            </a:r>
          </a:p>
        </p:txBody>
      </p:sp>
    </p:spTree>
    <p:extLst>
      <p:ext uri="{BB962C8B-B14F-4D97-AF65-F5344CB8AC3E}">
        <p14:creationId xmlns:p14="http://schemas.microsoft.com/office/powerpoint/2010/main" val="1681153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E72D95-C559-7823-B45E-3D6C879C5CEE}"/>
              </a:ext>
            </a:extLst>
          </p:cNvPr>
          <p:cNvSpPr>
            <a:spLocks noGrp="1"/>
          </p:cNvSpPr>
          <p:nvPr>
            <p:ph type="title"/>
          </p:nvPr>
        </p:nvSpPr>
        <p:spPr/>
        <p:txBody>
          <a:bodyPr>
            <a:normAutofit/>
          </a:bodyPr>
          <a:lstStyle/>
          <a:p>
            <a:r>
              <a:rPr lang="zh-TW" sz="3600">
                <a:ea typeface="+mj-lt"/>
                <a:cs typeface="+mj-lt"/>
              </a:rPr>
              <a:t>智慧型手機系統內建軟體資通安全檢測技術規範</a:t>
            </a:r>
            <a:endParaRPr lang="zh-TW" sz="3600"/>
          </a:p>
        </p:txBody>
      </p:sp>
      <p:sp>
        <p:nvSpPr>
          <p:cNvPr id="3" name="內容版面配置區 2">
            <a:extLst>
              <a:ext uri="{FF2B5EF4-FFF2-40B4-BE49-F238E27FC236}">
                <a16:creationId xmlns:a16="http://schemas.microsoft.com/office/drawing/2014/main" id="{FBB06AE4-B443-AFC0-8BC9-299BE0C5936F}"/>
              </a:ext>
            </a:extLst>
          </p:cNvPr>
          <p:cNvSpPr>
            <a:spLocks noGrp="1"/>
          </p:cNvSpPr>
          <p:nvPr>
            <p:ph idx="1"/>
          </p:nvPr>
        </p:nvSpPr>
        <p:spPr/>
        <p:txBody>
          <a:bodyPr vert="horz" lIns="91440" tIns="45720" rIns="91440" bIns="45720" rtlCol="0" anchor="t">
            <a:normAutofit/>
          </a:bodyPr>
          <a:lstStyle/>
          <a:p>
            <a:r>
              <a:rPr lang="zh-TW">
                <a:ea typeface="+mn-lt"/>
                <a:cs typeface="+mn-lt"/>
              </a:rPr>
              <a:t>適用範圍</a:t>
            </a:r>
            <a:r>
              <a:rPr lang="en-US" altLang="zh-TW" dirty="0">
                <a:ea typeface="+mn-lt"/>
                <a:cs typeface="+mn-lt"/>
              </a:rPr>
              <a:t>:</a:t>
            </a:r>
            <a:endParaRPr lang="zh-TW" altLang="en-US" dirty="0" err="1">
              <a:solidFill>
                <a:srgbClr val="FF0000"/>
              </a:solidFill>
              <a:ea typeface="+mn-lt"/>
              <a:cs typeface="+mn-lt"/>
            </a:endParaRPr>
          </a:p>
          <a:p>
            <a:pPr lvl="1"/>
            <a:r>
              <a:rPr lang="en-US" dirty="0">
                <a:ea typeface="+mn-lt"/>
                <a:cs typeface="+mn-lt"/>
              </a:rPr>
              <a:t>智慧型手機</a:t>
            </a:r>
            <a:r>
              <a:rPr lang="en-US" dirty="0">
                <a:solidFill>
                  <a:srgbClr val="FF0000"/>
                </a:solidFill>
                <a:ea typeface="+mn-lt"/>
                <a:cs typeface="+mn-lt"/>
              </a:rPr>
              <a:t>系統</a:t>
            </a:r>
            <a:r>
              <a:rPr lang="en-US" dirty="0">
                <a:ea typeface="+mn-lt"/>
                <a:cs typeface="+mn-lt"/>
              </a:rPr>
              <a:t>及其系統</a:t>
            </a:r>
            <a:r>
              <a:rPr lang="en-US" dirty="0">
                <a:solidFill>
                  <a:srgbClr val="FF0000"/>
                </a:solidFill>
                <a:ea typeface="+mn-lt"/>
                <a:cs typeface="+mn-lt"/>
              </a:rPr>
              <a:t>內建軟體</a:t>
            </a:r>
            <a:r>
              <a:rPr lang="en-US" dirty="0">
                <a:ea typeface="+mn-lt"/>
                <a:cs typeface="+mn-lt"/>
              </a:rPr>
              <a:t>，以確保其符合現階段資訊安全要求，但</a:t>
            </a:r>
            <a:r>
              <a:rPr lang="en-US" dirty="0">
                <a:solidFill>
                  <a:srgbClr val="FF0000"/>
                </a:solidFill>
                <a:ea typeface="+mn-lt"/>
                <a:cs typeface="+mn-lt"/>
              </a:rPr>
              <a:t>不包含使用者於內建軟體中自行下載之附加服務或內容</a:t>
            </a:r>
            <a:r>
              <a:rPr lang="en-US" dirty="0">
                <a:ea typeface="+mn-lt"/>
                <a:cs typeface="+mn-lt"/>
              </a:rPr>
              <a:t>。</a:t>
            </a:r>
          </a:p>
          <a:p>
            <a:r>
              <a:rPr lang="zh-TW" altLang="en-US">
                <a:ea typeface="+mn-lt"/>
                <a:cs typeface="+mn-lt"/>
              </a:rPr>
              <a:t>內建軟體:</a:t>
            </a:r>
          </a:p>
          <a:p>
            <a:pPr lvl="1"/>
            <a:r>
              <a:rPr lang="zh-TW">
                <a:ea typeface="+mn-lt"/>
                <a:cs typeface="+mn-lt"/>
              </a:rPr>
              <a:t>出廠預載軟體：智慧型手機</a:t>
            </a:r>
            <a:r>
              <a:rPr lang="zh-TW">
                <a:solidFill>
                  <a:srgbClr val="FF0000"/>
                </a:solidFill>
                <a:ea typeface="+mn-lt"/>
                <a:cs typeface="+mn-lt"/>
              </a:rPr>
              <a:t>出廠時已預設安裝</a:t>
            </a:r>
            <a:r>
              <a:rPr lang="zh-TW">
                <a:ea typeface="+mn-lt"/>
                <a:cs typeface="+mn-lt"/>
              </a:rPr>
              <a:t>之應用軟體，且使用者可透過圖示啟動。</a:t>
            </a:r>
            <a:endParaRPr lang="zh-TW" altLang="en-US" dirty="0">
              <a:ea typeface="+mn-lt"/>
              <a:cs typeface="+mn-lt"/>
            </a:endParaRPr>
          </a:p>
          <a:p>
            <a:pPr lvl="1"/>
            <a:r>
              <a:rPr lang="zh-TW">
                <a:ea typeface="+mn-lt"/>
                <a:cs typeface="+mn-lt"/>
              </a:rPr>
              <a:t>銷售商加載軟體：智慧型手機銷售時</a:t>
            </a:r>
            <a:r>
              <a:rPr lang="zh-TW">
                <a:solidFill>
                  <a:srgbClr val="FF0000"/>
                </a:solidFill>
                <a:ea typeface="+mn-lt"/>
                <a:cs typeface="+mn-lt"/>
              </a:rPr>
              <a:t>預設搭載或首次連結網路後自動安裝之應用 軟體</a:t>
            </a:r>
            <a:r>
              <a:rPr lang="zh-TW">
                <a:ea typeface="+mn-lt"/>
                <a:cs typeface="+mn-lt"/>
              </a:rPr>
              <a:t>，且使用者可透過圖示啟動</a:t>
            </a:r>
            <a:r>
              <a:rPr lang="zh-TW" altLang="en-US">
                <a:ea typeface="+mn-lt"/>
                <a:cs typeface="+mn-lt"/>
              </a:rPr>
              <a:t>。 </a:t>
            </a:r>
          </a:p>
          <a:p>
            <a:pPr lvl="1"/>
            <a:r>
              <a:rPr lang="zh-TW">
                <a:ea typeface="+mn-lt"/>
                <a:cs typeface="+mn-lt"/>
              </a:rPr>
              <a:t>無圖示軟體：於上述兩種情況所安裝之應用軟體，使用者無法透過圖示啟動，且該軟體會啟動通訊功能。</a:t>
            </a:r>
            <a:r>
              <a:rPr lang="zh-TW" altLang="en-US">
                <a:ea typeface="+mn-lt"/>
                <a:cs typeface="+mn-lt"/>
              </a:rPr>
              <a:t> </a:t>
            </a:r>
            <a:endParaRPr lang="zh-TW"/>
          </a:p>
        </p:txBody>
      </p:sp>
    </p:spTree>
    <p:extLst>
      <p:ext uri="{BB962C8B-B14F-4D97-AF65-F5344CB8AC3E}">
        <p14:creationId xmlns:p14="http://schemas.microsoft.com/office/powerpoint/2010/main" val="2914385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139F68-8EC3-E289-7B6B-C4E32BFCEEAC}"/>
              </a:ext>
            </a:extLst>
          </p:cNvPr>
          <p:cNvSpPr>
            <a:spLocks noGrp="1"/>
          </p:cNvSpPr>
          <p:nvPr>
            <p:ph type="title"/>
          </p:nvPr>
        </p:nvSpPr>
        <p:spPr/>
        <p:txBody>
          <a:bodyPr/>
          <a:lstStyle/>
          <a:p>
            <a:r>
              <a:rPr lang="zh-TW">
                <a:ea typeface="+mj-lt"/>
                <a:cs typeface="+mj-lt"/>
              </a:rPr>
              <a:t>案例</a:t>
            </a:r>
            <a:r>
              <a:rPr lang="en-US" altLang="zh-TW" dirty="0">
                <a:ea typeface="+mj-lt"/>
                <a:cs typeface="+mj-lt"/>
              </a:rPr>
              <a:t>:</a:t>
            </a:r>
            <a:r>
              <a:rPr lang="zh-TW">
                <a:ea typeface="+mj-lt"/>
                <a:cs typeface="+mj-lt"/>
              </a:rPr>
              <a:t> 小米事件</a:t>
            </a:r>
          </a:p>
        </p:txBody>
      </p:sp>
      <p:sp>
        <p:nvSpPr>
          <p:cNvPr id="3" name="內容版面配置區 2">
            <a:extLst>
              <a:ext uri="{FF2B5EF4-FFF2-40B4-BE49-F238E27FC236}">
                <a16:creationId xmlns:a16="http://schemas.microsoft.com/office/drawing/2014/main" id="{4D79E478-3622-5CEB-A478-135DDDDA0541}"/>
              </a:ext>
            </a:extLst>
          </p:cNvPr>
          <p:cNvSpPr>
            <a:spLocks noGrp="1"/>
          </p:cNvSpPr>
          <p:nvPr>
            <p:ph idx="1"/>
          </p:nvPr>
        </p:nvSpPr>
        <p:spPr>
          <a:xfrm>
            <a:off x="838200" y="1711894"/>
            <a:ext cx="10515600" cy="4351338"/>
          </a:xfrm>
        </p:spPr>
        <p:txBody>
          <a:bodyPr vert="horz" lIns="91440" tIns="45720" rIns="91440" bIns="45720" rtlCol="0" anchor="t">
            <a:normAutofit/>
          </a:bodyPr>
          <a:lstStyle/>
          <a:p>
            <a:r>
              <a:rPr lang="en-US" dirty="0">
                <a:ea typeface="+mn-lt"/>
                <a:cs typeface="+mn-lt"/>
              </a:rPr>
              <a:t>立陶宛國防部網路安全中心於110年9月21日，揭露小米公司於歐洲販售之Mi 10T 5G手機內建軟體具有文字審查功能</a:t>
            </a:r>
            <a:endParaRPr lang="zh-TW" altLang="en-US" dirty="0">
              <a:cs typeface="Calibri" panose="020F0502020204030204"/>
            </a:endParaRPr>
          </a:p>
          <a:p>
            <a:pPr marL="0" indent="0">
              <a:buNone/>
            </a:pPr>
            <a:endParaRPr lang="en-US" altLang="zh-TW" dirty="0">
              <a:ea typeface="+mn-lt"/>
              <a:cs typeface="+mn-lt"/>
            </a:endParaRPr>
          </a:p>
          <a:p>
            <a:r>
              <a:rPr lang="en-US" altLang="zh-TW" dirty="0">
                <a:ea typeface="+mn-lt"/>
                <a:cs typeface="+mn-lt"/>
              </a:rPr>
              <a:t>NCC</a:t>
            </a:r>
            <a:r>
              <a:rPr lang="zh-TW" altLang="en-US">
                <a:ea typeface="+mn-lt"/>
                <a:cs typeface="+mn-lt"/>
              </a:rPr>
              <a:t>檢測在臺灣販售之小米</a:t>
            </a:r>
            <a:r>
              <a:rPr lang="en-US" altLang="zh-TW" dirty="0">
                <a:ea typeface="+mn-lt"/>
                <a:cs typeface="+mn-lt"/>
              </a:rPr>
              <a:t>Mi</a:t>
            </a:r>
            <a:r>
              <a:rPr lang="zh-TW" altLang="en-US" dirty="0">
                <a:ea typeface="+mn-lt"/>
                <a:cs typeface="+mn-lt"/>
              </a:rPr>
              <a:t> </a:t>
            </a:r>
            <a:r>
              <a:rPr lang="en-US" altLang="zh-TW" dirty="0">
                <a:ea typeface="+mn-lt"/>
                <a:cs typeface="+mn-lt"/>
              </a:rPr>
              <a:t>10T</a:t>
            </a:r>
            <a:r>
              <a:rPr lang="zh-TW" altLang="en-US" dirty="0">
                <a:ea typeface="+mn-lt"/>
                <a:cs typeface="+mn-lt"/>
              </a:rPr>
              <a:t> </a:t>
            </a:r>
            <a:r>
              <a:rPr lang="en-US" altLang="zh-TW" dirty="0">
                <a:ea typeface="+mn-lt"/>
                <a:cs typeface="+mn-lt"/>
              </a:rPr>
              <a:t>5G</a:t>
            </a:r>
            <a:r>
              <a:rPr lang="zh-TW" altLang="en-US">
                <a:ea typeface="+mn-lt"/>
                <a:cs typeface="+mn-lt"/>
              </a:rPr>
              <a:t>手機發現部分內建軟體的確曾</a:t>
            </a:r>
            <a:r>
              <a:rPr lang="zh-TW" altLang="en-US">
                <a:solidFill>
                  <a:srgbClr val="FF0000"/>
                </a:solidFill>
                <a:ea typeface="+mn-lt"/>
                <a:cs typeface="+mn-lt"/>
              </a:rPr>
              <a:t>具政治敏感詞彙檢查功能</a:t>
            </a:r>
            <a:r>
              <a:rPr lang="zh-TW" altLang="en-US">
                <a:ea typeface="+mn-lt"/>
                <a:cs typeface="+mn-lt"/>
              </a:rPr>
              <a:t>，恐有資訊回傳疑慮</a:t>
            </a:r>
            <a:endParaRPr lang="zh-TW">
              <a:ea typeface="新細明體"/>
              <a:cs typeface="Calibri"/>
            </a:endParaRPr>
          </a:p>
          <a:p>
            <a:r>
              <a:rPr lang="zh-TW">
                <a:ea typeface="+mn-lt"/>
                <a:cs typeface="+mn-lt"/>
              </a:rPr>
              <a:t>其內建之7個應用軟體（App）會</a:t>
            </a:r>
            <a:r>
              <a:rPr lang="zh-TW">
                <a:solidFill>
                  <a:srgbClr val="FF0000"/>
                </a:solidFill>
                <a:ea typeface="+mn-lt"/>
                <a:cs typeface="+mn-lt"/>
              </a:rPr>
              <a:t>從伺服器下載針對涉政治詞彙進行比對</a:t>
            </a:r>
            <a:r>
              <a:rPr lang="zh-TW">
                <a:ea typeface="+mn-lt"/>
                <a:cs typeface="+mn-lt"/>
              </a:rPr>
              <a:t>之檔案，具有阻絕連網或將相關瀏覽行為回傳之疑慮。該比對檔案包含政府、宗教、政治團體、社會運動和政治人物姓名等簡體、繁體和英文詞彙，總計2千餘筆。</a:t>
            </a:r>
            <a:endParaRPr lang="zh-TW">
              <a:cs typeface="Calibri" panose="020F0502020204030204"/>
            </a:endParaRPr>
          </a:p>
          <a:p>
            <a:pPr marL="0" indent="0">
              <a:buNone/>
            </a:pPr>
            <a:endParaRPr lang="zh-TW" dirty="0">
              <a:cs typeface="Calibri"/>
            </a:endParaRPr>
          </a:p>
        </p:txBody>
      </p:sp>
      <p:sp>
        <p:nvSpPr>
          <p:cNvPr id="4" name="文字方塊 3">
            <a:extLst>
              <a:ext uri="{FF2B5EF4-FFF2-40B4-BE49-F238E27FC236}">
                <a16:creationId xmlns:a16="http://schemas.microsoft.com/office/drawing/2014/main" id="{F1FB6284-2D3A-DF3D-587A-DC4679612353}"/>
              </a:ext>
            </a:extLst>
          </p:cNvPr>
          <p:cNvSpPr txBox="1"/>
          <p:nvPr/>
        </p:nvSpPr>
        <p:spPr>
          <a:xfrm>
            <a:off x="6077804" y="527712"/>
            <a:ext cx="52680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新細明體"/>
              </a:rPr>
              <a:t>NCC新聞稿</a:t>
            </a:r>
            <a:endParaRPr lang="zh-TW"/>
          </a:p>
          <a:p>
            <a:r>
              <a:rPr lang="zh-TW" altLang="en-US" dirty="0">
                <a:ea typeface="新細明體"/>
              </a:rPr>
              <a:t> </a:t>
            </a:r>
            <a:r>
              <a:rPr lang="zh-TW" dirty="0">
                <a:ea typeface="+mn-lt"/>
                <a:cs typeface="+mn-lt"/>
                <a:hlinkClick r:id="rId2"/>
              </a:rPr>
              <a:t>https://www.ncc.gov.tw/chinese/news_detail.aspx?site_content_sn=8&amp;sn_f=47018</a:t>
            </a:r>
            <a:endParaRPr lang="zh-TW" dirty="0"/>
          </a:p>
        </p:txBody>
      </p:sp>
    </p:spTree>
    <p:extLst>
      <p:ext uri="{BB962C8B-B14F-4D97-AF65-F5344CB8AC3E}">
        <p14:creationId xmlns:p14="http://schemas.microsoft.com/office/powerpoint/2010/main" val="22816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BA945C-23EB-A28E-464B-3A86EDC7A43E}"/>
              </a:ext>
            </a:extLst>
          </p:cNvPr>
          <p:cNvSpPr>
            <a:spLocks noGrp="1"/>
          </p:cNvSpPr>
          <p:nvPr>
            <p:ph type="title"/>
          </p:nvPr>
        </p:nvSpPr>
        <p:spPr/>
        <p:txBody>
          <a:bodyPr/>
          <a:lstStyle/>
          <a:p>
            <a:r>
              <a:rPr lang="zh-TW" altLang="en-US">
                <a:ea typeface="新細明體"/>
                <a:cs typeface="Calibri Light"/>
              </a:rPr>
              <a:t>CVSS_指標</a:t>
            </a:r>
            <a:endParaRPr lang="zh-TW" altLang="en-US"/>
          </a:p>
        </p:txBody>
      </p:sp>
      <p:sp>
        <p:nvSpPr>
          <p:cNvPr id="4" name="矩形: 圓角 3">
            <a:extLst>
              <a:ext uri="{FF2B5EF4-FFF2-40B4-BE49-F238E27FC236}">
                <a16:creationId xmlns:a16="http://schemas.microsoft.com/office/drawing/2014/main" id="{B11D2B8D-B993-EF63-4ECF-9D25BEA4D00D}"/>
              </a:ext>
            </a:extLst>
          </p:cNvPr>
          <p:cNvSpPr/>
          <p:nvPr/>
        </p:nvSpPr>
        <p:spPr>
          <a:xfrm>
            <a:off x="429904" y="2209800"/>
            <a:ext cx="3832745" cy="411707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17A2AE85-4834-AB40-0250-A91E5A5CACF6}"/>
              </a:ext>
            </a:extLst>
          </p:cNvPr>
          <p:cNvSpPr/>
          <p:nvPr/>
        </p:nvSpPr>
        <p:spPr>
          <a:xfrm>
            <a:off x="4996929" y="2273064"/>
            <a:ext cx="2399730" cy="302525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2FE41BE3-6CE4-387B-D7E7-AA1F4F8ADF2F}"/>
              </a:ext>
            </a:extLst>
          </p:cNvPr>
          <p:cNvSpPr/>
          <p:nvPr/>
        </p:nvSpPr>
        <p:spPr>
          <a:xfrm>
            <a:off x="8165059" y="2211222"/>
            <a:ext cx="3844117" cy="411707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DC7FFF23-8F54-35A1-6CE9-306357C7B5CC}"/>
              </a:ext>
            </a:extLst>
          </p:cNvPr>
          <p:cNvSpPr txBox="1"/>
          <p:nvPr/>
        </p:nvSpPr>
        <p:spPr>
          <a:xfrm>
            <a:off x="1672846" y="2275621"/>
            <a:ext cx="15490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sz="2400" b="1">
                <a:ea typeface="+mn-lt"/>
                <a:cs typeface="+mn-lt"/>
              </a:rPr>
              <a:t>基礎分數</a:t>
            </a:r>
            <a:endParaRPr lang="zh-TW" sz="2400" b="1"/>
          </a:p>
        </p:txBody>
      </p:sp>
      <p:sp>
        <p:nvSpPr>
          <p:cNvPr id="8" name="矩形: 圓角 7">
            <a:extLst>
              <a:ext uri="{FF2B5EF4-FFF2-40B4-BE49-F238E27FC236}">
                <a16:creationId xmlns:a16="http://schemas.microsoft.com/office/drawing/2014/main" id="{9461D4FB-65F4-4E9B-7366-427A6CCF9A73}"/>
              </a:ext>
            </a:extLst>
          </p:cNvPr>
          <p:cNvSpPr/>
          <p:nvPr/>
        </p:nvSpPr>
        <p:spPr>
          <a:xfrm>
            <a:off x="546480" y="2792674"/>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a:latin typeface="Microsoft JhengHei"/>
                <a:ea typeface="Microsoft JhengHei"/>
                <a:cs typeface="+mn-lt"/>
              </a:rPr>
              <a:t>攻擊向量 </a:t>
            </a:r>
            <a:r>
              <a:rPr lang="en-US" altLang="zh-TW" b="1" dirty="0">
                <a:latin typeface="Microsoft JhengHei"/>
                <a:ea typeface="+mn-lt"/>
                <a:cs typeface="+mn-lt"/>
              </a:rPr>
              <a:t>(AV)</a:t>
            </a:r>
            <a:r>
              <a:rPr lang="zh-TW" altLang="en-US" b="1" dirty="0">
                <a:latin typeface="Microsoft JhengHei"/>
                <a:ea typeface="Microsoft JhengHei"/>
                <a:cs typeface="+mn-lt"/>
              </a:rPr>
              <a:t> </a:t>
            </a:r>
            <a:endParaRPr lang="zh-TW" b="1">
              <a:latin typeface="Microsoft JhengHei"/>
              <a:ea typeface="Microsoft JhengHei"/>
              <a:cs typeface="Calibri"/>
            </a:endParaRPr>
          </a:p>
        </p:txBody>
      </p:sp>
      <p:sp>
        <p:nvSpPr>
          <p:cNvPr id="12" name="矩形: 圓角 11">
            <a:extLst>
              <a:ext uri="{FF2B5EF4-FFF2-40B4-BE49-F238E27FC236}">
                <a16:creationId xmlns:a16="http://schemas.microsoft.com/office/drawing/2014/main" id="{7C88B4F4-D82F-2453-E6FA-87E175BD8139}"/>
              </a:ext>
            </a:extLst>
          </p:cNvPr>
          <p:cNvSpPr/>
          <p:nvPr/>
        </p:nvSpPr>
        <p:spPr>
          <a:xfrm>
            <a:off x="546479" y="3486434"/>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latin typeface="Microsoft JhengHei"/>
                <a:ea typeface="Microsoft JhengHei"/>
                <a:cs typeface="Calibri"/>
              </a:rPr>
              <a:t>攻擊複雜度 </a:t>
            </a:r>
            <a:r>
              <a:rPr lang="en-US" altLang="zh-TW" b="1" dirty="0">
                <a:latin typeface="Microsoft JhengHei"/>
                <a:ea typeface="新細明體"/>
                <a:cs typeface="Calibri"/>
              </a:rPr>
              <a:t>(AC</a:t>
            </a:r>
            <a:r>
              <a:rPr lang="en-US" altLang="zh-TW" b="1" dirty="0">
                <a:ea typeface="新細明體"/>
                <a:cs typeface="Calibri"/>
              </a:rPr>
              <a:t>)</a:t>
            </a:r>
            <a:endParaRPr lang="zh-TW" altLang="en-US" b="1">
              <a:ea typeface="新細明體"/>
              <a:cs typeface="Calibri"/>
            </a:endParaRPr>
          </a:p>
        </p:txBody>
      </p:sp>
      <p:sp>
        <p:nvSpPr>
          <p:cNvPr id="13" name="矩形: 圓角 12">
            <a:extLst>
              <a:ext uri="{FF2B5EF4-FFF2-40B4-BE49-F238E27FC236}">
                <a16:creationId xmlns:a16="http://schemas.microsoft.com/office/drawing/2014/main" id="{DDD9CE9D-53A9-EF73-B8BD-0C01983DB5A0}"/>
              </a:ext>
            </a:extLst>
          </p:cNvPr>
          <p:cNvSpPr/>
          <p:nvPr/>
        </p:nvSpPr>
        <p:spPr>
          <a:xfrm>
            <a:off x="535106" y="4180196"/>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latin typeface="Microsoft JhengHei"/>
                <a:ea typeface="Microsoft JhengHei"/>
                <a:cs typeface="+mn-lt"/>
              </a:rPr>
              <a:t>所需權限 </a:t>
            </a:r>
            <a:r>
              <a:rPr lang="zh-TW" b="1">
                <a:latin typeface="Microsoft JhengHei"/>
                <a:ea typeface="Microsoft JhengHei"/>
                <a:cs typeface="+mn-lt"/>
              </a:rPr>
              <a:t>(</a:t>
            </a:r>
            <a:r>
              <a:rPr lang="en-US" altLang="zh-TW" b="1" dirty="0">
                <a:latin typeface="Microsoft JhengHei"/>
                <a:ea typeface="+mn-lt"/>
                <a:cs typeface="+mn-lt"/>
              </a:rPr>
              <a:t>PR</a:t>
            </a:r>
            <a:r>
              <a:rPr lang="zh-TW" b="1">
                <a:latin typeface="Microsoft JhengHei"/>
                <a:ea typeface="Microsoft JhengHei"/>
                <a:cs typeface="+mn-lt"/>
              </a:rPr>
              <a:t>)</a:t>
            </a:r>
            <a:endParaRPr lang="zh-TW" altLang="en-US" b="1">
              <a:latin typeface="Microsoft JhengHei"/>
              <a:ea typeface="Microsoft JhengHei"/>
              <a:cs typeface="+mn-lt"/>
            </a:endParaRPr>
          </a:p>
        </p:txBody>
      </p:sp>
      <p:sp>
        <p:nvSpPr>
          <p:cNvPr id="14" name="矩形: 圓角 13">
            <a:extLst>
              <a:ext uri="{FF2B5EF4-FFF2-40B4-BE49-F238E27FC236}">
                <a16:creationId xmlns:a16="http://schemas.microsoft.com/office/drawing/2014/main" id="{13CA072E-CC49-CA8A-8563-5473B5AB12AB}"/>
              </a:ext>
            </a:extLst>
          </p:cNvPr>
          <p:cNvSpPr/>
          <p:nvPr/>
        </p:nvSpPr>
        <p:spPr>
          <a:xfrm>
            <a:off x="546480" y="4873957"/>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latin typeface="Microsoft JhengHei"/>
                <a:ea typeface="Microsoft JhengHei"/>
                <a:cs typeface="+mn-lt"/>
              </a:rPr>
              <a:t>用戶互動 </a:t>
            </a:r>
            <a:r>
              <a:rPr lang="zh-TW" b="1">
                <a:latin typeface="Microsoft JhengHei"/>
                <a:ea typeface="Microsoft JhengHei"/>
                <a:cs typeface="+mn-lt"/>
              </a:rPr>
              <a:t>(</a:t>
            </a:r>
            <a:r>
              <a:rPr lang="en-US" altLang="zh-TW" b="1" dirty="0">
                <a:latin typeface="Microsoft JhengHei"/>
                <a:ea typeface="+mn-lt"/>
                <a:cs typeface="+mn-lt"/>
              </a:rPr>
              <a:t>UI</a:t>
            </a:r>
            <a:r>
              <a:rPr lang="zh-TW" b="1">
                <a:latin typeface="Microsoft JhengHei"/>
                <a:ea typeface="Microsoft JhengHei"/>
                <a:cs typeface="+mn-lt"/>
              </a:rPr>
              <a:t>)</a:t>
            </a:r>
          </a:p>
        </p:txBody>
      </p:sp>
      <p:sp>
        <p:nvSpPr>
          <p:cNvPr id="15" name="矩形: 圓角 14">
            <a:extLst>
              <a:ext uri="{FF2B5EF4-FFF2-40B4-BE49-F238E27FC236}">
                <a16:creationId xmlns:a16="http://schemas.microsoft.com/office/drawing/2014/main" id="{17286CAE-279D-5782-DD74-FE23FDA247A1}"/>
              </a:ext>
            </a:extLst>
          </p:cNvPr>
          <p:cNvSpPr/>
          <p:nvPr/>
        </p:nvSpPr>
        <p:spPr>
          <a:xfrm>
            <a:off x="1365345" y="5635957"/>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ea typeface="+mn-lt"/>
                <a:cs typeface="+mn-lt"/>
              </a:rPr>
              <a:t>範圍 </a:t>
            </a:r>
            <a:r>
              <a:rPr lang="zh-TW" b="1">
                <a:ea typeface="+mn-lt"/>
                <a:cs typeface="+mn-lt"/>
              </a:rPr>
              <a:t>(</a:t>
            </a:r>
            <a:r>
              <a:rPr lang="en-US" altLang="zh-TW" b="1" dirty="0">
                <a:ea typeface="+mn-lt"/>
                <a:cs typeface="+mn-lt"/>
              </a:rPr>
              <a:t>S</a:t>
            </a:r>
            <a:r>
              <a:rPr lang="zh-TW" b="1">
                <a:ea typeface="+mn-lt"/>
                <a:cs typeface="+mn-lt"/>
              </a:rPr>
              <a:t>)</a:t>
            </a:r>
            <a:endParaRPr lang="zh-TW" altLang="en-US" b="1">
              <a:ea typeface="+mn-lt"/>
              <a:cs typeface="+mn-lt"/>
            </a:endParaRPr>
          </a:p>
        </p:txBody>
      </p:sp>
      <p:sp>
        <p:nvSpPr>
          <p:cNvPr id="16" name="矩形: 圓角 15">
            <a:extLst>
              <a:ext uri="{FF2B5EF4-FFF2-40B4-BE49-F238E27FC236}">
                <a16:creationId xmlns:a16="http://schemas.microsoft.com/office/drawing/2014/main" id="{9A474FD9-E7F2-180E-3BB7-20F399863A3C}"/>
              </a:ext>
            </a:extLst>
          </p:cNvPr>
          <p:cNvSpPr/>
          <p:nvPr/>
        </p:nvSpPr>
        <p:spPr>
          <a:xfrm>
            <a:off x="2434419" y="3486433"/>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ea typeface="+mn-lt"/>
                <a:cs typeface="+mn-lt"/>
              </a:rPr>
              <a:t>保密 </a:t>
            </a:r>
            <a:r>
              <a:rPr lang="zh-TW" b="1">
                <a:ea typeface="+mn-lt"/>
                <a:cs typeface="+mn-lt"/>
              </a:rPr>
              <a:t>(</a:t>
            </a:r>
            <a:r>
              <a:rPr lang="en-US" altLang="zh-TW" b="1" dirty="0">
                <a:ea typeface="+mn-lt"/>
                <a:cs typeface="+mn-lt"/>
              </a:rPr>
              <a:t>C</a:t>
            </a:r>
            <a:r>
              <a:rPr lang="zh-TW" b="1">
                <a:ea typeface="+mn-lt"/>
                <a:cs typeface="+mn-lt"/>
              </a:rPr>
              <a:t>)</a:t>
            </a:r>
            <a:endParaRPr lang="zh-TW" altLang="en-US" b="1">
              <a:ea typeface="+mn-lt"/>
              <a:cs typeface="+mn-lt"/>
            </a:endParaRPr>
          </a:p>
        </p:txBody>
      </p:sp>
      <p:sp>
        <p:nvSpPr>
          <p:cNvPr id="17" name="矩形: 圓角 16">
            <a:extLst>
              <a:ext uri="{FF2B5EF4-FFF2-40B4-BE49-F238E27FC236}">
                <a16:creationId xmlns:a16="http://schemas.microsoft.com/office/drawing/2014/main" id="{F6CEBF3E-E9B8-C0C2-1DA5-1C1FDBF27388}"/>
              </a:ext>
            </a:extLst>
          </p:cNvPr>
          <p:cNvSpPr/>
          <p:nvPr/>
        </p:nvSpPr>
        <p:spPr>
          <a:xfrm>
            <a:off x="2423046" y="4180195"/>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solidFill>
                  <a:schemeClr val="bg1"/>
                </a:solidFill>
                <a:ea typeface="+mn-lt"/>
                <a:cs typeface="+mn-lt"/>
              </a:rPr>
              <a:t>誠信（I）</a:t>
            </a:r>
            <a:endParaRPr lang="zh-TW" altLang="en-US" b="1">
              <a:solidFill>
                <a:schemeClr val="bg1"/>
              </a:solidFill>
              <a:ea typeface="新細明體"/>
              <a:cs typeface="Calibri"/>
            </a:endParaRPr>
          </a:p>
        </p:txBody>
      </p:sp>
      <p:sp>
        <p:nvSpPr>
          <p:cNvPr id="18" name="矩形: 圓角 17">
            <a:extLst>
              <a:ext uri="{FF2B5EF4-FFF2-40B4-BE49-F238E27FC236}">
                <a16:creationId xmlns:a16="http://schemas.microsoft.com/office/drawing/2014/main" id="{FAD00595-AD7B-95D2-7F8D-80B04F816D60}"/>
              </a:ext>
            </a:extLst>
          </p:cNvPr>
          <p:cNvSpPr/>
          <p:nvPr/>
        </p:nvSpPr>
        <p:spPr>
          <a:xfrm>
            <a:off x="2434419" y="2792673"/>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mn-lt"/>
                <a:cs typeface="+mn-lt"/>
              </a:rPr>
              <a:t>可用性 (</a:t>
            </a:r>
            <a:r>
              <a:rPr lang="en-US" altLang="zh-TW" b="1" dirty="0">
                <a:ea typeface="+mn-lt"/>
                <a:cs typeface="+mn-lt"/>
              </a:rPr>
              <a:t>A</a:t>
            </a:r>
            <a:r>
              <a:rPr lang="zh-TW" b="1">
                <a:ea typeface="+mn-lt"/>
                <a:cs typeface="+mn-lt"/>
              </a:rPr>
              <a:t>)</a:t>
            </a:r>
            <a:endParaRPr lang="zh-TW" altLang="en-US" b="1">
              <a:ea typeface="+mn-lt"/>
              <a:cs typeface="+mn-lt"/>
            </a:endParaRPr>
          </a:p>
        </p:txBody>
      </p:sp>
      <p:sp>
        <p:nvSpPr>
          <p:cNvPr id="19" name="矩形: 圓角 18">
            <a:extLst>
              <a:ext uri="{FF2B5EF4-FFF2-40B4-BE49-F238E27FC236}">
                <a16:creationId xmlns:a16="http://schemas.microsoft.com/office/drawing/2014/main" id="{3E744471-13EA-33F0-FDD9-CF47288148BE}"/>
              </a:ext>
            </a:extLst>
          </p:cNvPr>
          <p:cNvSpPr/>
          <p:nvPr/>
        </p:nvSpPr>
        <p:spPr>
          <a:xfrm>
            <a:off x="5300449" y="3850372"/>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mn-lt"/>
                <a:cs typeface="+mn-lt"/>
              </a:rPr>
              <a:t>修復級別 (</a:t>
            </a:r>
            <a:r>
              <a:rPr lang="en-US" altLang="zh-TW" b="1" dirty="0">
                <a:ea typeface="+mn-lt"/>
                <a:cs typeface="+mn-lt"/>
              </a:rPr>
              <a:t>RL</a:t>
            </a:r>
            <a:r>
              <a:rPr lang="zh-TW" b="1">
                <a:ea typeface="+mn-lt"/>
                <a:cs typeface="+mn-lt"/>
              </a:rPr>
              <a:t>)</a:t>
            </a:r>
            <a:endParaRPr lang="zh-TW" altLang="en-US" b="1">
              <a:ea typeface="+mn-lt"/>
              <a:cs typeface="+mn-lt"/>
            </a:endParaRPr>
          </a:p>
        </p:txBody>
      </p:sp>
      <p:sp>
        <p:nvSpPr>
          <p:cNvPr id="20" name="矩形: 圓角 19">
            <a:extLst>
              <a:ext uri="{FF2B5EF4-FFF2-40B4-BE49-F238E27FC236}">
                <a16:creationId xmlns:a16="http://schemas.microsoft.com/office/drawing/2014/main" id="{7D7C9B2C-6459-FCEB-BD92-3A7C0F9E57CA}"/>
              </a:ext>
            </a:extLst>
          </p:cNvPr>
          <p:cNvSpPr/>
          <p:nvPr/>
        </p:nvSpPr>
        <p:spPr>
          <a:xfrm>
            <a:off x="5289076" y="4544135"/>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新細明體"/>
              </a:rPr>
              <a:t>報告可信度 (RC)</a:t>
            </a:r>
            <a:endParaRPr lang="zh-TW" b="1">
              <a:ea typeface="新細明體"/>
              <a:cs typeface="Calibri" panose="020F0502020204030204"/>
            </a:endParaRPr>
          </a:p>
        </p:txBody>
      </p:sp>
      <p:sp>
        <p:nvSpPr>
          <p:cNvPr id="21" name="矩形: 圓角 20">
            <a:extLst>
              <a:ext uri="{FF2B5EF4-FFF2-40B4-BE49-F238E27FC236}">
                <a16:creationId xmlns:a16="http://schemas.microsoft.com/office/drawing/2014/main" id="{AC7924D0-A631-C04F-CDCB-7F0E26C0A322}"/>
              </a:ext>
            </a:extLst>
          </p:cNvPr>
          <p:cNvSpPr/>
          <p:nvPr/>
        </p:nvSpPr>
        <p:spPr>
          <a:xfrm>
            <a:off x="5300449" y="3088374"/>
            <a:ext cx="1808327" cy="69376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ea typeface="+mn-lt"/>
                <a:cs typeface="+mn-lt"/>
              </a:rPr>
              <a:t>利</a:t>
            </a:r>
            <a:r>
              <a:rPr lang="zh-TW" b="1">
                <a:ea typeface="+mn-lt"/>
                <a:cs typeface="+mn-lt"/>
              </a:rPr>
              <a:t>用</a:t>
            </a:r>
            <a:r>
              <a:rPr lang="zh-TW" altLang="en-US" b="1">
                <a:ea typeface="+mn-lt"/>
                <a:cs typeface="+mn-lt"/>
              </a:rPr>
              <a:t>程式碼成熟度 </a:t>
            </a:r>
            <a:r>
              <a:rPr lang="zh-TW" b="1">
                <a:ea typeface="+mn-lt"/>
                <a:cs typeface="+mn-lt"/>
              </a:rPr>
              <a:t>(</a:t>
            </a:r>
            <a:r>
              <a:rPr lang="en-US" altLang="zh-TW" b="1" dirty="0">
                <a:ea typeface="+mn-lt"/>
                <a:cs typeface="+mn-lt"/>
              </a:rPr>
              <a:t>E</a:t>
            </a:r>
            <a:r>
              <a:rPr lang="zh-TW" b="1">
                <a:ea typeface="+mn-lt"/>
                <a:cs typeface="+mn-lt"/>
              </a:rPr>
              <a:t>)</a:t>
            </a:r>
            <a:endParaRPr lang="zh-TW" altLang="en-US" b="1">
              <a:ea typeface="+mn-lt"/>
              <a:cs typeface="+mn-lt"/>
            </a:endParaRPr>
          </a:p>
        </p:txBody>
      </p:sp>
      <p:sp>
        <p:nvSpPr>
          <p:cNvPr id="22" name="文字方塊 21">
            <a:extLst>
              <a:ext uri="{FF2B5EF4-FFF2-40B4-BE49-F238E27FC236}">
                <a16:creationId xmlns:a16="http://schemas.microsoft.com/office/drawing/2014/main" id="{41F57C57-4743-5925-9A78-34541337AFC6}"/>
              </a:ext>
            </a:extLst>
          </p:cNvPr>
          <p:cNvSpPr txBox="1"/>
          <p:nvPr/>
        </p:nvSpPr>
        <p:spPr>
          <a:xfrm>
            <a:off x="5474316" y="2335329"/>
            <a:ext cx="14694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400" b="1">
                <a:ea typeface="+mn-lt"/>
                <a:cs typeface="+mn-lt"/>
              </a:rPr>
              <a:t>時間分數</a:t>
            </a:r>
            <a:endParaRPr lang="zh-TW" sz="2400">
              <a:cs typeface="Calibri" panose="020F0502020204030204"/>
            </a:endParaRPr>
          </a:p>
        </p:txBody>
      </p:sp>
      <p:sp>
        <p:nvSpPr>
          <p:cNvPr id="23" name="文字方塊 22">
            <a:extLst>
              <a:ext uri="{FF2B5EF4-FFF2-40B4-BE49-F238E27FC236}">
                <a16:creationId xmlns:a16="http://schemas.microsoft.com/office/drawing/2014/main" id="{F293F612-B902-C449-D1AA-96D7902F9239}"/>
              </a:ext>
            </a:extLst>
          </p:cNvPr>
          <p:cNvSpPr txBox="1"/>
          <p:nvPr/>
        </p:nvSpPr>
        <p:spPr>
          <a:xfrm>
            <a:off x="9427191" y="2341726"/>
            <a:ext cx="16058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sz="2400" b="1">
                <a:ea typeface="+mn-lt"/>
                <a:cs typeface="+mn-lt"/>
              </a:rPr>
              <a:t>環境評分</a:t>
            </a:r>
            <a:endParaRPr lang="zh-TW" sz="2400" b="1"/>
          </a:p>
        </p:txBody>
      </p:sp>
      <p:sp>
        <p:nvSpPr>
          <p:cNvPr id="24" name="矩形: 圓角 23">
            <a:extLst>
              <a:ext uri="{FF2B5EF4-FFF2-40B4-BE49-F238E27FC236}">
                <a16:creationId xmlns:a16="http://schemas.microsoft.com/office/drawing/2014/main" id="{B8515D7E-F204-2D34-59C1-105C9C967B0F}"/>
              </a:ext>
            </a:extLst>
          </p:cNvPr>
          <p:cNvSpPr/>
          <p:nvPr/>
        </p:nvSpPr>
        <p:spPr>
          <a:xfrm>
            <a:off x="10122657" y="4055088"/>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altLang="en-US" b="1">
                <a:ea typeface="+mn-lt"/>
                <a:cs typeface="+mn-lt"/>
              </a:rPr>
              <a:t>完整性要求 </a:t>
            </a:r>
            <a:r>
              <a:rPr lang="zh-TW" b="1">
                <a:ea typeface="+mn-lt"/>
                <a:cs typeface="+mn-lt"/>
              </a:rPr>
              <a:t>(</a:t>
            </a:r>
            <a:r>
              <a:rPr lang="en-US" altLang="zh-TW" b="1" dirty="0">
                <a:ea typeface="+mn-lt"/>
                <a:cs typeface="+mn-lt"/>
              </a:rPr>
              <a:t>IR</a:t>
            </a:r>
            <a:r>
              <a:rPr lang="zh-TW" b="1">
                <a:ea typeface="+mn-lt"/>
                <a:cs typeface="+mn-lt"/>
              </a:rPr>
              <a:t>)</a:t>
            </a:r>
            <a:endParaRPr lang="zh-TW" altLang="en-US" b="1">
              <a:ea typeface="+mn-lt"/>
              <a:cs typeface="+mn-lt"/>
            </a:endParaRPr>
          </a:p>
        </p:txBody>
      </p:sp>
      <p:sp>
        <p:nvSpPr>
          <p:cNvPr id="25" name="矩形: 圓角 24">
            <a:extLst>
              <a:ext uri="{FF2B5EF4-FFF2-40B4-BE49-F238E27FC236}">
                <a16:creationId xmlns:a16="http://schemas.microsoft.com/office/drawing/2014/main" id="{73E9CA99-0201-05AC-C60A-6031C53A4E10}"/>
              </a:ext>
            </a:extLst>
          </p:cNvPr>
          <p:cNvSpPr/>
          <p:nvPr/>
        </p:nvSpPr>
        <p:spPr>
          <a:xfrm>
            <a:off x="10111284" y="4748851"/>
            <a:ext cx="1808327" cy="60277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mn-lt"/>
                <a:cs typeface="+mn-lt"/>
              </a:rPr>
              <a:t>可</a:t>
            </a:r>
            <a:r>
              <a:rPr lang="zh-TW" altLang="en-US" b="1">
                <a:ea typeface="+mn-lt"/>
                <a:cs typeface="+mn-lt"/>
              </a:rPr>
              <a:t>用性要求 </a:t>
            </a:r>
            <a:r>
              <a:rPr lang="zh-TW" b="1">
                <a:ea typeface="+mn-lt"/>
                <a:cs typeface="+mn-lt"/>
              </a:rPr>
              <a:t>(</a:t>
            </a:r>
            <a:r>
              <a:rPr lang="en-US" altLang="zh-TW" b="1" dirty="0">
                <a:ea typeface="+mn-lt"/>
                <a:cs typeface="+mn-lt"/>
              </a:rPr>
              <a:t>A</a:t>
            </a:r>
            <a:r>
              <a:rPr lang="zh-TW" b="1">
                <a:ea typeface="+mn-lt"/>
                <a:cs typeface="+mn-lt"/>
              </a:rPr>
              <a:t>R)</a:t>
            </a:r>
            <a:endParaRPr lang="zh-TW" altLang="en-US" b="1">
              <a:ea typeface="+mn-lt"/>
              <a:cs typeface="+mn-lt"/>
            </a:endParaRPr>
          </a:p>
        </p:txBody>
      </p:sp>
      <p:sp>
        <p:nvSpPr>
          <p:cNvPr id="26" name="矩形: 圓角 25">
            <a:extLst>
              <a:ext uri="{FF2B5EF4-FFF2-40B4-BE49-F238E27FC236}">
                <a16:creationId xmlns:a16="http://schemas.microsoft.com/office/drawing/2014/main" id="{FC132483-EFC4-4379-9B82-75512D2C3EDA}"/>
              </a:ext>
            </a:extLst>
          </p:cNvPr>
          <p:cNvSpPr/>
          <p:nvPr/>
        </p:nvSpPr>
        <p:spPr>
          <a:xfrm>
            <a:off x="10122657" y="3293090"/>
            <a:ext cx="1808327" cy="693760"/>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mn-lt"/>
                <a:cs typeface="+mn-lt"/>
              </a:rPr>
              <a:t>保密要求 (</a:t>
            </a:r>
            <a:r>
              <a:rPr lang="en-US" altLang="zh-TW" b="1" dirty="0">
                <a:ea typeface="+mn-lt"/>
                <a:cs typeface="+mn-lt"/>
              </a:rPr>
              <a:t>CR</a:t>
            </a:r>
            <a:r>
              <a:rPr lang="zh-TW" b="1">
                <a:ea typeface="+mn-lt"/>
                <a:cs typeface="+mn-lt"/>
              </a:rPr>
              <a:t>)</a:t>
            </a:r>
            <a:endParaRPr lang="zh-TW" altLang="en-US" b="1">
              <a:ea typeface="+mn-lt"/>
              <a:cs typeface="+mn-lt"/>
            </a:endParaRPr>
          </a:p>
        </p:txBody>
      </p:sp>
      <p:sp>
        <p:nvSpPr>
          <p:cNvPr id="27" name="矩形: 圓角 26">
            <a:extLst>
              <a:ext uri="{FF2B5EF4-FFF2-40B4-BE49-F238E27FC236}">
                <a16:creationId xmlns:a16="http://schemas.microsoft.com/office/drawing/2014/main" id="{FB53D38F-88F0-7E23-9E19-04222DB069EB}"/>
              </a:ext>
            </a:extLst>
          </p:cNvPr>
          <p:cNvSpPr/>
          <p:nvPr/>
        </p:nvSpPr>
        <p:spPr>
          <a:xfrm>
            <a:off x="8166479" y="3611538"/>
            <a:ext cx="1808327" cy="123967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zh-TW" b="1">
                <a:ea typeface="新細明體"/>
                <a:cs typeface="Calibri" panose="020F0502020204030204"/>
              </a:rPr>
              <a:t>修改基礎指標</a:t>
            </a:r>
            <a:endParaRPr lang="zh-TW" altLang="en-US" b="1">
              <a:ea typeface="新細明體"/>
              <a:cs typeface="Calibri" panose="020F0502020204030204"/>
            </a:endParaRPr>
          </a:p>
        </p:txBody>
      </p:sp>
      <p:sp>
        <p:nvSpPr>
          <p:cNvPr id="28" name="文字方塊 27">
            <a:extLst>
              <a:ext uri="{FF2B5EF4-FFF2-40B4-BE49-F238E27FC236}">
                <a16:creationId xmlns:a16="http://schemas.microsoft.com/office/drawing/2014/main" id="{5A13C876-FCD6-0FAC-13ED-F47C27AA74D7}"/>
              </a:ext>
            </a:extLst>
          </p:cNvPr>
          <p:cNvSpPr txBox="1"/>
          <p:nvPr/>
        </p:nvSpPr>
        <p:spPr>
          <a:xfrm>
            <a:off x="5316514" y="551171"/>
            <a:ext cx="60186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sz="2400">
                <a:ea typeface="+mn-lt"/>
                <a:cs typeface="+mn-lt"/>
              </a:rPr>
              <a:t>CVSS3.1版計算器 </a:t>
            </a:r>
            <a:endParaRPr lang="zh-TW" altLang="en-US" sz="2400">
              <a:ea typeface="新細明體"/>
              <a:cs typeface="+mn-lt"/>
            </a:endParaRPr>
          </a:p>
          <a:p>
            <a:r>
              <a:rPr lang="zh-TW" sz="2400" dirty="0">
                <a:ea typeface="+mn-lt"/>
                <a:cs typeface="+mn-lt"/>
                <a:hlinkClick r:id="rId2"/>
              </a:rPr>
              <a:t>https://www.first.org/cvss/calculator/3.1</a:t>
            </a:r>
            <a:endParaRPr lang="zh-TW" sz="2400" dirty="0">
              <a:ea typeface="新細明體"/>
              <a:cs typeface="Calibri"/>
            </a:endParaRPr>
          </a:p>
        </p:txBody>
      </p:sp>
    </p:spTree>
    <p:extLst>
      <p:ext uri="{BB962C8B-B14F-4D97-AF65-F5344CB8AC3E}">
        <p14:creationId xmlns:p14="http://schemas.microsoft.com/office/powerpoint/2010/main" val="2194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6E319E-DC87-A6C2-DD82-043B00415A78}"/>
              </a:ext>
            </a:extLst>
          </p:cNvPr>
          <p:cNvSpPr>
            <a:spLocks noGrp="1"/>
          </p:cNvSpPr>
          <p:nvPr>
            <p:ph type="title"/>
          </p:nvPr>
        </p:nvSpPr>
        <p:spPr/>
        <p:txBody>
          <a:bodyPr/>
          <a:lstStyle/>
          <a:p>
            <a:r>
              <a:rPr lang="zh-TW">
                <a:ea typeface="+mj-lt"/>
                <a:cs typeface="+mj-lt"/>
              </a:rPr>
              <a:t>基本矩陣群</a:t>
            </a:r>
            <a:endParaRPr lang="zh-TW"/>
          </a:p>
        </p:txBody>
      </p:sp>
      <p:sp>
        <p:nvSpPr>
          <p:cNvPr id="3" name="內容版面配置區 2">
            <a:extLst>
              <a:ext uri="{FF2B5EF4-FFF2-40B4-BE49-F238E27FC236}">
                <a16:creationId xmlns:a16="http://schemas.microsoft.com/office/drawing/2014/main" id="{BF53D071-91F7-60E7-FE18-A53CA7E0C8D4}"/>
              </a:ext>
            </a:extLst>
          </p:cNvPr>
          <p:cNvSpPr>
            <a:spLocks noGrp="1"/>
          </p:cNvSpPr>
          <p:nvPr>
            <p:ph idx="1"/>
          </p:nvPr>
        </p:nvSpPr>
        <p:spPr/>
        <p:txBody>
          <a:bodyPr vert="horz" lIns="91440" tIns="45720" rIns="91440" bIns="45720" rtlCol="0" anchor="t">
            <a:normAutofit/>
          </a:bodyPr>
          <a:lstStyle/>
          <a:p>
            <a:pPr marL="0" indent="0">
              <a:buNone/>
            </a:pPr>
            <a:r>
              <a:rPr lang="en-US" altLang="zh-TW" dirty="0">
                <a:ea typeface="+mn-lt"/>
                <a:cs typeface="+mn-lt"/>
              </a:rPr>
              <a:t>1.</a:t>
            </a:r>
            <a:r>
              <a:rPr lang="zh-TW" altLang="en-US">
                <a:ea typeface="+mn-lt"/>
                <a:cs typeface="+mn-lt"/>
              </a:rPr>
              <a:t>  </a:t>
            </a:r>
            <a:r>
              <a:rPr lang="zh-TW">
                <a:ea typeface="+mn-lt"/>
                <a:cs typeface="+mn-lt"/>
              </a:rPr>
              <a:t>攻擊向量 (Attack Vector, AV)</a:t>
            </a:r>
            <a:endParaRPr lang="zh-TW" altLang="en-US">
              <a:cs typeface="Calibri" panose="020F0502020204030204"/>
            </a:endParaRPr>
          </a:p>
          <a:p>
            <a:pPr lvl="1"/>
            <a:r>
              <a:rPr lang="zh-TW">
                <a:ea typeface="+mn-lt"/>
                <a:cs typeface="+mn-lt"/>
              </a:rPr>
              <a:t>Network (N)：由網際網路網路進行攻擊</a:t>
            </a:r>
            <a:endParaRPr lang="zh-TW">
              <a:ea typeface="新細明體"/>
              <a:cs typeface="Calibri"/>
            </a:endParaRPr>
          </a:p>
          <a:p>
            <a:pPr lvl="1"/>
            <a:r>
              <a:rPr lang="zh-TW">
                <a:ea typeface="+mn-lt"/>
                <a:cs typeface="+mn-lt"/>
              </a:rPr>
              <a:t>Adjacent (A)： 由受限制的網路進行攻擊，如區域網路及藍芽等</a:t>
            </a:r>
            <a:endParaRPr lang="zh-TW">
              <a:ea typeface="新細明體"/>
              <a:cs typeface="Calibri"/>
            </a:endParaRPr>
          </a:p>
          <a:p>
            <a:pPr lvl="1"/>
            <a:r>
              <a:rPr lang="zh-TW">
                <a:ea typeface="+mn-lt"/>
                <a:cs typeface="+mn-lt"/>
              </a:rPr>
              <a:t>Local (L)：在不連接網路的狀況下進行攻擊</a:t>
            </a:r>
            <a:endParaRPr lang="zh-TW">
              <a:ea typeface="新細明體"/>
              <a:cs typeface="Calibri"/>
            </a:endParaRPr>
          </a:p>
          <a:p>
            <a:pPr lvl="1"/>
            <a:r>
              <a:rPr lang="zh-TW">
                <a:ea typeface="+mn-lt"/>
                <a:cs typeface="+mn-lt"/>
              </a:rPr>
              <a:t>Physical (P)：需接觸到實體機器才能進行攻擊</a:t>
            </a:r>
            <a:endParaRPr lang="zh-TW">
              <a:ea typeface="新細明體"/>
              <a:cs typeface="Calibri"/>
            </a:endParaRPr>
          </a:p>
          <a:p>
            <a:pPr lvl="1"/>
            <a:endParaRPr lang="zh-TW" altLang="en-US" dirty="0">
              <a:ea typeface="新細明體"/>
              <a:cs typeface="+mn-lt"/>
            </a:endParaRPr>
          </a:p>
          <a:p>
            <a:pPr marL="0" indent="0">
              <a:buNone/>
            </a:pPr>
            <a:r>
              <a:rPr lang="en-US" altLang="zh-TW" dirty="0">
                <a:ea typeface="+mn-lt"/>
                <a:cs typeface="+mn-lt"/>
              </a:rPr>
              <a:t>2.  </a:t>
            </a:r>
            <a:r>
              <a:rPr lang="zh-TW">
                <a:ea typeface="+mn-lt"/>
                <a:cs typeface="+mn-lt"/>
              </a:rPr>
              <a:t>攻擊複雜度 (Attack Complexity, AC)</a:t>
            </a:r>
            <a:endParaRPr lang="zh-TW" altLang="en-US">
              <a:ea typeface="新細明體"/>
              <a:cs typeface="Calibri" panose="020F0502020204030204"/>
            </a:endParaRPr>
          </a:p>
          <a:p>
            <a:pPr lvl="1"/>
            <a:r>
              <a:rPr lang="zh-TW">
                <a:ea typeface="+mn-lt"/>
                <a:cs typeface="+mn-lt"/>
              </a:rPr>
              <a:t>Low (L)：低，攻擊可被輕易重現</a:t>
            </a:r>
            <a:endParaRPr lang="zh-TW">
              <a:ea typeface="新細明體"/>
              <a:cs typeface="Calibri"/>
            </a:endParaRPr>
          </a:p>
          <a:p>
            <a:pPr lvl="1"/>
            <a:r>
              <a:rPr lang="zh-TW">
                <a:ea typeface="+mn-lt"/>
                <a:cs typeface="+mn-lt"/>
              </a:rPr>
              <a:t>High (H)：高，須由攻擊者達成數項條件後才能成功</a:t>
            </a:r>
            <a:endParaRPr lang="zh-TW">
              <a:ea typeface="新細明體"/>
              <a:cs typeface="Calibri"/>
            </a:endParaRPr>
          </a:p>
          <a:p>
            <a:endParaRPr lang="zh-TW" altLang="en-US" dirty="0">
              <a:ea typeface="新細明體"/>
              <a:cs typeface="Calibri" panose="020F0502020204030204"/>
            </a:endParaRPr>
          </a:p>
          <a:p>
            <a:pPr marL="0" indent="0">
              <a:buNone/>
            </a:pPr>
            <a:endParaRPr lang="en-US" altLang="zh-TW" dirty="0">
              <a:cs typeface="Calibri" panose="020F0502020204030204"/>
            </a:endParaRPr>
          </a:p>
        </p:txBody>
      </p:sp>
      <p:sp>
        <p:nvSpPr>
          <p:cNvPr id="4" name="文字方塊 3">
            <a:extLst>
              <a:ext uri="{FF2B5EF4-FFF2-40B4-BE49-F238E27FC236}">
                <a16:creationId xmlns:a16="http://schemas.microsoft.com/office/drawing/2014/main" id="{3CAB732D-AC77-82E7-8007-257FFB89E3F0}"/>
              </a:ext>
            </a:extLst>
          </p:cNvPr>
          <p:cNvSpPr txBox="1"/>
          <p:nvPr/>
        </p:nvSpPr>
        <p:spPr>
          <a:xfrm>
            <a:off x="7613176" y="68693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TW" dirty="0">
                <a:ea typeface="+mn-lt"/>
                <a:cs typeface="+mn-lt"/>
                <a:hlinkClick r:id="rId2"/>
              </a:rPr>
              <a:t>https://ithelp.ithome.com.tw/articles/10203313</a:t>
            </a:r>
            <a:endParaRPr lang="zh-TW"/>
          </a:p>
        </p:txBody>
      </p:sp>
    </p:spTree>
    <p:extLst>
      <p:ext uri="{BB962C8B-B14F-4D97-AF65-F5344CB8AC3E}">
        <p14:creationId xmlns:p14="http://schemas.microsoft.com/office/powerpoint/2010/main" val="384169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F89471F-B0D0-F807-8D51-B209FE089A7D}"/>
              </a:ext>
            </a:extLst>
          </p:cNvPr>
          <p:cNvSpPr>
            <a:spLocks noGrp="1"/>
          </p:cNvSpPr>
          <p:nvPr>
            <p:ph idx="1"/>
          </p:nvPr>
        </p:nvSpPr>
        <p:spPr>
          <a:xfrm>
            <a:off x="838200" y="460849"/>
            <a:ext cx="10515600" cy="5750233"/>
          </a:xfrm>
        </p:spPr>
        <p:txBody>
          <a:bodyPr vert="horz" lIns="91440" tIns="45720" rIns="91440" bIns="45720" rtlCol="0" anchor="t">
            <a:normAutofit/>
          </a:bodyPr>
          <a:lstStyle/>
          <a:p>
            <a:pPr marL="0" indent="0">
              <a:buNone/>
            </a:pPr>
            <a:r>
              <a:rPr lang="en-US" altLang="zh-TW" dirty="0">
                <a:ea typeface="+mn-lt"/>
                <a:cs typeface="+mn-lt"/>
              </a:rPr>
              <a:t>3.</a:t>
            </a:r>
            <a:r>
              <a:rPr lang="zh-TW">
                <a:ea typeface="+mn-lt"/>
                <a:cs typeface="+mn-lt"/>
              </a:rPr>
              <a:t>  是否需要權</a:t>
            </a:r>
            <a:r>
              <a:rPr lang="zh-TW" altLang="en-US">
                <a:ea typeface="+mn-lt"/>
                <a:cs typeface="+mn-lt"/>
              </a:rPr>
              <a:t>限</a:t>
            </a:r>
            <a:r>
              <a:rPr lang="zh-TW">
                <a:ea typeface="+mn-lt"/>
                <a:cs typeface="+mn-lt"/>
              </a:rPr>
              <a:t> (Privileges Required, PR)</a:t>
            </a:r>
            <a:endParaRPr lang="zh-TW" altLang="en-US">
              <a:ea typeface="新細明體"/>
              <a:cs typeface="Calibri" panose="020F0502020204030204"/>
            </a:endParaRPr>
          </a:p>
          <a:p>
            <a:pPr lvl="1"/>
            <a:r>
              <a:rPr lang="zh-TW">
                <a:ea typeface="+mn-lt"/>
                <a:cs typeface="+mn-lt"/>
              </a:rPr>
              <a:t>None (N)：不需要</a:t>
            </a:r>
            <a:endParaRPr lang="zh-TW">
              <a:ea typeface="新細明體"/>
              <a:cs typeface="Calibri"/>
            </a:endParaRPr>
          </a:p>
          <a:p>
            <a:pPr lvl="1"/>
            <a:r>
              <a:rPr lang="zh-TW">
                <a:ea typeface="+mn-lt"/>
                <a:cs typeface="+mn-lt"/>
              </a:rPr>
              <a:t>Low (L)：需要一般使用者權限</a:t>
            </a:r>
            <a:endParaRPr lang="zh-TW">
              <a:ea typeface="新細明體"/>
              <a:cs typeface="Calibri"/>
            </a:endParaRPr>
          </a:p>
          <a:p>
            <a:pPr lvl="1"/>
            <a:r>
              <a:rPr lang="zh-TW">
                <a:ea typeface="+mn-lt"/>
                <a:cs typeface="+mn-lt"/>
              </a:rPr>
              <a:t>High (H)：需要管理者權限</a:t>
            </a:r>
            <a:endParaRPr lang="zh-TW">
              <a:ea typeface="新細明體"/>
              <a:cs typeface="Calibri"/>
            </a:endParaRPr>
          </a:p>
          <a:p>
            <a:endParaRPr lang="zh-TW" dirty="0">
              <a:ea typeface="新細明體"/>
              <a:cs typeface="Calibri"/>
            </a:endParaRPr>
          </a:p>
          <a:p>
            <a:pPr marL="0" indent="0">
              <a:buNone/>
            </a:pPr>
            <a:r>
              <a:rPr lang="zh-TW" altLang="en-US">
                <a:ea typeface="+mn-lt"/>
                <a:cs typeface="+mn-lt"/>
              </a:rPr>
              <a:t>4.  是否需要使用者操作 </a:t>
            </a:r>
            <a:r>
              <a:rPr lang="en-US" altLang="zh-TW" dirty="0">
                <a:ea typeface="+mn-lt"/>
                <a:cs typeface="+mn-lt"/>
              </a:rPr>
              <a:t>(User</a:t>
            </a:r>
            <a:r>
              <a:rPr lang="zh-TW" altLang="en-US" dirty="0">
                <a:ea typeface="+mn-lt"/>
                <a:cs typeface="+mn-lt"/>
              </a:rPr>
              <a:t> </a:t>
            </a:r>
            <a:r>
              <a:rPr lang="en-US" altLang="zh-TW" dirty="0">
                <a:ea typeface="+mn-lt"/>
                <a:cs typeface="+mn-lt"/>
              </a:rPr>
              <a:t>Interaction,</a:t>
            </a:r>
            <a:r>
              <a:rPr lang="zh-TW" altLang="en-US" dirty="0">
                <a:ea typeface="+mn-lt"/>
                <a:cs typeface="+mn-lt"/>
              </a:rPr>
              <a:t> </a:t>
            </a:r>
            <a:r>
              <a:rPr lang="en-US" altLang="zh-TW" dirty="0">
                <a:ea typeface="+mn-lt"/>
                <a:cs typeface="+mn-lt"/>
              </a:rPr>
              <a:t>UI)</a:t>
            </a:r>
            <a:endParaRPr lang="zh-TW" altLang="en-US" dirty="0">
              <a:ea typeface="新細明體"/>
              <a:cs typeface="Calibri"/>
            </a:endParaRPr>
          </a:p>
          <a:p>
            <a:pPr lvl="1"/>
            <a:r>
              <a:rPr lang="en-US" altLang="zh-TW" dirty="0">
                <a:ea typeface="+mn-lt"/>
                <a:cs typeface="+mn-lt"/>
              </a:rPr>
              <a:t>None</a:t>
            </a:r>
            <a:r>
              <a:rPr lang="zh-TW" altLang="en-US" dirty="0">
                <a:ea typeface="+mn-lt"/>
                <a:cs typeface="+mn-lt"/>
              </a:rPr>
              <a:t> </a:t>
            </a:r>
            <a:r>
              <a:rPr lang="en-US" altLang="zh-TW" dirty="0">
                <a:ea typeface="+mn-lt"/>
                <a:cs typeface="+mn-lt"/>
              </a:rPr>
              <a:t>(N)</a:t>
            </a:r>
            <a:r>
              <a:rPr lang="zh-TW" altLang="en-US">
                <a:ea typeface="+mn-lt"/>
                <a:cs typeface="+mn-lt"/>
              </a:rPr>
              <a:t>：不需要</a:t>
            </a:r>
            <a:endParaRPr lang="zh-TW" altLang="en-US">
              <a:ea typeface="新細明體"/>
              <a:cs typeface="Calibri"/>
            </a:endParaRPr>
          </a:p>
          <a:p>
            <a:pPr lvl="1"/>
            <a:r>
              <a:rPr lang="en-US" altLang="zh-TW" dirty="0">
                <a:ea typeface="+mn-lt"/>
                <a:cs typeface="+mn-lt"/>
              </a:rPr>
              <a:t>Required</a:t>
            </a:r>
            <a:r>
              <a:rPr lang="zh-TW" altLang="en-US" dirty="0">
                <a:ea typeface="+mn-lt"/>
                <a:cs typeface="+mn-lt"/>
              </a:rPr>
              <a:t> </a:t>
            </a:r>
            <a:r>
              <a:rPr lang="en-US" altLang="zh-TW" dirty="0">
                <a:ea typeface="+mn-lt"/>
                <a:cs typeface="+mn-lt"/>
              </a:rPr>
              <a:t>(R)</a:t>
            </a:r>
            <a:r>
              <a:rPr lang="zh-TW" altLang="en-US">
                <a:ea typeface="+mn-lt"/>
                <a:cs typeface="+mn-lt"/>
              </a:rPr>
              <a:t>：需要使用者操作某些動作才能讓攻擊成功</a:t>
            </a:r>
            <a:endParaRPr lang="zh-TW" altLang="en-US">
              <a:ea typeface="新細明體"/>
              <a:cs typeface="Calibri"/>
            </a:endParaRPr>
          </a:p>
          <a:p>
            <a:endParaRPr lang="zh-TW" dirty="0">
              <a:ea typeface="新細明體"/>
              <a:cs typeface="Calibri"/>
            </a:endParaRPr>
          </a:p>
          <a:p>
            <a:pPr marL="0" indent="0">
              <a:buNone/>
            </a:pPr>
            <a:r>
              <a:rPr lang="en-US" altLang="zh-TW" dirty="0">
                <a:ea typeface="+mn-lt"/>
                <a:cs typeface="+mn-lt"/>
              </a:rPr>
              <a:t>5.  </a:t>
            </a:r>
            <a:r>
              <a:rPr lang="zh-TW">
                <a:ea typeface="+mn-lt"/>
                <a:cs typeface="+mn-lt"/>
              </a:rPr>
              <a:t>影響範圍 (Scope, S)</a:t>
            </a:r>
            <a:endParaRPr lang="zh-TW" dirty="0">
              <a:ea typeface="+mn-lt"/>
              <a:cs typeface="+mn-lt"/>
            </a:endParaRPr>
          </a:p>
          <a:p>
            <a:pPr lvl="1"/>
            <a:r>
              <a:rPr lang="zh-TW">
                <a:ea typeface="+mn-lt"/>
                <a:cs typeface="+mn-lt"/>
              </a:rPr>
              <a:t>Unchanged (U) ：僅影響含有漏洞的元件本身</a:t>
            </a:r>
          </a:p>
          <a:p>
            <a:pPr lvl="1"/>
            <a:r>
              <a:rPr lang="zh-TW">
                <a:ea typeface="+mn-lt"/>
                <a:cs typeface="+mn-lt"/>
              </a:rPr>
              <a:t>Changed (C)：會影響到含有漏洞的元件以外的元件</a:t>
            </a:r>
          </a:p>
          <a:p>
            <a:endParaRPr lang="zh-TW" dirty="0">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419994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EA0845C-43E8-6ED2-2527-71A86BDBFAAE}"/>
              </a:ext>
            </a:extLst>
          </p:cNvPr>
          <p:cNvSpPr>
            <a:spLocks noGrp="1"/>
          </p:cNvSpPr>
          <p:nvPr>
            <p:ph idx="1"/>
          </p:nvPr>
        </p:nvSpPr>
        <p:spPr>
          <a:xfrm>
            <a:off x="838200" y="722431"/>
            <a:ext cx="10515600" cy="5454532"/>
          </a:xfrm>
        </p:spPr>
        <p:txBody>
          <a:bodyPr vert="horz" lIns="91440" tIns="45720" rIns="91440" bIns="45720" rtlCol="0" anchor="t">
            <a:normAutofit fontScale="92500"/>
          </a:bodyPr>
          <a:lstStyle/>
          <a:p>
            <a:pPr marL="0" indent="0">
              <a:buNone/>
            </a:pPr>
            <a:r>
              <a:rPr lang="en-US" altLang="zh-TW" dirty="0">
                <a:ea typeface="+mn-lt"/>
                <a:cs typeface="+mn-lt"/>
              </a:rPr>
              <a:t>6.</a:t>
            </a:r>
            <a:r>
              <a:rPr lang="zh-TW">
                <a:ea typeface="+mn-lt"/>
                <a:cs typeface="+mn-lt"/>
              </a:rPr>
              <a:t>  機密性影響 (Confidentiality, C)</a:t>
            </a:r>
            <a:endParaRPr lang="zh-TW" altLang="en-US">
              <a:cs typeface="Calibri" panose="020F0502020204030204"/>
            </a:endParaRPr>
          </a:p>
          <a:p>
            <a:pPr lvl="1"/>
            <a:r>
              <a:rPr lang="zh-TW">
                <a:ea typeface="+mn-lt"/>
                <a:cs typeface="+mn-lt"/>
              </a:rPr>
              <a:t>None (N)：無影響</a:t>
            </a:r>
            <a:endParaRPr lang="zh-TW">
              <a:ea typeface="新細明體"/>
              <a:cs typeface="Calibri"/>
            </a:endParaRPr>
          </a:p>
          <a:p>
            <a:pPr lvl="1"/>
            <a:r>
              <a:rPr lang="zh-TW">
                <a:ea typeface="+mn-lt"/>
                <a:cs typeface="+mn-lt"/>
              </a:rPr>
              <a:t>Low (L)：攻擊者可以取得機密資料，但無法使用該資料</a:t>
            </a:r>
            <a:endParaRPr lang="zh-TW">
              <a:ea typeface="新細明體"/>
              <a:cs typeface="Calibri"/>
            </a:endParaRPr>
          </a:p>
          <a:p>
            <a:pPr lvl="1"/>
            <a:r>
              <a:rPr lang="zh-TW">
                <a:ea typeface="+mn-lt"/>
                <a:cs typeface="+mn-lt"/>
              </a:rPr>
              <a:t>High (H)：攻擊者可以取得機密資料，且可以使用該資料</a:t>
            </a:r>
            <a:endParaRPr lang="zh-TW">
              <a:ea typeface="新細明體"/>
              <a:cs typeface="Calibri"/>
            </a:endParaRPr>
          </a:p>
          <a:p>
            <a:endParaRPr lang="zh-TW" altLang="en-US" dirty="0">
              <a:ea typeface="新細明體"/>
              <a:cs typeface="Calibri"/>
            </a:endParaRPr>
          </a:p>
          <a:p>
            <a:pPr marL="0" indent="0">
              <a:buNone/>
            </a:pPr>
            <a:r>
              <a:rPr lang="en-US" altLang="zh-TW" dirty="0">
                <a:ea typeface="+mn-lt"/>
                <a:cs typeface="+mn-lt"/>
              </a:rPr>
              <a:t>7.  </a:t>
            </a:r>
            <a:r>
              <a:rPr lang="zh-TW">
                <a:ea typeface="+mn-lt"/>
                <a:cs typeface="+mn-lt"/>
              </a:rPr>
              <a:t>完整性影響(Integrity, I)</a:t>
            </a:r>
            <a:endParaRPr lang="zh-TW" altLang="en-US" dirty="0">
              <a:ea typeface="新細明體"/>
              <a:cs typeface="Calibri"/>
            </a:endParaRPr>
          </a:p>
          <a:p>
            <a:pPr lvl="1"/>
            <a:r>
              <a:rPr lang="zh-TW">
                <a:ea typeface="+mn-lt"/>
                <a:cs typeface="+mn-lt"/>
              </a:rPr>
              <a:t>None (N) ：無影響</a:t>
            </a:r>
            <a:endParaRPr lang="zh-TW">
              <a:ea typeface="新細明體"/>
              <a:cs typeface="Calibri"/>
            </a:endParaRPr>
          </a:p>
          <a:p>
            <a:pPr lvl="1"/>
            <a:r>
              <a:rPr lang="zh-TW">
                <a:ea typeface="+mn-lt"/>
                <a:cs typeface="+mn-lt"/>
              </a:rPr>
              <a:t>Low (L) ：攻擊者有部分權限以竄改某些資料，對含有漏洞之元件影響較小</a:t>
            </a:r>
            <a:endParaRPr lang="zh-TW">
              <a:ea typeface="新細明體"/>
              <a:cs typeface="Calibri"/>
            </a:endParaRPr>
          </a:p>
          <a:p>
            <a:pPr lvl="1"/>
            <a:r>
              <a:rPr lang="zh-TW">
                <a:ea typeface="+mn-lt"/>
                <a:cs typeface="+mn-lt"/>
              </a:rPr>
              <a:t>High (H)：攻擊者有權限竄改所有資料，對含有漏洞之元件有嚴重影響</a:t>
            </a:r>
            <a:endParaRPr lang="zh-TW">
              <a:ea typeface="新細明體"/>
              <a:cs typeface="Calibri"/>
            </a:endParaRPr>
          </a:p>
          <a:p>
            <a:pPr marL="0" indent="0">
              <a:buNone/>
            </a:pPr>
            <a:r>
              <a:rPr lang="en-US" altLang="zh-TW" dirty="0">
                <a:ea typeface="+mn-lt"/>
                <a:cs typeface="+mn-lt"/>
              </a:rPr>
              <a:t>8.  </a:t>
            </a:r>
            <a:r>
              <a:rPr lang="zh-TW">
                <a:ea typeface="+mn-lt"/>
                <a:cs typeface="+mn-lt"/>
              </a:rPr>
              <a:t>用性影響 (Availability, A)</a:t>
            </a:r>
            <a:endParaRPr lang="zh-TW" altLang="en-US" dirty="0">
              <a:ea typeface="新細明體"/>
              <a:cs typeface="Calibri"/>
            </a:endParaRPr>
          </a:p>
          <a:p>
            <a:pPr lvl="1"/>
            <a:r>
              <a:rPr lang="zh-TW">
                <a:ea typeface="+mn-lt"/>
                <a:cs typeface="+mn-lt"/>
              </a:rPr>
              <a:t>None (N)：無影響</a:t>
            </a:r>
            <a:endParaRPr lang="zh-TW">
              <a:ea typeface="新細明體"/>
              <a:cs typeface="Calibri"/>
            </a:endParaRPr>
          </a:p>
          <a:p>
            <a:pPr lvl="1"/>
            <a:r>
              <a:rPr lang="zh-TW">
                <a:ea typeface="+mn-lt"/>
                <a:cs typeface="+mn-lt"/>
              </a:rPr>
              <a:t>Low (L)：可用性受到影響，導致服務或元件仍可被部分取得，或是時好時壞</a:t>
            </a:r>
            <a:endParaRPr lang="zh-TW">
              <a:ea typeface="新細明體"/>
              <a:cs typeface="Calibri"/>
            </a:endParaRPr>
          </a:p>
          <a:p>
            <a:pPr lvl="1"/>
            <a:r>
              <a:rPr lang="zh-TW">
                <a:ea typeface="+mn-lt"/>
                <a:cs typeface="+mn-lt"/>
              </a:rPr>
              <a:t>High (H)：可用性受到嚴重影響，導致服務或元件完全不可被取得</a:t>
            </a:r>
            <a:endParaRPr lang="zh-TW">
              <a:ea typeface="新細明體"/>
              <a:cs typeface="Calibri"/>
            </a:endParaRPr>
          </a:p>
          <a:p>
            <a:endParaRPr lang="zh-TW" altLang="en-US" dirty="0">
              <a:ea typeface="新細明體"/>
              <a:cs typeface="Calibri"/>
            </a:endParaRPr>
          </a:p>
        </p:txBody>
      </p:sp>
    </p:spTree>
    <p:extLst>
      <p:ext uri="{BB962C8B-B14F-4D97-AF65-F5344CB8AC3E}">
        <p14:creationId xmlns:p14="http://schemas.microsoft.com/office/powerpoint/2010/main" val="36003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C7EDB-1DDC-DC6E-7B64-8C83CECBF9AE}"/>
              </a:ext>
            </a:extLst>
          </p:cNvPr>
          <p:cNvSpPr>
            <a:spLocks noGrp="1"/>
          </p:cNvSpPr>
          <p:nvPr>
            <p:ph type="title"/>
          </p:nvPr>
        </p:nvSpPr>
        <p:spPr/>
        <p:txBody>
          <a:bodyPr/>
          <a:lstStyle/>
          <a:p>
            <a:r>
              <a:rPr lang="zh-TW" altLang="en-US" b="1">
                <a:ea typeface="新細明體"/>
                <a:cs typeface="Calibri Light"/>
              </a:rPr>
              <a:t>CVE</a:t>
            </a:r>
          </a:p>
        </p:txBody>
      </p:sp>
      <p:sp>
        <p:nvSpPr>
          <p:cNvPr id="3" name="內容版面配置區 2">
            <a:extLst>
              <a:ext uri="{FF2B5EF4-FFF2-40B4-BE49-F238E27FC236}">
                <a16:creationId xmlns:a16="http://schemas.microsoft.com/office/drawing/2014/main" id="{7800CDA2-F67B-82FB-699C-36CF35AD0162}"/>
              </a:ext>
            </a:extLst>
          </p:cNvPr>
          <p:cNvSpPr>
            <a:spLocks noGrp="1"/>
          </p:cNvSpPr>
          <p:nvPr>
            <p:ph idx="1"/>
          </p:nvPr>
        </p:nvSpPr>
        <p:spPr>
          <a:xfrm>
            <a:off x="769961" y="2223685"/>
            <a:ext cx="10515600" cy="4351338"/>
          </a:xfrm>
        </p:spPr>
        <p:txBody>
          <a:bodyPr vert="horz" lIns="91440" tIns="45720" rIns="91440" bIns="45720" rtlCol="0" anchor="t">
            <a:normAutofit/>
          </a:bodyPr>
          <a:lstStyle/>
          <a:p>
            <a:pPr marL="0" indent="0">
              <a:buNone/>
            </a:pPr>
            <a:r>
              <a:rPr lang="zh-TW" b="1">
                <a:ea typeface="+mn-lt"/>
                <a:cs typeface="+mn-lt"/>
              </a:rPr>
              <a:t>通用漏洞披露</a:t>
            </a:r>
            <a:r>
              <a:rPr lang="en-US" altLang="zh-TW" b="1" dirty="0">
                <a:ea typeface="+mn-lt"/>
                <a:cs typeface="+mn-lt"/>
              </a:rPr>
              <a:t>(</a:t>
            </a:r>
            <a:r>
              <a:rPr lang="en-US" dirty="0">
                <a:ea typeface="+mn-lt"/>
                <a:cs typeface="+mn-lt"/>
              </a:rPr>
              <a:t>CVE, Common Vulnerabilities and Exposures</a:t>
            </a:r>
            <a:r>
              <a:rPr lang="en-US" altLang="zh-TW" b="1" dirty="0">
                <a:ea typeface="+mn-lt"/>
                <a:cs typeface="+mn-lt"/>
              </a:rPr>
              <a:t>):</a:t>
            </a:r>
            <a:endParaRPr lang="zh-TW" altLang="en-US" dirty="0">
              <a:ea typeface="新細明體" panose="02020500000000000000" pitchFamily="18" charset="-120"/>
              <a:cs typeface="+mn-lt"/>
            </a:endParaRPr>
          </a:p>
          <a:p>
            <a:pPr marL="0" indent="0">
              <a:buNone/>
            </a:pPr>
            <a:r>
              <a:rPr lang="en-US" dirty="0">
                <a:ea typeface="+mn-lt"/>
                <a:cs typeface="+mn-lt"/>
              </a:rPr>
              <a:t>是一個與資訊安全有關的資料庫，</a:t>
            </a:r>
            <a:r>
              <a:rPr lang="en-US" dirty="0">
                <a:solidFill>
                  <a:srgbClr val="FF0000"/>
                </a:solidFill>
                <a:ea typeface="+mn-lt"/>
                <a:cs typeface="+mn-lt"/>
              </a:rPr>
              <a:t>收集各種資安弱點及漏洞並給予編號以便於公眾查閱</a:t>
            </a:r>
            <a:r>
              <a:rPr lang="en-US" dirty="0">
                <a:ea typeface="+mn-lt"/>
                <a:cs typeface="+mn-lt"/>
              </a:rPr>
              <a:t>。此資料庫現由美國非營利組織MITRE所屬的National Cybersecurity </a:t>
            </a:r>
            <a:r>
              <a:rPr lang="en-US" dirty="0" err="1">
                <a:ea typeface="+mn-lt"/>
                <a:cs typeface="+mn-lt"/>
              </a:rPr>
              <a:t>FFRDC所營運維護</a:t>
            </a:r>
            <a:endParaRPr lang="en-US" dirty="0" err="1"/>
          </a:p>
        </p:txBody>
      </p:sp>
      <p:sp>
        <p:nvSpPr>
          <p:cNvPr id="4" name="文字方塊 3">
            <a:extLst>
              <a:ext uri="{FF2B5EF4-FFF2-40B4-BE49-F238E27FC236}">
                <a16:creationId xmlns:a16="http://schemas.microsoft.com/office/drawing/2014/main" id="{98B61A1E-6F04-898C-E5BE-4FB082B43299}"/>
              </a:ext>
            </a:extLst>
          </p:cNvPr>
          <p:cNvSpPr txBox="1"/>
          <p:nvPr/>
        </p:nvSpPr>
        <p:spPr>
          <a:xfrm>
            <a:off x="5167952" y="4548"/>
            <a:ext cx="609827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ea typeface="新細明體"/>
                <a:cs typeface="Calibri"/>
              </a:rPr>
              <a:t>參考資料:</a:t>
            </a:r>
            <a:br>
              <a:rPr lang="zh-TW" altLang="en-US" dirty="0">
                <a:ea typeface="新細明體"/>
                <a:cs typeface="Calibri"/>
              </a:rPr>
            </a:br>
            <a:r>
              <a:rPr lang="zh-TW" dirty="0">
                <a:ea typeface="+mn-lt"/>
                <a:cs typeface="+mn-lt"/>
                <a:hlinkClick r:id="rId2"/>
              </a:rPr>
              <a:t>https://zh.wikipedia.org/zh-tw/%E5%85%AC%E5%85%B1%E6%BC%8F%E6%B4%9E%E5%92%8C%E6%9A%B4%E9%9C%B2</a:t>
            </a:r>
            <a:endParaRPr lang="zh-TW" altLang="en-US" dirty="0">
              <a:ea typeface="新細明體"/>
              <a:cs typeface="+mn-lt"/>
            </a:endParaRPr>
          </a:p>
          <a:p>
            <a:endParaRPr lang="zh-TW" dirty="0">
              <a:ea typeface="新細明體"/>
              <a:cs typeface="Calibri"/>
            </a:endParaRPr>
          </a:p>
          <a:p>
            <a:r>
              <a:rPr lang="en-US" altLang="zh-TW" dirty="0">
                <a:ea typeface="+mn-lt"/>
                <a:cs typeface="+mn-lt"/>
                <a:hlinkClick r:id="rId3"/>
              </a:rPr>
              <a:t>https://cve.mitre.org/</a:t>
            </a:r>
            <a:endParaRPr lang="zh-TW"/>
          </a:p>
        </p:txBody>
      </p:sp>
    </p:spTree>
    <p:extLst>
      <p:ext uri="{BB962C8B-B14F-4D97-AF65-F5344CB8AC3E}">
        <p14:creationId xmlns:p14="http://schemas.microsoft.com/office/powerpoint/2010/main" val="286113213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寬螢幕</PresentationFormat>
  <Paragraphs>0</Paragraphs>
  <Slides>44</Slides>
  <Notes>0</Notes>
  <HiddenSlides>0</HiddenSlides>
  <MMClips>0</MMClips>
  <ScaleCrop>false</ScaleCrop>
  <HeadingPairs>
    <vt:vector size="4" baseType="variant">
      <vt:variant>
        <vt:lpstr>佈景主題</vt:lpstr>
      </vt:variant>
      <vt:variant>
        <vt:i4>1</vt:i4>
      </vt:variant>
      <vt:variant>
        <vt:lpstr>投影片標題</vt:lpstr>
      </vt:variant>
      <vt:variant>
        <vt:i4>44</vt:i4>
      </vt:variant>
    </vt:vector>
  </HeadingPairs>
  <TitlesOfParts>
    <vt:vector size="45" baseType="lpstr">
      <vt:lpstr>Office 佈景主題</vt:lpstr>
      <vt:lpstr>程式安全期末平時</vt:lpstr>
      <vt:lpstr>agenda</vt:lpstr>
      <vt:lpstr>對照業師簡報 </vt:lpstr>
      <vt:lpstr>CVSS</vt:lpstr>
      <vt:lpstr>CVSS_指標</vt:lpstr>
      <vt:lpstr>基本矩陣群</vt:lpstr>
      <vt:lpstr>PowerPoint 簡報</vt:lpstr>
      <vt:lpstr>PowerPoint 簡報</vt:lpstr>
      <vt:lpstr>CVE</vt:lpstr>
      <vt:lpstr>CVE_格式</vt:lpstr>
      <vt:lpstr>PowerPoint 簡報</vt:lpstr>
      <vt:lpstr>PowerPoint 簡報</vt:lpstr>
      <vt:lpstr>PowerPoint 簡報</vt:lpstr>
      <vt:lpstr>主動式防禦</vt:lpstr>
      <vt:lpstr>MITRE ATT&amp;CK</vt:lpstr>
      <vt:lpstr>MITRE ATT&amp;CK 框架的核心重點就是TTP。TTP 分別是戰術(Tactic)，技術(Technique)跟程序 (Procedure)。</vt:lpstr>
      <vt:lpstr>藍框圈起來為 Tactics，代表攻擊者預期達成的目標。 綠框圈起來為「Resource Development」可達到該目標的 Techniques</vt:lpstr>
      <vt:lpstr>Tactics 戰術 Tactics 的 14 個階段目標：</vt:lpstr>
      <vt:lpstr>PowerPoint 簡報</vt:lpstr>
      <vt:lpstr>PowerPoint 簡報</vt:lpstr>
      <vt:lpstr>PowerPoint 簡報</vt:lpstr>
      <vt:lpstr>MITRE Shield</vt:lpstr>
      <vt:lpstr>演變成 MITRE Engage</vt:lpstr>
      <vt:lpstr>兩者差異</vt:lpstr>
      <vt:lpstr>MITRE Engage 與 Shield的不同之處</vt:lpstr>
      <vt:lpstr>MITRE Engage Matrix</vt:lpstr>
      <vt:lpstr>PowerPoint 簡報</vt:lpstr>
      <vt:lpstr>Collect</vt:lpstr>
      <vt:lpstr>API Monitoring</vt:lpstr>
      <vt:lpstr>Network Monitoring</vt:lpstr>
      <vt:lpstr>Software Manipulation</vt:lpstr>
      <vt:lpstr>System Activity Monitoring</vt:lpstr>
      <vt:lpstr>Detect</vt:lpstr>
      <vt:lpstr>Introduced Vulnerabilities</vt:lpstr>
      <vt:lpstr>Lures</vt:lpstr>
      <vt:lpstr>Malware Detonation</vt:lpstr>
      <vt:lpstr>Network Analysis</vt:lpstr>
      <vt:lpstr>網路安全對策新框架──MITRE D3FEND </vt:lpstr>
      <vt:lpstr>PowerPoint 簡報</vt:lpstr>
      <vt:lpstr>PowerPoint 簡報</vt:lpstr>
      <vt:lpstr>PowerPoint 簡報</vt:lpstr>
      <vt:lpstr>手機資安檢測 : 手機抽測</vt:lpstr>
      <vt:lpstr>智慧型手機系統內建軟體資通安全檢測技術規範</vt:lpstr>
      <vt:lpstr>案例: 小米事件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
  <cp:revision>689</cp:revision>
  <dcterms:created xsi:type="dcterms:W3CDTF">2022-05-12T04:04:41Z</dcterms:created>
  <dcterms:modified xsi:type="dcterms:W3CDTF">2022-05-19T00:15:59Z</dcterms:modified>
</cp:coreProperties>
</file>