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0" r:id="rId6"/>
    <p:sldId id="266" r:id="rId7"/>
    <p:sldId id="267" r:id="rId8"/>
    <p:sldId id="262" r:id="rId9"/>
    <p:sldId id="268" r:id="rId10"/>
    <p:sldId id="269" r:id="rId11"/>
    <p:sldId id="263" r:id="rId12"/>
    <p:sldId id="264" r:id="rId13"/>
    <p:sldId id="265" r:id="rId14"/>
    <p:sldId id="25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0" d="100"/>
          <a:sy n="110" d="100"/>
        </p:scale>
        <p:origin x="154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0BB265F0-06BE-4B0A-B649-6B144382C3C1}" type="datetimeFigureOut">
              <a:rPr lang="zh-TW" altLang="en-US" smtClean="0"/>
              <a:t>2022/5/18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4A7428-C68B-44FD-ACFC-D4EDEBEB10B1}" type="slidenum">
              <a:rPr lang="zh-TW" altLang="en-US" smtClean="0"/>
              <a:t>‹#›</a:t>
            </a:fld>
            <a:endParaRPr lang="zh-TW" altLang="en-US"/>
          </a:p>
        </p:txBody>
      </p:sp>
    </p:spTree>
    <p:extLst>
      <p:ext uri="{BB962C8B-B14F-4D97-AF65-F5344CB8AC3E}">
        <p14:creationId xmlns:p14="http://schemas.microsoft.com/office/powerpoint/2010/main" val="369887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BB265F0-06BE-4B0A-B649-6B144382C3C1}" type="datetimeFigureOut">
              <a:rPr lang="zh-TW" altLang="en-US" smtClean="0"/>
              <a:t>2022/5/18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4A7428-C68B-44FD-ACFC-D4EDEBEB10B1}" type="slidenum">
              <a:rPr lang="zh-TW" altLang="en-US" smtClean="0"/>
              <a:t>‹#›</a:t>
            </a:fld>
            <a:endParaRPr lang="zh-TW" altLang="en-US"/>
          </a:p>
        </p:txBody>
      </p:sp>
    </p:spTree>
    <p:extLst>
      <p:ext uri="{BB962C8B-B14F-4D97-AF65-F5344CB8AC3E}">
        <p14:creationId xmlns:p14="http://schemas.microsoft.com/office/powerpoint/2010/main" val="235281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BB265F0-06BE-4B0A-B649-6B144382C3C1}" type="datetimeFigureOut">
              <a:rPr lang="zh-TW" altLang="en-US" smtClean="0"/>
              <a:t>2022/5/18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4A7428-C68B-44FD-ACFC-D4EDEBEB10B1}" type="slidenum">
              <a:rPr lang="zh-TW" altLang="en-US" smtClean="0"/>
              <a:t>‹#›</a:t>
            </a:fld>
            <a:endParaRPr lang="zh-TW" altLang="en-US"/>
          </a:p>
        </p:txBody>
      </p:sp>
    </p:spTree>
    <p:extLst>
      <p:ext uri="{BB962C8B-B14F-4D97-AF65-F5344CB8AC3E}">
        <p14:creationId xmlns:p14="http://schemas.microsoft.com/office/powerpoint/2010/main" val="127677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BB265F0-06BE-4B0A-B649-6B144382C3C1}" type="datetimeFigureOut">
              <a:rPr lang="zh-TW" altLang="en-US" smtClean="0"/>
              <a:t>2022/5/18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4A7428-C68B-44FD-ACFC-D4EDEBEB10B1}" type="slidenum">
              <a:rPr lang="zh-TW" altLang="en-US" smtClean="0"/>
              <a:t>‹#›</a:t>
            </a:fld>
            <a:endParaRPr lang="zh-TW" altLang="en-US"/>
          </a:p>
        </p:txBody>
      </p:sp>
    </p:spTree>
    <p:extLst>
      <p:ext uri="{BB962C8B-B14F-4D97-AF65-F5344CB8AC3E}">
        <p14:creationId xmlns:p14="http://schemas.microsoft.com/office/powerpoint/2010/main" val="203164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BB265F0-06BE-4B0A-B649-6B144382C3C1}" type="datetimeFigureOut">
              <a:rPr lang="zh-TW" altLang="en-US" smtClean="0"/>
              <a:t>2022/5/18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4A7428-C68B-44FD-ACFC-D4EDEBEB10B1}" type="slidenum">
              <a:rPr lang="zh-TW" altLang="en-US" smtClean="0"/>
              <a:t>‹#›</a:t>
            </a:fld>
            <a:endParaRPr lang="zh-TW" altLang="en-US"/>
          </a:p>
        </p:txBody>
      </p:sp>
    </p:spTree>
    <p:extLst>
      <p:ext uri="{BB962C8B-B14F-4D97-AF65-F5344CB8AC3E}">
        <p14:creationId xmlns:p14="http://schemas.microsoft.com/office/powerpoint/2010/main" val="127766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BB265F0-06BE-4B0A-B649-6B144382C3C1}" type="datetimeFigureOut">
              <a:rPr lang="zh-TW" altLang="en-US" smtClean="0"/>
              <a:t>2022/5/18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4A7428-C68B-44FD-ACFC-D4EDEBEB10B1}" type="slidenum">
              <a:rPr lang="zh-TW" altLang="en-US" smtClean="0"/>
              <a:t>‹#›</a:t>
            </a:fld>
            <a:endParaRPr lang="zh-TW" altLang="en-US"/>
          </a:p>
        </p:txBody>
      </p:sp>
    </p:spTree>
    <p:extLst>
      <p:ext uri="{BB962C8B-B14F-4D97-AF65-F5344CB8AC3E}">
        <p14:creationId xmlns:p14="http://schemas.microsoft.com/office/powerpoint/2010/main" val="301299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BB265F0-06BE-4B0A-B649-6B144382C3C1}" type="datetimeFigureOut">
              <a:rPr lang="zh-TW" altLang="en-US" smtClean="0"/>
              <a:t>2022/5/18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4A7428-C68B-44FD-ACFC-D4EDEBEB10B1}" type="slidenum">
              <a:rPr lang="zh-TW" altLang="en-US" smtClean="0"/>
              <a:t>‹#›</a:t>
            </a:fld>
            <a:endParaRPr lang="zh-TW" altLang="en-US"/>
          </a:p>
        </p:txBody>
      </p:sp>
    </p:spTree>
    <p:extLst>
      <p:ext uri="{BB962C8B-B14F-4D97-AF65-F5344CB8AC3E}">
        <p14:creationId xmlns:p14="http://schemas.microsoft.com/office/powerpoint/2010/main" val="207292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BB265F0-06BE-4B0A-B649-6B144382C3C1}" type="datetimeFigureOut">
              <a:rPr lang="zh-TW" altLang="en-US" smtClean="0"/>
              <a:t>2022/5/18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4A7428-C68B-44FD-ACFC-D4EDEBEB10B1}" type="slidenum">
              <a:rPr lang="zh-TW" altLang="en-US" smtClean="0"/>
              <a:t>‹#›</a:t>
            </a:fld>
            <a:endParaRPr lang="zh-TW" altLang="en-US"/>
          </a:p>
        </p:txBody>
      </p:sp>
    </p:spTree>
    <p:extLst>
      <p:ext uri="{BB962C8B-B14F-4D97-AF65-F5344CB8AC3E}">
        <p14:creationId xmlns:p14="http://schemas.microsoft.com/office/powerpoint/2010/main" val="2583850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B265F0-06BE-4B0A-B649-6B144382C3C1}" type="datetimeFigureOut">
              <a:rPr lang="zh-TW" altLang="en-US" smtClean="0"/>
              <a:t>2022/5/18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24A7428-C68B-44FD-ACFC-D4EDEBEB10B1}" type="slidenum">
              <a:rPr lang="zh-TW" altLang="en-US" smtClean="0"/>
              <a:t>‹#›</a:t>
            </a:fld>
            <a:endParaRPr lang="zh-TW" altLang="en-US"/>
          </a:p>
        </p:txBody>
      </p:sp>
    </p:spTree>
    <p:extLst>
      <p:ext uri="{BB962C8B-B14F-4D97-AF65-F5344CB8AC3E}">
        <p14:creationId xmlns:p14="http://schemas.microsoft.com/office/powerpoint/2010/main" val="115875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BB265F0-06BE-4B0A-B649-6B144382C3C1}" type="datetimeFigureOut">
              <a:rPr lang="zh-TW" altLang="en-US" smtClean="0"/>
              <a:t>2022/5/18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4A7428-C68B-44FD-ACFC-D4EDEBEB10B1}" type="slidenum">
              <a:rPr lang="zh-TW" altLang="en-US" smtClean="0"/>
              <a:t>‹#›</a:t>
            </a:fld>
            <a:endParaRPr lang="zh-TW" altLang="en-US"/>
          </a:p>
        </p:txBody>
      </p:sp>
    </p:spTree>
    <p:extLst>
      <p:ext uri="{BB962C8B-B14F-4D97-AF65-F5344CB8AC3E}">
        <p14:creationId xmlns:p14="http://schemas.microsoft.com/office/powerpoint/2010/main" val="316707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BB265F0-06BE-4B0A-B649-6B144382C3C1}" type="datetimeFigureOut">
              <a:rPr lang="zh-TW" altLang="en-US" smtClean="0"/>
              <a:t>2022/5/18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4A7428-C68B-44FD-ACFC-D4EDEBEB10B1}" type="slidenum">
              <a:rPr lang="zh-TW" altLang="en-US" smtClean="0"/>
              <a:t>‹#›</a:t>
            </a:fld>
            <a:endParaRPr lang="zh-TW" altLang="en-US"/>
          </a:p>
        </p:txBody>
      </p:sp>
    </p:spTree>
    <p:extLst>
      <p:ext uri="{BB962C8B-B14F-4D97-AF65-F5344CB8AC3E}">
        <p14:creationId xmlns:p14="http://schemas.microsoft.com/office/powerpoint/2010/main" val="353084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265F0-06BE-4B0A-B649-6B144382C3C1}" type="datetimeFigureOut">
              <a:rPr lang="zh-TW" altLang="en-US" smtClean="0"/>
              <a:t>2022/5/18</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A7428-C68B-44FD-ACFC-D4EDEBEB10B1}" type="slidenum">
              <a:rPr lang="zh-TW" altLang="en-US" smtClean="0"/>
              <a:t>‹#›</a:t>
            </a:fld>
            <a:endParaRPr lang="zh-TW" altLang="en-US"/>
          </a:p>
        </p:txBody>
      </p:sp>
    </p:spTree>
    <p:extLst>
      <p:ext uri="{BB962C8B-B14F-4D97-AF65-F5344CB8AC3E}">
        <p14:creationId xmlns:p14="http://schemas.microsoft.com/office/powerpoint/2010/main" val="922355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E23D5-90BD-4DDC-B0A6-A86D697C1A31}"/>
              </a:ext>
            </a:extLst>
          </p:cNvPr>
          <p:cNvSpPr>
            <a:spLocks noGrp="1"/>
          </p:cNvSpPr>
          <p:nvPr>
            <p:ph type="ctrTitle"/>
          </p:nvPr>
        </p:nvSpPr>
        <p:spPr/>
        <p:txBody>
          <a:bodyPr/>
          <a:lstStyle/>
          <a:p>
            <a:r>
              <a:rPr lang="zh-TW" altLang="en-US" dirty="0"/>
              <a:t>演講主題申論</a:t>
            </a:r>
            <a:br>
              <a:rPr lang="en-US" altLang="zh-TW" dirty="0"/>
            </a:br>
            <a:r>
              <a:rPr lang="en-US" altLang="zh-TW" dirty="0" err="1"/>
              <a:t>IoT_Security</a:t>
            </a:r>
            <a:endParaRPr lang="zh-TW" altLang="en-US" dirty="0"/>
          </a:p>
        </p:txBody>
      </p:sp>
      <p:sp>
        <p:nvSpPr>
          <p:cNvPr id="3" name="副標題 2">
            <a:extLst>
              <a:ext uri="{FF2B5EF4-FFF2-40B4-BE49-F238E27FC236}">
                <a16:creationId xmlns:a16="http://schemas.microsoft.com/office/drawing/2014/main" id="{4535F63A-A859-41DF-B53E-011C19241280}"/>
              </a:ext>
            </a:extLst>
          </p:cNvPr>
          <p:cNvSpPr>
            <a:spLocks noGrp="1"/>
          </p:cNvSpPr>
          <p:nvPr>
            <p:ph type="subTitle" idx="1"/>
          </p:nvPr>
        </p:nvSpPr>
        <p:spPr/>
        <p:txBody>
          <a:bodyPr/>
          <a:lstStyle/>
          <a:p>
            <a:r>
              <a:rPr lang="en-US" altLang="zh-TW" dirty="0"/>
              <a:t>4080E037</a:t>
            </a:r>
            <a:r>
              <a:rPr lang="zh-TW" altLang="en-US" dirty="0"/>
              <a:t>施治宇</a:t>
            </a:r>
          </a:p>
        </p:txBody>
      </p:sp>
    </p:spTree>
    <p:extLst>
      <p:ext uri="{BB962C8B-B14F-4D97-AF65-F5344CB8AC3E}">
        <p14:creationId xmlns:p14="http://schemas.microsoft.com/office/powerpoint/2010/main" val="958735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CC10D1-50A7-4168-9FC8-EC09F0DFA038}"/>
              </a:ext>
            </a:extLst>
          </p:cNvPr>
          <p:cNvSpPr>
            <a:spLocks noGrp="1"/>
          </p:cNvSpPr>
          <p:nvPr>
            <p:ph type="title"/>
          </p:nvPr>
        </p:nvSpPr>
        <p:spPr>
          <a:xfrm>
            <a:off x="271599" y="199664"/>
            <a:ext cx="7886700" cy="1071788"/>
          </a:xfrm>
        </p:spPr>
        <p:txBody>
          <a:bodyPr/>
          <a:lstStyle/>
          <a:p>
            <a:r>
              <a:rPr lang="en-US" altLang="zh-TW" dirty="0"/>
              <a:t>IoT TOP10</a:t>
            </a:r>
            <a:endParaRPr lang="zh-TW" altLang="en-US" dirty="0"/>
          </a:p>
        </p:txBody>
      </p:sp>
      <p:sp>
        <p:nvSpPr>
          <p:cNvPr id="3" name="內容版面配置區 2">
            <a:extLst>
              <a:ext uri="{FF2B5EF4-FFF2-40B4-BE49-F238E27FC236}">
                <a16:creationId xmlns:a16="http://schemas.microsoft.com/office/drawing/2014/main" id="{F61C481E-5F6D-4E58-AF7D-C9A52AA173B5}"/>
              </a:ext>
            </a:extLst>
          </p:cNvPr>
          <p:cNvSpPr>
            <a:spLocks noGrp="1"/>
          </p:cNvSpPr>
          <p:nvPr>
            <p:ph idx="1"/>
          </p:nvPr>
        </p:nvSpPr>
        <p:spPr/>
        <p:txBody>
          <a:bodyPr>
            <a:normAutofit/>
          </a:bodyPr>
          <a:lstStyle/>
          <a:p>
            <a:pPr marL="0" indent="0">
              <a:buNone/>
            </a:pPr>
            <a:r>
              <a:rPr lang="zh-TW" altLang="en-US" sz="2000" dirty="0"/>
              <a:t> </a:t>
            </a:r>
            <a:r>
              <a:rPr lang="en-US" altLang="zh-TW" sz="2000" dirty="0"/>
              <a:t>1. </a:t>
            </a:r>
            <a:r>
              <a:rPr lang="zh-TW" altLang="en-US" sz="2000" dirty="0"/>
              <a:t>弱密碼  </a:t>
            </a:r>
            <a:r>
              <a:rPr lang="en-US" altLang="zh-TW" sz="2000" dirty="0"/>
              <a:t>(Weak Guessable or Hardcoded  Passwords)</a:t>
            </a:r>
          </a:p>
          <a:p>
            <a:pPr marL="0" indent="0">
              <a:buNone/>
            </a:pPr>
            <a:r>
              <a:rPr lang="en-US" altLang="zh-TW" sz="2000" dirty="0"/>
              <a:t> 2. </a:t>
            </a:r>
            <a:r>
              <a:rPr lang="zh-TW" altLang="en-US" sz="2000" dirty="0"/>
              <a:t>不安全的網路服務  </a:t>
            </a:r>
            <a:r>
              <a:rPr lang="en-US" altLang="zh-TW" sz="2000" dirty="0"/>
              <a:t>(Insecure Network Services)</a:t>
            </a:r>
          </a:p>
          <a:p>
            <a:pPr marL="0" indent="0">
              <a:buNone/>
            </a:pPr>
            <a:r>
              <a:rPr lang="en-US" altLang="zh-TW" sz="2000" dirty="0"/>
              <a:t> 3. </a:t>
            </a:r>
            <a:r>
              <a:rPr lang="zh-TW" altLang="en-US" sz="2000" dirty="0"/>
              <a:t>不安全的生態界面  </a:t>
            </a:r>
            <a:r>
              <a:rPr lang="en-US" altLang="zh-TW" sz="2000" dirty="0"/>
              <a:t>(Insecure Ecosystem Interfaces)</a:t>
            </a:r>
          </a:p>
          <a:p>
            <a:pPr marL="0" indent="0">
              <a:buNone/>
            </a:pPr>
            <a:r>
              <a:rPr lang="en-US" altLang="zh-TW" sz="2000" dirty="0"/>
              <a:t> 4. </a:t>
            </a:r>
            <a:r>
              <a:rPr lang="zh-TW" altLang="en-US" sz="2000" dirty="0"/>
              <a:t>不安全的更新機制  </a:t>
            </a:r>
            <a:r>
              <a:rPr lang="en-US" altLang="zh-TW" sz="2000" dirty="0"/>
              <a:t>(Lack of Secure Update Mechanism) </a:t>
            </a:r>
          </a:p>
          <a:p>
            <a:pPr marL="0" indent="0">
              <a:buNone/>
            </a:pPr>
            <a:r>
              <a:rPr lang="en-US" altLang="zh-TW" sz="2000" dirty="0"/>
              <a:t> 5. </a:t>
            </a:r>
            <a:r>
              <a:rPr lang="zh-TW" altLang="en-US" sz="2000" dirty="0"/>
              <a:t>使用不安全的元件  </a:t>
            </a:r>
            <a:r>
              <a:rPr lang="en-US" altLang="zh-TW" sz="2000" dirty="0"/>
              <a:t>(Use of Insecure Outdated Components)</a:t>
            </a:r>
          </a:p>
          <a:p>
            <a:pPr marL="0" indent="0">
              <a:buNone/>
            </a:pPr>
            <a:r>
              <a:rPr lang="en-US" altLang="zh-TW" sz="2000" dirty="0"/>
              <a:t> 6. </a:t>
            </a:r>
            <a:r>
              <a:rPr lang="zh-TW" altLang="en-US" sz="2000" dirty="0"/>
              <a:t>隱私防護不足  </a:t>
            </a:r>
            <a:r>
              <a:rPr lang="en-US" altLang="zh-TW" sz="2000" dirty="0"/>
              <a:t>(Insufficient Privacy Protection)</a:t>
            </a:r>
          </a:p>
          <a:p>
            <a:pPr marL="0" indent="0">
              <a:buNone/>
            </a:pPr>
            <a:r>
              <a:rPr lang="en-US" altLang="zh-TW" sz="2000" dirty="0"/>
              <a:t> 7. </a:t>
            </a:r>
            <a:r>
              <a:rPr lang="zh-TW" altLang="en-US" sz="2000" dirty="0"/>
              <a:t>不安全的資料轉移和儲存  </a:t>
            </a:r>
            <a:r>
              <a:rPr lang="en-US" altLang="zh-TW" sz="2000" dirty="0"/>
              <a:t>(Insecure Data Transfer and Storage)</a:t>
            </a:r>
          </a:p>
          <a:p>
            <a:pPr marL="0" indent="0">
              <a:buNone/>
            </a:pPr>
            <a:r>
              <a:rPr lang="en-US" altLang="zh-TW" sz="2000" dirty="0"/>
              <a:t> 8. </a:t>
            </a:r>
            <a:r>
              <a:rPr lang="zh-TW" altLang="en-US" sz="2000" dirty="0"/>
              <a:t>缺乏裝置設定  </a:t>
            </a:r>
            <a:r>
              <a:rPr lang="en-US" altLang="zh-TW" sz="2000" dirty="0"/>
              <a:t>(Lack of Device Settings)</a:t>
            </a:r>
          </a:p>
          <a:p>
            <a:pPr marL="0" indent="0">
              <a:buNone/>
            </a:pPr>
            <a:r>
              <a:rPr lang="en-US" altLang="zh-TW" sz="2000" dirty="0"/>
              <a:t> 9. </a:t>
            </a:r>
            <a:r>
              <a:rPr lang="zh-TW" altLang="en-US" sz="2000" dirty="0"/>
              <a:t>不安全的預設  </a:t>
            </a:r>
            <a:r>
              <a:rPr lang="en-US" altLang="zh-TW" sz="2000" dirty="0"/>
              <a:t>(Insecure Default Settings)</a:t>
            </a:r>
          </a:p>
          <a:p>
            <a:pPr marL="0" indent="0">
              <a:buNone/>
            </a:pPr>
            <a:r>
              <a:rPr lang="en-US" altLang="zh-TW" sz="2000" dirty="0"/>
              <a:t> 10.</a:t>
            </a:r>
            <a:r>
              <a:rPr lang="zh-TW" altLang="en-US" sz="2000" dirty="0"/>
              <a:t>缺少物理加固措施  </a:t>
            </a:r>
            <a:r>
              <a:rPr lang="en-US" altLang="zh-TW" sz="2000" dirty="0"/>
              <a:t>(Lack of Physical Hardening)</a:t>
            </a:r>
            <a:endParaRPr lang="zh-TW" altLang="en-US" sz="2000" dirty="0"/>
          </a:p>
        </p:txBody>
      </p:sp>
    </p:spTree>
    <p:extLst>
      <p:ext uri="{BB962C8B-B14F-4D97-AF65-F5344CB8AC3E}">
        <p14:creationId xmlns:p14="http://schemas.microsoft.com/office/powerpoint/2010/main" val="431010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CE41BE9-2B63-4E98-B556-DA4F82031956}"/>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dirty="0"/>
              <a:t>IoT</a:t>
            </a:r>
            <a:r>
              <a:rPr lang="zh-TW" altLang="en-US" sz="5400" dirty="0"/>
              <a:t>攻擊</a:t>
            </a:r>
            <a:endParaRPr lang="en-US" altLang="zh-TW" sz="5400" dirty="0"/>
          </a:p>
        </p:txBody>
      </p:sp>
    </p:spTree>
    <p:extLst>
      <p:ext uri="{BB962C8B-B14F-4D97-AF65-F5344CB8AC3E}">
        <p14:creationId xmlns:p14="http://schemas.microsoft.com/office/powerpoint/2010/main" val="82760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CE41BE9-2B63-4E98-B556-DA4F82031956}"/>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dirty="0"/>
              <a:t>IoT</a:t>
            </a:r>
            <a:r>
              <a:rPr lang="zh-TW" altLang="en-US" sz="5400" dirty="0"/>
              <a:t>防禦</a:t>
            </a:r>
            <a:endParaRPr lang="en-US" altLang="zh-TW" sz="5400" dirty="0"/>
          </a:p>
        </p:txBody>
      </p:sp>
    </p:spTree>
    <p:extLst>
      <p:ext uri="{BB962C8B-B14F-4D97-AF65-F5344CB8AC3E}">
        <p14:creationId xmlns:p14="http://schemas.microsoft.com/office/powerpoint/2010/main" val="2323105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CE41BE9-2B63-4E98-B556-DA4F82031956}"/>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dirty="0"/>
              <a:t>IoT</a:t>
            </a:r>
            <a:r>
              <a:rPr lang="zh-TW" altLang="en-US" sz="5400" dirty="0"/>
              <a:t>資安事件</a:t>
            </a:r>
          </a:p>
        </p:txBody>
      </p:sp>
    </p:spTree>
    <p:extLst>
      <p:ext uri="{BB962C8B-B14F-4D97-AF65-F5344CB8AC3E}">
        <p14:creationId xmlns:p14="http://schemas.microsoft.com/office/powerpoint/2010/main" val="297513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B4C6BF-EBF3-4BE9-964A-3DC5881B555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7CC1AB0-4204-4F93-9888-C03D6FA0C16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69743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FA2C2C-E254-4D94-AFA1-CB5F3AD38850}"/>
              </a:ext>
            </a:extLst>
          </p:cNvPr>
          <p:cNvSpPr>
            <a:spLocks noGrp="1"/>
          </p:cNvSpPr>
          <p:nvPr>
            <p:ph type="title"/>
          </p:nvPr>
        </p:nvSpPr>
        <p:spPr>
          <a:xfrm>
            <a:off x="254182" y="164829"/>
            <a:ext cx="7886700" cy="1325563"/>
          </a:xfrm>
        </p:spPr>
        <p:txBody>
          <a:bodyPr/>
          <a:lstStyle/>
          <a:p>
            <a:r>
              <a:rPr lang="en-US" altLang="zh-TW" dirty="0"/>
              <a:t>agenda</a:t>
            </a:r>
            <a:endParaRPr lang="zh-TW" altLang="en-US" dirty="0"/>
          </a:p>
        </p:txBody>
      </p:sp>
      <p:sp>
        <p:nvSpPr>
          <p:cNvPr id="3" name="內容版面配置區 2">
            <a:extLst>
              <a:ext uri="{FF2B5EF4-FFF2-40B4-BE49-F238E27FC236}">
                <a16:creationId xmlns:a16="http://schemas.microsoft.com/office/drawing/2014/main" id="{A1F286DC-7242-407B-BB2E-13C31EFEF677}"/>
              </a:ext>
            </a:extLst>
          </p:cNvPr>
          <p:cNvSpPr>
            <a:spLocks noGrp="1"/>
          </p:cNvSpPr>
          <p:nvPr>
            <p:ph idx="1"/>
          </p:nvPr>
        </p:nvSpPr>
        <p:spPr/>
        <p:txBody>
          <a:bodyPr/>
          <a:lstStyle/>
          <a:p>
            <a:r>
              <a:rPr lang="en-US" altLang="zh-TW" dirty="0"/>
              <a:t>IoT Security</a:t>
            </a:r>
          </a:p>
          <a:p>
            <a:r>
              <a:rPr lang="en-US" altLang="zh-TW" dirty="0"/>
              <a:t>IoT </a:t>
            </a:r>
            <a:r>
              <a:rPr lang="zh-TW" altLang="en-US" dirty="0"/>
              <a:t>威脅與風險</a:t>
            </a:r>
            <a:endParaRPr lang="en-US" altLang="zh-TW" dirty="0"/>
          </a:p>
          <a:p>
            <a:r>
              <a:rPr lang="en-US" altLang="zh-TW" dirty="0"/>
              <a:t>OWASP</a:t>
            </a:r>
            <a:r>
              <a:rPr lang="zh-TW" altLang="en-US" dirty="0"/>
              <a:t> </a:t>
            </a:r>
            <a:r>
              <a:rPr lang="en-US" altLang="zh-TW" dirty="0"/>
              <a:t>IoT TOP10</a:t>
            </a:r>
          </a:p>
          <a:p>
            <a:r>
              <a:rPr lang="en-US" altLang="zh-TW" dirty="0"/>
              <a:t>IoT</a:t>
            </a:r>
            <a:r>
              <a:rPr lang="zh-TW" altLang="en-US" dirty="0"/>
              <a:t>攻擊</a:t>
            </a:r>
            <a:endParaRPr lang="en-US" altLang="zh-TW" dirty="0"/>
          </a:p>
          <a:p>
            <a:r>
              <a:rPr lang="en-US" altLang="zh-TW" dirty="0"/>
              <a:t>IoT</a:t>
            </a:r>
            <a:r>
              <a:rPr lang="zh-TW" altLang="en-US" dirty="0"/>
              <a:t>防禦</a:t>
            </a:r>
            <a:endParaRPr lang="en-US" altLang="zh-TW" dirty="0"/>
          </a:p>
          <a:p>
            <a:r>
              <a:rPr lang="en-US" altLang="zh-TW" dirty="0"/>
              <a:t>IoT</a:t>
            </a:r>
            <a:r>
              <a:rPr lang="zh-TW" altLang="en-US" dirty="0"/>
              <a:t>資安事件</a:t>
            </a:r>
          </a:p>
        </p:txBody>
      </p:sp>
    </p:spTree>
    <p:extLst>
      <p:ext uri="{BB962C8B-B14F-4D97-AF65-F5344CB8AC3E}">
        <p14:creationId xmlns:p14="http://schemas.microsoft.com/office/powerpoint/2010/main" val="233904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CE41BE9-2B63-4E98-B556-DA4F82031956}"/>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dirty="0"/>
              <a:t>IoT Security</a:t>
            </a:r>
          </a:p>
        </p:txBody>
      </p:sp>
    </p:spTree>
    <p:extLst>
      <p:ext uri="{BB962C8B-B14F-4D97-AF65-F5344CB8AC3E}">
        <p14:creationId xmlns:p14="http://schemas.microsoft.com/office/powerpoint/2010/main" val="76325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792028-A558-405C-9741-B0A4655147AF}"/>
              </a:ext>
            </a:extLst>
          </p:cNvPr>
          <p:cNvSpPr>
            <a:spLocks noGrp="1"/>
          </p:cNvSpPr>
          <p:nvPr>
            <p:ph type="title"/>
          </p:nvPr>
        </p:nvSpPr>
        <p:spPr>
          <a:xfrm>
            <a:off x="254182" y="164830"/>
            <a:ext cx="7886700" cy="1097914"/>
          </a:xfrm>
        </p:spPr>
        <p:txBody>
          <a:bodyPr/>
          <a:lstStyle/>
          <a:p>
            <a:r>
              <a:rPr lang="en-US" altLang="zh-TW" dirty="0"/>
              <a:t>IoT Security</a:t>
            </a:r>
            <a:endParaRPr lang="zh-TW" altLang="en-US" dirty="0"/>
          </a:p>
        </p:txBody>
      </p:sp>
      <p:sp>
        <p:nvSpPr>
          <p:cNvPr id="3" name="內容版面配置區 2">
            <a:extLst>
              <a:ext uri="{FF2B5EF4-FFF2-40B4-BE49-F238E27FC236}">
                <a16:creationId xmlns:a16="http://schemas.microsoft.com/office/drawing/2014/main" id="{419D83D9-5558-4AC1-9CC1-1A11D6E22507}"/>
              </a:ext>
            </a:extLst>
          </p:cNvPr>
          <p:cNvSpPr>
            <a:spLocks noGrp="1"/>
          </p:cNvSpPr>
          <p:nvPr>
            <p:ph idx="1"/>
          </p:nvPr>
        </p:nvSpPr>
        <p:spPr>
          <a:xfrm>
            <a:off x="628650" y="1725228"/>
            <a:ext cx="7886700" cy="4351338"/>
          </a:xfrm>
        </p:spPr>
        <p:txBody>
          <a:bodyPr/>
          <a:lstStyle/>
          <a:p>
            <a:pPr marL="0" indent="0">
              <a:buNone/>
            </a:pPr>
            <a:r>
              <a:rPr lang="en-US" altLang="zh-TW" dirty="0"/>
              <a:t>IoT</a:t>
            </a:r>
            <a:r>
              <a:rPr lang="zh-TW" altLang="en-US" dirty="0"/>
              <a:t>的商品的成長越來越快，資安的重要性也越來越重要，物聯網安全之所以至關重要，主要是因為會遭遇網路威脅的受攻擊面不斷擴大。更糟的是使用者和企業不安全的做法，他們可能沒有資源或知識來更好地保護其物聯網生態系統。</a:t>
            </a:r>
          </a:p>
        </p:txBody>
      </p:sp>
      <p:sp>
        <p:nvSpPr>
          <p:cNvPr id="4" name="AutoShape 2" descr="IoT安全漏洞百百種Micro Focus助物聯網業者守護資安| 新通訊">
            <a:extLst>
              <a:ext uri="{FF2B5EF4-FFF2-40B4-BE49-F238E27FC236}">
                <a16:creationId xmlns:a16="http://schemas.microsoft.com/office/drawing/2014/main" id="{7C3D5EA6-8FC8-4CC3-816A-1315DA459DA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0" name="Picture 6" descr="IoT安全漏洞百百種Micro Focus助物聯網業者守護資安| 新通訊">
            <a:extLst>
              <a:ext uri="{FF2B5EF4-FFF2-40B4-BE49-F238E27FC236}">
                <a16:creationId xmlns:a16="http://schemas.microsoft.com/office/drawing/2014/main" id="{91742D56-253C-47A5-BDC0-345B97B75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726" y="3900897"/>
            <a:ext cx="4824548" cy="271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8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CE41BE9-2B63-4E98-B556-DA4F82031956}"/>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dirty="0"/>
              <a:t>IoT </a:t>
            </a:r>
            <a:r>
              <a:rPr lang="zh-TW" altLang="en-US" sz="5400" dirty="0"/>
              <a:t>威脅與風險</a:t>
            </a:r>
            <a:endParaRPr lang="en-US" altLang="zh-TW" sz="5400" dirty="0"/>
          </a:p>
        </p:txBody>
      </p:sp>
    </p:spTree>
    <p:extLst>
      <p:ext uri="{BB962C8B-B14F-4D97-AF65-F5344CB8AC3E}">
        <p14:creationId xmlns:p14="http://schemas.microsoft.com/office/powerpoint/2010/main" val="120954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9C4E37-FCB9-4183-A0DA-0B88A2FE13CF}"/>
              </a:ext>
            </a:extLst>
          </p:cNvPr>
          <p:cNvSpPr>
            <a:spLocks noGrp="1"/>
          </p:cNvSpPr>
          <p:nvPr>
            <p:ph type="title"/>
          </p:nvPr>
        </p:nvSpPr>
        <p:spPr>
          <a:xfrm>
            <a:off x="262890" y="208372"/>
            <a:ext cx="7886700" cy="1054371"/>
          </a:xfrm>
        </p:spPr>
        <p:txBody>
          <a:bodyPr/>
          <a:lstStyle/>
          <a:p>
            <a:r>
              <a:rPr lang="en-US" altLang="zh-TW" dirty="0"/>
              <a:t>IoT</a:t>
            </a:r>
            <a:r>
              <a:rPr lang="zh-TW" altLang="en-US" dirty="0"/>
              <a:t>的威脅與風險</a:t>
            </a:r>
          </a:p>
        </p:txBody>
      </p:sp>
      <p:sp>
        <p:nvSpPr>
          <p:cNvPr id="3" name="內容版面配置區 2">
            <a:extLst>
              <a:ext uri="{FF2B5EF4-FFF2-40B4-BE49-F238E27FC236}">
                <a16:creationId xmlns:a16="http://schemas.microsoft.com/office/drawing/2014/main" id="{D55DF3A6-6C49-4C5C-9F14-DF84F826A880}"/>
              </a:ext>
            </a:extLst>
          </p:cNvPr>
          <p:cNvSpPr>
            <a:spLocks noGrp="1"/>
          </p:cNvSpPr>
          <p:nvPr>
            <p:ph idx="1"/>
          </p:nvPr>
        </p:nvSpPr>
        <p:spPr/>
        <p:txBody>
          <a:bodyPr/>
          <a:lstStyle/>
          <a:p>
            <a:pPr marL="514350" indent="-514350">
              <a:buFont typeface="+mj-lt"/>
              <a:buAutoNum type="arabicPeriod"/>
            </a:pPr>
            <a:r>
              <a:rPr lang="zh-TW" altLang="en-US" dirty="0"/>
              <a:t>漏洞</a:t>
            </a:r>
            <a:endParaRPr lang="en-US" altLang="zh-TW" dirty="0"/>
          </a:p>
          <a:p>
            <a:pPr marL="457200" lvl="1" indent="0">
              <a:buNone/>
            </a:pPr>
            <a:r>
              <a:rPr lang="zh-TW" altLang="en-US" dirty="0"/>
              <a:t>漏洞是一個不斷困擾使用者和企業的嚴重問題。物聯網裝置脆弱的主要原因之一是它們缺乏內建的安全運算能力。例：</a:t>
            </a:r>
            <a:r>
              <a:rPr lang="en-US" altLang="zh-TW" dirty="0" err="1"/>
              <a:t>Kalay</a:t>
            </a:r>
            <a:r>
              <a:rPr lang="zh-TW" altLang="en-US" dirty="0"/>
              <a:t>平臺含有重大漏洞</a:t>
            </a:r>
            <a:r>
              <a:rPr lang="en-US" altLang="zh-TW" dirty="0"/>
              <a:t>(CVE-2021-28372)</a:t>
            </a:r>
          </a:p>
          <a:p>
            <a:pPr marL="457200" indent="-457200">
              <a:buFont typeface="+mj-lt"/>
              <a:buAutoNum type="arabicPeriod"/>
            </a:pPr>
            <a:r>
              <a:rPr lang="zh-TW" altLang="en-US" dirty="0"/>
              <a:t>惡意軟體</a:t>
            </a:r>
            <a:endParaRPr lang="en-US" altLang="zh-TW" dirty="0"/>
          </a:p>
          <a:p>
            <a:pPr marL="457200" lvl="1" indent="0">
              <a:buNone/>
            </a:pPr>
            <a:r>
              <a:rPr lang="zh-TW" altLang="en-US" dirty="0"/>
              <a:t>儘管大多數物聯網裝置的運算能力有限，但它們仍可能遭受惡意軟體感染。這在過去幾年來對網路犯罪分子發揮了巨大的作用。物聯網殭屍網路是最常見的惡意軟體之一。</a:t>
            </a:r>
            <a:br>
              <a:rPr lang="en-US" altLang="zh-TW" dirty="0"/>
            </a:br>
            <a:endParaRPr lang="en-US" altLang="zh-TW" dirty="0"/>
          </a:p>
        </p:txBody>
      </p:sp>
    </p:spTree>
    <p:extLst>
      <p:ext uri="{BB962C8B-B14F-4D97-AF65-F5344CB8AC3E}">
        <p14:creationId xmlns:p14="http://schemas.microsoft.com/office/powerpoint/2010/main" val="647101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9C4E37-FCB9-4183-A0DA-0B88A2FE13CF}"/>
              </a:ext>
            </a:extLst>
          </p:cNvPr>
          <p:cNvSpPr>
            <a:spLocks noGrp="1"/>
          </p:cNvSpPr>
          <p:nvPr>
            <p:ph type="title"/>
          </p:nvPr>
        </p:nvSpPr>
        <p:spPr>
          <a:xfrm>
            <a:off x="262890" y="208372"/>
            <a:ext cx="7886700" cy="1054371"/>
          </a:xfrm>
        </p:spPr>
        <p:txBody>
          <a:bodyPr/>
          <a:lstStyle/>
          <a:p>
            <a:r>
              <a:rPr lang="en-US" altLang="zh-TW" dirty="0"/>
              <a:t>IoT</a:t>
            </a:r>
            <a:r>
              <a:rPr lang="zh-TW" altLang="en-US" dirty="0"/>
              <a:t>的威脅與風險</a:t>
            </a:r>
          </a:p>
        </p:txBody>
      </p:sp>
      <p:sp>
        <p:nvSpPr>
          <p:cNvPr id="3" name="內容版面配置區 2">
            <a:extLst>
              <a:ext uri="{FF2B5EF4-FFF2-40B4-BE49-F238E27FC236}">
                <a16:creationId xmlns:a16="http://schemas.microsoft.com/office/drawing/2014/main" id="{D55DF3A6-6C49-4C5C-9F14-DF84F826A880}"/>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zh-TW" altLang="en-US" dirty="0"/>
              <a:t>資訊竊取和未知暴露</a:t>
            </a:r>
            <a:endParaRPr lang="en-US" altLang="zh-TW" dirty="0"/>
          </a:p>
          <a:p>
            <a:pPr marL="457200" lvl="1" indent="0">
              <a:buNone/>
            </a:pPr>
            <a:r>
              <a:rPr lang="zh-TW" altLang="en-US" dirty="0"/>
              <a:t>與所有跟網路有關的事物一樣，連網裝置增加了在網路上暴露的機會。重要的技術資訊甚或是個人資訊都可能在不知情下儲存在這些裝置裡並成為了攻擊目標。</a:t>
            </a:r>
            <a:endParaRPr lang="en-US" altLang="zh-TW" dirty="0"/>
          </a:p>
          <a:p>
            <a:pPr marL="457200" indent="-457200">
              <a:buFont typeface="+mj-lt"/>
              <a:buAutoNum type="arabicPeriod" startAt="3"/>
            </a:pPr>
            <a:r>
              <a:rPr lang="zh-TW" altLang="en-US" dirty="0"/>
              <a:t>裝置管理不善和設定不當</a:t>
            </a:r>
            <a:endParaRPr lang="en-US" altLang="zh-TW" dirty="0"/>
          </a:p>
          <a:p>
            <a:pPr marL="457200" lvl="1" indent="0">
              <a:buNone/>
            </a:pPr>
            <a:r>
              <a:rPr lang="zh-TW" altLang="en-US" dirty="0"/>
              <a:t>安全疏忽、糟糕的密碼習慣和整體裝置管理不善都會讓這些惡意威脅更容易成功。</a:t>
            </a:r>
            <a:endParaRPr lang="en-US" altLang="zh-TW" dirty="0"/>
          </a:p>
        </p:txBody>
      </p:sp>
    </p:spTree>
    <p:extLst>
      <p:ext uri="{BB962C8B-B14F-4D97-AF65-F5344CB8AC3E}">
        <p14:creationId xmlns:p14="http://schemas.microsoft.com/office/powerpoint/2010/main" val="144366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CE41BE9-2B63-4E98-B556-DA4F82031956}"/>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dirty="0"/>
              <a:t>OWASP</a:t>
            </a:r>
            <a:r>
              <a:rPr lang="zh-TW" altLang="en-US" sz="5400" dirty="0"/>
              <a:t> </a:t>
            </a:r>
            <a:r>
              <a:rPr lang="en-US" altLang="zh-TW" sz="5400" dirty="0"/>
              <a:t>IoT TOP10</a:t>
            </a:r>
          </a:p>
        </p:txBody>
      </p:sp>
    </p:spTree>
    <p:extLst>
      <p:ext uri="{BB962C8B-B14F-4D97-AF65-F5344CB8AC3E}">
        <p14:creationId xmlns:p14="http://schemas.microsoft.com/office/powerpoint/2010/main" val="3838613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F3AF6E-8976-4071-A8B4-419D568012B1}"/>
              </a:ext>
            </a:extLst>
          </p:cNvPr>
          <p:cNvSpPr>
            <a:spLocks noGrp="1"/>
          </p:cNvSpPr>
          <p:nvPr>
            <p:ph type="title"/>
          </p:nvPr>
        </p:nvSpPr>
        <p:spPr>
          <a:xfrm>
            <a:off x="245473" y="182246"/>
            <a:ext cx="4326527" cy="1080497"/>
          </a:xfrm>
        </p:spPr>
        <p:txBody>
          <a:bodyPr/>
          <a:lstStyle/>
          <a:p>
            <a:r>
              <a:rPr lang="en-US" altLang="zh-TW" dirty="0"/>
              <a:t>IoT TOP10</a:t>
            </a:r>
            <a:endParaRPr lang="zh-TW" altLang="en-US" dirty="0"/>
          </a:p>
        </p:txBody>
      </p:sp>
      <p:pic>
        <p:nvPicPr>
          <p:cNvPr id="2050" name="Picture 2" descr="IoT Top 10 2018">
            <a:extLst>
              <a:ext uri="{FF2B5EF4-FFF2-40B4-BE49-F238E27FC236}">
                <a16:creationId xmlns:a16="http://schemas.microsoft.com/office/drawing/2014/main" id="{994FC4CD-1298-44D5-A6A5-50BFF41EA2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7793" y="1332412"/>
            <a:ext cx="3728414" cy="5273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22098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434</Words>
  <Application>Microsoft Office PowerPoint</Application>
  <PresentationFormat>如螢幕大小 (4:3)</PresentationFormat>
  <Paragraphs>39</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新細明體</vt:lpstr>
      <vt:lpstr>Arial</vt:lpstr>
      <vt:lpstr>Calibri</vt:lpstr>
      <vt:lpstr>Calibri Light</vt:lpstr>
      <vt:lpstr>Office 佈景主題</vt:lpstr>
      <vt:lpstr>演講主題申論 IoT_Security</vt:lpstr>
      <vt:lpstr>agenda</vt:lpstr>
      <vt:lpstr>PowerPoint 簡報</vt:lpstr>
      <vt:lpstr>IoT Security</vt:lpstr>
      <vt:lpstr>PowerPoint 簡報</vt:lpstr>
      <vt:lpstr>IoT的威脅與風險</vt:lpstr>
      <vt:lpstr>IoT的威脅與風險</vt:lpstr>
      <vt:lpstr>PowerPoint 簡報</vt:lpstr>
      <vt:lpstr>IoT TOP10</vt:lpstr>
      <vt:lpstr>IoT TOP10</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演講主題申論 IoT_Security</dc:title>
  <dc:creator>施治宇</dc:creator>
  <cp:lastModifiedBy>施治宇</cp:lastModifiedBy>
  <cp:revision>11</cp:revision>
  <dcterms:created xsi:type="dcterms:W3CDTF">2022-05-18T12:49:35Z</dcterms:created>
  <dcterms:modified xsi:type="dcterms:W3CDTF">2022-05-18T17:23:08Z</dcterms:modified>
</cp:coreProperties>
</file>