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8" r:id="rId4"/>
    <p:sldId id="309" r:id="rId5"/>
    <p:sldId id="310" r:id="rId6"/>
    <p:sldId id="311" r:id="rId7"/>
    <p:sldId id="338" r:id="rId8"/>
    <p:sldId id="315" r:id="rId9"/>
    <p:sldId id="340" r:id="rId10"/>
    <p:sldId id="342" r:id="rId11"/>
    <p:sldId id="34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26" r:id="rId21"/>
    <p:sldId id="344" r:id="rId22"/>
    <p:sldId id="345" r:id="rId23"/>
    <p:sldId id="432" r:id="rId24"/>
    <p:sldId id="433" r:id="rId25"/>
    <p:sldId id="434" r:id="rId26"/>
    <p:sldId id="435" r:id="rId27"/>
    <p:sldId id="436" r:id="rId28"/>
    <p:sldId id="437" r:id="rId29"/>
    <p:sldId id="43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3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5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5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9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570B-D16F-4D8F-B318-6A66820A91D9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BBDA-46CE-41BA-A13E-6AEC62369A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對稱式密碼</a:t>
            </a:r>
            <a:br>
              <a:rPr lang="zh-TW" altLang="en-US" dirty="0"/>
            </a:br>
            <a:r>
              <a:rPr lang="zh-TW" altLang="en-US" dirty="0" smtClean="0"/>
              <a:t>之</a:t>
            </a:r>
            <a:r>
              <a:rPr lang="zh-TW" altLang="en-US" dirty="0" smtClean="0"/>
              <a:t>破密分析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67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656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codebook (ECB)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366" y="1428462"/>
            <a:ext cx="5856221" cy="48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7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614533" cy="900256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 block chaining (CBC)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733" y="1474643"/>
            <a:ext cx="5978450" cy="4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421394" y="923010"/>
            <a:ext cx="2627870" cy="4786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244"/>
            <a:ext cx="9144000" cy="921048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DES::Data Encryption Standard</a:t>
            </a:r>
            <a:endParaRPr lang="zh-TW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986C3D-6630-4B0B-8548-9B904CA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572000" y="5555"/>
            <a:ext cx="4572000" cy="36933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</a:p>
        </p:txBody>
      </p:sp>
      <p:sp>
        <p:nvSpPr>
          <p:cNvPr id="5" name="矩形 4"/>
          <p:cNvSpPr/>
          <p:nvPr/>
        </p:nvSpPr>
        <p:spPr>
          <a:xfrm>
            <a:off x="36312" y="1395390"/>
            <a:ext cx="26862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DES</a:t>
            </a:r>
            <a:r>
              <a:rPr lang="zh-TW" altLang="en-US" dirty="0"/>
              <a:t>是一種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對稱密鑰加密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塊密碼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(Block cipher)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1976</a:t>
            </a:r>
            <a:r>
              <a:rPr lang="zh-TW" altLang="en-US" dirty="0"/>
              <a:t>年被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美國聯邦政府國家標準局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(NIST)</a:t>
            </a:r>
            <a:r>
              <a:rPr lang="zh-TW" altLang="en-US" dirty="0"/>
              <a:t>確定為聯邦資料處理標準（</a:t>
            </a:r>
            <a:r>
              <a:rPr lang="en-US" altLang="zh-TW" dirty="0"/>
              <a:t>FIPS</a:t>
            </a:r>
            <a:r>
              <a:rPr lang="zh-TW" altLang="en-US" dirty="0"/>
              <a:t>），隨後在國際上廣泛流傳。</a:t>
            </a:r>
            <a:endParaRPr lang="en-US" altLang="zh-TW" dirty="0"/>
          </a:p>
        </p:txBody>
      </p:sp>
      <p:pic>
        <p:nvPicPr>
          <p:cNvPr id="1028" name="Picture 4" descr="「des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50" y="1576902"/>
            <a:ext cx="5336978" cy="440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677089" y="1218694"/>
            <a:ext cx="211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位金鑰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(keys)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057887" y="1507471"/>
            <a:ext cx="304800" cy="915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291664" y="1507471"/>
            <a:ext cx="296238" cy="8488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43723" y="5220491"/>
            <a:ext cx="3054238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金鑰的實際位元長度是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位元。但是每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位元就有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位元的錯誤檢核資料，所以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的金鑰長度是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4736" y="1014797"/>
            <a:ext cx="291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DES</a:t>
            </a:r>
            <a:r>
              <a:rPr lang="zh-TW" altLang="en-US" dirty="0"/>
              <a:t>對稱演算法的主要架構</a:t>
            </a:r>
            <a:r>
              <a:rPr lang="en-US" altLang="zh-TW" dirty="0"/>
              <a:t>:</a:t>
            </a:r>
          </a:p>
        </p:txBody>
      </p:sp>
      <p:sp>
        <p:nvSpPr>
          <p:cNvPr id="16" name="矩形 15"/>
          <p:cNvSpPr/>
          <p:nvPr/>
        </p:nvSpPr>
        <p:spPr>
          <a:xfrm>
            <a:off x="6326658" y="861984"/>
            <a:ext cx="120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金鑰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(keys)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9186" y="1045574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64-bits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為區塊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為單位進行加緊密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2" y="3809211"/>
            <a:ext cx="2827099" cy="106752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239244" y="3990540"/>
            <a:ext cx="169097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</a:p>
        </p:txBody>
      </p:sp>
      <p:sp>
        <p:nvSpPr>
          <p:cNvPr id="19" name="左大括弧 18"/>
          <p:cNvSpPr/>
          <p:nvPr/>
        </p:nvSpPr>
        <p:spPr>
          <a:xfrm>
            <a:off x="4094492" y="2845818"/>
            <a:ext cx="247371" cy="2604658"/>
          </a:xfrm>
          <a:prstGeom prst="leftBrace">
            <a:avLst>
              <a:gd name="adj1" fmla="val 8333"/>
              <a:gd name="adj2" fmla="val 47716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3233170" y="3904526"/>
            <a:ext cx="72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TW" altLang="en-US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</a:t>
            </a:r>
            <a:endParaRPr lang="en-US" altLang="zh-TW" sz="1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</a:t>
            </a:r>
            <a:endParaRPr lang="zh-TW" altLang="en-US" sz="1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87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0" y="289402"/>
            <a:ext cx="9144000" cy="11038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DES::Data Encryption Standard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05" y="1611710"/>
            <a:ext cx="3996095" cy="432174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06DEC1-B229-4328-ACBC-3B5B8D56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303" y="1779587"/>
            <a:ext cx="3904510" cy="14743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90303" y="3772582"/>
            <a:ext cx="3933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一回合的輸入分成左右兩邊。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zh-TW" altLang="en-US" dirty="0"/>
              <a:t>邊直接輸出成 「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右</a:t>
            </a:r>
            <a:r>
              <a:rPr lang="zh-TW" altLang="en-US" dirty="0"/>
              <a:t>」。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將右帶入</a:t>
            </a:r>
            <a:r>
              <a:rPr lang="zh-TW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回合函數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回合函數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TW" altLang="en-US" dirty="0"/>
              <a:t>使用</a:t>
            </a: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  <a:r>
              <a:rPr lang="zh-TW" altLang="en-US" dirty="0"/>
              <a:t>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子金鑰</a:t>
            </a:r>
            <a:r>
              <a:rPr lang="zh-TW" altLang="en-US" dirty="0"/>
              <a:t>， 計算出隨機位元串。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將得到的位元串與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</a:t>
            </a:r>
            <a:r>
              <a:rPr lang="zh-TW" altLang="en-US" dirty="0"/>
              <a:t>進行 </a:t>
            </a:r>
            <a:r>
              <a:rPr lang="en-US" altLang="zh-TW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 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運算</a:t>
            </a:r>
            <a:r>
              <a:rPr lang="zh-TW" altLang="en-US" dirty="0"/>
              <a:t>後，得到的結果成為</a:t>
            </a:r>
            <a:r>
              <a:rPr lang="zh-TW" altLang="en-US" b="1" dirty="0">
                <a:solidFill>
                  <a:srgbClr val="C00000"/>
                </a:solidFill>
              </a:rPr>
              <a:t>加密後左</a:t>
            </a:r>
            <a:r>
              <a:rPr lang="zh-TW" altLang="en-US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1636154" y="397405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位元串</a:t>
            </a:r>
          </a:p>
        </p:txBody>
      </p:sp>
      <p:sp>
        <p:nvSpPr>
          <p:cNvPr id="11" name="矩形 10"/>
          <p:cNvSpPr/>
          <p:nvPr/>
        </p:nvSpPr>
        <p:spPr>
          <a:xfrm>
            <a:off x="827364" y="4775482"/>
            <a:ext cx="1315740" cy="306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0" y="1722873"/>
            <a:ext cx="3414201" cy="4194967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A5050E-D042-43A9-8F7B-20B13A5A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73" y="1262892"/>
            <a:ext cx="2596697" cy="465494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6939"/>
            <a:ext cx="9144000" cy="11038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資料加密標準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DES::Data Encryption Standard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「v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76816"/>
            <a:ext cx="884264" cy="75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453024" y="649144"/>
            <a:ext cx="169097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</a:p>
        </p:txBody>
      </p:sp>
      <p:sp>
        <p:nvSpPr>
          <p:cNvPr id="6" name="矩形 5"/>
          <p:cNvSpPr/>
          <p:nvPr/>
        </p:nvSpPr>
        <p:spPr>
          <a:xfrm>
            <a:off x="14416" y="1147839"/>
            <a:ext cx="4949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回合的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網路輸出，再次放 入相同子金鑰的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網路中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不論回合函數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是哪種函數， 都會正確恢復原狀 </a:t>
            </a:r>
          </a:p>
        </p:txBody>
      </p:sp>
    </p:spTree>
    <p:extLst>
      <p:ext uri="{BB962C8B-B14F-4D97-AF65-F5344CB8AC3E}">
        <p14:creationId xmlns:p14="http://schemas.microsoft.com/office/powerpoint/2010/main" val="334791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996" y="1260157"/>
            <a:ext cx="4007908" cy="450101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AFD1EC-53CF-4EEC-BE72-B6E02E95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54104"/>
            <a:ext cx="9144000" cy="9858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</a:t>
            </a:r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DES(Triple-DES)</a:t>
            </a:r>
            <a:b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  <a:endParaRPr lang="zh-TW" alt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9019" y="1553592"/>
            <a:ext cx="31921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|Triple Data Encryption Algorithm</a:t>
            </a: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|TDEA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Triple DEA|3DES|Triple 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是一種對稱密鑰加密塊密碼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對每個資料塊應用</a:t>
            </a:r>
            <a:r>
              <a:rPr lang="zh-TW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三次資料加密標準（</a:t>
            </a:r>
            <a:r>
              <a:rPr lang="en-US" altLang="zh-TW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zh-TW" alt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）演算法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由於電腦運算能力的增強，原版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密碼的金鑰長度變得容易被暴力破解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是設計用來提供一種相對簡單的方法，通過增加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的金鑰長度來避免類似的攻擊，而不是設計一種全新的塊密碼演算法。</a:t>
            </a:r>
          </a:p>
        </p:txBody>
      </p:sp>
    </p:spTree>
    <p:extLst>
      <p:ext uri="{BB962C8B-B14F-4D97-AF65-F5344CB8AC3E}">
        <p14:creationId xmlns:p14="http://schemas.microsoft.com/office/powerpoint/2010/main" val="244049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9149"/>
            <a:ext cx="9144000" cy="985879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DES(Triple-DES)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93" y="1388684"/>
            <a:ext cx="3878665" cy="435428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18A5ED-2637-404B-A3EE-8BC58894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875" y="1383541"/>
            <a:ext cx="3865671" cy="43594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454" y="159470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</a:p>
        </p:txBody>
      </p:sp>
      <p:sp>
        <p:nvSpPr>
          <p:cNvPr id="8" name="矩形 7"/>
          <p:cNvSpPr/>
          <p:nvPr/>
        </p:nvSpPr>
        <p:spPr>
          <a:xfrm>
            <a:off x="4969476" y="163578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371391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365126"/>
            <a:ext cx="9144000" cy="98587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</a:t>
            </a:r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DES(Triple-DES)</a:t>
            </a:r>
            <a:b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三重資料加密演算法</a:t>
            </a:r>
            <a:endParaRPr lang="zh-TW" alt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695" y="1981514"/>
            <a:ext cx="2484828" cy="388458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B8933A-850E-4BC9-AF00-C5CCBC0D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00" y="1756434"/>
            <a:ext cx="3873699" cy="38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0" y="109447"/>
            <a:ext cx="9144000" cy="985879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AES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對稱式密碼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https://zh.wikipedia.org/wiki/</a:t>
            </a:r>
            <a:r>
              <a:rPr lang="zh-TW" alt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進階加密標準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537" y="1677699"/>
            <a:ext cx="4817729" cy="438929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685B49-EBF8-4CDC-A372-209C4204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6" name="Picture 2" descr="「AES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3" y="1234354"/>
            <a:ext cx="178593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57094" y="2475208"/>
            <a:ext cx="3266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Rijndael</a:t>
            </a:r>
            <a:r>
              <a:rPr lang="en-US" altLang="zh-TW" sz="1200" dirty="0"/>
              <a:t> </a:t>
            </a:r>
            <a:r>
              <a:rPr lang="zh-TW" altLang="en-US" sz="1200" dirty="0"/>
              <a:t>是由比利時的密碼學者 </a:t>
            </a:r>
            <a:r>
              <a:rPr lang="en-US" altLang="zh-TW" sz="1200" dirty="0"/>
              <a:t>Joan </a:t>
            </a:r>
            <a:r>
              <a:rPr lang="en-US" altLang="zh-TW" sz="1200" dirty="0" err="1"/>
              <a:t>Daemen</a:t>
            </a:r>
            <a:r>
              <a:rPr lang="en-US" altLang="zh-TW" sz="1200" dirty="0"/>
              <a:t> </a:t>
            </a:r>
            <a:r>
              <a:rPr lang="zh-TW" altLang="en-US" sz="1200" dirty="0"/>
              <a:t>與 </a:t>
            </a:r>
            <a:r>
              <a:rPr lang="en-US" altLang="zh-TW" sz="1200" dirty="0"/>
              <a:t>Vincent </a:t>
            </a:r>
            <a:r>
              <a:rPr lang="en-US" altLang="zh-TW" sz="1200" dirty="0" err="1"/>
              <a:t>Rijmen</a:t>
            </a:r>
            <a:r>
              <a:rPr lang="en-US" altLang="zh-TW" sz="1200" dirty="0"/>
              <a:t> </a:t>
            </a:r>
            <a:r>
              <a:rPr lang="zh-TW" altLang="en-US" sz="1200" dirty="0"/>
              <a:t>設計的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區塊加密</a:t>
            </a:r>
            <a:r>
              <a:rPr lang="zh-TW" altLang="en-US" sz="1200" dirty="0"/>
              <a:t>演算法，在 </a:t>
            </a:r>
            <a:r>
              <a:rPr lang="en-US" altLang="zh-TW" sz="1200" dirty="0"/>
              <a:t>2000 </a:t>
            </a:r>
            <a:r>
              <a:rPr lang="zh-TW" altLang="en-US" sz="1200" dirty="0"/>
              <a:t>年獲選成為新一代加密標準 </a:t>
            </a:r>
            <a:r>
              <a:rPr lang="en-US" altLang="zh-TW" sz="1200" dirty="0"/>
              <a:t>AES 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r>
              <a:rPr lang="en-US" altLang="zh-TW" sz="1200" dirty="0"/>
              <a:t>AES </a:t>
            </a:r>
            <a:r>
              <a:rPr lang="zh-TW" altLang="en-US" sz="1200" dirty="0"/>
              <a:t>是世界上 廣泛運用的對稱式密碼演算法， 而且未來任何密碼軟體應該都會支援 </a:t>
            </a:r>
            <a:r>
              <a:rPr lang="en-US" altLang="zh-TW" sz="1200" dirty="0"/>
              <a:t>AES </a:t>
            </a:r>
            <a:r>
              <a:rPr lang="zh-TW" altLang="en-US" sz="1200" dirty="0"/>
              <a:t>。</a:t>
            </a:r>
          </a:p>
          <a:p>
            <a:endParaRPr lang="zh-TW" altLang="en-US" sz="1200" dirty="0"/>
          </a:p>
          <a:p>
            <a:r>
              <a:rPr lang="en-US" altLang="zh-TW" sz="1200" dirty="0" err="1"/>
              <a:t>Rijndael</a:t>
            </a:r>
            <a:r>
              <a:rPr lang="en-US" altLang="zh-TW" sz="1200" dirty="0"/>
              <a:t> </a:t>
            </a:r>
            <a:r>
              <a:rPr lang="zh-TW" altLang="en-US" sz="1200" dirty="0"/>
              <a:t>的區塊長度是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</a:t>
            </a:r>
            <a:r>
              <a:rPr lang="zh-TW" altLang="en-US" sz="1200" dirty="0"/>
              <a:t>，金鑰長度是以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</a:t>
            </a:r>
            <a:r>
              <a:rPr lang="zh-TW" altLang="en-US" sz="1200" dirty="0"/>
              <a:t>為單位， 可以選擇 </a:t>
            </a:r>
            <a:r>
              <a:rPr lang="en-US" altLang="zh-TW" sz="1200" dirty="0"/>
              <a:t>128 </a:t>
            </a:r>
            <a:r>
              <a:rPr lang="zh-TW" altLang="en-US" sz="1200" dirty="0"/>
              <a:t>位元到 </a:t>
            </a:r>
            <a:r>
              <a:rPr lang="en-US" altLang="zh-TW" sz="1200" dirty="0"/>
              <a:t>256 </a:t>
            </a:r>
            <a:r>
              <a:rPr lang="zh-TW" altLang="en-US" sz="1200" dirty="0"/>
              <a:t>位元 </a:t>
            </a:r>
            <a:r>
              <a:rPr lang="en-US" altLang="zh-TW" sz="1200" dirty="0"/>
              <a:t>[</a:t>
            </a:r>
            <a:r>
              <a:rPr lang="zh-TW" altLang="en-US" sz="1200" dirty="0"/>
              <a:t>但是在 </a:t>
            </a:r>
            <a:r>
              <a:rPr lang="en-US" altLang="zh-TW" sz="1200" dirty="0"/>
              <a:t>AES </a:t>
            </a:r>
            <a:r>
              <a:rPr lang="zh-TW" altLang="en-US" sz="1200" dirty="0"/>
              <a:t>的規格中，金鑰長度只有 </a:t>
            </a:r>
            <a:r>
              <a:rPr lang="en-US" altLang="zh-TW" sz="1200" dirty="0"/>
              <a:t>128 </a:t>
            </a:r>
            <a:r>
              <a:rPr lang="zh-TW" altLang="en-US" sz="1200" dirty="0"/>
              <a:t>、</a:t>
            </a:r>
            <a:r>
              <a:rPr lang="en-US" altLang="zh-TW" sz="1200" dirty="0"/>
              <a:t>192 </a:t>
            </a:r>
            <a:r>
              <a:rPr lang="zh-TW" altLang="en-US" sz="1200" dirty="0"/>
              <a:t>、</a:t>
            </a:r>
            <a:r>
              <a:rPr lang="en-US" altLang="zh-TW" sz="1200" dirty="0"/>
              <a:t>256 </a:t>
            </a:r>
            <a:r>
              <a:rPr lang="zh-TW" altLang="en-US" sz="1200" dirty="0"/>
              <a:t>位元等 </a:t>
            </a:r>
            <a:r>
              <a:rPr lang="en-US" altLang="zh-TW" sz="1200" dirty="0"/>
              <a:t>3 </a:t>
            </a:r>
            <a:r>
              <a:rPr lang="zh-TW" altLang="en-US" sz="1200" dirty="0"/>
              <a:t>種 </a:t>
            </a:r>
            <a:r>
              <a:rPr lang="en-US" altLang="zh-TW" sz="1200" dirty="0"/>
              <a:t>]</a:t>
            </a:r>
            <a:r>
              <a:rPr lang="zh-TW" altLang="en-US" sz="1200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57094" y="4698157"/>
            <a:ext cx="3426974" cy="14080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 樣，由多 個 回 合 所 構 成。</a:t>
            </a:r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 回 合 會 持 續 執 行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SubBytes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ShiftRows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MixColumns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AddRoundKey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 處 理 步 驟。</a:t>
            </a:r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Feistel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網路的基本架構， </a:t>
            </a:r>
            <a:r>
              <a:rPr lang="en-US" altLang="zh-TW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使用的卻是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SPN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78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8751"/>
              </p:ext>
            </p:extLst>
          </p:nvPr>
        </p:nvGraphicFramePr>
        <p:xfrm>
          <a:off x="628650" y="1693860"/>
          <a:ext cx="78867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列出 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提供的對稱式加解密演算法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/>
                        <a:t>openssl</a:t>
                      </a:r>
                      <a:r>
                        <a:rPr lang="en-US" altLang="zh-TW" sz="1100" dirty="0"/>
                        <a:t> </a:t>
                      </a:r>
                      <a:r>
                        <a:rPr lang="en-US" altLang="zh-TW" sz="1100" dirty="0" err="1"/>
                        <a:t>enc</a:t>
                      </a:r>
                      <a:r>
                        <a:rPr lang="en-US" altLang="zh-TW" sz="1100" dirty="0"/>
                        <a:t> –h</a:t>
                      </a:r>
                    </a:p>
                    <a:p>
                      <a:r>
                        <a:rPr lang="zh-TW" altLang="en-US" sz="1100" dirty="0"/>
                        <a:t>注意輸出顯示中的</a:t>
                      </a:r>
                      <a:r>
                        <a:rPr lang="en-US" altLang="zh-TW" sz="1100" dirty="0"/>
                        <a:t>Cipher Types</a:t>
                      </a:r>
                      <a:endParaRPr lang="zh-TW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DES </a:t>
                      </a:r>
                      <a:r>
                        <a:rPr lang="zh-TW" altLang="en-US" sz="1100" dirty="0"/>
                        <a:t>加密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 </a:t>
                      </a:r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 </a:t>
                      </a:r>
                      <a:r>
                        <a:rPr lang="en-US" altLang="zh-TW" sz="1800" dirty="0"/>
                        <a:t>-in file -out </a:t>
                      </a:r>
                      <a:r>
                        <a:rPr lang="en-US" altLang="zh-TW" sz="1800" dirty="0" err="1"/>
                        <a:t>file.des</a:t>
                      </a:r>
                      <a:endParaRPr lang="en-US" altLang="zh-TW" sz="1800" dirty="0"/>
                    </a:p>
                    <a:p>
                      <a:r>
                        <a:rPr lang="zh-TW" altLang="en-US" sz="1100" dirty="0"/>
                        <a:t>執行後，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會提示使用者由鍵盤上輸入加密之密碼，如下</a:t>
                      </a:r>
                      <a:r>
                        <a:rPr lang="en-US" altLang="zh-TW" sz="1100" dirty="0"/>
                        <a:t>:</a:t>
                      </a:r>
                    </a:p>
                    <a:p>
                      <a:r>
                        <a:rPr lang="en-US" altLang="zh-TW" sz="1100" dirty="0"/>
                        <a:t>    enter des-</a:t>
                      </a:r>
                      <a:r>
                        <a:rPr lang="en-US" altLang="zh-TW" sz="1100" dirty="0" err="1"/>
                        <a:t>cbc</a:t>
                      </a:r>
                      <a:r>
                        <a:rPr lang="en-US" altLang="zh-TW" sz="1100" dirty="0"/>
                        <a:t> encryption password:</a:t>
                      </a:r>
                    </a:p>
                    <a:p>
                      <a:r>
                        <a:rPr lang="zh-TW" altLang="en-US" sz="1100" dirty="0"/>
                        <a:t>需要注意的是，為了安全性，此時不管鍵盤輸入什麼，畫面上都不會出現任何字元，否則若旁人經過時，可能會故意或不經意的記下你的密碼。直到輸入完成後，按下鍵盤上的 </a:t>
                      </a:r>
                      <a:r>
                        <a:rPr lang="en-US" altLang="zh-TW" sz="1100" dirty="0"/>
                        <a:t>"Enter" </a:t>
                      </a:r>
                      <a:r>
                        <a:rPr lang="zh-TW" altLang="en-US" sz="1100" dirty="0"/>
                        <a:t>鍵即可。</a:t>
                      </a:r>
                    </a:p>
                    <a:p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會再一次要求使用者輸入一次相同的密碼</a:t>
                      </a:r>
                      <a:endParaRPr lang="en-US" altLang="zh-TW" sz="1100" dirty="0"/>
                    </a:p>
                    <a:p>
                      <a:r>
                        <a:rPr lang="zh-TW" altLang="en-US" sz="1100" dirty="0"/>
                        <a:t>加密的檔案將以 </a:t>
                      </a:r>
                      <a:r>
                        <a:rPr lang="en-US" altLang="zh-TW" sz="1100" dirty="0" err="1"/>
                        <a:t>file.des</a:t>
                      </a:r>
                      <a:r>
                        <a:rPr lang="en-US" altLang="zh-TW" sz="1100" dirty="0"/>
                        <a:t> </a:t>
                      </a:r>
                      <a:r>
                        <a:rPr lang="zh-TW" altLang="en-US" sz="1100" dirty="0"/>
                        <a:t>的名稱存在於磁碟中。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DES </a:t>
                      </a:r>
                      <a:r>
                        <a:rPr lang="zh-TW" altLang="en-US" sz="1100" dirty="0"/>
                        <a:t>解密</a:t>
                      </a:r>
                    </a:p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 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-d</a:t>
                      </a:r>
                      <a:r>
                        <a:rPr lang="en-US" altLang="zh-TW" sz="1800" dirty="0"/>
                        <a:t> -in </a:t>
                      </a:r>
                      <a:r>
                        <a:rPr lang="en-US" altLang="zh-TW" sz="1800" dirty="0" err="1"/>
                        <a:t>file.des</a:t>
                      </a:r>
                      <a:r>
                        <a:rPr lang="en-US" altLang="zh-TW" sz="1800" dirty="0"/>
                        <a:t> -out file</a:t>
                      </a:r>
                    </a:p>
                    <a:p>
                      <a:r>
                        <a:rPr lang="zh-TW" altLang="en-US" sz="1100" dirty="0"/>
                        <a:t>執行後，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會提示使用者由鍵盤上輸入加密之密碼，如下</a:t>
                      </a:r>
                      <a:r>
                        <a:rPr lang="en-US" altLang="zh-TW" sz="1100" dirty="0"/>
                        <a:t>:</a:t>
                      </a:r>
                    </a:p>
                    <a:p>
                      <a:r>
                        <a:rPr lang="en-US" altLang="zh-TW" sz="1100" dirty="0"/>
                        <a:t>    enter des-</a:t>
                      </a:r>
                      <a:r>
                        <a:rPr lang="en-US" altLang="zh-TW" sz="1100" dirty="0" err="1"/>
                        <a:t>cbc</a:t>
                      </a:r>
                      <a:r>
                        <a:rPr lang="en-US" altLang="zh-TW" sz="1100" dirty="0"/>
                        <a:t> encryption password:</a:t>
                      </a:r>
                    </a:p>
                    <a:p>
                      <a:r>
                        <a:rPr lang="zh-TW" altLang="en-US" sz="1100" dirty="0"/>
                        <a:t>需要注意的是，為了安全性，此時不管鍵盤輸入什麼，畫面上都不會出現任何字元，否則若旁人經過時，可能會故意或不經意的記下你的密碼。直到輸入完成後，按下鍵盤上的 </a:t>
                      </a:r>
                      <a:r>
                        <a:rPr lang="en-US" altLang="zh-TW" sz="1100" dirty="0"/>
                        <a:t>"Enter" </a:t>
                      </a:r>
                      <a:r>
                        <a:rPr lang="zh-TW" altLang="en-US" sz="1100" dirty="0"/>
                        <a:t>鍵即可。</a:t>
                      </a:r>
                    </a:p>
                    <a:p>
                      <a:r>
                        <a:rPr lang="zh-TW" altLang="en-US" sz="1100" dirty="0"/>
                        <a:t>此時若使用者輸入了正確的密碼，就會成功將 </a:t>
                      </a:r>
                      <a:r>
                        <a:rPr lang="en-US" altLang="zh-TW" sz="1100" dirty="0" err="1"/>
                        <a:t>file.des</a:t>
                      </a:r>
                      <a:r>
                        <a:rPr lang="en-US" altLang="zh-TW" sz="1100" dirty="0"/>
                        <a:t> </a:t>
                      </a:r>
                      <a:r>
                        <a:rPr lang="zh-TW" altLang="en-US" sz="1100" dirty="0"/>
                        <a:t>解密之檔案，以 </a:t>
                      </a:r>
                      <a:r>
                        <a:rPr lang="en-US" altLang="zh-TW" sz="1100" dirty="0"/>
                        <a:t>file </a:t>
                      </a:r>
                      <a:r>
                        <a:rPr lang="zh-TW" altLang="en-US" sz="1100" dirty="0"/>
                        <a:t>的檔案名稱存在於磁碟上。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3FE227-99F6-4FEF-9426-9394A7C2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601728"/>
              </p:ext>
            </p:extLst>
          </p:nvPr>
        </p:nvGraphicFramePr>
        <p:xfrm>
          <a:off x="628650" y="5050229"/>
          <a:ext cx="7886700" cy="102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的 </a:t>
                      </a:r>
                      <a:r>
                        <a:rPr lang="en-US" altLang="zh-TW" sz="1100" dirty="0"/>
                        <a:t>Triple DES </a:t>
                      </a:r>
                      <a:r>
                        <a:rPr lang="zh-TW" altLang="en-US" sz="1100" dirty="0"/>
                        <a:t>加解密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Triple DES</a:t>
                      </a:r>
                      <a:r>
                        <a:rPr lang="zh-TW" altLang="en-US" sz="1100" dirty="0"/>
                        <a:t>加密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100" dirty="0"/>
                        <a:t> </a:t>
                      </a:r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des3 </a:t>
                      </a:r>
                      <a:r>
                        <a:rPr lang="en-US" altLang="zh-TW" sz="1800" dirty="0"/>
                        <a:t>-in file -out file.des3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Triple DES  </a:t>
                      </a:r>
                      <a:r>
                        <a:rPr lang="zh-TW" altLang="en-US" sz="1100" dirty="0"/>
                        <a:t>解密</a:t>
                      </a:r>
                    </a:p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des3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-d </a:t>
                      </a:r>
                      <a:r>
                        <a:rPr lang="en-US" altLang="zh-TW" sz="1800" dirty="0"/>
                        <a:t>-in file.des3 -out file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8650" y="6348534"/>
            <a:ext cx="368677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https://www.openfoundry.org/tech-column/8609</a:t>
            </a:r>
            <a:endParaRPr lang="zh-TW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0" y="240628"/>
            <a:ext cx="9144000" cy="1179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DES/3DES</a:t>
            </a:r>
            <a:r>
              <a:rPr lang="zh-TW" altLang="en-US" sz="3600" dirty="0"/>
              <a:t>加解密</a:t>
            </a:r>
            <a:r>
              <a:rPr lang="en-US" altLang="zh-TW" sz="4950" dirty="0"/>
              <a:t>using </a:t>
            </a:r>
            <a:r>
              <a:rPr lang="en-US" altLang="zh-TW" sz="495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49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2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767430"/>
            <a:ext cx="3249613" cy="30003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350" dirty="0"/>
              <a:t>https://en.wikipedia.org/wiki/Cipher</a:t>
            </a:r>
            <a:endParaRPr lang="zh-TW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4641890" y="750888"/>
            <a:ext cx="4346535" cy="3000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350" dirty="0"/>
              <a:t>https://en.wikipedia.org/wiki/Outline_of_cryptography</a:t>
            </a:r>
            <a:endParaRPr lang="zh-TW" altLang="en-US" sz="1350" dirty="0"/>
          </a:p>
        </p:txBody>
      </p:sp>
      <p:sp>
        <p:nvSpPr>
          <p:cNvPr id="3" name="矩形圖說文字 2"/>
          <p:cNvSpPr/>
          <p:nvPr/>
        </p:nvSpPr>
        <p:spPr>
          <a:xfrm>
            <a:off x="0" y="0"/>
            <a:ext cx="9144000" cy="695325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TW" altLang="en-US" sz="3200" dirty="0"/>
              <a:t>現代密碼學</a:t>
            </a:r>
            <a:r>
              <a:rPr lang="en-US" altLang="zh-TW" sz="3200" dirty="0" smtClean="0"/>
              <a:t>:</a:t>
            </a:r>
            <a:endParaRPr lang="zh-TW" altLang="en-US" sz="3200" dirty="0"/>
          </a:p>
        </p:txBody>
      </p:sp>
      <p:pic>
        <p:nvPicPr>
          <p:cNvPr id="1229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559050"/>
            <a:ext cx="3775075" cy="25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130800" y="1196975"/>
            <a:ext cx="302895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/>
              <a:t>非對稱式密碼</a:t>
            </a:r>
            <a:endParaRPr lang="en-US" altLang="zh-TW" b="1" dirty="0"/>
          </a:p>
          <a:p>
            <a:pPr>
              <a:defRPr/>
            </a:pPr>
            <a:r>
              <a:rPr lang="en-US" altLang="zh-TW" b="1" dirty="0"/>
              <a:t>asymmetric key algorithms 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altLang="zh-TW" b="1" dirty="0"/>
              <a:t>-key cryptography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34963" y="1192213"/>
            <a:ext cx="2860675" cy="922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/>
              <a:t>對稱式密碼</a:t>
            </a:r>
          </a:p>
          <a:p>
            <a:pPr>
              <a:defRPr/>
            </a:pPr>
            <a:r>
              <a:rPr lang="en-US" altLang="zh-TW" b="1" dirty="0"/>
              <a:t>symmetric key algorithms 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altLang="zh-TW" b="1" dirty="0"/>
              <a:t>-key cryptography</a:t>
            </a:r>
            <a:endParaRPr lang="zh-TW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3695155" y="4985544"/>
            <a:ext cx="28098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 – factoring(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質因數分解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defRPr/>
            </a:pPr>
            <a:r>
              <a:rPr lang="en-US" altLang="zh-TW" sz="1400" dirty="0"/>
              <a:t>El Gamal – discrete logarithm</a:t>
            </a:r>
          </a:p>
          <a:p>
            <a:pPr>
              <a:defRPr/>
            </a:pPr>
            <a:r>
              <a:rPr lang="en-US" altLang="zh-TW" sz="1400" dirty="0"/>
              <a:t>Elliptic curve cryptography – </a:t>
            </a:r>
          </a:p>
          <a:p>
            <a:pPr>
              <a:defRPr/>
            </a:pPr>
            <a:r>
              <a:rPr lang="en-US" altLang="zh-TW" sz="1400" dirty="0"/>
              <a:t>(discrete logarithm variant)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43663" y="5046353"/>
            <a:ext cx="3717925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/>
              <a:t>stream ciphers</a:t>
            </a:r>
          </a:p>
          <a:p>
            <a:pPr>
              <a:defRPr/>
            </a:pP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Encryption Standard (</a:t>
            </a:r>
            <a:r>
              <a:rPr lang="en-US" altLang="zh-TW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Rijndael</a:t>
            </a:r>
            <a:r>
              <a:rPr lang="en-US" altLang="zh-TW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</a:t>
            </a:r>
          </a:p>
        </p:txBody>
      </p:sp>
      <p:pic>
        <p:nvPicPr>
          <p:cNvPr id="12298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673350"/>
            <a:ext cx="37147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1875" y="168275"/>
            <a:ext cx="36290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根據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的分類</a:t>
            </a:r>
          </a:p>
        </p:txBody>
      </p:sp>
      <p:sp>
        <p:nvSpPr>
          <p:cNvPr id="14" name="矩形 13"/>
          <p:cNvSpPr/>
          <p:nvPr/>
        </p:nvSpPr>
        <p:spPr>
          <a:xfrm>
            <a:off x="928688" y="2455863"/>
            <a:ext cx="646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03500" y="2478088"/>
            <a:ext cx="646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64413" y="2668588"/>
            <a:ext cx="646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65850" y="2641600"/>
            <a:ext cx="6461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9738" y="2298700"/>
            <a:ext cx="64611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</a:t>
            </a:r>
          </a:p>
        </p:txBody>
      </p:sp>
      <p:sp>
        <p:nvSpPr>
          <p:cNvPr id="19" name="矩形 18"/>
          <p:cNvSpPr/>
          <p:nvPr/>
        </p:nvSpPr>
        <p:spPr>
          <a:xfrm>
            <a:off x="6645275" y="2230438"/>
            <a:ext cx="6461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</a:t>
            </a:r>
          </a:p>
        </p:txBody>
      </p:sp>
      <p:sp>
        <p:nvSpPr>
          <p:cNvPr id="20" name="矩形 19"/>
          <p:cNvSpPr/>
          <p:nvPr/>
        </p:nvSpPr>
        <p:spPr>
          <a:xfrm>
            <a:off x="4191000" y="3844925"/>
            <a:ext cx="21558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公鑰加密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密鑰解密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3625" y="4002088"/>
            <a:ext cx="6477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</a:t>
            </a:r>
          </a:p>
        </p:txBody>
      </p:sp>
      <p:sp>
        <p:nvSpPr>
          <p:cNvPr id="22" name="矩形 21"/>
          <p:cNvSpPr/>
          <p:nvPr/>
        </p:nvSpPr>
        <p:spPr>
          <a:xfrm>
            <a:off x="7364413" y="5097463"/>
            <a:ext cx="646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密鑰</a:t>
            </a:r>
          </a:p>
        </p:txBody>
      </p:sp>
      <p:sp>
        <p:nvSpPr>
          <p:cNvPr id="23" name="矩形 22"/>
          <p:cNvSpPr/>
          <p:nvPr/>
        </p:nvSpPr>
        <p:spPr>
          <a:xfrm>
            <a:off x="6146800" y="5097463"/>
            <a:ext cx="646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公鑰</a:t>
            </a:r>
          </a:p>
        </p:txBody>
      </p:sp>
      <p:sp>
        <p:nvSpPr>
          <p:cNvPr id="24" name="矩形 23"/>
          <p:cNvSpPr/>
          <p:nvPr/>
        </p:nvSpPr>
        <p:spPr>
          <a:xfrm>
            <a:off x="334963" y="4483100"/>
            <a:ext cx="3503612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加密與解密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都是使用同一把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1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7741" y="1729962"/>
            <a:ext cx="7886700" cy="58495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OpenSSL </a:t>
            </a:r>
            <a:r>
              <a:rPr lang="zh-TW" altLang="en-US" dirty="0"/>
              <a:t>的 </a:t>
            </a:r>
            <a:r>
              <a:rPr lang="en-US" altLang="zh-TW" dirty="0"/>
              <a:t>AES </a:t>
            </a:r>
            <a:r>
              <a:rPr lang="zh-TW" altLang="en-US" dirty="0"/>
              <a:t>加解密演算法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4374EF-4F2D-49EF-9E91-8EA3C4A8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359153"/>
              </p:ext>
            </p:extLst>
          </p:nvPr>
        </p:nvGraphicFramePr>
        <p:xfrm>
          <a:off x="508578" y="3293708"/>
          <a:ext cx="7886700" cy="125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dirty="0"/>
                        <a:t>OpenSSL </a:t>
                      </a:r>
                      <a:r>
                        <a:rPr lang="zh-TW" altLang="en-US" sz="1100" dirty="0"/>
                        <a:t>的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  <a:r>
                        <a:rPr lang="zh-TW" altLang="en-US" sz="1100" dirty="0"/>
                        <a:t>加解密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</a:p>
                    <a:p>
                      <a:r>
                        <a:rPr lang="zh-TW" altLang="en-US" sz="1100" dirty="0"/>
                        <a:t>加密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  <a:r>
                        <a:rPr lang="en-US" altLang="zh-TW" sz="1800" dirty="0"/>
                        <a:t> -in file -out </a:t>
                      </a:r>
                      <a:r>
                        <a:rPr lang="en-US" altLang="zh-TW" sz="1800" dirty="0" err="1"/>
                        <a:t>file.aes</a:t>
                      </a:r>
                      <a:endParaRPr lang="en-US" altLang="zh-TW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使用 </a:t>
                      </a:r>
                      <a:r>
                        <a:rPr lang="en-US" altLang="zh-TW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/>
                        <a:t>解密</a:t>
                      </a:r>
                    </a:p>
                    <a:p>
                      <a:endParaRPr lang="zh-TW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/>
                        <a:t>openssl</a:t>
                      </a:r>
                      <a:r>
                        <a:rPr lang="en-US" altLang="zh-TW" sz="1800" dirty="0"/>
                        <a:t>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aes-256-cbc</a:t>
                      </a:r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 -d </a:t>
                      </a:r>
                      <a:r>
                        <a:rPr lang="en-US" altLang="zh-TW" sz="1800" dirty="0"/>
                        <a:t>-in </a:t>
                      </a:r>
                      <a:r>
                        <a:rPr lang="en-US" altLang="zh-TW" sz="1800" dirty="0" err="1"/>
                        <a:t>file.aes</a:t>
                      </a:r>
                      <a:r>
                        <a:rPr lang="en-US" altLang="zh-TW" sz="1800" dirty="0"/>
                        <a:t> -out file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8578" y="2899996"/>
            <a:ext cx="188378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</a:t>
            </a:r>
            <a:r>
              <a:rPr lang="en-US" altLang="zh-TW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:AES-256-CBC </a:t>
            </a:r>
            <a:r>
              <a:rPr lang="zh-TW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47171"/>
            <a:ext cx="9144000" cy="12437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950" dirty="0"/>
              <a:t>AES</a:t>
            </a:r>
            <a:r>
              <a:rPr lang="zh-TW" altLang="en-US" sz="3600" dirty="0"/>
              <a:t>加解密</a:t>
            </a:r>
            <a:r>
              <a:rPr lang="en-US" altLang="zh-TW" sz="4950" dirty="0"/>
              <a:t>using </a:t>
            </a:r>
            <a:r>
              <a:rPr lang="en-US" altLang="zh-TW" sz="495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openssl</a:t>
            </a:r>
            <a:r>
              <a:rPr lang="zh-TW" altLang="en-US" sz="49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21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1165"/>
          </a:xfrm>
        </p:spPr>
        <p:txBody>
          <a:bodyPr/>
          <a:lstStyle/>
          <a:p>
            <a:r>
              <a:rPr lang="zh-TW" altLang="en-US" dirty="0" smtClean="0"/>
              <a:t>攻擊對稱式密碼 </a:t>
            </a:r>
            <a:r>
              <a:rPr lang="zh-TW" altLang="en-US" dirty="0"/>
              <a:t>的常見方法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1923" y="1945699"/>
            <a:ext cx="6917459" cy="20351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區塊加密攻擊⽅法 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cut-and-paste attack on ECB</a:t>
            </a:r>
          </a:p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POODLE 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attack(Padding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Attack)</a:t>
            </a:r>
          </a:p>
          <a:p>
            <a:r>
              <a:rPr lang="en-US" altLang="zh-TW" dirty="0" smtClean="0"/>
              <a:t>BEAST(Browser </a:t>
            </a:r>
            <a:r>
              <a:rPr lang="en-US" altLang="zh-TW" dirty="0"/>
              <a:t>Exploit Against </a:t>
            </a:r>
            <a:r>
              <a:rPr lang="en-US" altLang="zh-TW" dirty="0" smtClean="0"/>
              <a:t>SSL/TLS)</a:t>
            </a:r>
          </a:p>
          <a:p>
            <a:r>
              <a:rPr lang="en-US" altLang="zh-TW" dirty="0" smtClean="0"/>
              <a:t>………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28650" y="6061472"/>
            <a:ext cx="740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https://oalieno.github.io/old/security/crypto/symmetric/padding-oracle/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9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cut-and-paste attack on </a:t>
            </a:r>
            <a:r>
              <a:rPr lang="en-US" altLang="zh-TW" dirty="0" smtClean="0"/>
              <a:t>ECB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10" y="1690689"/>
            <a:ext cx="7098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7406"/>
            <a:ext cx="7576941" cy="52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4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41" y="1701609"/>
            <a:ext cx="7886700" cy="38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1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34473"/>
            <a:ext cx="9144000" cy="15609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DEMO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2904749"/>
            <a:ext cx="6924674" cy="35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68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761373" y="105544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/>
              <a:t>先連線過去看看</a:t>
            </a:r>
            <a:endParaRPr lang="en-US" altLang="zh-TW" sz="36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73" y="1963525"/>
            <a:ext cx="7930229" cy="38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8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分析附件</a:t>
            </a:r>
            <a:r>
              <a:rPr lang="en-US" altLang="zh-TW" dirty="0" smtClean="0"/>
              <a:t>server.py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843" y="1530060"/>
            <a:ext cx="6639671" cy="50185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7606" b="62588"/>
          <a:stretch/>
        </p:blipFill>
        <p:spPr>
          <a:xfrm>
            <a:off x="4345083" y="3783131"/>
            <a:ext cx="4484882" cy="11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174" y="365125"/>
            <a:ext cx="6693612" cy="62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22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…..</a:t>
            </a:r>
            <a:r>
              <a:rPr lang="zh-TW" altLang="en-US" dirty="0" smtClean="0"/>
              <a:t>並</a:t>
            </a:r>
            <a:r>
              <a:rPr lang="zh-TW" altLang="en-US" dirty="0"/>
              <a:t>執行成功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48" y="1958643"/>
            <a:ext cx="7974502" cy="40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5CBD0-E8ED-43A3-A8C9-DD54505B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對稱式密碼</a:t>
            </a:r>
          </a:p>
          <a:p>
            <a:pPr algn="ctr"/>
            <a:r>
              <a:rPr lang="en-US" altLang="zh-TW" sz="4400" dirty="0"/>
              <a:t>symmetric key algorithms </a:t>
            </a:r>
          </a:p>
          <a:p>
            <a:pPr algn="ctr"/>
            <a:r>
              <a:rPr lang="en-US" altLang="zh-TW" sz="4400" dirty="0"/>
              <a:t>Private-key cryptography</a:t>
            </a:r>
          </a:p>
        </p:txBody>
      </p:sp>
      <p:sp>
        <p:nvSpPr>
          <p:cNvPr id="5" name="矩形 4"/>
          <p:cNvSpPr/>
          <p:nvPr/>
        </p:nvSpPr>
        <p:spPr>
          <a:xfrm>
            <a:off x="4032935" y="711757"/>
            <a:ext cx="7569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72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圖說文字 4"/>
          <p:cNvSpPr/>
          <p:nvPr/>
        </p:nvSpPr>
        <p:spPr>
          <a:xfrm>
            <a:off x="0" y="0"/>
            <a:ext cx="9144000" cy="1591294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對稱式密碼</a:t>
            </a:r>
          </a:p>
          <a:p>
            <a:r>
              <a:rPr lang="en-US" altLang="zh-TW" sz="3200" b="1" dirty="0"/>
              <a:t>symmetric key algorithms </a:t>
            </a:r>
          </a:p>
          <a:p>
            <a:r>
              <a:rPr lang="en-US" altLang="zh-TW" sz="3200" b="1" dirty="0"/>
              <a:t>Private-key cryptography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977356"/>
            <a:ext cx="5715000" cy="204787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A6D9CA-5429-4CDB-8575-79AEE4AB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43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943982" y="6315161"/>
            <a:ext cx="2057400" cy="365125"/>
          </a:xfrm>
        </p:spPr>
        <p:txBody>
          <a:bodyPr/>
          <a:lstStyle/>
          <a:p>
            <a:fld id="{B18236B7-6F50-41CB-8525-C61BCB4BE4A9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90661" y="688712"/>
          <a:ext cx="84327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8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8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zh-TW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560543" y="161880"/>
            <a:ext cx="322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exclusive-OR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7196" y="4998359"/>
            <a:ext cx="175599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Instruction: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1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10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" y="3447881"/>
            <a:ext cx="9144000" cy="1284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b="1" dirty="0"/>
              <a:t>危險的對稱式密碼</a:t>
            </a:r>
            <a:r>
              <a:rPr lang="en-US" altLang="zh-TW" sz="4000" b="1" dirty="0"/>
              <a:t>::XOR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ciphers</a:t>
            </a:r>
            <a:endParaRPr lang="zh-TW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2" y="161880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邏輯運算建構簡易的密碼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容易被破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4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628650" y="1597242"/>
            <a:ext cx="7886700" cy="427196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7D68F4-5800-4BF5-AE52-25771911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C15C-1514-4D80-A681-C2469887948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1582" y="1247179"/>
            <a:ext cx="802839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“wiki” </a:t>
            </a:r>
            <a:r>
              <a:rPr lang="en-US" altLang="zh-TW" sz="2000" dirty="0"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/>
              <a:t>(01010111 01101001 01101011 01101001 in 8-bit ASCII)</a:t>
            </a:r>
            <a:endParaRPr lang="zh-TW" altLang="en-US" sz="2000" dirty="0"/>
          </a:p>
        </p:txBody>
      </p:sp>
      <p:sp>
        <p:nvSpPr>
          <p:cNvPr id="5" name="矩形圖說文字 4"/>
          <p:cNvSpPr/>
          <p:nvPr/>
        </p:nvSpPr>
        <p:spPr>
          <a:xfrm>
            <a:off x="0" y="0"/>
            <a:ext cx="9144000" cy="11176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b="1" dirty="0"/>
              <a:t>危險的對稱式密碼</a:t>
            </a:r>
            <a:r>
              <a:rPr lang="en-US" altLang="zh-TW" sz="3200" b="1" dirty="0"/>
              <a:t>:: </a:t>
            </a:r>
            <a:r>
              <a:rPr lang="en-US" altLang="zh-TW" sz="3200" dirty="0"/>
              <a:t>XOR cipher</a:t>
            </a:r>
            <a:br>
              <a:rPr lang="en-US" altLang="zh-TW" sz="3200" dirty="0"/>
            </a:br>
            <a:r>
              <a:rPr lang="en-US" altLang="zh-TW" sz="2400" dirty="0"/>
              <a:t>https://en.wikipedia.org/wiki/XOR_cipher</a:t>
            </a:r>
            <a:endParaRPr lang="zh-TW" altLang="en-US" sz="2400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l="19990" t="39640" r="51538" b="46960"/>
          <a:stretch/>
        </p:blipFill>
        <p:spPr>
          <a:xfrm>
            <a:off x="1602262" y="1690807"/>
            <a:ext cx="6817715" cy="17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9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</a:t>
            </a:r>
            <a:r>
              <a:rPr lang="en-US" altLang="zh-TW" dirty="0" smtClean="0"/>
              <a:t>cipher</a:t>
            </a:r>
            <a:r>
              <a:rPr lang="zh-TW" altLang="zh-TW" dirty="0"/>
              <a:t>串流加密</a:t>
            </a:r>
            <a:r>
              <a:rPr lang="zh-TW" altLang="zh-TW" dirty="0" smtClean="0"/>
              <a:t>法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813" y="1321357"/>
            <a:ext cx="439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https://en.wikipedia.org/wiki/Stream_cipher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2396" y="2348590"/>
            <a:ext cx="37050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加密和解密雙方使用相同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偽隨機加密資料流（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pseudo-random stream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作為金鑰，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明文資料每次與金鑰資料流順次對應加密，得到密文資料流。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實踐中資料通常是一個位（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）並用互斥或（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）操作加密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859" y="5390431"/>
            <a:ext cx="9929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RC4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885" y="2490094"/>
            <a:ext cx="4099647" cy="27067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27457" y="4873710"/>
            <a:ext cx="133882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ZTXPO+PingFangTC-Semibold"/>
              </a:rPr>
              <a:t>任意長度</a:t>
            </a:r>
            <a:r>
              <a:rPr lang="zh-TW" altLang="en-US" b="1" dirty="0" smtClean="0">
                <a:solidFill>
                  <a:srgbClr val="000000"/>
                </a:solidFill>
                <a:latin typeface="HZTXPO+PingFangTC-Semibold"/>
              </a:rPr>
              <a:t>的</a:t>
            </a:r>
            <a:endParaRPr lang="en-US" altLang="zh-TW" b="1" dirty="0" smtClean="0">
              <a:solidFill>
                <a:srgbClr val="000000"/>
              </a:solidFill>
              <a:latin typeface="HZTXPO+PingFangTC-Semibold"/>
            </a:endParaRPr>
          </a:p>
          <a:p>
            <a:r>
              <a:rPr lang="zh-TW" altLang="en-US" b="1" dirty="0" smtClean="0">
                <a:solidFill>
                  <a:srgbClr val="000000"/>
                </a:solidFill>
                <a:latin typeface="HZTXPO+PingFangTC-Semibold"/>
              </a:rPr>
              <a:t>明</a:t>
            </a:r>
            <a:r>
              <a:rPr lang="zh-TW" altLang="en-US" b="1" dirty="0">
                <a:solidFill>
                  <a:srgbClr val="000000"/>
                </a:solidFill>
                <a:latin typeface="HZTXPO+PingFangTC-Semibold"/>
              </a:rPr>
              <a:t>⽂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6685" y="4963511"/>
            <a:ext cx="203132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ZTXPO+PingFangTC-Semibold"/>
              </a:rPr>
              <a:t>與明⽂長度相符</a:t>
            </a:r>
            <a:r>
              <a:rPr lang="zh-TW" altLang="en-US" b="1" dirty="0" smtClean="0">
                <a:solidFill>
                  <a:srgbClr val="000000"/>
                </a:solidFill>
                <a:latin typeface="HZTXPO+PingFangTC-Semibold"/>
              </a:rPr>
              <a:t>的</a:t>
            </a:r>
            <a:endParaRPr lang="en-US" altLang="zh-TW" b="1" dirty="0" smtClean="0">
              <a:solidFill>
                <a:srgbClr val="000000"/>
              </a:solidFill>
              <a:latin typeface="HZTXPO+PingFangTC-Semibold"/>
            </a:endParaRPr>
          </a:p>
          <a:p>
            <a:r>
              <a:rPr lang="zh-TW" altLang="en-US" b="1" dirty="0" smtClean="0">
                <a:solidFill>
                  <a:srgbClr val="000000"/>
                </a:solidFill>
                <a:latin typeface="HZTXPO+PingFangTC-Semibold"/>
              </a:rPr>
              <a:t>密</a:t>
            </a:r>
            <a:r>
              <a:rPr lang="zh-TW" altLang="en-US" b="1" dirty="0">
                <a:solidFill>
                  <a:srgbClr val="000000"/>
                </a:solidFill>
                <a:latin typeface="HZTXPO+PingFangTC-Semibold"/>
              </a:rPr>
              <a:t>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10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4910"/>
          </a:xfrm>
        </p:spPr>
        <p:txBody>
          <a:bodyPr/>
          <a:lstStyle/>
          <a:p>
            <a:r>
              <a:rPr lang="en-US" altLang="zh-TW" dirty="0" smtClean="0"/>
              <a:t>Stream cipher vs Block Cipher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4748" y="1330037"/>
            <a:ext cx="3897168" cy="585066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區塊密碼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Block cipher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35798-B765-4A51-BB71-65B4A49C8E1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77117" y="22949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固定長度的明⽂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向下箭號 6"/>
          <p:cNvSpPr/>
          <p:nvPr/>
        </p:nvSpPr>
        <p:spPr>
          <a:xfrm flipH="1">
            <a:off x="1376028" y="2823991"/>
            <a:ext cx="503659" cy="36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4748" y="5393110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ZTXPO+PingFangTC-Semibold"/>
              </a:rPr>
              <a:t>固定長度的密⽂ 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flipH="1">
            <a:off x="1376026" y="4979723"/>
            <a:ext cx="503659" cy="36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045964" y="3402763"/>
            <a:ext cx="1163781" cy="10205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加密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2347713" y="319279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固定長度的⾦鑰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18" y="3495767"/>
            <a:ext cx="1937327" cy="89601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325147" y="552670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固定長度的明⽂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向下箭號 13"/>
          <p:cNvSpPr/>
          <p:nvPr/>
        </p:nvSpPr>
        <p:spPr>
          <a:xfrm flipH="1">
            <a:off x="5721737" y="2855535"/>
            <a:ext cx="503659" cy="36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123818" y="2358937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HZTXPO+PingFangTC-Semibold"/>
              </a:rPr>
              <a:t>固定長度的密⽂ </a:t>
            </a:r>
            <a:endParaRPr lang="zh-TW" altLang="en-US" dirty="0"/>
          </a:p>
        </p:txBody>
      </p:sp>
      <p:sp>
        <p:nvSpPr>
          <p:cNvPr id="16" name="向下箭號 15"/>
          <p:cNvSpPr/>
          <p:nvPr/>
        </p:nvSpPr>
        <p:spPr>
          <a:xfrm flipH="1">
            <a:off x="5721735" y="5011267"/>
            <a:ext cx="503659" cy="368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391673" y="3434307"/>
            <a:ext cx="1163781" cy="10205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解密</a:t>
            </a:r>
            <a:endParaRPr lang="zh-TW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6693422" y="322434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固定長度的⾦鑰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27" y="3527311"/>
            <a:ext cx="1937327" cy="896014"/>
          </a:xfrm>
          <a:prstGeom prst="rect">
            <a:avLst/>
          </a:prstGeom>
        </p:spPr>
      </p:pic>
      <p:cxnSp>
        <p:nvCxnSpPr>
          <p:cNvPr id="21" name="直線接點 20"/>
          <p:cNvCxnSpPr/>
          <p:nvPr/>
        </p:nvCxnSpPr>
        <p:spPr>
          <a:xfrm flipH="1">
            <a:off x="4591138" y="1995055"/>
            <a:ext cx="27044" cy="40335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6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區塊加密法工作模式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291" y="2222789"/>
            <a:ext cx="7886700" cy="362383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codebook (ECB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 block chaining (CBC)</a:t>
            </a:r>
          </a:p>
          <a:p>
            <a:r>
              <a:rPr lang="en-US" altLang="zh-TW" b="1" dirty="0"/>
              <a:t>Propagating cipher block chaining (PCBC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/>
              <a:t>Cipher feedback (CFB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/>
              <a:t>Output feedback (OFB</a:t>
            </a:r>
            <a:r>
              <a:rPr lang="en-US" altLang="zh-TW" b="1" dirty="0" smtClean="0"/>
              <a:t>)</a:t>
            </a:r>
            <a:endParaRPr lang="en-US" altLang="zh-TW" b="1" dirty="0"/>
          </a:p>
          <a:p>
            <a:r>
              <a:rPr lang="en-US" altLang="zh-TW" b="1" dirty="0"/>
              <a:t>Counter (CTR) </a:t>
            </a:r>
            <a:r>
              <a:rPr lang="en-US" altLang="zh-TW" b="1" dirty="0" smtClean="0"/>
              <a:t>|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integer </a:t>
            </a:r>
            <a:r>
              <a:rPr lang="en-US" altLang="zh-TW" b="1" dirty="0"/>
              <a:t>counter mode (ICM) |</a:t>
            </a:r>
            <a:r>
              <a:rPr lang="en-US" altLang="zh-TW" b="1" dirty="0" smtClean="0"/>
              <a:t> </a:t>
            </a:r>
            <a:r>
              <a:rPr lang="en-US" altLang="zh-TW" b="1" dirty="0"/>
              <a:t>segmented integer counter (SIC) </a:t>
            </a:r>
            <a:r>
              <a:rPr lang="en-US" altLang="zh-TW" b="1" dirty="0" smtClean="0"/>
              <a:t>mode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291" y="1204159"/>
            <a:ext cx="6229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https://en.wikipedia.org/wiki/Block_cipher_mode_of_operation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24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1341</Words>
  <Application>Microsoft Office PowerPoint</Application>
  <PresentationFormat>如螢幕大小 (4:3)</PresentationFormat>
  <Paragraphs>210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HZTXPO+PingFangTC-Semibold</vt:lpstr>
      <vt:lpstr>新細明體</vt:lpstr>
      <vt:lpstr>Arial</vt:lpstr>
      <vt:lpstr>Calibri</vt:lpstr>
      <vt:lpstr>Calibri Light</vt:lpstr>
      <vt:lpstr>Wingdings</vt:lpstr>
      <vt:lpstr>Office 佈景主題</vt:lpstr>
      <vt:lpstr>對稱式密碼 之破密分析</vt:lpstr>
      <vt:lpstr>PowerPoint 簡報</vt:lpstr>
      <vt:lpstr>PowerPoint 簡報</vt:lpstr>
      <vt:lpstr>PowerPoint 簡報</vt:lpstr>
      <vt:lpstr>PowerPoint 簡報</vt:lpstr>
      <vt:lpstr>PowerPoint 簡報</vt:lpstr>
      <vt:lpstr>Stream cipher串流加密法</vt:lpstr>
      <vt:lpstr>Stream cipher vs Block Cipher</vt:lpstr>
      <vt:lpstr>區塊加密法工作模式 </vt:lpstr>
      <vt:lpstr>Electronic codebook (ECB)</vt:lpstr>
      <vt:lpstr>Cipher block chaining (CBC)</vt:lpstr>
      <vt:lpstr>資料加密標準 DES::Data Encryption Standard</vt:lpstr>
      <vt:lpstr>PowerPoint 簡報</vt:lpstr>
      <vt:lpstr>PowerPoint 簡報</vt:lpstr>
      <vt:lpstr>PowerPoint 簡報</vt:lpstr>
      <vt:lpstr>三重DES(Triple-DES) https://zh.wikipedia.org/wiki/三重資料加密演算法</vt:lpstr>
      <vt:lpstr>PowerPoint 簡報</vt:lpstr>
      <vt:lpstr>AES對稱式密碼 https://zh.wikipedia.org/wiki/進階加密標準</vt:lpstr>
      <vt:lpstr>PowerPoint 簡報</vt:lpstr>
      <vt:lpstr>使用 OpenSSL 的 AES 加解密演算法</vt:lpstr>
      <vt:lpstr>攻擊對稱式密碼 的常見方法</vt:lpstr>
      <vt:lpstr>cut-and-paste attack on ECB</vt:lpstr>
      <vt:lpstr>PowerPoint 簡報</vt:lpstr>
      <vt:lpstr>PowerPoint 簡報</vt:lpstr>
      <vt:lpstr>PowerPoint 簡報</vt:lpstr>
      <vt:lpstr>PowerPoint 簡報</vt:lpstr>
      <vt:lpstr>分析附件server.py</vt:lpstr>
      <vt:lpstr>PowerPoint 簡報</vt:lpstr>
      <vt:lpstr>撰寫程式…..並執行成功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現代密碼之破密分析</dc:title>
  <dc:creator>Ben Tseng</dc:creator>
  <cp:lastModifiedBy>Ben Tseng</cp:lastModifiedBy>
  <cp:revision>41</cp:revision>
  <dcterms:created xsi:type="dcterms:W3CDTF">2021-07-29T06:58:16Z</dcterms:created>
  <dcterms:modified xsi:type="dcterms:W3CDTF">2021-10-06T18:47:58Z</dcterms:modified>
</cp:coreProperties>
</file>