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崇睿 何" initials="崇睿" lastIdx="1" clrIdx="0">
    <p:extLst>
      <p:ext uri="{19B8F6BF-5375-455C-9EA6-DF929625EA0E}">
        <p15:presenceInfo xmlns:p15="http://schemas.microsoft.com/office/powerpoint/2012/main" userId="8622b4ad3ecc5c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4C9A-1C2C-4303-A058-E3736C6D4A75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9A5C-D075-409F-8603-2B8EF18D5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37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4C9A-1C2C-4303-A058-E3736C6D4A75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9A5C-D075-409F-8603-2B8EF18D5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75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4C9A-1C2C-4303-A058-E3736C6D4A75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9A5C-D075-409F-8603-2B8EF18D5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88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4C9A-1C2C-4303-A058-E3736C6D4A75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9A5C-D075-409F-8603-2B8EF18D5B0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343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4C9A-1C2C-4303-A058-E3736C6D4A75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9A5C-D075-409F-8603-2B8EF18D5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6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4C9A-1C2C-4303-A058-E3736C6D4A75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9A5C-D075-409F-8603-2B8EF18D5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029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4C9A-1C2C-4303-A058-E3736C6D4A75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9A5C-D075-409F-8603-2B8EF18D5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394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4C9A-1C2C-4303-A058-E3736C6D4A75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9A5C-D075-409F-8603-2B8EF18D5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001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4C9A-1C2C-4303-A058-E3736C6D4A75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9A5C-D075-409F-8603-2B8EF18D5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64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4C9A-1C2C-4303-A058-E3736C6D4A75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9A5C-D075-409F-8603-2B8EF18D5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64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4C9A-1C2C-4303-A058-E3736C6D4A75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9A5C-D075-409F-8603-2B8EF18D5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97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4C9A-1C2C-4303-A058-E3736C6D4A75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9A5C-D075-409F-8603-2B8EF18D5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83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4C9A-1C2C-4303-A058-E3736C6D4A75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9A5C-D075-409F-8603-2B8EF18D5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04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4C9A-1C2C-4303-A058-E3736C6D4A75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9A5C-D075-409F-8603-2B8EF18D5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86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4C9A-1C2C-4303-A058-E3736C6D4A75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9A5C-D075-409F-8603-2B8EF18D5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2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4C9A-1C2C-4303-A058-E3736C6D4A75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9A5C-D075-409F-8603-2B8EF18D5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73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4C9A-1C2C-4303-A058-E3736C6D4A75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9A5C-D075-409F-8603-2B8EF18D5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99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534C9A-1C2C-4303-A058-E3736C6D4A75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D79A5C-D075-409F-8603-2B8EF18D5B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078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ithelp.ithome.com.tw/articles/1024909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ycryptodome.readthedocs.io/" TargetMode="External"/><Relationship Id="rId2" Type="http://schemas.openxmlformats.org/officeDocument/2006/relationships/hyperlink" Target="https://cryptography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49488" TargetMode="External"/><Relationship Id="rId2" Type="http://schemas.openxmlformats.org/officeDocument/2006/relationships/hyperlink" Target="https://medium.com/@RiverChan/%E5%9F%BA%E7%A4%8E%E5%AF%86%E7%A2%BC%E5%AD%B8-%E5%B0%8D%E7%A8%B1%E5%BC%8F%E8%88%87%E9%9D%9E%E5%B0%8D%E7%A8%B1%E5%BC%8F%E5%8A%A0%E5%AF%86%E6%8A%80%E8%A1%93-de25fd5fa53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8704A-33FC-4E71-9656-71BCF0138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2" y="1618539"/>
            <a:ext cx="9440034" cy="872992"/>
          </a:xfrm>
        </p:spPr>
        <p:txBody>
          <a:bodyPr>
            <a:normAutofit/>
          </a:bodyPr>
          <a:lstStyle/>
          <a:p>
            <a:r>
              <a:rPr lang="zh-TW" altLang="en-US" sz="4400" b="1" dirty="0"/>
              <a:t>使用</a:t>
            </a:r>
            <a:r>
              <a:rPr lang="en-US" altLang="zh-TW" sz="4400" b="1" dirty="0" err="1"/>
              <a:t>pycryptodome</a:t>
            </a:r>
            <a:r>
              <a:rPr lang="zh-TW" altLang="en-US" sz="4400" b="1" dirty="0"/>
              <a:t>實作現代密碼學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0842C1-7A5E-49E9-B12D-83C84B011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0425" y="3103391"/>
            <a:ext cx="3931149" cy="182880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TW" altLang="en-US" dirty="0"/>
              <a:t>姓名：何崇睿</a:t>
            </a:r>
            <a:endParaRPr lang="en-US" altLang="zh-TW" dirty="0"/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TW" altLang="en-US" dirty="0"/>
              <a:t>學號：</a:t>
            </a:r>
            <a:r>
              <a:rPr lang="en-US" altLang="zh-TW" dirty="0"/>
              <a:t>4100E005</a:t>
            </a: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TW" altLang="en-US" dirty="0"/>
              <a:t>班級：四資工一</a:t>
            </a:r>
            <a:r>
              <a:rPr lang="en-US" altLang="zh-TW" dirty="0"/>
              <a:t>A</a:t>
            </a: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TW" altLang="en-US" dirty="0"/>
              <a:t>老師：龍大大</a:t>
            </a:r>
          </a:p>
        </p:txBody>
      </p:sp>
    </p:spTree>
    <p:extLst>
      <p:ext uri="{BB962C8B-B14F-4D97-AF65-F5344CB8AC3E}">
        <p14:creationId xmlns:p14="http://schemas.microsoft.com/office/powerpoint/2010/main" val="8374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B75A66-C8A5-49F7-B385-7D98672B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r>
              <a:rPr lang="zh-TW" altLang="en-US" dirty="0"/>
              <a:t>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B37AC1-7237-40FE-A03F-FE17D414A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英文全名：</a:t>
            </a:r>
            <a:r>
              <a:rPr lang="en-US" altLang="zh-TW" dirty="0"/>
              <a:t>Data Encryption Standard</a:t>
            </a:r>
            <a:r>
              <a:rPr lang="zh-TW" altLang="en-US" dirty="0"/>
              <a:t>。    </a:t>
            </a:r>
            <a:endParaRPr lang="en-US" altLang="zh-TW" dirty="0"/>
          </a:p>
          <a:p>
            <a:r>
              <a:rPr lang="zh-TW" altLang="en-US" dirty="0"/>
              <a:t>已被破解。</a:t>
            </a:r>
          </a:p>
          <a:p>
            <a:r>
              <a:rPr lang="zh-TW" altLang="en-US" dirty="0"/>
              <a:t>使用</a:t>
            </a:r>
            <a:r>
              <a:rPr lang="en-US" altLang="zh-TW" dirty="0"/>
              <a:t>56</a:t>
            </a:r>
            <a:r>
              <a:rPr lang="zh-TW" altLang="en-US" dirty="0"/>
              <a:t>位</a:t>
            </a:r>
            <a:r>
              <a:rPr lang="en-US" altLang="zh-TW" dirty="0"/>
              <a:t>(bit) </a:t>
            </a:r>
            <a:r>
              <a:rPr lang="zh-TW" altLang="en-US" dirty="0"/>
              <a:t>金鑰。</a:t>
            </a:r>
          </a:p>
          <a:p>
            <a:r>
              <a:rPr lang="zh-TW" altLang="en-US" dirty="0"/>
              <a:t>最實用的攻擊方法仍然是暴力破解。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5550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67513C-03C0-4453-9EEC-8AAD14F0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48343"/>
            <a:ext cx="10353762" cy="970450"/>
          </a:xfrm>
        </p:spPr>
        <p:txBody>
          <a:bodyPr/>
          <a:lstStyle/>
          <a:p>
            <a:r>
              <a:rPr lang="en-US" altLang="zh-TW" dirty="0"/>
              <a:t>DES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實作</a:t>
            </a:r>
            <a:r>
              <a:rPr lang="en-US" altLang="zh-TW" dirty="0"/>
              <a:t> - </a:t>
            </a:r>
            <a:r>
              <a:rPr lang="en-US" altLang="zh-TW" dirty="0" err="1"/>
              <a:t>pycryptodome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5A4228-D78E-4FD3-8131-7D8B3F032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268" y="1222999"/>
            <a:ext cx="7553464" cy="55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4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60B150-5484-4F01-A1CA-BDD2D3FD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452846"/>
            <a:ext cx="10353762" cy="970450"/>
          </a:xfrm>
        </p:spPr>
        <p:txBody>
          <a:bodyPr/>
          <a:lstStyle/>
          <a:p>
            <a:r>
              <a:rPr lang="en-US" altLang="zh-TW" dirty="0"/>
              <a:t>DES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實作</a:t>
            </a:r>
            <a:r>
              <a:rPr lang="en-US" altLang="zh-TW" dirty="0"/>
              <a:t> - </a:t>
            </a:r>
            <a:r>
              <a:rPr lang="en-US" altLang="zh-TW" dirty="0" err="1"/>
              <a:t>pycryptodome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874273-F69A-41D3-9964-71F3B23C2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23296"/>
            <a:ext cx="10353762" cy="524747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00B0F0"/>
                </a:solidFill>
              </a:rPr>
              <a:t>Crypto.Cipher</a:t>
            </a:r>
            <a:r>
              <a:rPr lang="zh-TW" altLang="en-US" dirty="0">
                <a:solidFill>
                  <a:srgbClr val="00B0F0"/>
                </a:solidFill>
              </a:rPr>
              <a:t>：</a:t>
            </a:r>
          </a:p>
          <a:p>
            <a:pPr lvl="1"/>
            <a:r>
              <a:rPr lang="en-US" altLang="zh-TW" dirty="0" err="1"/>
              <a:t>DES.new</a:t>
            </a:r>
            <a:r>
              <a:rPr lang="en-US" altLang="zh-TW" dirty="0"/>
              <a:t>(key, mode[, iv])</a:t>
            </a:r>
          </a:p>
          <a:p>
            <a:pPr lvl="2"/>
            <a:r>
              <a:rPr lang="en-US" altLang="zh-TW" dirty="0"/>
              <a:t>key =&gt; </a:t>
            </a:r>
            <a:r>
              <a:rPr lang="zh-TW" altLang="en-US" dirty="0"/>
              <a:t>密鑰</a:t>
            </a:r>
          </a:p>
          <a:p>
            <a:pPr lvl="3"/>
            <a:r>
              <a:rPr lang="zh-TW" altLang="en-US" dirty="0"/>
              <a:t>須為</a:t>
            </a:r>
            <a:r>
              <a:rPr lang="en-US" altLang="zh-TW" dirty="0"/>
              <a:t>8byte</a:t>
            </a:r>
          </a:p>
          <a:p>
            <a:pPr lvl="2"/>
            <a:r>
              <a:rPr lang="en-US" altLang="zh-TW" dirty="0"/>
              <a:t>Mode =&gt; </a:t>
            </a:r>
            <a:r>
              <a:rPr lang="zh-TW" altLang="en-US" dirty="0"/>
              <a:t>加密模式</a:t>
            </a:r>
          </a:p>
          <a:p>
            <a:pPr lvl="3"/>
            <a:r>
              <a:rPr lang="zh-TW" altLang="en-US" dirty="0"/>
              <a:t>例如：</a:t>
            </a:r>
            <a:r>
              <a:rPr lang="en-US" altLang="zh-TW" dirty="0"/>
              <a:t>ECB</a:t>
            </a:r>
            <a:r>
              <a:rPr lang="zh-TW" altLang="en-US" dirty="0"/>
              <a:t>、</a:t>
            </a:r>
            <a:r>
              <a:rPr lang="en-US" altLang="zh-TW" dirty="0"/>
              <a:t>CBC</a:t>
            </a:r>
            <a:r>
              <a:rPr lang="zh-TW" altLang="en-US" dirty="0"/>
              <a:t>、</a:t>
            </a:r>
            <a:r>
              <a:rPr lang="en-US" altLang="zh-TW" dirty="0"/>
              <a:t>GCM</a:t>
            </a:r>
            <a:r>
              <a:rPr lang="zh-TW" altLang="en-US" dirty="0"/>
              <a:t>、</a:t>
            </a:r>
            <a:r>
              <a:rPr lang="en-US" altLang="zh-TW" dirty="0"/>
              <a:t>CFB…..</a:t>
            </a:r>
            <a:r>
              <a:rPr lang="zh-TW" altLang="en-US" dirty="0"/>
              <a:t>等</a:t>
            </a:r>
          </a:p>
          <a:p>
            <a:pPr lvl="2"/>
            <a:r>
              <a:rPr lang="en-US" altLang="zh-TW" dirty="0"/>
              <a:t>iv =&gt; Initialization Vector(</a:t>
            </a:r>
            <a:r>
              <a:rPr lang="zh-TW" altLang="en-US" dirty="0"/>
              <a:t>初始化向量</a:t>
            </a:r>
            <a:r>
              <a:rPr lang="en-US" altLang="zh-TW" dirty="0"/>
              <a:t>)</a:t>
            </a:r>
          </a:p>
          <a:p>
            <a:pPr lvl="3"/>
            <a:r>
              <a:rPr lang="zh-TW" altLang="en-US" dirty="0"/>
              <a:t>只適用於 </a:t>
            </a:r>
            <a:r>
              <a:rPr lang="en-US" altLang="zh-TW" dirty="0"/>
              <a:t>MODE_CBC, MODE_CFB, MODE_OFB, </a:t>
            </a:r>
            <a:r>
              <a:rPr lang="zh-TW" altLang="en-US" dirty="0"/>
              <a:t>和</a:t>
            </a:r>
            <a:r>
              <a:rPr lang="en-US" altLang="zh-TW" dirty="0"/>
              <a:t> MODE_OPENPGP </a:t>
            </a:r>
            <a:r>
              <a:rPr lang="zh-TW" altLang="en-US" dirty="0"/>
              <a:t>加密模式</a:t>
            </a:r>
          </a:p>
          <a:p>
            <a:pPr lvl="1"/>
            <a:r>
              <a:rPr lang="en-US" altLang="zh-TW" dirty="0" err="1"/>
              <a:t>DES.encrypt</a:t>
            </a:r>
            <a:r>
              <a:rPr lang="en-US" altLang="zh-TW" dirty="0"/>
              <a:t>(plaintext)</a:t>
            </a:r>
          </a:p>
          <a:p>
            <a:pPr lvl="2"/>
            <a:r>
              <a:rPr lang="zh-TW" altLang="en-US" dirty="0"/>
              <a:t>加密</a:t>
            </a:r>
            <a:r>
              <a:rPr lang="en-US" altLang="zh-TW" dirty="0"/>
              <a:t>plaintext</a:t>
            </a:r>
          </a:p>
          <a:p>
            <a:pPr lvl="2"/>
            <a:r>
              <a:rPr lang="en-US" altLang="zh-TW" dirty="0"/>
              <a:t>plaintext =&gt; </a:t>
            </a:r>
            <a:r>
              <a:rPr lang="zh-TW" altLang="en-US" dirty="0"/>
              <a:t>要加密的明文</a:t>
            </a:r>
            <a:endParaRPr lang="en-US" altLang="zh-TW" dirty="0"/>
          </a:p>
          <a:p>
            <a:pPr lvl="1"/>
            <a:r>
              <a:rPr lang="en-US" altLang="zh-TW" dirty="0" err="1"/>
              <a:t>DES.decrypt</a:t>
            </a:r>
            <a:r>
              <a:rPr lang="en-US" altLang="zh-TW" dirty="0"/>
              <a:t>(ciphertext)</a:t>
            </a:r>
          </a:p>
          <a:p>
            <a:pPr lvl="2"/>
            <a:r>
              <a:rPr lang="zh-TW" altLang="en-US" dirty="0"/>
              <a:t>解密</a:t>
            </a:r>
            <a:r>
              <a:rPr lang="en-US" altLang="zh-TW" dirty="0"/>
              <a:t>ciphertext</a:t>
            </a:r>
          </a:p>
          <a:p>
            <a:pPr lvl="2"/>
            <a:r>
              <a:rPr lang="en-US" altLang="zh-TW" dirty="0"/>
              <a:t>ciphertext =&gt; </a:t>
            </a:r>
            <a:r>
              <a:rPr lang="zh-TW" altLang="en-US" dirty="0"/>
              <a:t>要解密的密文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99725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0435B-8F84-44E9-B8C2-95C67472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76786-D5A6-4702-B649-05C9196CC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2"/>
              </a:rPr>
              <a:t>對稱式加密演算法 </a:t>
            </a:r>
            <a:r>
              <a:rPr lang="en-US" altLang="zh-TW" dirty="0">
                <a:hlinkClick r:id="rId2"/>
              </a:rPr>
              <a:t>- DES &amp; 3DES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1647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B75A66-C8A5-49F7-B385-7D98672B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3DES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r>
              <a:rPr lang="zh-TW" altLang="en-US" dirty="0"/>
              <a:t>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B37AC1-7237-40FE-A03F-FE17D414A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英文全名： </a:t>
            </a:r>
            <a:r>
              <a:rPr lang="en-US" altLang="zh-TW" dirty="0"/>
              <a:t>Triple Data Encryption Standard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對每個數據塊（</a:t>
            </a:r>
            <a:r>
              <a:rPr lang="en-US" altLang="zh-TW" dirty="0"/>
              <a:t>Block</a:t>
            </a:r>
            <a:r>
              <a:rPr lang="zh-TW" altLang="en-US" dirty="0"/>
              <a:t>）應用三次數據加密標準（</a:t>
            </a:r>
            <a:r>
              <a:rPr lang="en-US" altLang="zh-TW" dirty="0"/>
              <a:t>DES</a:t>
            </a:r>
            <a:r>
              <a:rPr lang="zh-TW" altLang="en-US" dirty="0"/>
              <a:t>）算法。</a:t>
            </a:r>
          </a:p>
          <a:p>
            <a:r>
              <a:rPr lang="zh-TW" altLang="en-US" dirty="0"/>
              <a:t>通過增加 </a:t>
            </a:r>
            <a:r>
              <a:rPr lang="en-US" altLang="zh-TW" dirty="0"/>
              <a:t>DES </a:t>
            </a:r>
            <a:r>
              <a:rPr lang="zh-TW" altLang="en-US" dirty="0"/>
              <a:t>的密鑰長度來避免被暴力破解。</a:t>
            </a:r>
          </a:p>
          <a:p>
            <a:r>
              <a:rPr lang="zh-TW" altLang="en-US" dirty="0"/>
              <a:t>也有人會簡寫為 </a:t>
            </a:r>
            <a:r>
              <a:rPr lang="en-US" altLang="zh-TW" dirty="0"/>
              <a:t>TDES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使用</a:t>
            </a:r>
            <a:r>
              <a:rPr lang="en-US" altLang="zh-TW" dirty="0"/>
              <a:t>168</a:t>
            </a:r>
            <a:r>
              <a:rPr lang="zh-TW" altLang="en-US" dirty="0"/>
              <a:t>位</a:t>
            </a:r>
            <a:r>
              <a:rPr lang="en-US" altLang="zh-TW" dirty="0"/>
              <a:t>(bit) </a:t>
            </a:r>
            <a:r>
              <a:rPr lang="zh-TW" altLang="en-US" dirty="0"/>
              <a:t>金鑰。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831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67513C-03C0-4453-9EEC-8AAD14F0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48343"/>
            <a:ext cx="10353762" cy="970450"/>
          </a:xfrm>
        </p:spPr>
        <p:txBody>
          <a:bodyPr/>
          <a:lstStyle/>
          <a:p>
            <a:r>
              <a:rPr lang="en-US" altLang="zh-TW" dirty="0"/>
              <a:t>3DES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實作</a:t>
            </a:r>
            <a:r>
              <a:rPr lang="en-US" altLang="zh-TW" dirty="0"/>
              <a:t> - </a:t>
            </a:r>
            <a:r>
              <a:rPr lang="en-US" altLang="zh-TW" dirty="0" err="1"/>
              <a:t>pycryptodome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0BA09A-90C4-45D8-BEC4-3BB8FD9C5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855" y="1216886"/>
            <a:ext cx="7374289" cy="552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21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60B150-5484-4F01-A1CA-BDD2D3FD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452846"/>
            <a:ext cx="10353762" cy="970450"/>
          </a:xfrm>
        </p:spPr>
        <p:txBody>
          <a:bodyPr/>
          <a:lstStyle/>
          <a:p>
            <a:r>
              <a:rPr lang="en-US" altLang="zh-TW" dirty="0"/>
              <a:t>3DES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實作</a:t>
            </a:r>
            <a:r>
              <a:rPr lang="en-US" altLang="zh-TW" dirty="0"/>
              <a:t> - </a:t>
            </a:r>
            <a:r>
              <a:rPr lang="en-US" altLang="zh-TW" dirty="0" err="1"/>
              <a:t>pycryptodome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874273-F69A-41D3-9964-71F3B23C2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23296"/>
            <a:ext cx="10353762" cy="524747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00B0F0"/>
                </a:solidFill>
              </a:rPr>
              <a:t>Crypto.Cipher</a:t>
            </a:r>
            <a:r>
              <a:rPr lang="zh-TW" altLang="en-US" dirty="0">
                <a:solidFill>
                  <a:srgbClr val="00B0F0"/>
                </a:solidFill>
              </a:rPr>
              <a:t>：</a:t>
            </a:r>
          </a:p>
          <a:p>
            <a:pPr lvl="1"/>
            <a:r>
              <a:rPr lang="en-US" altLang="zh-TW" dirty="0"/>
              <a:t>DES3.new(key, mode[, iv])</a:t>
            </a:r>
          </a:p>
          <a:p>
            <a:pPr lvl="2"/>
            <a:r>
              <a:rPr lang="en-US" altLang="zh-TW" dirty="0"/>
              <a:t>key =&gt; </a:t>
            </a:r>
            <a:r>
              <a:rPr lang="zh-TW" altLang="en-US" dirty="0"/>
              <a:t>密鑰</a:t>
            </a:r>
          </a:p>
          <a:p>
            <a:pPr lvl="3"/>
            <a:r>
              <a:rPr lang="zh-TW" altLang="en-US" dirty="0"/>
              <a:t>須為</a:t>
            </a:r>
            <a:r>
              <a:rPr lang="en-US" altLang="zh-TW" dirty="0"/>
              <a:t>16 </a:t>
            </a:r>
            <a:r>
              <a:rPr lang="zh-TW" altLang="en-US" dirty="0"/>
              <a:t>或</a:t>
            </a:r>
            <a:r>
              <a:rPr lang="en-US" altLang="zh-TW" dirty="0"/>
              <a:t> 24 byte</a:t>
            </a:r>
          </a:p>
          <a:p>
            <a:pPr lvl="2"/>
            <a:r>
              <a:rPr lang="en-US" altLang="zh-TW" dirty="0"/>
              <a:t>Mode =&gt; </a:t>
            </a:r>
            <a:r>
              <a:rPr lang="zh-TW" altLang="en-US" dirty="0"/>
              <a:t>加密模式</a:t>
            </a:r>
          </a:p>
          <a:p>
            <a:pPr lvl="3"/>
            <a:r>
              <a:rPr lang="zh-TW" altLang="en-US" dirty="0"/>
              <a:t>例如：</a:t>
            </a:r>
            <a:r>
              <a:rPr lang="en-US" altLang="zh-TW" dirty="0"/>
              <a:t>ECB</a:t>
            </a:r>
            <a:r>
              <a:rPr lang="zh-TW" altLang="en-US" dirty="0"/>
              <a:t>、</a:t>
            </a:r>
            <a:r>
              <a:rPr lang="en-US" altLang="zh-TW" dirty="0"/>
              <a:t>CBC</a:t>
            </a:r>
            <a:r>
              <a:rPr lang="zh-TW" altLang="en-US" dirty="0"/>
              <a:t>、</a:t>
            </a:r>
            <a:r>
              <a:rPr lang="en-US" altLang="zh-TW" dirty="0"/>
              <a:t>GCM</a:t>
            </a:r>
            <a:r>
              <a:rPr lang="zh-TW" altLang="en-US" dirty="0"/>
              <a:t>、</a:t>
            </a:r>
            <a:r>
              <a:rPr lang="en-US" altLang="zh-TW" dirty="0"/>
              <a:t>CFB…..</a:t>
            </a:r>
            <a:r>
              <a:rPr lang="zh-TW" altLang="en-US" dirty="0"/>
              <a:t>等</a:t>
            </a:r>
          </a:p>
          <a:p>
            <a:pPr lvl="2"/>
            <a:r>
              <a:rPr lang="en-US" altLang="zh-TW" dirty="0"/>
              <a:t>iv =&gt; Initialization Vector(</a:t>
            </a:r>
            <a:r>
              <a:rPr lang="zh-TW" altLang="en-US" dirty="0"/>
              <a:t>初始化向量</a:t>
            </a:r>
            <a:r>
              <a:rPr lang="en-US" altLang="zh-TW" dirty="0"/>
              <a:t>)</a:t>
            </a:r>
          </a:p>
          <a:p>
            <a:pPr lvl="3"/>
            <a:r>
              <a:rPr lang="zh-TW" altLang="en-US" dirty="0"/>
              <a:t>只適用於 </a:t>
            </a:r>
            <a:r>
              <a:rPr lang="en-US" altLang="zh-TW" dirty="0"/>
              <a:t>MODE_CBC, MODE_CFB, MODE_OFB, </a:t>
            </a:r>
            <a:r>
              <a:rPr lang="zh-TW" altLang="en-US" dirty="0"/>
              <a:t>和</a:t>
            </a:r>
            <a:r>
              <a:rPr lang="en-US" altLang="zh-TW" dirty="0"/>
              <a:t> MODE_OPENPGP </a:t>
            </a:r>
            <a:r>
              <a:rPr lang="zh-TW" altLang="en-US" dirty="0"/>
              <a:t>加密模式</a:t>
            </a:r>
          </a:p>
          <a:p>
            <a:pPr lvl="1"/>
            <a:r>
              <a:rPr lang="en-US" altLang="zh-TW" dirty="0"/>
              <a:t>DES3.encrypt(plaintext)</a:t>
            </a:r>
          </a:p>
          <a:p>
            <a:pPr lvl="2"/>
            <a:r>
              <a:rPr lang="zh-TW" altLang="en-US" dirty="0"/>
              <a:t>加密</a:t>
            </a:r>
            <a:r>
              <a:rPr lang="en-US" altLang="zh-TW" dirty="0"/>
              <a:t>plaintext</a:t>
            </a:r>
          </a:p>
          <a:p>
            <a:pPr lvl="2"/>
            <a:r>
              <a:rPr lang="en-US" altLang="zh-TW" dirty="0"/>
              <a:t>plaintext =&gt; </a:t>
            </a:r>
            <a:r>
              <a:rPr lang="zh-TW" altLang="en-US" dirty="0"/>
              <a:t>要加密的明文</a:t>
            </a:r>
            <a:endParaRPr lang="en-US" altLang="zh-TW" dirty="0"/>
          </a:p>
          <a:p>
            <a:pPr lvl="1"/>
            <a:r>
              <a:rPr lang="en-US" altLang="zh-TW" dirty="0"/>
              <a:t>DES3.decrypt(ciphertext)</a:t>
            </a:r>
          </a:p>
          <a:p>
            <a:pPr lvl="2"/>
            <a:r>
              <a:rPr lang="zh-TW" altLang="en-US" dirty="0"/>
              <a:t>解密</a:t>
            </a:r>
            <a:r>
              <a:rPr lang="en-US" altLang="zh-TW" dirty="0"/>
              <a:t>ciphertext</a:t>
            </a:r>
          </a:p>
          <a:p>
            <a:pPr lvl="2"/>
            <a:r>
              <a:rPr lang="en-US" altLang="zh-TW" dirty="0"/>
              <a:t>ciphertext =&gt; </a:t>
            </a:r>
            <a:r>
              <a:rPr lang="zh-TW" altLang="en-US" dirty="0"/>
              <a:t>要解密的密文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40088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217FAC-1054-42BE-BD56-B7EAD37D9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04800"/>
            <a:ext cx="10353762" cy="970450"/>
          </a:xfrm>
        </p:spPr>
        <p:txBody>
          <a:bodyPr/>
          <a:lstStyle/>
          <a:p>
            <a:r>
              <a:rPr lang="en-US" altLang="zh-TW" dirty="0"/>
              <a:t>3DES - </a:t>
            </a:r>
            <a:r>
              <a:rPr lang="zh-TW" altLang="en-US" dirty="0"/>
              <a:t>實作 </a:t>
            </a:r>
            <a:r>
              <a:rPr lang="en-US" altLang="zh-TW" dirty="0"/>
              <a:t>- cryptography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819CCB2-2212-492E-94DA-818BC3E53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018" y="1275250"/>
            <a:ext cx="6737963" cy="547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72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135A8-A970-4121-8898-8A3C2C2A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3DES - </a:t>
            </a:r>
            <a:r>
              <a:rPr lang="zh-TW" altLang="en-US" dirty="0"/>
              <a:t>實作 </a:t>
            </a:r>
            <a:r>
              <a:rPr lang="en-US" altLang="zh-TW" dirty="0"/>
              <a:t>- cryptography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D4E209-9241-41A6-873D-A5C3B1F8D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491" y="1580050"/>
            <a:ext cx="8953017" cy="5155474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>
                <a:solidFill>
                  <a:srgbClr val="00B0F0"/>
                </a:solidFill>
              </a:rPr>
              <a:t>cryptography.hazmat.primitives.ciphers</a:t>
            </a:r>
            <a:r>
              <a:rPr lang="zh-TW" altLang="en-US" dirty="0">
                <a:solidFill>
                  <a:srgbClr val="00B0F0"/>
                </a:solidFill>
              </a:rPr>
              <a:t>：</a:t>
            </a:r>
            <a:endParaRPr lang="en-US" altLang="zh-TW" dirty="0">
              <a:solidFill>
                <a:srgbClr val="00B0F0"/>
              </a:solidFill>
            </a:endParaRP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Cipher(algorithm, mode)</a:t>
            </a: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Algorithm =&gt; </a:t>
            </a:r>
            <a:r>
              <a:rPr lang="zh-TW" altLang="en-US" dirty="0">
                <a:solidFill>
                  <a:schemeClr val="tx1"/>
                </a:solidFill>
              </a:rPr>
              <a:t>加密演算法</a:t>
            </a:r>
            <a:endParaRPr lang="en-US" altLang="zh-TW" dirty="0">
              <a:solidFill>
                <a:schemeClr val="tx1"/>
              </a:solidFill>
            </a:endParaRP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Mode =&gt; </a:t>
            </a:r>
            <a:r>
              <a:rPr lang="zh-TW" altLang="en-US" dirty="0">
                <a:solidFill>
                  <a:schemeClr val="tx1"/>
                </a:solidFill>
              </a:rPr>
              <a:t>加密模式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Cipher.encryptor</a:t>
            </a:r>
            <a:r>
              <a:rPr lang="en-US" altLang="zh-TW" dirty="0">
                <a:solidFill>
                  <a:schemeClr val="tx1"/>
                </a:solidFill>
              </a:rPr>
              <a:t>()</a:t>
            </a:r>
          </a:p>
          <a:p>
            <a:pPr lvl="2"/>
            <a:r>
              <a:rPr lang="zh-TW" altLang="en-US" dirty="0">
                <a:solidFill>
                  <a:schemeClr val="tx1"/>
                </a:solidFill>
              </a:rPr>
              <a:t>建立加密器</a:t>
            </a:r>
            <a:endParaRPr lang="en-US" altLang="zh-TW" dirty="0">
              <a:solidFill>
                <a:srgbClr val="00B0F0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Cipher.encryptor</a:t>
            </a:r>
            <a:r>
              <a:rPr lang="en-US" altLang="zh-TW" dirty="0">
                <a:solidFill>
                  <a:schemeClr val="tx1"/>
                </a:solidFill>
              </a:rPr>
              <a:t>().update(plaintext)</a:t>
            </a:r>
          </a:p>
          <a:p>
            <a:pPr lvl="2"/>
            <a:r>
              <a:rPr lang="zh-TW" altLang="en-US" dirty="0">
                <a:solidFill>
                  <a:schemeClr val="tx1"/>
                </a:solidFill>
              </a:rPr>
              <a:t>加密</a:t>
            </a:r>
            <a:r>
              <a:rPr lang="en-US" altLang="zh-TW" dirty="0">
                <a:solidFill>
                  <a:schemeClr val="tx1"/>
                </a:solidFill>
              </a:rPr>
              <a:t>plaintext</a:t>
            </a: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plaintext =&gt;</a:t>
            </a:r>
            <a:r>
              <a:rPr lang="zh-TW" altLang="en-US" dirty="0"/>
              <a:t>要加密的明文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Cipher.decryptor</a:t>
            </a:r>
            <a:r>
              <a:rPr lang="en-US" altLang="zh-TW" dirty="0">
                <a:solidFill>
                  <a:schemeClr val="tx1"/>
                </a:solidFill>
              </a:rPr>
              <a:t>()</a:t>
            </a:r>
          </a:p>
          <a:p>
            <a:pPr lvl="2"/>
            <a:r>
              <a:rPr lang="zh-TW" altLang="en-US" dirty="0">
                <a:solidFill>
                  <a:schemeClr val="tx1"/>
                </a:solidFill>
              </a:rPr>
              <a:t>建立解密器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Cipher.decryptor</a:t>
            </a:r>
            <a:r>
              <a:rPr lang="en-US" altLang="zh-TW" dirty="0">
                <a:solidFill>
                  <a:schemeClr val="tx1"/>
                </a:solidFill>
              </a:rPr>
              <a:t>().update(ciphertext)</a:t>
            </a:r>
          </a:p>
          <a:p>
            <a:pPr lvl="2"/>
            <a:r>
              <a:rPr lang="zh-TW" altLang="en-US" dirty="0">
                <a:solidFill>
                  <a:schemeClr val="tx1"/>
                </a:solidFill>
              </a:rPr>
              <a:t>解密</a:t>
            </a:r>
            <a:r>
              <a:rPr lang="en-US" altLang="zh-TW" dirty="0">
                <a:solidFill>
                  <a:schemeClr val="tx1"/>
                </a:solidFill>
              </a:rPr>
              <a:t>ciphertext</a:t>
            </a: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ciphertext = </a:t>
            </a:r>
            <a:r>
              <a:rPr lang="zh-TW" altLang="en-US" dirty="0">
                <a:solidFill>
                  <a:schemeClr val="tx1"/>
                </a:solidFill>
              </a:rPr>
              <a:t>剛剛加密完的密文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138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BED1B-0ED1-4917-B397-9DF894CB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/>
              <a:t>非對稱式加解密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EE2FA6-66D4-4782-9AB3-B22011290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英文：</a:t>
            </a:r>
            <a:r>
              <a:rPr lang="en-US" altLang="zh-TW"/>
              <a:t>Asymmetric Encryption &amp; Decryption</a:t>
            </a:r>
            <a:r>
              <a:rPr lang="zh-TW" altLang="en-US"/>
              <a:t>。</a:t>
            </a:r>
          </a:p>
          <a:p>
            <a:r>
              <a:rPr lang="zh-TW" altLang="en-US"/>
              <a:t>使用兩個不同但相關聯的密鑰。</a:t>
            </a:r>
          </a:p>
          <a:p>
            <a:r>
              <a:rPr lang="zh-TW" altLang="en-US"/>
              <a:t>分別為公鑰</a:t>
            </a:r>
            <a:r>
              <a:rPr lang="en-US" altLang="zh-TW"/>
              <a:t>(Public Key)</a:t>
            </a:r>
            <a:r>
              <a:rPr lang="zh-TW" altLang="en-US"/>
              <a:t>和私鑰</a:t>
            </a:r>
            <a:r>
              <a:rPr lang="en-US" altLang="zh-TW"/>
              <a:t>(Private Key)</a:t>
            </a:r>
            <a:r>
              <a:rPr lang="zh-TW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3452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5D23A3-B6F4-4F9E-BE4B-854CC5D3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49542"/>
            <a:ext cx="10353762" cy="970450"/>
          </a:xfrm>
        </p:spPr>
        <p:txBody>
          <a:bodyPr>
            <a:normAutofit/>
          </a:bodyPr>
          <a:lstStyle/>
          <a:p>
            <a:r>
              <a:rPr lang="en-US" altLang="zh-TW" b="1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7CBD28-21A5-41B7-B7E4-6390E019F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602" y="1319992"/>
            <a:ext cx="2504148" cy="5209563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對稱式加解密</a:t>
            </a:r>
          </a:p>
          <a:p>
            <a:pPr lvl="1"/>
            <a:r>
              <a:rPr lang="en-US" altLang="zh-TW" dirty="0"/>
              <a:t>AES</a:t>
            </a:r>
          </a:p>
          <a:p>
            <a:pPr lvl="1"/>
            <a:r>
              <a:rPr lang="en-US" altLang="zh-TW" dirty="0"/>
              <a:t>DES</a:t>
            </a:r>
          </a:p>
          <a:p>
            <a:pPr lvl="1"/>
            <a:r>
              <a:rPr lang="en-US" altLang="zh-TW" dirty="0"/>
              <a:t>3DES</a:t>
            </a:r>
          </a:p>
          <a:p>
            <a:r>
              <a:rPr lang="zh-TW" altLang="en-US" dirty="0"/>
              <a:t>非對稱式加解密</a:t>
            </a:r>
          </a:p>
          <a:p>
            <a:pPr lvl="1"/>
            <a:r>
              <a:rPr lang="en-US" altLang="zh-TW" dirty="0"/>
              <a:t>RSA</a:t>
            </a:r>
          </a:p>
          <a:p>
            <a:r>
              <a:rPr lang="en-US" altLang="zh-TW" dirty="0"/>
              <a:t>Hash</a:t>
            </a:r>
          </a:p>
          <a:p>
            <a:pPr lvl="1"/>
            <a:r>
              <a:rPr lang="zh-TW" altLang="en-US" dirty="0"/>
              <a:t>概述</a:t>
            </a:r>
          </a:p>
          <a:p>
            <a:pPr lvl="1"/>
            <a:r>
              <a:rPr lang="en-US" altLang="zh-TW" dirty="0"/>
              <a:t>Message Digest</a:t>
            </a:r>
          </a:p>
          <a:p>
            <a:pPr lvl="1"/>
            <a:r>
              <a:rPr lang="en-US" altLang="zh-TW" dirty="0"/>
              <a:t>Hash Function</a:t>
            </a:r>
          </a:p>
          <a:p>
            <a:pPr lvl="1"/>
            <a:r>
              <a:rPr lang="en-US" altLang="zh-TW" dirty="0"/>
              <a:t>md5</a:t>
            </a:r>
          </a:p>
          <a:p>
            <a:pPr lvl="1"/>
            <a:r>
              <a:rPr lang="en-US" altLang="zh-TW" dirty="0"/>
              <a:t>sha256</a:t>
            </a:r>
          </a:p>
          <a:p>
            <a:r>
              <a:rPr lang="en-US" altLang="zh-TW" dirty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9790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00829-618C-487C-ACED-B3A67D66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RSA - </a:t>
            </a:r>
            <a:r>
              <a:rPr lang="zh-TW" altLang="en-US" dirty="0"/>
              <a:t>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26710-7D51-4B7D-969C-F1596970C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 </a:t>
            </a:r>
            <a:r>
              <a:rPr lang="en-US" altLang="zh-TW" dirty="0"/>
              <a:t>Ron Rivest</a:t>
            </a:r>
            <a:r>
              <a:rPr lang="zh-TW" altLang="en-US" dirty="0"/>
              <a:t>、</a:t>
            </a:r>
            <a:r>
              <a:rPr lang="en-US" altLang="zh-TW" dirty="0"/>
              <a:t>Adi Shamir </a:t>
            </a:r>
            <a:r>
              <a:rPr lang="zh-TW" altLang="en-US" dirty="0"/>
              <a:t>和 </a:t>
            </a:r>
            <a:r>
              <a:rPr lang="en-US" altLang="zh-TW" dirty="0"/>
              <a:t>Leonard Adleman </a:t>
            </a:r>
            <a:r>
              <a:rPr lang="zh-TW" altLang="en-US" dirty="0"/>
              <a:t>在</a:t>
            </a:r>
            <a:r>
              <a:rPr lang="en-US" altLang="zh-TW" dirty="0"/>
              <a:t>1977</a:t>
            </a:r>
            <a:r>
              <a:rPr lang="zh-TW" altLang="en-US" dirty="0"/>
              <a:t>年一起提出。</a:t>
            </a:r>
          </a:p>
          <a:p>
            <a:r>
              <a:rPr lang="en-US" altLang="zh-TW" dirty="0"/>
              <a:t>RSA </a:t>
            </a:r>
            <a:r>
              <a:rPr lang="zh-TW" altLang="en-US" dirty="0"/>
              <a:t>由他們三人姓氏開頭字母拼在一起組成。</a:t>
            </a:r>
          </a:p>
        </p:txBody>
      </p:sp>
    </p:spTree>
    <p:extLst>
      <p:ext uri="{BB962C8B-B14F-4D97-AF65-F5344CB8AC3E}">
        <p14:creationId xmlns:p14="http://schemas.microsoft.com/office/powerpoint/2010/main" val="554746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15240-EF56-447F-A6A9-769E7CFF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74" y="315050"/>
            <a:ext cx="11069200" cy="97045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RSA - </a:t>
            </a:r>
            <a:r>
              <a:rPr lang="zh-TW" altLang="en-US" dirty="0"/>
              <a:t>實作 </a:t>
            </a:r>
            <a:r>
              <a:rPr lang="en-US" altLang="zh-TW" dirty="0"/>
              <a:t>- </a:t>
            </a:r>
            <a:r>
              <a:rPr lang="zh-TW" altLang="en-US" dirty="0"/>
              <a:t>生成公鑰</a:t>
            </a:r>
            <a:r>
              <a:rPr lang="en-US" altLang="zh-TW" dirty="0"/>
              <a:t>(Public Key) </a:t>
            </a:r>
            <a:r>
              <a:rPr lang="zh-TW" altLang="en-US" dirty="0"/>
              <a:t>和私鑰</a:t>
            </a:r>
            <a:r>
              <a:rPr lang="en-US" altLang="zh-TW" dirty="0"/>
              <a:t>(Private Key)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20D428-6806-43A0-8D77-6377D5C97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762" y="1371044"/>
            <a:ext cx="6219825" cy="31242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A5FD163-F020-469B-8DED-D3A8D2781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246" y="4580788"/>
            <a:ext cx="4434428" cy="187661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C09906A-88D1-4F60-BE4C-C10ADB321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327" y="4580788"/>
            <a:ext cx="5232265" cy="18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28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AED82-D338-4C3C-867C-9B75B9D6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35429"/>
            <a:ext cx="10353762" cy="970450"/>
          </a:xfrm>
        </p:spPr>
        <p:txBody>
          <a:bodyPr/>
          <a:lstStyle/>
          <a:p>
            <a:r>
              <a:rPr lang="en-US" altLang="zh-TW" dirty="0"/>
              <a:t>RSA - </a:t>
            </a:r>
            <a:r>
              <a:rPr lang="zh-TW" altLang="en-US" dirty="0"/>
              <a:t>實作 </a:t>
            </a:r>
            <a:r>
              <a:rPr lang="en-US" altLang="zh-TW" dirty="0"/>
              <a:t>- </a:t>
            </a:r>
            <a:r>
              <a:rPr lang="zh-TW" altLang="en-US" dirty="0"/>
              <a:t>加密</a:t>
            </a:r>
            <a:r>
              <a:rPr lang="en-US" altLang="zh-TW" dirty="0"/>
              <a:t>(Encrypt)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844E25-7943-4882-BE8C-2881F59B0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601" y="1405879"/>
            <a:ext cx="57721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41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CFC9E3-F704-436A-AC30-32B8B2E4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09303"/>
            <a:ext cx="10353762" cy="970450"/>
          </a:xfrm>
        </p:spPr>
        <p:txBody>
          <a:bodyPr/>
          <a:lstStyle/>
          <a:p>
            <a:r>
              <a:rPr lang="en-US" altLang="zh-TW" dirty="0"/>
              <a:t>RSA - </a:t>
            </a:r>
            <a:r>
              <a:rPr lang="zh-TW" altLang="en-US" dirty="0"/>
              <a:t>實作 </a:t>
            </a:r>
            <a:r>
              <a:rPr lang="en-US" altLang="zh-TW" dirty="0"/>
              <a:t>- </a:t>
            </a:r>
            <a:r>
              <a:rPr lang="zh-TW" altLang="en-US" dirty="0"/>
              <a:t>解密</a:t>
            </a:r>
            <a:r>
              <a:rPr lang="en-US" altLang="zh-TW" dirty="0"/>
              <a:t>(Decrypt)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0AC124-680D-4AA0-9744-02EAD8678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68" y="1379753"/>
            <a:ext cx="5667375" cy="42005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9358215-0DE9-4EC6-A147-E0BFD12CF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425" y="2475275"/>
            <a:ext cx="5001593" cy="190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35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2707B7-0548-4CAF-A398-5CA94CF7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Hash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0FF9B6-D5E9-4E5C-8739-A43679932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中文：雜湊。</a:t>
            </a:r>
            <a:endParaRPr lang="en-US" altLang="zh-TW" dirty="0"/>
          </a:p>
          <a:p>
            <a:r>
              <a:rPr lang="zh-TW" altLang="en-US" dirty="0"/>
              <a:t>用來驗證資料是否被竄改。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BFFDACC-7915-4256-8207-7718557C9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910" y="2644820"/>
            <a:ext cx="5674179" cy="384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54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D2EB9-34A7-4CCF-8824-97F4E40E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Message Digests - </a:t>
            </a:r>
            <a:r>
              <a:rPr lang="zh-TW" altLang="en-US" dirty="0"/>
              <a:t>特性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7A1B27-8EB8-4EF4-8AB6-861E26297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計算出 </a:t>
            </a:r>
            <a:r>
              <a:rPr lang="en-US" altLang="zh-TW" dirty="0"/>
              <a:t>Message Digests </a:t>
            </a:r>
            <a:r>
              <a:rPr lang="zh-TW" altLang="en-US" dirty="0"/>
              <a:t>不須花太多時間。</a:t>
            </a:r>
          </a:p>
          <a:p>
            <a:r>
              <a:rPr lang="zh-TW" altLang="en-US" dirty="0"/>
              <a:t>不可逆。</a:t>
            </a:r>
          </a:p>
          <a:p>
            <a:r>
              <a:rPr lang="zh-TW" altLang="en-US" dirty="0"/>
              <a:t>不同訊息所算出來的 </a:t>
            </a:r>
            <a:r>
              <a:rPr lang="en-US" altLang="zh-TW" dirty="0"/>
              <a:t>Message Digests </a:t>
            </a:r>
            <a:r>
              <a:rPr lang="zh-TW" altLang="en-US" dirty="0"/>
              <a:t>必須是不同的。</a:t>
            </a:r>
          </a:p>
        </p:txBody>
      </p:sp>
    </p:spTree>
    <p:extLst>
      <p:ext uri="{BB962C8B-B14F-4D97-AF65-F5344CB8AC3E}">
        <p14:creationId xmlns:p14="http://schemas.microsoft.com/office/powerpoint/2010/main" val="2268772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88C23E-5588-4117-BE91-E11AE2AD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Hash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C41C8D-5410-4129-9C8D-19EEF122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計算出 </a:t>
            </a:r>
            <a:r>
              <a:rPr lang="en-US" altLang="zh-TW" dirty="0"/>
              <a:t>Message Digests </a:t>
            </a:r>
            <a:r>
              <a:rPr lang="zh-TW" altLang="en-US" dirty="0"/>
              <a:t>不須花太多時間。</a:t>
            </a:r>
          </a:p>
          <a:p>
            <a:r>
              <a:rPr lang="zh-TW" altLang="en-US" dirty="0"/>
              <a:t>不可逆。</a:t>
            </a:r>
          </a:p>
          <a:p>
            <a:r>
              <a:rPr lang="zh-TW" altLang="en-US" dirty="0"/>
              <a:t>不同訊息所算出來的 </a:t>
            </a:r>
            <a:r>
              <a:rPr lang="en-US" altLang="zh-TW" dirty="0"/>
              <a:t>Message Digests </a:t>
            </a:r>
            <a:r>
              <a:rPr lang="zh-TW" altLang="en-US" dirty="0"/>
              <a:t>必須是不同的。</a:t>
            </a:r>
          </a:p>
        </p:txBody>
      </p:sp>
    </p:spTree>
    <p:extLst>
      <p:ext uri="{BB962C8B-B14F-4D97-AF65-F5344CB8AC3E}">
        <p14:creationId xmlns:p14="http://schemas.microsoft.com/office/powerpoint/2010/main" val="1704468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5750E7-B385-49F8-9CC2-B2C15D80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Md5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r>
              <a:rPr lang="zh-TW" altLang="en-US" dirty="0"/>
              <a:t>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19D41D-B81E-4110-AE49-04FA5F107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一種被廣泛使用的密碼雜湊函式。</a:t>
            </a:r>
          </a:p>
          <a:p>
            <a:r>
              <a:rPr lang="zh-TW" altLang="en-US" dirty="0"/>
              <a:t>可以產生出一個</a:t>
            </a:r>
            <a:r>
              <a:rPr lang="en-US" altLang="zh-TW" dirty="0"/>
              <a:t>128</a:t>
            </a:r>
            <a:r>
              <a:rPr lang="zh-TW" altLang="en-US" dirty="0"/>
              <a:t>位元</a:t>
            </a:r>
            <a:r>
              <a:rPr lang="en-US" altLang="zh-TW" dirty="0"/>
              <a:t>(bit) </a:t>
            </a:r>
            <a:r>
              <a:rPr lang="zh-TW" altLang="en-US" dirty="0"/>
              <a:t>的 </a:t>
            </a:r>
            <a:r>
              <a:rPr lang="en-US" altLang="zh-TW" dirty="0"/>
              <a:t>Message Digest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5302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CA43C-AF14-43F2-8969-0D738246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MD5 - </a:t>
            </a:r>
            <a:r>
              <a:rPr lang="zh-TW" altLang="en-US" dirty="0"/>
              <a:t>實作 </a:t>
            </a:r>
            <a:r>
              <a:rPr lang="en-US" altLang="zh-TW" dirty="0"/>
              <a:t>- </a:t>
            </a:r>
            <a:r>
              <a:rPr lang="en-US" altLang="zh-TW" dirty="0" err="1"/>
              <a:t>pycryptodome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4C3084-DF24-4209-A2D9-CAC59909F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383" y="1686333"/>
            <a:ext cx="6310585" cy="334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86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F1B89-A60B-43FB-84A5-1BC687FD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MD5 - </a:t>
            </a:r>
            <a:r>
              <a:rPr lang="zh-TW" altLang="en-US" dirty="0"/>
              <a:t>實作 </a:t>
            </a:r>
            <a:r>
              <a:rPr lang="en-US" altLang="zh-TW" dirty="0"/>
              <a:t>- cryptography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E0BA7E8-454E-441F-9592-93DB3C138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176" y="2134552"/>
            <a:ext cx="7629648" cy="411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4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E93E4C-EEBC-4E2F-AA20-B6009800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對稱式加解密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186954-FEE7-4510-A1FA-B3137B3BB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英文全名：</a:t>
            </a:r>
            <a:r>
              <a:rPr lang="en-US" altLang="zh-TW" dirty="0"/>
              <a:t>Symmetric Encryption &amp; Decryption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加密解密都用同一把金鑰。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C82280-787F-4091-8DF5-070CF7636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52" y="2600443"/>
            <a:ext cx="9874248" cy="349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19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9117E-B524-4EC1-B360-6F99EA78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SHA256 - </a:t>
            </a:r>
            <a:r>
              <a:rPr lang="zh-TW" altLang="en-US" dirty="0"/>
              <a:t>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171D64-2DC6-4C2B-8EA3-E87C903D5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英文：</a:t>
            </a:r>
            <a:r>
              <a:rPr lang="en-US" altLang="zh-TW" dirty="0"/>
              <a:t>Secure Hash Algorithm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是</a:t>
            </a:r>
            <a:r>
              <a:rPr lang="en-US" altLang="zh-TW" dirty="0"/>
              <a:t>FIPS</a:t>
            </a:r>
            <a:r>
              <a:rPr lang="zh-TW" altLang="en-US" dirty="0"/>
              <a:t>所認證的安全雜湊演算法。</a:t>
            </a:r>
          </a:p>
        </p:txBody>
      </p:sp>
    </p:spTree>
    <p:extLst>
      <p:ext uri="{BB962C8B-B14F-4D97-AF65-F5344CB8AC3E}">
        <p14:creationId xmlns:p14="http://schemas.microsoft.com/office/powerpoint/2010/main" val="3785527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B99AC2-C41C-4FB6-9203-9476732B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SHA256 - </a:t>
            </a:r>
            <a:r>
              <a:rPr lang="zh-TW" altLang="en-US" dirty="0"/>
              <a:t>實作 </a:t>
            </a:r>
            <a:r>
              <a:rPr lang="en-US" altLang="zh-TW" dirty="0"/>
              <a:t>- </a:t>
            </a:r>
            <a:r>
              <a:rPr lang="en-US" altLang="zh-TW" dirty="0" err="1"/>
              <a:t>pycryptodome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AFE0C5C-C088-4CE9-B4E6-3BA861CA0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17" y="1960244"/>
            <a:ext cx="9374166" cy="373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2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A8015F-D39F-494E-A435-00747268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SHA256 - </a:t>
            </a:r>
            <a:r>
              <a:rPr lang="zh-TW" altLang="en-US" dirty="0"/>
              <a:t>實作 </a:t>
            </a:r>
            <a:r>
              <a:rPr lang="en-US" altLang="zh-TW" dirty="0"/>
              <a:t>-cryptography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08CF52-E531-4744-8381-6DD98192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323" y="2324236"/>
            <a:ext cx="8197354" cy="337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32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C74240-8957-4402-BDB4-EA62F140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3817C7-B487-4B71-8C6D-35289D97E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cryptography</a:t>
            </a:r>
            <a:r>
              <a:rPr lang="zh-TW" altLang="en-US" dirty="0">
                <a:hlinkClick r:id="rId2"/>
              </a:rPr>
              <a:t>官方網站</a:t>
            </a:r>
            <a:endParaRPr lang="en-US" altLang="zh-TW" dirty="0"/>
          </a:p>
          <a:p>
            <a:r>
              <a:rPr lang="en-US" altLang="zh-TW" dirty="0" err="1">
                <a:hlinkClick r:id="rId3"/>
              </a:rPr>
              <a:t>pycryptodome</a:t>
            </a:r>
            <a:r>
              <a:rPr lang="zh-TW" altLang="en-US" dirty="0">
                <a:hlinkClick r:id="rId3"/>
              </a:rPr>
              <a:t>官方網站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704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FB0169-5015-4C11-8729-816B12DB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AES – </a:t>
            </a:r>
            <a:r>
              <a:rPr lang="zh-TW" altLang="en-US" b="1" dirty="0"/>
              <a:t>概述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F22A72-818B-4BC8-8494-03F0C9ED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英文全名：</a:t>
            </a:r>
            <a:r>
              <a:rPr lang="en-US" altLang="zh-TW" dirty="0"/>
              <a:t>Advanced Encryption Standard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又稱</a:t>
            </a:r>
            <a:r>
              <a:rPr lang="en-US" altLang="zh-TW" dirty="0"/>
              <a:t>Rijndael</a:t>
            </a:r>
            <a:r>
              <a:rPr lang="zh-TW" altLang="en-US" dirty="0"/>
              <a:t>加密法。</a:t>
            </a:r>
          </a:p>
          <a:p>
            <a:r>
              <a:rPr lang="zh-TW" altLang="en-US" dirty="0"/>
              <a:t>用來替代原先的</a:t>
            </a:r>
            <a:r>
              <a:rPr lang="en-US" altLang="zh-TW" dirty="0"/>
              <a:t>DES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區塊</a:t>
            </a:r>
            <a:r>
              <a:rPr lang="en-US" altLang="zh-TW" dirty="0"/>
              <a:t>(Block)</a:t>
            </a:r>
            <a:r>
              <a:rPr lang="zh-TW" altLang="en-US" dirty="0"/>
              <a:t>長度固定為</a:t>
            </a:r>
            <a:r>
              <a:rPr lang="en-US" altLang="zh-TW" dirty="0"/>
              <a:t>128</a:t>
            </a:r>
            <a:r>
              <a:rPr lang="zh-TW" altLang="en-US" dirty="0"/>
              <a:t>位元</a:t>
            </a:r>
            <a:r>
              <a:rPr lang="en-US" altLang="zh-TW" dirty="0"/>
              <a:t>(bit)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金鑰長度</a:t>
            </a:r>
            <a:r>
              <a:rPr lang="en-US" altLang="zh-TW" dirty="0"/>
              <a:t>128</a:t>
            </a:r>
            <a:r>
              <a:rPr lang="zh-TW" altLang="en-US" dirty="0"/>
              <a:t>，</a:t>
            </a:r>
            <a:r>
              <a:rPr lang="en-US" altLang="zh-TW" dirty="0"/>
              <a:t>192</a:t>
            </a:r>
            <a:r>
              <a:rPr lang="zh-TW" altLang="en-US" dirty="0"/>
              <a:t>或</a:t>
            </a:r>
            <a:r>
              <a:rPr lang="en-US" altLang="zh-TW" dirty="0"/>
              <a:t>256</a:t>
            </a:r>
            <a:r>
              <a:rPr lang="zh-TW" altLang="en-US" dirty="0"/>
              <a:t>位元</a:t>
            </a:r>
            <a:r>
              <a:rPr lang="en-US" altLang="zh-TW" dirty="0"/>
              <a:t>(bit)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36900" indent="0">
              <a:buNone/>
            </a:pPr>
            <a:endParaRPr lang="en-US" altLang="zh-TW" dirty="0"/>
          </a:p>
          <a:p>
            <a:pPr marL="36900" indent="0">
              <a:buNone/>
            </a:pPr>
            <a:r>
              <a:rPr lang="en-US" altLang="zh-TW" dirty="0"/>
              <a:t>&gt;  1 byte == 8 bit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93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B9ADFE-7525-470D-A0F5-BB040EB6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AES - </a:t>
            </a:r>
            <a:r>
              <a:rPr lang="zh-TW" altLang="en-US" dirty="0"/>
              <a:t>實作 </a:t>
            </a:r>
            <a:r>
              <a:rPr lang="en-US" altLang="zh-TW" dirty="0"/>
              <a:t>- </a:t>
            </a:r>
            <a:r>
              <a:rPr lang="en-US" altLang="zh-TW" dirty="0" err="1"/>
              <a:t>pycryptodome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CEADBBF-F3A1-45DB-BDF3-534D0771A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693" y="1580050"/>
            <a:ext cx="7841630" cy="498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6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2070E-1746-4F81-85E1-E151CDB4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AES - </a:t>
            </a:r>
            <a:r>
              <a:rPr lang="zh-TW" altLang="en-US" dirty="0"/>
              <a:t>實作 </a:t>
            </a:r>
            <a:r>
              <a:rPr lang="en-US" altLang="zh-TW" dirty="0"/>
              <a:t>- </a:t>
            </a:r>
            <a:r>
              <a:rPr lang="en-US" altLang="zh-TW" dirty="0" err="1"/>
              <a:t>pycryptodome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3725A0-6DFD-4E19-BF10-5695D2D02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070" y="1580050"/>
            <a:ext cx="8439211" cy="5055881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>
                <a:solidFill>
                  <a:srgbClr val="00B0F0"/>
                </a:solidFill>
              </a:rPr>
              <a:t>Crypto.Cipher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 err="1"/>
              <a:t>AES.new</a:t>
            </a:r>
            <a:r>
              <a:rPr lang="en-US" altLang="zh-TW" dirty="0"/>
              <a:t>(key, mode[, iv])</a:t>
            </a:r>
          </a:p>
          <a:p>
            <a:pPr lvl="2"/>
            <a:r>
              <a:rPr lang="en-US" altLang="zh-TW" dirty="0"/>
              <a:t>key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 密鑰</a:t>
            </a:r>
            <a:endParaRPr lang="en-US" altLang="zh-TW" dirty="0"/>
          </a:p>
          <a:p>
            <a:pPr lvl="3"/>
            <a:r>
              <a:rPr lang="zh-TW" altLang="en-US" dirty="0"/>
              <a:t>須為</a:t>
            </a:r>
            <a:r>
              <a:rPr lang="en-US" altLang="zh-TW" dirty="0"/>
              <a:t>16</a:t>
            </a:r>
            <a:r>
              <a:rPr lang="zh-TW" altLang="en-US" dirty="0"/>
              <a:t>，</a:t>
            </a:r>
            <a:r>
              <a:rPr lang="en-US" altLang="zh-TW" dirty="0"/>
              <a:t>24</a:t>
            </a:r>
            <a:r>
              <a:rPr lang="zh-TW" altLang="en-US" dirty="0"/>
              <a:t>或</a:t>
            </a:r>
            <a:r>
              <a:rPr lang="en-US" altLang="zh-TW" dirty="0"/>
              <a:t>32byte(</a:t>
            </a:r>
            <a:r>
              <a:rPr lang="zh-TW" altLang="en-US" dirty="0"/>
              <a:t>分別對應：</a:t>
            </a:r>
            <a:r>
              <a:rPr lang="en-US" altLang="zh-TW" dirty="0"/>
              <a:t>AES-128, </a:t>
            </a:r>
            <a:r>
              <a:rPr lang="zh-TW" altLang="en-US" dirty="0"/>
              <a:t> </a:t>
            </a:r>
            <a:r>
              <a:rPr lang="en-US" altLang="zh-TW" dirty="0"/>
              <a:t>AES-192 or AES-256)</a:t>
            </a:r>
          </a:p>
          <a:p>
            <a:pPr lvl="2"/>
            <a:r>
              <a:rPr lang="en-US" altLang="zh-TW" dirty="0"/>
              <a:t>Mode =&gt; </a:t>
            </a:r>
            <a:r>
              <a:rPr lang="zh-TW" altLang="en-US" dirty="0"/>
              <a:t>加密模式</a:t>
            </a:r>
            <a:endParaRPr lang="en-US" altLang="zh-TW" dirty="0"/>
          </a:p>
          <a:p>
            <a:pPr lvl="3"/>
            <a:r>
              <a:rPr lang="zh-TW" altLang="en-US" dirty="0"/>
              <a:t>例如：</a:t>
            </a:r>
            <a:r>
              <a:rPr lang="en-US" altLang="zh-TW" dirty="0"/>
              <a:t>ECB</a:t>
            </a:r>
            <a:r>
              <a:rPr lang="zh-TW" altLang="en-US" dirty="0"/>
              <a:t>、</a:t>
            </a:r>
            <a:r>
              <a:rPr lang="en-US" altLang="zh-TW" dirty="0"/>
              <a:t>CBC</a:t>
            </a:r>
            <a:r>
              <a:rPr lang="zh-TW" altLang="en-US" dirty="0"/>
              <a:t>、</a:t>
            </a:r>
            <a:r>
              <a:rPr lang="en-US" altLang="zh-TW" dirty="0"/>
              <a:t>GCM</a:t>
            </a:r>
            <a:r>
              <a:rPr lang="zh-TW" altLang="en-US" dirty="0"/>
              <a:t>、</a:t>
            </a:r>
            <a:r>
              <a:rPr lang="en-US" altLang="zh-TW" dirty="0"/>
              <a:t>CFB…..</a:t>
            </a:r>
            <a:r>
              <a:rPr lang="zh-TW" altLang="en-US" dirty="0"/>
              <a:t>等</a:t>
            </a:r>
            <a:endParaRPr lang="en-US" altLang="zh-TW" dirty="0"/>
          </a:p>
          <a:p>
            <a:pPr lvl="2"/>
            <a:r>
              <a:rPr lang="en-US" altLang="zh-TW" dirty="0"/>
              <a:t>iv =&gt; Initialization Vector(</a:t>
            </a:r>
            <a:r>
              <a:rPr lang="zh-TW" altLang="en-US" dirty="0"/>
              <a:t>初始化向量</a:t>
            </a:r>
            <a:r>
              <a:rPr lang="en-US" altLang="zh-TW" dirty="0"/>
              <a:t>)</a:t>
            </a:r>
          </a:p>
          <a:p>
            <a:pPr lvl="3"/>
            <a:r>
              <a:rPr lang="zh-TW" altLang="en-US" dirty="0"/>
              <a:t>只適用於 </a:t>
            </a:r>
            <a:r>
              <a:rPr lang="fr-FR" altLang="zh-TW" dirty="0"/>
              <a:t>MODE_CBC, MODE_CFB, MODE_OFB, </a:t>
            </a:r>
            <a:r>
              <a:rPr lang="zh-TW" altLang="en-US" dirty="0"/>
              <a:t>和</a:t>
            </a:r>
            <a:r>
              <a:rPr lang="fr-FR" altLang="zh-TW" dirty="0"/>
              <a:t> MODE_OPENPGP </a:t>
            </a:r>
            <a:r>
              <a:rPr lang="zh-TW" altLang="en-US" dirty="0"/>
              <a:t>加密模式</a:t>
            </a:r>
            <a:endParaRPr lang="en-US" altLang="zh-TW" dirty="0"/>
          </a:p>
          <a:p>
            <a:pPr lvl="1"/>
            <a:r>
              <a:rPr lang="en-US" altLang="zh-TW" dirty="0" err="1"/>
              <a:t>AES.encrypt</a:t>
            </a:r>
            <a:r>
              <a:rPr lang="en-US" altLang="zh-TW" dirty="0"/>
              <a:t>(plaintext)</a:t>
            </a:r>
          </a:p>
          <a:p>
            <a:pPr lvl="2"/>
            <a:r>
              <a:rPr lang="zh-TW" altLang="en-US" dirty="0"/>
              <a:t>加密</a:t>
            </a:r>
            <a:r>
              <a:rPr lang="en-US" altLang="zh-TW" dirty="0"/>
              <a:t>plaintext</a:t>
            </a:r>
          </a:p>
          <a:p>
            <a:pPr lvl="2"/>
            <a:r>
              <a:rPr lang="en-US" altLang="zh-TW" dirty="0"/>
              <a:t>plaintext =&gt; </a:t>
            </a:r>
            <a:r>
              <a:rPr lang="zh-TW" altLang="en-US" dirty="0"/>
              <a:t>要加密的明文</a:t>
            </a:r>
            <a:endParaRPr lang="en-US" altLang="zh-TW" dirty="0"/>
          </a:p>
          <a:p>
            <a:pPr lvl="1"/>
            <a:r>
              <a:rPr lang="en-US" altLang="zh-TW" dirty="0" err="1"/>
              <a:t>AES.decrypt</a:t>
            </a:r>
            <a:r>
              <a:rPr lang="en-US" altLang="zh-TW" dirty="0"/>
              <a:t>(ciphertext)</a:t>
            </a:r>
          </a:p>
          <a:p>
            <a:pPr lvl="2"/>
            <a:r>
              <a:rPr lang="zh-TW" altLang="en-US" dirty="0"/>
              <a:t>解密</a:t>
            </a:r>
            <a:r>
              <a:rPr lang="en-US" altLang="zh-TW" dirty="0"/>
              <a:t>ciphertext</a:t>
            </a:r>
          </a:p>
          <a:p>
            <a:pPr lvl="2"/>
            <a:r>
              <a:rPr lang="en-US" altLang="zh-TW" dirty="0"/>
              <a:t>ciphertext =&gt; </a:t>
            </a:r>
            <a:r>
              <a:rPr lang="zh-TW" altLang="en-US" dirty="0"/>
              <a:t>要解密的密文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7457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217FAC-1054-42BE-BD56-B7EAD37D9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461554"/>
            <a:ext cx="10353762" cy="970450"/>
          </a:xfrm>
        </p:spPr>
        <p:txBody>
          <a:bodyPr/>
          <a:lstStyle/>
          <a:p>
            <a:r>
              <a:rPr lang="en-US" altLang="zh-TW" dirty="0"/>
              <a:t>AES - </a:t>
            </a:r>
            <a:r>
              <a:rPr lang="zh-TW" altLang="en-US" dirty="0"/>
              <a:t>實作 </a:t>
            </a:r>
            <a:r>
              <a:rPr lang="en-US" altLang="zh-TW" dirty="0"/>
              <a:t>- cryptography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AF66AA9-5EB0-439D-B983-365011184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862" y="1432004"/>
            <a:ext cx="6028273" cy="507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9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135A8-A970-4121-8898-8A3C2C2A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AES - </a:t>
            </a:r>
            <a:r>
              <a:rPr lang="zh-TW" altLang="en-US" dirty="0"/>
              <a:t>實作 </a:t>
            </a:r>
            <a:r>
              <a:rPr lang="en-US" altLang="zh-TW" dirty="0"/>
              <a:t>- cryptography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D4E209-9241-41A6-873D-A5C3B1F8D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491" y="1580050"/>
            <a:ext cx="8953017" cy="5155474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>
                <a:solidFill>
                  <a:srgbClr val="00B0F0"/>
                </a:solidFill>
              </a:rPr>
              <a:t>cryptography.hazmat.primitives.ciphers</a:t>
            </a:r>
            <a:r>
              <a:rPr lang="zh-TW" altLang="en-US" dirty="0">
                <a:solidFill>
                  <a:srgbClr val="00B0F0"/>
                </a:solidFill>
              </a:rPr>
              <a:t>：</a:t>
            </a:r>
            <a:endParaRPr lang="en-US" altLang="zh-TW" dirty="0">
              <a:solidFill>
                <a:srgbClr val="00B0F0"/>
              </a:solidFill>
            </a:endParaRP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Cipher(algorithm, mode)</a:t>
            </a: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Algorithm =&gt; </a:t>
            </a:r>
            <a:r>
              <a:rPr lang="zh-TW" altLang="en-US" dirty="0">
                <a:solidFill>
                  <a:schemeClr val="tx1"/>
                </a:solidFill>
              </a:rPr>
              <a:t>加密演算法</a:t>
            </a:r>
            <a:endParaRPr lang="en-US" altLang="zh-TW" dirty="0">
              <a:solidFill>
                <a:schemeClr val="tx1"/>
              </a:solidFill>
            </a:endParaRP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Mode =&gt; </a:t>
            </a:r>
            <a:r>
              <a:rPr lang="zh-TW" altLang="en-US" dirty="0">
                <a:solidFill>
                  <a:schemeClr val="tx1"/>
                </a:solidFill>
              </a:rPr>
              <a:t>加密模式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Cipher.encryptor</a:t>
            </a:r>
            <a:r>
              <a:rPr lang="en-US" altLang="zh-TW" dirty="0">
                <a:solidFill>
                  <a:schemeClr val="tx1"/>
                </a:solidFill>
              </a:rPr>
              <a:t>()</a:t>
            </a:r>
          </a:p>
          <a:p>
            <a:pPr lvl="2"/>
            <a:r>
              <a:rPr lang="zh-TW" altLang="en-US" dirty="0">
                <a:solidFill>
                  <a:schemeClr val="tx1"/>
                </a:solidFill>
              </a:rPr>
              <a:t>建立加密器</a:t>
            </a:r>
            <a:endParaRPr lang="en-US" altLang="zh-TW" dirty="0">
              <a:solidFill>
                <a:srgbClr val="00B0F0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Cipher.encryptor</a:t>
            </a:r>
            <a:r>
              <a:rPr lang="en-US" altLang="zh-TW" dirty="0">
                <a:solidFill>
                  <a:schemeClr val="tx1"/>
                </a:solidFill>
              </a:rPr>
              <a:t>().update(plaintext)</a:t>
            </a:r>
          </a:p>
          <a:p>
            <a:pPr lvl="2"/>
            <a:r>
              <a:rPr lang="zh-TW" altLang="en-US" dirty="0">
                <a:solidFill>
                  <a:schemeClr val="tx1"/>
                </a:solidFill>
              </a:rPr>
              <a:t>加密</a:t>
            </a:r>
            <a:r>
              <a:rPr lang="en-US" altLang="zh-TW" dirty="0">
                <a:solidFill>
                  <a:schemeClr val="tx1"/>
                </a:solidFill>
              </a:rPr>
              <a:t>plaintext</a:t>
            </a: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plaintext =&gt;</a:t>
            </a:r>
            <a:r>
              <a:rPr lang="zh-TW" altLang="en-US" dirty="0"/>
              <a:t>要加密的明文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Cipher.decryptor</a:t>
            </a:r>
            <a:r>
              <a:rPr lang="en-US" altLang="zh-TW" dirty="0">
                <a:solidFill>
                  <a:schemeClr val="tx1"/>
                </a:solidFill>
              </a:rPr>
              <a:t>()</a:t>
            </a:r>
          </a:p>
          <a:p>
            <a:pPr lvl="2"/>
            <a:r>
              <a:rPr lang="zh-TW" altLang="en-US" dirty="0">
                <a:solidFill>
                  <a:schemeClr val="tx1"/>
                </a:solidFill>
              </a:rPr>
              <a:t>建立解密器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Cipher.decryptor</a:t>
            </a:r>
            <a:r>
              <a:rPr lang="en-US" altLang="zh-TW" dirty="0">
                <a:solidFill>
                  <a:schemeClr val="tx1"/>
                </a:solidFill>
              </a:rPr>
              <a:t>().update(ciphertext)</a:t>
            </a:r>
          </a:p>
          <a:p>
            <a:pPr lvl="2"/>
            <a:r>
              <a:rPr lang="zh-TW" altLang="en-US" dirty="0">
                <a:solidFill>
                  <a:schemeClr val="tx1"/>
                </a:solidFill>
              </a:rPr>
              <a:t>解密</a:t>
            </a:r>
            <a:r>
              <a:rPr lang="en-US" altLang="zh-TW" dirty="0">
                <a:solidFill>
                  <a:schemeClr val="tx1"/>
                </a:solidFill>
              </a:rPr>
              <a:t>ciphertext</a:t>
            </a: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ciphertext = </a:t>
            </a:r>
            <a:r>
              <a:rPr lang="zh-TW" altLang="en-US" dirty="0">
                <a:solidFill>
                  <a:schemeClr val="tx1"/>
                </a:solidFill>
              </a:rPr>
              <a:t>剛剛加密完的密文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FDB09-4A17-4700-81E9-50AECB75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906BD9-5CC2-4A7F-A0AD-4544A5F6C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2"/>
              </a:rPr>
              <a:t>基礎密碼學</a:t>
            </a:r>
            <a:r>
              <a:rPr lang="en-US" altLang="zh-TW" dirty="0">
                <a:hlinkClick r:id="rId2"/>
              </a:rPr>
              <a:t>(</a:t>
            </a:r>
            <a:r>
              <a:rPr lang="zh-TW" altLang="en-US" dirty="0">
                <a:hlinkClick r:id="rId2"/>
              </a:rPr>
              <a:t>對稱式與非對稱式加密技術</a:t>
            </a:r>
            <a:r>
              <a:rPr lang="en-US" altLang="zh-TW" dirty="0">
                <a:hlinkClick r:id="rId2"/>
              </a:rPr>
              <a:t>)</a:t>
            </a:r>
            <a:endParaRPr lang="en-US" altLang="zh-TW" dirty="0"/>
          </a:p>
          <a:p>
            <a:r>
              <a:rPr lang="zh-TW" altLang="en-US" dirty="0">
                <a:hlinkClick r:id="rId3"/>
              </a:rPr>
              <a:t>對稱式加密演算法 </a:t>
            </a:r>
            <a:r>
              <a:rPr lang="en-US" altLang="zh-TW" dirty="0">
                <a:hlinkClick r:id="rId3"/>
              </a:rPr>
              <a:t>- </a:t>
            </a:r>
            <a:r>
              <a:rPr lang="zh-TW" altLang="en-US" dirty="0">
                <a:hlinkClick r:id="rId3"/>
              </a:rPr>
              <a:t>大家都愛用的 </a:t>
            </a:r>
            <a:r>
              <a:rPr lang="en-US" altLang="zh-TW" dirty="0">
                <a:hlinkClick r:id="rId3"/>
              </a:rPr>
              <a:t>AES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9789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1053</Words>
  <Application>Microsoft Office PowerPoint</Application>
  <PresentationFormat>寬螢幕</PresentationFormat>
  <Paragraphs>160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8" baseType="lpstr">
      <vt:lpstr>Arial</vt:lpstr>
      <vt:lpstr>Calisto MT</vt:lpstr>
      <vt:lpstr>Wingdings</vt:lpstr>
      <vt:lpstr>Wingdings 2</vt:lpstr>
      <vt:lpstr>石板</vt:lpstr>
      <vt:lpstr>使用pycryptodome實作現代密碼學</vt:lpstr>
      <vt:lpstr>Agenda</vt:lpstr>
      <vt:lpstr>對稱式加解密</vt:lpstr>
      <vt:lpstr>AES – 概述</vt:lpstr>
      <vt:lpstr>AES - 實作 - pycryptodome</vt:lpstr>
      <vt:lpstr>AES - 實作 - pycryptodome</vt:lpstr>
      <vt:lpstr>AES - 實作 - cryptography</vt:lpstr>
      <vt:lpstr>AES - 實作 - cryptography</vt:lpstr>
      <vt:lpstr>Reference</vt:lpstr>
      <vt:lpstr>DES - 概述</vt:lpstr>
      <vt:lpstr>DES - 實作 - pycryptodome </vt:lpstr>
      <vt:lpstr>DES - 實作 - pycryptodome </vt:lpstr>
      <vt:lpstr>Reference</vt:lpstr>
      <vt:lpstr>3DES - 概述</vt:lpstr>
      <vt:lpstr>3DES - 實作 - pycryptodome </vt:lpstr>
      <vt:lpstr>3DES - 實作 - pycryptodome </vt:lpstr>
      <vt:lpstr>3DES - 實作 - cryptography</vt:lpstr>
      <vt:lpstr>3DES - 實作 - cryptography</vt:lpstr>
      <vt:lpstr>非對稱式加解密 </vt:lpstr>
      <vt:lpstr>RSA - 概述</vt:lpstr>
      <vt:lpstr>RSA - 實作 - 生成公鑰(Public Key) 和私鑰(Private Key)</vt:lpstr>
      <vt:lpstr>RSA - 實作 - 加密(Encrypt)</vt:lpstr>
      <vt:lpstr>RSA - 實作 - 解密(Decrypt)</vt:lpstr>
      <vt:lpstr>Hash</vt:lpstr>
      <vt:lpstr>Message Digests - 特性</vt:lpstr>
      <vt:lpstr>Hash Function</vt:lpstr>
      <vt:lpstr>Md5 - 概述</vt:lpstr>
      <vt:lpstr>MD5 - 實作 - pycryptodome</vt:lpstr>
      <vt:lpstr>MD5 - 實作 - cryptography</vt:lpstr>
      <vt:lpstr>SHA256 - 概述</vt:lpstr>
      <vt:lpstr>SHA256 - 實作 - pycryptodome</vt:lpstr>
      <vt:lpstr>SHA256 - 實作 -cryptography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使用pycryptodome實作現代密碼學</dc:title>
  <dc:creator>崇睿 何</dc:creator>
  <cp:lastModifiedBy>崇睿 何</cp:lastModifiedBy>
  <cp:revision>4</cp:revision>
  <dcterms:created xsi:type="dcterms:W3CDTF">2021-11-18T01:22:15Z</dcterms:created>
  <dcterms:modified xsi:type="dcterms:W3CDTF">2021-11-18T09:43:54Z</dcterms:modified>
</cp:coreProperties>
</file>