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80" r:id="rId22"/>
    <p:sldId id="281" r:id="rId23"/>
    <p:sldId id="282" r:id="rId24"/>
    <p:sldId id="286" r:id="rId25"/>
    <p:sldId id="285"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364428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423043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278333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194279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78931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2825446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415477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6588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392662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12757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7A9D97D-0003-420F-9C33-FDD4E3A778EB}" type="datetimeFigureOut">
              <a:rPr lang="zh-TW" altLang="en-US" smtClean="0"/>
              <a:t>2021/11/18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283863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9D97D-0003-420F-9C33-FDD4E3A778EB}" type="datetimeFigureOut">
              <a:rPr lang="zh-TW" altLang="en-US" smtClean="0"/>
              <a:t>2021/11/18</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92EA8-E031-4462-BE04-BABDFC38C05D}" type="slidenum">
              <a:rPr lang="zh-TW" altLang="en-US" smtClean="0"/>
              <a:t>‹#›</a:t>
            </a:fld>
            <a:endParaRPr lang="zh-TW" altLang="en-US"/>
          </a:p>
        </p:txBody>
      </p:sp>
    </p:spTree>
    <p:extLst>
      <p:ext uri="{BB962C8B-B14F-4D97-AF65-F5344CB8AC3E}">
        <p14:creationId xmlns:p14="http://schemas.microsoft.com/office/powerpoint/2010/main" val="21688374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D805D2-00B2-4BB8-9771-41FF6B55C44E}"/>
              </a:ext>
            </a:extLst>
          </p:cNvPr>
          <p:cNvSpPr>
            <a:spLocks noGrp="1"/>
          </p:cNvSpPr>
          <p:nvPr>
            <p:ph type="ctrTitle"/>
          </p:nvPr>
        </p:nvSpPr>
        <p:spPr>
          <a:xfrm>
            <a:off x="1523999" y="1122363"/>
            <a:ext cx="9682065" cy="1088992"/>
          </a:xfrm>
        </p:spPr>
        <p:txBody>
          <a:bodyPr/>
          <a:lstStyle/>
          <a:p>
            <a:r>
              <a:rPr lang="zh-TW" altLang="en-US" dirty="0"/>
              <a:t>使用</a:t>
            </a:r>
            <a:r>
              <a:rPr lang="en-US" altLang="zh-TW" dirty="0" err="1"/>
              <a:t>openssl</a:t>
            </a:r>
            <a:r>
              <a:rPr lang="zh-TW" altLang="en-US" dirty="0"/>
              <a:t>實作現代密碼學</a:t>
            </a:r>
          </a:p>
        </p:txBody>
      </p:sp>
      <p:sp>
        <p:nvSpPr>
          <p:cNvPr id="3" name="副標題 2">
            <a:extLst>
              <a:ext uri="{FF2B5EF4-FFF2-40B4-BE49-F238E27FC236}">
                <a16:creationId xmlns:a16="http://schemas.microsoft.com/office/drawing/2014/main" id="{3FE29445-91A0-4172-A794-CD1C2874ABF7}"/>
              </a:ext>
            </a:extLst>
          </p:cNvPr>
          <p:cNvSpPr>
            <a:spLocks noGrp="1"/>
          </p:cNvSpPr>
          <p:nvPr>
            <p:ph type="subTitle" idx="1"/>
          </p:nvPr>
        </p:nvSpPr>
        <p:spPr>
          <a:xfrm>
            <a:off x="4743059" y="2855168"/>
            <a:ext cx="3243943" cy="2607906"/>
          </a:xfrm>
        </p:spPr>
        <p:txBody>
          <a:bodyPr/>
          <a:lstStyle/>
          <a:p>
            <a:pPr marL="342900" indent="-342900" algn="l">
              <a:buFont typeface="Wingdings" panose="05000000000000000000" pitchFamily="2" charset="2"/>
              <a:buChar char="u"/>
            </a:pPr>
            <a:r>
              <a:rPr lang="zh-TW" altLang="en-US" dirty="0"/>
              <a:t>姓名：何崇睿</a:t>
            </a:r>
          </a:p>
          <a:p>
            <a:pPr marL="342900" indent="-342900" algn="l">
              <a:buFont typeface="Wingdings" panose="05000000000000000000" pitchFamily="2" charset="2"/>
              <a:buChar char="u"/>
            </a:pPr>
            <a:r>
              <a:rPr lang="zh-TW" altLang="en-US" dirty="0"/>
              <a:t>學號：</a:t>
            </a:r>
            <a:r>
              <a:rPr lang="en-US" altLang="zh-TW" dirty="0"/>
              <a:t>4100E005</a:t>
            </a:r>
          </a:p>
          <a:p>
            <a:pPr marL="342900" indent="-342900" algn="l">
              <a:buFont typeface="Wingdings" panose="05000000000000000000" pitchFamily="2" charset="2"/>
              <a:buChar char="u"/>
            </a:pPr>
            <a:r>
              <a:rPr lang="zh-TW" altLang="en-US" dirty="0"/>
              <a:t>班級：四資工一</a:t>
            </a:r>
            <a:r>
              <a:rPr lang="en-US" altLang="zh-TW" dirty="0"/>
              <a:t>A</a:t>
            </a:r>
          </a:p>
          <a:p>
            <a:pPr marL="342900" indent="-342900" algn="l">
              <a:buFont typeface="Wingdings" panose="05000000000000000000" pitchFamily="2" charset="2"/>
              <a:buChar char="u"/>
            </a:pPr>
            <a:r>
              <a:rPr lang="zh-TW" altLang="en-US" dirty="0"/>
              <a:t>老師：龍大大</a:t>
            </a:r>
          </a:p>
          <a:p>
            <a:pPr marL="342900" indent="-342900" algn="l">
              <a:buFont typeface="Wingdings" panose="05000000000000000000" pitchFamily="2" charset="2"/>
              <a:buChar char="u"/>
            </a:pPr>
            <a:endParaRPr lang="zh-TW" altLang="en-US" dirty="0"/>
          </a:p>
        </p:txBody>
      </p:sp>
    </p:spTree>
    <p:extLst>
      <p:ext uri="{BB962C8B-B14F-4D97-AF65-F5344CB8AC3E}">
        <p14:creationId xmlns:p14="http://schemas.microsoft.com/office/powerpoint/2010/main" val="37554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A5E27-AEF5-48EC-A7DF-47EF9C3895B8}"/>
              </a:ext>
            </a:extLst>
          </p:cNvPr>
          <p:cNvSpPr>
            <a:spLocks noGrp="1"/>
          </p:cNvSpPr>
          <p:nvPr>
            <p:ph type="title"/>
          </p:nvPr>
        </p:nvSpPr>
        <p:spPr/>
        <p:txBody>
          <a:bodyPr/>
          <a:lstStyle/>
          <a:p>
            <a:pPr algn="ctr"/>
            <a:r>
              <a:rPr lang="en-US" altLang="zh-TW" dirty="0" err="1"/>
              <a:t>Openssl</a:t>
            </a:r>
            <a:r>
              <a:rPr lang="en-US" altLang="zh-TW" dirty="0"/>
              <a:t> - </a:t>
            </a:r>
            <a:r>
              <a:rPr lang="zh-TW" altLang="en-US" dirty="0"/>
              <a:t>指令用法</a:t>
            </a:r>
          </a:p>
        </p:txBody>
      </p:sp>
      <p:sp>
        <p:nvSpPr>
          <p:cNvPr id="3" name="內容版面配置區 2">
            <a:extLst>
              <a:ext uri="{FF2B5EF4-FFF2-40B4-BE49-F238E27FC236}">
                <a16:creationId xmlns:a16="http://schemas.microsoft.com/office/drawing/2014/main" id="{627F0C94-27B8-4A2C-9686-72D96F4FE387}"/>
              </a:ext>
            </a:extLst>
          </p:cNvPr>
          <p:cNvSpPr>
            <a:spLocks noGrp="1"/>
          </p:cNvSpPr>
          <p:nvPr>
            <p:ph idx="1"/>
          </p:nvPr>
        </p:nvSpPr>
        <p:spPr>
          <a:xfrm>
            <a:off x="838200" y="1825625"/>
            <a:ext cx="10998666" cy="4351338"/>
          </a:xfrm>
        </p:spPr>
        <p:txBody>
          <a:bodyPr/>
          <a:lstStyle/>
          <a:p>
            <a:r>
              <a:rPr lang="en-US" altLang="zh-TW" dirty="0"/>
              <a:t>version</a:t>
            </a:r>
          </a:p>
          <a:p>
            <a:pPr lvl="1"/>
            <a:r>
              <a:rPr lang="en-US" altLang="zh-TW" dirty="0" err="1"/>
              <a:t>openssl</a:t>
            </a:r>
            <a:r>
              <a:rPr lang="en-US" altLang="zh-TW" dirty="0"/>
              <a:t> version =&gt; </a:t>
            </a:r>
            <a:r>
              <a:rPr lang="zh-TW" altLang="en-US" dirty="0"/>
              <a:t>顯示 </a:t>
            </a:r>
            <a:r>
              <a:rPr lang="en-US" altLang="zh-TW" dirty="0"/>
              <a:t>OpenSSL </a:t>
            </a:r>
            <a:r>
              <a:rPr lang="zh-TW" altLang="en-US" dirty="0"/>
              <a:t>版本</a:t>
            </a:r>
            <a:endParaRPr lang="en-US" altLang="zh-TW" dirty="0"/>
          </a:p>
          <a:p>
            <a:r>
              <a:rPr lang="en-US" altLang="zh-TW" dirty="0"/>
              <a:t>enc</a:t>
            </a:r>
          </a:p>
          <a:p>
            <a:pPr lvl="1"/>
            <a:r>
              <a:rPr lang="zh-TW" altLang="en-US" dirty="0"/>
              <a:t>以指定的 </a:t>
            </a:r>
            <a:r>
              <a:rPr lang="en-US" altLang="zh-TW" dirty="0"/>
              <a:t>cipher </a:t>
            </a:r>
            <a:r>
              <a:rPr lang="zh-TW" altLang="en-US" dirty="0"/>
              <a:t>進行資料的加解密，不管加密或解密都是使用這一個指令</a:t>
            </a:r>
            <a:endParaRPr lang="en-US" altLang="zh-TW" dirty="0"/>
          </a:p>
          <a:p>
            <a:pPr lvl="1"/>
            <a:r>
              <a:rPr lang="en-US" altLang="zh-TW" dirty="0"/>
              <a:t>Encrypt</a:t>
            </a:r>
          </a:p>
          <a:p>
            <a:pPr lvl="2"/>
            <a:r>
              <a:rPr lang="en-US" altLang="zh-TW" dirty="0" err="1"/>
              <a:t>openssl</a:t>
            </a:r>
            <a:r>
              <a:rPr lang="en-US" altLang="zh-TW" dirty="0"/>
              <a:t> enc -e [</a:t>
            </a:r>
            <a:r>
              <a:rPr lang="zh-TW" altLang="en-US" dirty="0"/>
              <a:t>指定 </a:t>
            </a:r>
            <a:r>
              <a:rPr lang="en-US" altLang="zh-TW" dirty="0"/>
              <a:t>cipher] -in [input file] -out [output file]</a:t>
            </a:r>
          </a:p>
          <a:p>
            <a:pPr lvl="1"/>
            <a:r>
              <a:rPr lang="en-US" altLang="zh-TW" dirty="0"/>
              <a:t>Decrypt</a:t>
            </a:r>
          </a:p>
          <a:p>
            <a:pPr lvl="2"/>
            <a:r>
              <a:rPr lang="en-US" altLang="zh-TW" dirty="0" err="1"/>
              <a:t>openssl</a:t>
            </a:r>
            <a:r>
              <a:rPr lang="en-US" altLang="zh-TW" dirty="0"/>
              <a:t> enc -d [</a:t>
            </a:r>
            <a:r>
              <a:rPr lang="zh-TW" altLang="en-US" dirty="0"/>
              <a:t>指定 </a:t>
            </a:r>
            <a:r>
              <a:rPr lang="en-US" altLang="zh-TW" dirty="0"/>
              <a:t>cipher] -in [input file] -out [output file]</a:t>
            </a:r>
          </a:p>
        </p:txBody>
      </p:sp>
    </p:spTree>
    <p:extLst>
      <p:ext uri="{BB962C8B-B14F-4D97-AF65-F5344CB8AC3E}">
        <p14:creationId xmlns:p14="http://schemas.microsoft.com/office/powerpoint/2010/main" val="278571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031C65-6005-4DB1-A24F-69ED38DF5C51}"/>
              </a:ext>
            </a:extLst>
          </p:cNvPr>
          <p:cNvSpPr>
            <a:spLocks noGrp="1"/>
          </p:cNvSpPr>
          <p:nvPr>
            <p:ph type="title"/>
          </p:nvPr>
        </p:nvSpPr>
        <p:spPr/>
        <p:txBody>
          <a:bodyPr/>
          <a:lstStyle/>
          <a:p>
            <a:pPr algn="ctr"/>
            <a:r>
              <a:rPr lang="zh-TW" altLang="en-US" dirty="0"/>
              <a:t>對稱式加解密</a:t>
            </a:r>
          </a:p>
        </p:txBody>
      </p:sp>
      <p:sp>
        <p:nvSpPr>
          <p:cNvPr id="3" name="內容版面配置區 2">
            <a:extLst>
              <a:ext uri="{FF2B5EF4-FFF2-40B4-BE49-F238E27FC236}">
                <a16:creationId xmlns:a16="http://schemas.microsoft.com/office/drawing/2014/main" id="{94170F78-46CF-43A7-B031-1676B5B56CD6}"/>
              </a:ext>
            </a:extLst>
          </p:cNvPr>
          <p:cNvSpPr>
            <a:spLocks noGrp="1"/>
          </p:cNvSpPr>
          <p:nvPr>
            <p:ph idx="1"/>
          </p:nvPr>
        </p:nvSpPr>
        <p:spPr/>
        <p:txBody>
          <a:bodyPr/>
          <a:lstStyle/>
          <a:p>
            <a:r>
              <a:rPr lang="zh-TW" altLang="en-US" dirty="0"/>
              <a:t>英文全名：</a:t>
            </a:r>
            <a:r>
              <a:rPr lang="en-US" altLang="zh-TW" dirty="0"/>
              <a:t>Symmetric Encryption &amp; Decryption</a:t>
            </a:r>
            <a:r>
              <a:rPr lang="zh-TW" altLang="en-US" dirty="0"/>
              <a:t>。</a:t>
            </a:r>
          </a:p>
          <a:p>
            <a:r>
              <a:rPr lang="zh-TW" altLang="en-US" dirty="0"/>
              <a:t>加密解密都用同一把金鑰。</a:t>
            </a:r>
          </a:p>
        </p:txBody>
      </p:sp>
      <p:pic>
        <p:nvPicPr>
          <p:cNvPr id="5" name="圖片 4">
            <a:extLst>
              <a:ext uri="{FF2B5EF4-FFF2-40B4-BE49-F238E27FC236}">
                <a16:creationId xmlns:a16="http://schemas.microsoft.com/office/drawing/2014/main" id="{891AA90B-A80E-4163-9865-91505F8CC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524" y="3008866"/>
            <a:ext cx="9322952" cy="3303034"/>
          </a:xfrm>
          <a:prstGeom prst="rect">
            <a:avLst/>
          </a:prstGeom>
        </p:spPr>
      </p:pic>
    </p:spTree>
    <p:extLst>
      <p:ext uri="{BB962C8B-B14F-4D97-AF65-F5344CB8AC3E}">
        <p14:creationId xmlns:p14="http://schemas.microsoft.com/office/powerpoint/2010/main" val="307875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0D7941-4C6F-4EA4-AD4F-A2E47FF9CE55}"/>
              </a:ext>
            </a:extLst>
          </p:cNvPr>
          <p:cNvSpPr>
            <a:spLocks noGrp="1"/>
          </p:cNvSpPr>
          <p:nvPr>
            <p:ph type="title"/>
          </p:nvPr>
        </p:nvSpPr>
        <p:spPr/>
        <p:txBody>
          <a:bodyPr/>
          <a:lstStyle/>
          <a:p>
            <a:pPr algn="ctr"/>
            <a:r>
              <a:rPr lang="en-US" altLang="zh-TW" dirty="0"/>
              <a:t>AES - Encrypt</a:t>
            </a:r>
            <a:endParaRPr lang="zh-TW" altLang="en-US" dirty="0"/>
          </a:p>
        </p:txBody>
      </p:sp>
      <p:sp>
        <p:nvSpPr>
          <p:cNvPr id="3" name="內容版面配置區 2">
            <a:extLst>
              <a:ext uri="{FF2B5EF4-FFF2-40B4-BE49-F238E27FC236}">
                <a16:creationId xmlns:a16="http://schemas.microsoft.com/office/drawing/2014/main" id="{177E98B2-C722-4A9F-8400-4A722623EE03}"/>
              </a:ext>
            </a:extLst>
          </p:cNvPr>
          <p:cNvSpPr>
            <a:spLocks noGrp="1"/>
          </p:cNvSpPr>
          <p:nvPr>
            <p:ph idx="1"/>
          </p:nvPr>
        </p:nvSpPr>
        <p:spPr>
          <a:xfrm>
            <a:off x="838200" y="1825625"/>
            <a:ext cx="10939943" cy="4351338"/>
          </a:xfrm>
        </p:spPr>
        <p:txBody>
          <a:bodyPr/>
          <a:lstStyle/>
          <a:p>
            <a:r>
              <a:rPr lang="en-US" altLang="zh-TW" dirty="0" err="1"/>
              <a:t>openssl</a:t>
            </a:r>
            <a:r>
              <a:rPr lang="en-US" altLang="zh-TW" dirty="0"/>
              <a:t> enc -e -</a:t>
            </a:r>
            <a:r>
              <a:rPr lang="en-US" altLang="zh-TW" dirty="0" err="1"/>
              <a:t>aes</a:t>
            </a:r>
            <a:r>
              <a:rPr lang="en-US" altLang="zh-TW" dirty="0"/>
              <a:t>[key</a:t>
            </a:r>
            <a:r>
              <a:rPr lang="zh-TW" altLang="en-US" dirty="0"/>
              <a:t>長度</a:t>
            </a:r>
            <a:r>
              <a:rPr lang="en-US" altLang="zh-TW" dirty="0"/>
              <a:t>]-[</a:t>
            </a:r>
            <a:r>
              <a:rPr lang="zh-TW" altLang="en-US" dirty="0"/>
              <a:t>加密模式</a:t>
            </a:r>
            <a:r>
              <a:rPr lang="en-US" altLang="zh-TW" dirty="0"/>
              <a:t>] -in [input file] -out [output file]</a:t>
            </a:r>
          </a:p>
          <a:p>
            <a:r>
              <a:rPr lang="en-US" altLang="zh-TW" dirty="0" err="1"/>
              <a:t>openssl</a:t>
            </a:r>
            <a:r>
              <a:rPr lang="en-US" altLang="zh-TW" dirty="0"/>
              <a:t> enc -e -</a:t>
            </a:r>
            <a:r>
              <a:rPr lang="en-US" altLang="zh-TW" dirty="0" err="1"/>
              <a:t>aes</a:t>
            </a:r>
            <a:r>
              <a:rPr lang="en-US" altLang="zh-TW" dirty="0"/>
              <a:t>-[key</a:t>
            </a:r>
            <a:r>
              <a:rPr lang="zh-TW" altLang="en-US" dirty="0"/>
              <a:t>長度</a:t>
            </a:r>
            <a:r>
              <a:rPr lang="en-US" altLang="zh-TW" dirty="0"/>
              <a:t>]-[</a:t>
            </a:r>
            <a:r>
              <a:rPr lang="zh-TW" altLang="en-US" dirty="0"/>
              <a:t>加密模式</a:t>
            </a:r>
            <a:r>
              <a:rPr lang="en-US" altLang="zh-TW" dirty="0"/>
              <a:t>] -in [input file] -out [output file]</a:t>
            </a:r>
            <a:endParaRPr lang="zh-TW" altLang="en-US" dirty="0"/>
          </a:p>
        </p:txBody>
      </p:sp>
      <p:pic>
        <p:nvPicPr>
          <p:cNvPr id="6" name="圖片 5">
            <a:extLst>
              <a:ext uri="{FF2B5EF4-FFF2-40B4-BE49-F238E27FC236}">
                <a16:creationId xmlns:a16="http://schemas.microsoft.com/office/drawing/2014/main" id="{A2DD96AE-C40F-4819-BB66-53D3680B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279" y="3000855"/>
            <a:ext cx="8479441" cy="3106330"/>
          </a:xfrm>
          <a:prstGeom prst="rect">
            <a:avLst/>
          </a:prstGeom>
        </p:spPr>
      </p:pic>
    </p:spTree>
    <p:extLst>
      <p:ext uri="{BB962C8B-B14F-4D97-AF65-F5344CB8AC3E}">
        <p14:creationId xmlns:p14="http://schemas.microsoft.com/office/powerpoint/2010/main" val="316220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DB46E5-1B5D-4293-BBF7-092B95794DD6}"/>
              </a:ext>
            </a:extLst>
          </p:cNvPr>
          <p:cNvSpPr>
            <a:spLocks noGrp="1"/>
          </p:cNvSpPr>
          <p:nvPr>
            <p:ph type="title"/>
          </p:nvPr>
        </p:nvSpPr>
        <p:spPr/>
        <p:txBody>
          <a:bodyPr/>
          <a:lstStyle/>
          <a:p>
            <a:pPr algn="ctr"/>
            <a:r>
              <a:rPr lang="en-US" altLang="zh-TW" dirty="0"/>
              <a:t>AES - Decrypt</a:t>
            </a:r>
            <a:endParaRPr lang="zh-TW" altLang="en-US" dirty="0"/>
          </a:p>
        </p:txBody>
      </p:sp>
      <p:sp>
        <p:nvSpPr>
          <p:cNvPr id="3" name="內容版面配置區 2">
            <a:extLst>
              <a:ext uri="{FF2B5EF4-FFF2-40B4-BE49-F238E27FC236}">
                <a16:creationId xmlns:a16="http://schemas.microsoft.com/office/drawing/2014/main" id="{0479865B-94D1-441A-B52B-4046903829FF}"/>
              </a:ext>
            </a:extLst>
          </p:cNvPr>
          <p:cNvSpPr>
            <a:spLocks noGrp="1"/>
          </p:cNvSpPr>
          <p:nvPr>
            <p:ph idx="1"/>
          </p:nvPr>
        </p:nvSpPr>
        <p:spPr>
          <a:xfrm>
            <a:off x="838199" y="1825625"/>
            <a:ext cx="10939943" cy="4351338"/>
          </a:xfrm>
        </p:spPr>
        <p:txBody>
          <a:bodyPr/>
          <a:lstStyle/>
          <a:p>
            <a:r>
              <a:rPr lang="en-US" altLang="zh-TW" dirty="0" err="1"/>
              <a:t>openssl</a:t>
            </a:r>
            <a:r>
              <a:rPr lang="en-US" altLang="zh-TW" dirty="0"/>
              <a:t> enc -d -</a:t>
            </a:r>
            <a:r>
              <a:rPr lang="en-US" altLang="zh-TW" dirty="0" err="1"/>
              <a:t>aes</a:t>
            </a:r>
            <a:r>
              <a:rPr lang="en-US" altLang="zh-TW" dirty="0"/>
              <a:t>[key</a:t>
            </a:r>
            <a:r>
              <a:rPr lang="zh-TW" altLang="en-US" dirty="0"/>
              <a:t>長度</a:t>
            </a:r>
            <a:r>
              <a:rPr lang="en-US" altLang="zh-TW" dirty="0"/>
              <a:t>]-[</a:t>
            </a:r>
            <a:r>
              <a:rPr lang="zh-TW" altLang="en-US" dirty="0"/>
              <a:t>加密模式</a:t>
            </a:r>
            <a:r>
              <a:rPr lang="en-US" altLang="zh-TW" dirty="0"/>
              <a:t>] -in [input file] -out [output file]</a:t>
            </a:r>
          </a:p>
          <a:p>
            <a:r>
              <a:rPr lang="en-US" altLang="zh-TW" dirty="0" err="1"/>
              <a:t>openssl</a:t>
            </a:r>
            <a:r>
              <a:rPr lang="en-US" altLang="zh-TW" dirty="0"/>
              <a:t> enc -d -</a:t>
            </a:r>
            <a:r>
              <a:rPr lang="en-US" altLang="zh-TW" dirty="0" err="1"/>
              <a:t>aes</a:t>
            </a:r>
            <a:r>
              <a:rPr lang="en-US" altLang="zh-TW" dirty="0"/>
              <a:t>-[key</a:t>
            </a:r>
            <a:r>
              <a:rPr lang="zh-TW" altLang="en-US" dirty="0"/>
              <a:t>長度</a:t>
            </a:r>
            <a:r>
              <a:rPr lang="en-US" altLang="zh-TW" dirty="0"/>
              <a:t>]-[</a:t>
            </a:r>
            <a:r>
              <a:rPr lang="zh-TW" altLang="en-US" dirty="0"/>
              <a:t>加密模式</a:t>
            </a:r>
            <a:r>
              <a:rPr lang="en-US" altLang="zh-TW" dirty="0"/>
              <a:t>] -in [input file] -out [output file]</a:t>
            </a:r>
            <a:endParaRPr lang="zh-TW" altLang="en-US" dirty="0"/>
          </a:p>
        </p:txBody>
      </p:sp>
      <p:pic>
        <p:nvPicPr>
          <p:cNvPr id="5" name="圖片 4">
            <a:extLst>
              <a:ext uri="{FF2B5EF4-FFF2-40B4-BE49-F238E27FC236}">
                <a16:creationId xmlns:a16="http://schemas.microsoft.com/office/drawing/2014/main" id="{C037C4C9-5B2F-4434-909F-3526FCAB8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042" y="3012609"/>
            <a:ext cx="8815916" cy="3164354"/>
          </a:xfrm>
          <a:prstGeom prst="rect">
            <a:avLst/>
          </a:prstGeom>
        </p:spPr>
      </p:pic>
    </p:spTree>
    <p:extLst>
      <p:ext uri="{BB962C8B-B14F-4D97-AF65-F5344CB8AC3E}">
        <p14:creationId xmlns:p14="http://schemas.microsoft.com/office/powerpoint/2010/main" val="125148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8853FD-28FB-40EC-B9D5-B969575C7402}"/>
              </a:ext>
            </a:extLst>
          </p:cNvPr>
          <p:cNvSpPr>
            <a:spLocks noGrp="1"/>
          </p:cNvSpPr>
          <p:nvPr>
            <p:ph type="title"/>
          </p:nvPr>
        </p:nvSpPr>
        <p:spPr/>
        <p:txBody>
          <a:bodyPr/>
          <a:lstStyle/>
          <a:p>
            <a:pPr algn="ctr"/>
            <a:r>
              <a:rPr lang="zh-TW" altLang="en-US" dirty="0"/>
              <a:t>非對稱式加解密</a:t>
            </a:r>
          </a:p>
        </p:txBody>
      </p:sp>
      <p:sp>
        <p:nvSpPr>
          <p:cNvPr id="3" name="內容版面配置區 2">
            <a:extLst>
              <a:ext uri="{FF2B5EF4-FFF2-40B4-BE49-F238E27FC236}">
                <a16:creationId xmlns:a16="http://schemas.microsoft.com/office/drawing/2014/main" id="{4DBFD1BE-1D0F-4639-80EE-6917E044795D}"/>
              </a:ext>
            </a:extLst>
          </p:cNvPr>
          <p:cNvSpPr>
            <a:spLocks noGrp="1"/>
          </p:cNvSpPr>
          <p:nvPr>
            <p:ph idx="1"/>
          </p:nvPr>
        </p:nvSpPr>
        <p:spPr/>
        <p:txBody>
          <a:bodyPr/>
          <a:lstStyle/>
          <a:p>
            <a:r>
              <a:rPr lang="zh-TW" altLang="en-US" dirty="0"/>
              <a:t>英文全名：</a:t>
            </a:r>
            <a:r>
              <a:rPr lang="en-US" altLang="zh-TW" dirty="0"/>
              <a:t>Asymmetric Encryption &amp; Decryption</a:t>
            </a:r>
            <a:r>
              <a:rPr lang="zh-TW" altLang="en-US" dirty="0"/>
              <a:t>。</a:t>
            </a:r>
          </a:p>
          <a:p>
            <a:r>
              <a:rPr lang="zh-TW" altLang="en-US" dirty="0"/>
              <a:t>使用兩個不同但相關聯的密鑰。</a:t>
            </a:r>
          </a:p>
          <a:p>
            <a:r>
              <a:rPr lang="zh-TW" altLang="en-US" dirty="0"/>
              <a:t>分別為公鑰</a:t>
            </a:r>
            <a:r>
              <a:rPr lang="en-US" altLang="zh-TW" dirty="0"/>
              <a:t>(Public Key)</a:t>
            </a:r>
            <a:r>
              <a:rPr lang="zh-TW" altLang="en-US" dirty="0"/>
              <a:t>和私鑰</a:t>
            </a:r>
            <a:r>
              <a:rPr lang="en-US" altLang="zh-TW" dirty="0"/>
              <a:t>(Private Key)</a:t>
            </a:r>
            <a:r>
              <a:rPr lang="zh-TW" altLang="en-US" dirty="0"/>
              <a:t>。</a:t>
            </a:r>
          </a:p>
        </p:txBody>
      </p:sp>
    </p:spTree>
    <p:extLst>
      <p:ext uri="{BB962C8B-B14F-4D97-AF65-F5344CB8AC3E}">
        <p14:creationId xmlns:p14="http://schemas.microsoft.com/office/powerpoint/2010/main" val="134962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95E6F-42FF-4355-8FE2-7940A2821FE0}"/>
              </a:ext>
            </a:extLst>
          </p:cNvPr>
          <p:cNvSpPr>
            <a:spLocks noGrp="1"/>
          </p:cNvSpPr>
          <p:nvPr>
            <p:ph type="title"/>
          </p:nvPr>
        </p:nvSpPr>
        <p:spPr/>
        <p:txBody>
          <a:bodyPr/>
          <a:lstStyle/>
          <a:p>
            <a:pPr algn="ctr"/>
            <a:r>
              <a:rPr lang="en-US" altLang="zh-TW" dirty="0"/>
              <a:t>RSA - </a:t>
            </a:r>
            <a:r>
              <a:rPr lang="zh-TW" altLang="en-US" dirty="0"/>
              <a:t>概述</a:t>
            </a:r>
          </a:p>
        </p:txBody>
      </p:sp>
      <p:sp>
        <p:nvSpPr>
          <p:cNvPr id="3" name="內容版面配置區 2">
            <a:extLst>
              <a:ext uri="{FF2B5EF4-FFF2-40B4-BE49-F238E27FC236}">
                <a16:creationId xmlns:a16="http://schemas.microsoft.com/office/drawing/2014/main" id="{D356519D-9787-43CC-9B51-70951ADBB7FC}"/>
              </a:ext>
            </a:extLst>
          </p:cNvPr>
          <p:cNvSpPr>
            <a:spLocks noGrp="1"/>
          </p:cNvSpPr>
          <p:nvPr>
            <p:ph idx="1"/>
          </p:nvPr>
        </p:nvSpPr>
        <p:spPr/>
        <p:txBody>
          <a:bodyPr/>
          <a:lstStyle/>
          <a:p>
            <a:r>
              <a:rPr lang="zh-TW" altLang="en-US" dirty="0"/>
              <a:t>由 </a:t>
            </a:r>
            <a:r>
              <a:rPr lang="en-US" altLang="zh-TW" dirty="0"/>
              <a:t>Ron Rivest</a:t>
            </a:r>
            <a:r>
              <a:rPr lang="zh-TW" altLang="en-US" dirty="0"/>
              <a:t>、</a:t>
            </a:r>
            <a:r>
              <a:rPr lang="en-US" altLang="zh-TW" dirty="0"/>
              <a:t>Adi Shamir </a:t>
            </a:r>
            <a:r>
              <a:rPr lang="zh-TW" altLang="en-US" dirty="0"/>
              <a:t>和 </a:t>
            </a:r>
            <a:r>
              <a:rPr lang="en-US" altLang="zh-TW" dirty="0"/>
              <a:t>Leonard Adleman </a:t>
            </a:r>
            <a:r>
              <a:rPr lang="zh-TW" altLang="en-US" dirty="0"/>
              <a:t>在</a:t>
            </a:r>
            <a:r>
              <a:rPr lang="en-US" altLang="zh-TW" dirty="0"/>
              <a:t>1977</a:t>
            </a:r>
            <a:r>
              <a:rPr lang="zh-TW" altLang="en-US" dirty="0"/>
              <a:t>年一起提出。</a:t>
            </a:r>
          </a:p>
          <a:p>
            <a:r>
              <a:rPr lang="en-US" altLang="zh-TW" dirty="0"/>
              <a:t>RSA </a:t>
            </a:r>
            <a:r>
              <a:rPr lang="zh-TW" altLang="en-US" dirty="0"/>
              <a:t>由他們三人姓氏開頭字母拼在一起組成。</a:t>
            </a:r>
          </a:p>
        </p:txBody>
      </p:sp>
    </p:spTree>
    <p:extLst>
      <p:ext uri="{BB962C8B-B14F-4D97-AF65-F5344CB8AC3E}">
        <p14:creationId xmlns:p14="http://schemas.microsoft.com/office/powerpoint/2010/main" val="49555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F0128B-1886-4746-A3EF-7E57CE49E8D8}"/>
              </a:ext>
            </a:extLst>
          </p:cNvPr>
          <p:cNvSpPr>
            <a:spLocks noGrp="1"/>
          </p:cNvSpPr>
          <p:nvPr>
            <p:ph type="title"/>
          </p:nvPr>
        </p:nvSpPr>
        <p:spPr/>
        <p:txBody>
          <a:bodyPr/>
          <a:lstStyle/>
          <a:p>
            <a:pPr algn="ctr"/>
            <a:r>
              <a:rPr lang="en-US" altLang="zh-TW" dirty="0"/>
              <a:t>RSA -</a:t>
            </a:r>
            <a:r>
              <a:rPr lang="zh-TW" altLang="en-US" dirty="0"/>
              <a:t>生成私鑰</a:t>
            </a:r>
            <a:r>
              <a:rPr lang="en-US" altLang="zh-TW" dirty="0"/>
              <a:t>(Private Key)</a:t>
            </a:r>
            <a:endParaRPr lang="zh-TW" altLang="en-US" dirty="0"/>
          </a:p>
        </p:txBody>
      </p:sp>
      <p:sp>
        <p:nvSpPr>
          <p:cNvPr id="3" name="內容版面配置區 2">
            <a:extLst>
              <a:ext uri="{FF2B5EF4-FFF2-40B4-BE49-F238E27FC236}">
                <a16:creationId xmlns:a16="http://schemas.microsoft.com/office/drawing/2014/main" id="{D4236824-4993-4466-AA20-70347F15E4F5}"/>
              </a:ext>
            </a:extLst>
          </p:cNvPr>
          <p:cNvSpPr>
            <a:spLocks noGrp="1"/>
          </p:cNvSpPr>
          <p:nvPr>
            <p:ph idx="1"/>
          </p:nvPr>
        </p:nvSpPr>
        <p:spPr/>
        <p:txBody>
          <a:bodyPr/>
          <a:lstStyle/>
          <a:p>
            <a:r>
              <a:rPr lang="en-US" altLang="zh-TW" dirty="0" err="1"/>
              <a:t>openssl</a:t>
            </a:r>
            <a:r>
              <a:rPr lang="en-US" altLang="zh-TW" dirty="0"/>
              <a:t> </a:t>
            </a:r>
            <a:r>
              <a:rPr lang="en-US" altLang="zh-TW" dirty="0" err="1"/>
              <a:t>genrsa</a:t>
            </a:r>
            <a:r>
              <a:rPr lang="en-US" altLang="zh-TW" dirty="0"/>
              <a:t> [-out filename] [</a:t>
            </a:r>
            <a:r>
              <a:rPr lang="en-US" altLang="zh-TW" dirty="0" err="1"/>
              <a:t>numbits</a:t>
            </a:r>
            <a:r>
              <a:rPr lang="en-US" altLang="zh-TW" dirty="0"/>
              <a:t>]</a:t>
            </a:r>
          </a:p>
          <a:p>
            <a:pPr lvl="1"/>
            <a:r>
              <a:rPr lang="en-US" altLang="zh-TW" dirty="0" err="1"/>
              <a:t>genrsa</a:t>
            </a:r>
            <a:r>
              <a:rPr lang="en-US" altLang="zh-TW" dirty="0"/>
              <a:t> =&gt; </a:t>
            </a:r>
            <a:r>
              <a:rPr lang="zh-TW" altLang="en-US" dirty="0"/>
              <a:t>用來生成 </a:t>
            </a:r>
            <a:r>
              <a:rPr lang="en-US" altLang="zh-TW" dirty="0"/>
              <a:t>RSA</a:t>
            </a:r>
            <a:r>
              <a:rPr lang="zh-TW" altLang="en-US" dirty="0"/>
              <a:t>。</a:t>
            </a:r>
          </a:p>
          <a:p>
            <a:pPr lvl="1"/>
            <a:r>
              <a:rPr lang="en-US" altLang="zh-TW" dirty="0"/>
              <a:t>-out =&gt; </a:t>
            </a:r>
            <a:r>
              <a:rPr lang="zh-TW" altLang="en-US" dirty="0"/>
              <a:t>輸出私鑰到指定檔案。</a:t>
            </a:r>
          </a:p>
          <a:p>
            <a:pPr lvl="1"/>
            <a:r>
              <a:rPr lang="en-US" altLang="zh-TW" dirty="0" err="1"/>
              <a:t>numbits</a:t>
            </a:r>
            <a:r>
              <a:rPr lang="en-US" altLang="zh-TW" dirty="0"/>
              <a:t> =&gt; </a:t>
            </a:r>
            <a:r>
              <a:rPr lang="zh-TW" altLang="en-US" dirty="0"/>
              <a:t>私鑰長度。</a:t>
            </a:r>
          </a:p>
        </p:txBody>
      </p:sp>
      <p:pic>
        <p:nvPicPr>
          <p:cNvPr id="6" name="圖片 5">
            <a:extLst>
              <a:ext uri="{FF2B5EF4-FFF2-40B4-BE49-F238E27FC236}">
                <a16:creationId xmlns:a16="http://schemas.microsoft.com/office/drawing/2014/main" id="{01AEE23E-66D1-404A-A95D-D553778D6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080" y="3618188"/>
            <a:ext cx="8105839" cy="1834655"/>
          </a:xfrm>
          <a:prstGeom prst="rect">
            <a:avLst/>
          </a:prstGeom>
        </p:spPr>
      </p:pic>
    </p:spTree>
    <p:extLst>
      <p:ext uri="{BB962C8B-B14F-4D97-AF65-F5344CB8AC3E}">
        <p14:creationId xmlns:p14="http://schemas.microsoft.com/office/powerpoint/2010/main" val="140077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9A025D-8B87-4C07-83F8-565D516D3BDB}"/>
              </a:ext>
            </a:extLst>
          </p:cNvPr>
          <p:cNvSpPr>
            <a:spLocks noGrp="1"/>
          </p:cNvSpPr>
          <p:nvPr>
            <p:ph type="title"/>
          </p:nvPr>
        </p:nvSpPr>
        <p:spPr/>
        <p:txBody>
          <a:bodyPr/>
          <a:lstStyle/>
          <a:p>
            <a:pPr algn="ctr"/>
            <a:r>
              <a:rPr lang="en-US" altLang="zh-TW" dirty="0"/>
              <a:t>RSA -</a:t>
            </a:r>
            <a:r>
              <a:rPr lang="zh-TW" altLang="en-US" dirty="0"/>
              <a:t>生成公鑰</a:t>
            </a:r>
            <a:r>
              <a:rPr lang="en-US" altLang="zh-TW" dirty="0"/>
              <a:t>(Public Key)</a:t>
            </a:r>
            <a:endParaRPr lang="zh-TW" altLang="en-US" dirty="0"/>
          </a:p>
        </p:txBody>
      </p:sp>
      <p:sp>
        <p:nvSpPr>
          <p:cNvPr id="3" name="內容版面配置區 2">
            <a:extLst>
              <a:ext uri="{FF2B5EF4-FFF2-40B4-BE49-F238E27FC236}">
                <a16:creationId xmlns:a16="http://schemas.microsoft.com/office/drawing/2014/main" id="{7458597E-94CA-4B61-A748-676C9D7BE0F3}"/>
              </a:ext>
            </a:extLst>
          </p:cNvPr>
          <p:cNvSpPr>
            <a:spLocks noGrp="1"/>
          </p:cNvSpPr>
          <p:nvPr>
            <p:ph idx="1"/>
          </p:nvPr>
        </p:nvSpPr>
        <p:spPr>
          <a:xfrm>
            <a:off x="248523" y="1690688"/>
            <a:ext cx="11694953" cy="4351338"/>
          </a:xfrm>
        </p:spPr>
        <p:txBody>
          <a:bodyPr/>
          <a:lstStyle/>
          <a:p>
            <a:r>
              <a:rPr lang="en-US" altLang="zh-TW" dirty="0"/>
              <a:t> </a:t>
            </a:r>
            <a:r>
              <a:rPr lang="en-US" altLang="zh-TW" dirty="0" err="1"/>
              <a:t>openssl</a:t>
            </a:r>
            <a:r>
              <a:rPr lang="en-US" altLang="zh-TW" dirty="0"/>
              <a:t> </a:t>
            </a:r>
            <a:r>
              <a:rPr lang="en-US" altLang="zh-TW" dirty="0" err="1"/>
              <a:t>rsa</a:t>
            </a:r>
            <a:r>
              <a:rPr lang="en-US" altLang="zh-TW" dirty="0"/>
              <a:t> [-in filename] [-out filename] [-</a:t>
            </a:r>
            <a:r>
              <a:rPr lang="en-US" altLang="zh-TW" dirty="0" err="1"/>
              <a:t>outform</a:t>
            </a:r>
            <a:r>
              <a:rPr lang="en-US" altLang="zh-TW" dirty="0"/>
              <a:t> PEM|NET|DER] [-</a:t>
            </a:r>
            <a:r>
              <a:rPr lang="en-US" altLang="zh-TW" dirty="0" err="1"/>
              <a:t>pubout</a:t>
            </a:r>
            <a:r>
              <a:rPr lang="en-US" altLang="zh-TW" dirty="0"/>
              <a:t>]</a:t>
            </a:r>
          </a:p>
          <a:p>
            <a:pPr lvl="1"/>
            <a:r>
              <a:rPr lang="en-US" altLang="zh-TW" dirty="0"/>
              <a:t>-in =&gt; </a:t>
            </a:r>
            <a:r>
              <a:rPr lang="zh-TW" altLang="en-US" dirty="0"/>
              <a:t>指定要輸入的私鑰。</a:t>
            </a:r>
          </a:p>
          <a:p>
            <a:pPr lvl="1"/>
            <a:r>
              <a:rPr lang="en-US" altLang="zh-TW" dirty="0"/>
              <a:t>-out =&gt; </a:t>
            </a:r>
            <a:r>
              <a:rPr lang="zh-TW" altLang="en-US" dirty="0"/>
              <a:t>輸出公鑰到指定檔案。</a:t>
            </a:r>
          </a:p>
          <a:p>
            <a:pPr lvl="1"/>
            <a:r>
              <a:rPr lang="en-US" altLang="zh-TW" dirty="0"/>
              <a:t>-</a:t>
            </a:r>
            <a:r>
              <a:rPr lang="en-US" altLang="zh-TW" dirty="0" err="1"/>
              <a:t>outform</a:t>
            </a:r>
            <a:r>
              <a:rPr lang="en-US" altLang="zh-TW" dirty="0"/>
              <a:t> =&gt; </a:t>
            </a:r>
            <a:r>
              <a:rPr lang="zh-TW" altLang="en-US" dirty="0"/>
              <a:t>指定輸出格式。</a:t>
            </a:r>
          </a:p>
          <a:p>
            <a:pPr lvl="1"/>
            <a:r>
              <a:rPr lang="en-US" altLang="zh-TW" dirty="0"/>
              <a:t>-</a:t>
            </a:r>
            <a:r>
              <a:rPr lang="en-US" altLang="zh-TW" dirty="0" err="1"/>
              <a:t>pubout</a:t>
            </a:r>
            <a:r>
              <a:rPr lang="en-US" altLang="zh-TW" dirty="0"/>
              <a:t> =&gt; </a:t>
            </a:r>
            <a:r>
              <a:rPr lang="zh-TW" altLang="en-US" dirty="0"/>
              <a:t>將輸出設為公鑰</a:t>
            </a:r>
            <a:r>
              <a:rPr lang="en-US" altLang="zh-TW" dirty="0"/>
              <a:t>(</a:t>
            </a:r>
            <a:r>
              <a:rPr lang="zh-TW" altLang="en-US" dirty="0"/>
              <a:t>預設為私鑰</a:t>
            </a:r>
            <a:r>
              <a:rPr lang="en-US" altLang="zh-TW" dirty="0"/>
              <a:t>)</a:t>
            </a:r>
            <a:r>
              <a:rPr lang="zh-TW" altLang="en-US" dirty="0"/>
              <a:t>。</a:t>
            </a:r>
          </a:p>
        </p:txBody>
      </p:sp>
      <p:pic>
        <p:nvPicPr>
          <p:cNvPr id="5" name="圖片 4">
            <a:extLst>
              <a:ext uri="{FF2B5EF4-FFF2-40B4-BE49-F238E27FC236}">
                <a16:creationId xmlns:a16="http://schemas.microsoft.com/office/drawing/2014/main" id="{5BF9A80F-73A6-4022-8131-8EE4B8B4D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94" y="3970352"/>
            <a:ext cx="11542209" cy="1118793"/>
          </a:xfrm>
          <a:prstGeom prst="rect">
            <a:avLst/>
          </a:prstGeom>
        </p:spPr>
      </p:pic>
    </p:spTree>
    <p:extLst>
      <p:ext uri="{BB962C8B-B14F-4D97-AF65-F5344CB8AC3E}">
        <p14:creationId xmlns:p14="http://schemas.microsoft.com/office/powerpoint/2010/main" val="382477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8A239-81C9-47D5-80D9-B396AB972ABD}"/>
              </a:ext>
            </a:extLst>
          </p:cNvPr>
          <p:cNvSpPr>
            <a:spLocks noGrp="1"/>
          </p:cNvSpPr>
          <p:nvPr>
            <p:ph type="title"/>
          </p:nvPr>
        </p:nvSpPr>
        <p:spPr>
          <a:xfrm>
            <a:off x="838200" y="201822"/>
            <a:ext cx="10515600" cy="1325563"/>
          </a:xfrm>
        </p:spPr>
        <p:txBody>
          <a:bodyPr/>
          <a:lstStyle/>
          <a:p>
            <a:pPr algn="ctr"/>
            <a:r>
              <a:rPr lang="en-US" altLang="zh-TW" dirty="0"/>
              <a:t>RSA -</a:t>
            </a:r>
            <a:r>
              <a:rPr lang="zh-TW" altLang="en-US" dirty="0"/>
              <a:t>加密</a:t>
            </a:r>
            <a:r>
              <a:rPr lang="en-US" altLang="zh-TW" dirty="0"/>
              <a:t>(Encrypt)</a:t>
            </a:r>
            <a:endParaRPr lang="zh-TW" altLang="en-US" dirty="0"/>
          </a:p>
        </p:txBody>
      </p:sp>
      <p:sp>
        <p:nvSpPr>
          <p:cNvPr id="3" name="內容版面配置區 2">
            <a:extLst>
              <a:ext uri="{FF2B5EF4-FFF2-40B4-BE49-F238E27FC236}">
                <a16:creationId xmlns:a16="http://schemas.microsoft.com/office/drawing/2014/main" id="{6D71BCA4-805E-45AD-885D-308F7193EBE5}"/>
              </a:ext>
            </a:extLst>
          </p:cNvPr>
          <p:cNvSpPr>
            <a:spLocks noGrp="1"/>
          </p:cNvSpPr>
          <p:nvPr>
            <p:ph idx="1"/>
          </p:nvPr>
        </p:nvSpPr>
        <p:spPr>
          <a:xfrm>
            <a:off x="271242" y="4143470"/>
            <a:ext cx="11532066" cy="1325563"/>
          </a:xfrm>
        </p:spPr>
        <p:txBody>
          <a:bodyPr/>
          <a:lstStyle/>
          <a:p>
            <a:r>
              <a:rPr lang="zh-TW" altLang="en-US" dirty="0"/>
              <a:t>私鑰加密</a:t>
            </a:r>
            <a:endParaRPr lang="en-US" altLang="zh-TW" dirty="0"/>
          </a:p>
          <a:p>
            <a:pPr lvl="1"/>
            <a:r>
              <a:rPr lang="en-US" altLang="zh-TW" dirty="0" err="1"/>
              <a:t>openssl</a:t>
            </a:r>
            <a:r>
              <a:rPr lang="en-US" altLang="zh-TW" dirty="0"/>
              <a:t> </a:t>
            </a:r>
            <a:r>
              <a:rPr lang="en-US" altLang="zh-TW" dirty="0" err="1"/>
              <a:t>rsautl</a:t>
            </a:r>
            <a:r>
              <a:rPr lang="en-US" altLang="zh-TW" dirty="0"/>
              <a:t> [-encrypt] [-</a:t>
            </a:r>
            <a:r>
              <a:rPr lang="en-US" altLang="zh-TW" dirty="0" err="1"/>
              <a:t>inkey</a:t>
            </a:r>
            <a:r>
              <a:rPr lang="en-US" altLang="zh-TW" dirty="0"/>
              <a:t> </a:t>
            </a:r>
            <a:r>
              <a:rPr lang="en-US" altLang="zh-TW" dirty="0" err="1"/>
              <a:t>private_key_file</a:t>
            </a:r>
            <a:r>
              <a:rPr lang="en-US" altLang="zh-TW" dirty="0"/>
              <a:t>] [-in filename] [-out filename]</a:t>
            </a:r>
          </a:p>
          <a:p>
            <a:pPr lvl="2"/>
            <a:r>
              <a:rPr lang="zh-TW" altLang="en-US" dirty="0"/>
              <a:t>去除 </a:t>
            </a:r>
            <a:r>
              <a:rPr lang="en-US" altLang="zh-TW" dirty="0"/>
              <a:t>-</a:t>
            </a:r>
            <a:r>
              <a:rPr lang="en-US" altLang="zh-TW" dirty="0" err="1"/>
              <a:t>pubin</a:t>
            </a:r>
            <a:r>
              <a:rPr lang="en-US" altLang="zh-TW" dirty="0"/>
              <a:t> =&gt; -</a:t>
            </a:r>
            <a:r>
              <a:rPr lang="en-US" altLang="zh-TW" dirty="0" err="1"/>
              <a:t>inkey</a:t>
            </a:r>
            <a:r>
              <a:rPr lang="en-US" altLang="zh-TW" dirty="0"/>
              <a:t> </a:t>
            </a:r>
            <a:r>
              <a:rPr lang="zh-TW" altLang="en-US" dirty="0"/>
              <a:t>預設為指定私鑰來加密。</a:t>
            </a:r>
          </a:p>
        </p:txBody>
      </p:sp>
      <p:pic>
        <p:nvPicPr>
          <p:cNvPr id="6" name="圖片 5">
            <a:extLst>
              <a:ext uri="{FF2B5EF4-FFF2-40B4-BE49-F238E27FC236}">
                <a16:creationId xmlns:a16="http://schemas.microsoft.com/office/drawing/2014/main" id="{AEBE1654-0572-44EB-BAF7-498C420FE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987" y="3258274"/>
            <a:ext cx="7538025" cy="943227"/>
          </a:xfrm>
          <a:prstGeom prst="rect">
            <a:avLst/>
          </a:prstGeom>
        </p:spPr>
      </p:pic>
      <p:sp>
        <p:nvSpPr>
          <p:cNvPr id="10" name="內容版面配置區 2">
            <a:extLst>
              <a:ext uri="{FF2B5EF4-FFF2-40B4-BE49-F238E27FC236}">
                <a16:creationId xmlns:a16="http://schemas.microsoft.com/office/drawing/2014/main" id="{9D07869D-5D6C-4FE2-A83F-5B4FBE8FFEC8}"/>
              </a:ext>
            </a:extLst>
          </p:cNvPr>
          <p:cNvSpPr txBox="1">
            <a:spLocks/>
          </p:cNvSpPr>
          <p:nvPr/>
        </p:nvSpPr>
        <p:spPr>
          <a:xfrm>
            <a:off x="329967" y="1359016"/>
            <a:ext cx="11532066" cy="20154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公鑰加密</a:t>
            </a:r>
            <a:endParaRPr lang="en-US" altLang="zh-TW" dirty="0"/>
          </a:p>
          <a:p>
            <a:pPr lvl="1"/>
            <a:r>
              <a:rPr lang="en-US" altLang="zh-TW" dirty="0" err="1"/>
              <a:t>openssl</a:t>
            </a:r>
            <a:r>
              <a:rPr lang="en-US" altLang="zh-TW" dirty="0"/>
              <a:t> </a:t>
            </a:r>
            <a:r>
              <a:rPr lang="en-US" altLang="zh-TW" dirty="0" err="1"/>
              <a:t>rsautl</a:t>
            </a:r>
            <a:r>
              <a:rPr lang="en-US" altLang="zh-TW" dirty="0"/>
              <a:t> [-encrypt] [-</a:t>
            </a:r>
            <a:r>
              <a:rPr lang="en-US" altLang="zh-TW" dirty="0" err="1"/>
              <a:t>inkey</a:t>
            </a:r>
            <a:r>
              <a:rPr lang="en-US" altLang="zh-TW" dirty="0"/>
              <a:t> </a:t>
            </a:r>
            <a:r>
              <a:rPr lang="en-US" altLang="zh-TW" dirty="0" err="1"/>
              <a:t>public_key_file</a:t>
            </a:r>
            <a:r>
              <a:rPr lang="en-US" altLang="zh-TW" dirty="0"/>
              <a:t>] [-</a:t>
            </a:r>
            <a:r>
              <a:rPr lang="en-US" altLang="zh-TW" dirty="0" err="1"/>
              <a:t>pubin</a:t>
            </a:r>
            <a:r>
              <a:rPr lang="en-US" altLang="zh-TW" dirty="0"/>
              <a:t>] [-in filename] [-out filename]</a:t>
            </a:r>
            <a:endParaRPr lang="zh-TW" altLang="en-US" dirty="0"/>
          </a:p>
          <a:p>
            <a:pPr lvl="2"/>
            <a:r>
              <a:rPr lang="en-US" altLang="zh-TW" dirty="0"/>
              <a:t>-</a:t>
            </a:r>
            <a:r>
              <a:rPr lang="en-US" altLang="zh-TW" dirty="0" err="1"/>
              <a:t>inkey</a:t>
            </a:r>
            <a:r>
              <a:rPr lang="en-US" altLang="zh-TW" dirty="0"/>
              <a:t> =&gt; </a:t>
            </a:r>
            <a:r>
              <a:rPr lang="zh-TW" altLang="en-US" dirty="0"/>
              <a:t>指定要用來加密的金鑰</a:t>
            </a:r>
            <a:r>
              <a:rPr lang="en-US" altLang="zh-TW" dirty="0"/>
              <a:t>(</a:t>
            </a:r>
            <a:r>
              <a:rPr lang="zh-TW" altLang="en-US" dirty="0"/>
              <a:t>預設為私鑰</a:t>
            </a:r>
            <a:r>
              <a:rPr lang="en-US" altLang="zh-TW" dirty="0"/>
              <a:t>)</a:t>
            </a:r>
            <a:r>
              <a:rPr lang="zh-TW" altLang="en-US" dirty="0"/>
              <a:t>。</a:t>
            </a:r>
          </a:p>
          <a:p>
            <a:pPr lvl="2"/>
            <a:r>
              <a:rPr lang="en-US" altLang="zh-TW" dirty="0"/>
              <a:t>-</a:t>
            </a:r>
            <a:r>
              <a:rPr lang="en-US" altLang="zh-TW" dirty="0" err="1"/>
              <a:t>pubin</a:t>
            </a:r>
            <a:r>
              <a:rPr lang="en-US" altLang="zh-TW" dirty="0"/>
              <a:t> =&gt; </a:t>
            </a:r>
            <a:r>
              <a:rPr lang="zh-TW" altLang="en-US" dirty="0"/>
              <a:t>將 </a:t>
            </a:r>
            <a:r>
              <a:rPr lang="en-US" altLang="zh-TW" dirty="0"/>
              <a:t>-</a:t>
            </a:r>
            <a:r>
              <a:rPr lang="en-US" altLang="zh-TW" dirty="0" err="1"/>
              <a:t>inkey</a:t>
            </a:r>
            <a:r>
              <a:rPr lang="en-US" altLang="zh-TW" dirty="0"/>
              <a:t> </a:t>
            </a:r>
            <a:r>
              <a:rPr lang="zh-TW" altLang="en-US" dirty="0"/>
              <a:t>指定用來加密的金鑰設為公鑰。</a:t>
            </a:r>
          </a:p>
          <a:p>
            <a:pPr lvl="2"/>
            <a:r>
              <a:rPr lang="en-US" altLang="zh-TW" dirty="0"/>
              <a:t>-in =&gt; </a:t>
            </a:r>
            <a:r>
              <a:rPr lang="zh-TW" altLang="en-US" dirty="0"/>
              <a:t>指定要加密的檔案。</a:t>
            </a:r>
          </a:p>
          <a:p>
            <a:pPr lvl="2"/>
            <a:r>
              <a:rPr lang="en-US" altLang="zh-TW" dirty="0"/>
              <a:t>-out =&gt; </a:t>
            </a:r>
            <a:r>
              <a:rPr lang="zh-TW" altLang="en-US" dirty="0"/>
              <a:t>指定輸出加密後的內容的檔案。</a:t>
            </a:r>
          </a:p>
        </p:txBody>
      </p:sp>
      <p:pic>
        <p:nvPicPr>
          <p:cNvPr id="12" name="圖片 11">
            <a:extLst>
              <a:ext uri="{FF2B5EF4-FFF2-40B4-BE49-F238E27FC236}">
                <a16:creationId xmlns:a16="http://schemas.microsoft.com/office/drawing/2014/main" id="{36579BD2-B91E-4680-ABB9-8E9C71FE5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803" y="5462080"/>
            <a:ext cx="6322394" cy="1118024"/>
          </a:xfrm>
          <a:prstGeom prst="rect">
            <a:avLst/>
          </a:prstGeom>
        </p:spPr>
      </p:pic>
    </p:spTree>
    <p:extLst>
      <p:ext uri="{BB962C8B-B14F-4D97-AF65-F5344CB8AC3E}">
        <p14:creationId xmlns:p14="http://schemas.microsoft.com/office/powerpoint/2010/main" val="239082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820B2-701D-46B8-BDB4-7FE4D7BF7A15}"/>
              </a:ext>
            </a:extLst>
          </p:cNvPr>
          <p:cNvSpPr>
            <a:spLocks noGrp="1"/>
          </p:cNvSpPr>
          <p:nvPr>
            <p:ph type="title"/>
          </p:nvPr>
        </p:nvSpPr>
        <p:spPr/>
        <p:txBody>
          <a:bodyPr/>
          <a:lstStyle/>
          <a:p>
            <a:pPr algn="ctr"/>
            <a:r>
              <a:rPr lang="en-US" altLang="zh-TW" dirty="0"/>
              <a:t>RSA -</a:t>
            </a:r>
            <a:r>
              <a:rPr lang="zh-TW" altLang="en-US" dirty="0"/>
              <a:t>解密</a:t>
            </a:r>
            <a:r>
              <a:rPr lang="en-US" altLang="zh-TW" dirty="0"/>
              <a:t>(decrypt)</a:t>
            </a:r>
            <a:endParaRPr lang="zh-TW" altLang="en-US" dirty="0"/>
          </a:p>
        </p:txBody>
      </p:sp>
      <p:sp>
        <p:nvSpPr>
          <p:cNvPr id="3" name="內容版面配置區 2">
            <a:extLst>
              <a:ext uri="{FF2B5EF4-FFF2-40B4-BE49-F238E27FC236}">
                <a16:creationId xmlns:a16="http://schemas.microsoft.com/office/drawing/2014/main" id="{529E87AA-6CC5-47D3-B633-F0F28F5B9C4F}"/>
              </a:ext>
            </a:extLst>
          </p:cNvPr>
          <p:cNvSpPr>
            <a:spLocks noGrp="1"/>
          </p:cNvSpPr>
          <p:nvPr>
            <p:ph idx="1"/>
          </p:nvPr>
        </p:nvSpPr>
        <p:spPr>
          <a:xfrm>
            <a:off x="231745" y="1867570"/>
            <a:ext cx="11728510" cy="4351338"/>
          </a:xfrm>
        </p:spPr>
        <p:txBody>
          <a:bodyPr/>
          <a:lstStyle/>
          <a:p>
            <a:r>
              <a:rPr lang="en-US" altLang="zh-TW" dirty="0" err="1"/>
              <a:t>openssl</a:t>
            </a:r>
            <a:r>
              <a:rPr lang="en-US" altLang="zh-TW" dirty="0"/>
              <a:t> </a:t>
            </a:r>
            <a:r>
              <a:rPr lang="en-US" altLang="zh-TW" dirty="0" err="1"/>
              <a:t>rsautl</a:t>
            </a:r>
            <a:r>
              <a:rPr lang="en-US" altLang="zh-TW" dirty="0"/>
              <a:t> [-decrypt] [-</a:t>
            </a:r>
            <a:r>
              <a:rPr lang="en-US" altLang="zh-TW" dirty="0" err="1"/>
              <a:t>inkey</a:t>
            </a:r>
            <a:r>
              <a:rPr lang="en-US" altLang="zh-TW" dirty="0"/>
              <a:t> </a:t>
            </a:r>
            <a:r>
              <a:rPr lang="en-US" altLang="zh-TW" dirty="0" err="1"/>
              <a:t>private_key_file</a:t>
            </a:r>
            <a:r>
              <a:rPr lang="en-US" altLang="zh-TW" dirty="0"/>
              <a:t>] [-in filename] [-out filename]</a:t>
            </a:r>
          </a:p>
          <a:p>
            <a:pPr lvl="1"/>
            <a:r>
              <a:rPr lang="zh-TW" altLang="en-US" dirty="0"/>
              <a:t>解密只能使用私鑰。</a:t>
            </a:r>
          </a:p>
          <a:p>
            <a:pPr lvl="1"/>
            <a:r>
              <a:rPr lang="en-US" altLang="zh-TW" dirty="0"/>
              <a:t>-in =&gt; </a:t>
            </a:r>
            <a:r>
              <a:rPr lang="zh-TW" altLang="en-US" dirty="0"/>
              <a:t>要解密的檔案。</a:t>
            </a:r>
          </a:p>
          <a:p>
            <a:pPr lvl="1"/>
            <a:r>
              <a:rPr lang="en-US" altLang="zh-TW" dirty="0"/>
              <a:t>-out =&gt; </a:t>
            </a:r>
            <a:r>
              <a:rPr lang="zh-TW" altLang="en-US" dirty="0"/>
              <a:t>指定輸出解密後的內容的檔案。</a:t>
            </a:r>
          </a:p>
        </p:txBody>
      </p:sp>
      <p:pic>
        <p:nvPicPr>
          <p:cNvPr id="6" name="圖片 5">
            <a:extLst>
              <a:ext uri="{FF2B5EF4-FFF2-40B4-BE49-F238E27FC236}">
                <a16:creationId xmlns:a16="http://schemas.microsoft.com/office/drawing/2014/main" id="{9D264EA4-86DC-4E15-9CEA-AA16C7DAE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5" y="3654425"/>
            <a:ext cx="9086850" cy="2838450"/>
          </a:xfrm>
          <a:prstGeom prst="rect">
            <a:avLst/>
          </a:prstGeom>
        </p:spPr>
      </p:pic>
    </p:spTree>
    <p:extLst>
      <p:ext uri="{BB962C8B-B14F-4D97-AF65-F5344CB8AC3E}">
        <p14:creationId xmlns:p14="http://schemas.microsoft.com/office/powerpoint/2010/main" val="307902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1B3E65-4791-46EE-AAA9-71BDB275774B}"/>
              </a:ext>
            </a:extLst>
          </p:cNvPr>
          <p:cNvSpPr>
            <a:spLocks noGrp="1"/>
          </p:cNvSpPr>
          <p:nvPr>
            <p:ph type="title"/>
          </p:nvPr>
        </p:nvSpPr>
        <p:spPr/>
        <p:txBody>
          <a:bodyPr/>
          <a:lstStyle/>
          <a:p>
            <a:pPr algn="ctr"/>
            <a:r>
              <a:rPr lang="en-US" altLang="zh-TW" dirty="0"/>
              <a:t>Agenda</a:t>
            </a:r>
            <a:endParaRPr lang="zh-TW" altLang="en-US" dirty="0"/>
          </a:p>
        </p:txBody>
      </p:sp>
      <p:sp>
        <p:nvSpPr>
          <p:cNvPr id="3" name="內容版面配置區 2">
            <a:extLst>
              <a:ext uri="{FF2B5EF4-FFF2-40B4-BE49-F238E27FC236}">
                <a16:creationId xmlns:a16="http://schemas.microsoft.com/office/drawing/2014/main" id="{75FDAD0E-1DFA-4C30-B804-DAE309E5A83F}"/>
              </a:ext>
            </a:extLst>
          </p:cNvPr>
          <p:cNvSpPr>
            <a:spLocks noGrp="1"/>
          </p:cNvSpPr>
          <p:nvPr>
            <p:ph idx="1"/>
          </p:nvPr>
        </p:nvSpPr>
        <p:spPr>
          <a:xfrm>
            <a:off x="4541675" y="1690688"/>
            <a:ext cx="3108649" cy="4351338"/>
          </a:xfrm>
        </p:spPr>
        <p:txBody>
          <a:bodyPr>
            <a:normAutofit/>
          </a:bodyPr>
          <a:lstStyle/>
          <a:p>
            <a:r>
              <a:rPr lang="zh-TW" altLang="en-US" dirty="0"/>
              <a:t>介紹</a:t>
            </a:r>
          </a:p>
          <a:p>
            <a:pPr lvl="1"/>
            <a:r>
              <a:rPr lang="en-US" altLang="zh-TW" dirty="0"/>
              <a:t>SSL</a:t>
            </a:r>
          </a:p>
          <a:p>
            <a:pPr lvl="1"/>
            <a:r>
              <a:rPr lang="en-US" altLang="zh-TW" dirty="0"/>
              <a:t>TLS</a:t>
            </a:r>
          </a:p>
          <a:p>
            <a:pPr lvl="1"/>
            <a:r>
              <a:rPr lang="en-US" altLang="zh-TW" dirty="0"/>
              <a:t>Reference</a:t>
            </a:r>
          </a:p>
          <a:p>
            <a:r>
              <a:rPr lang="zh-TW" altLang="en-US" dirty="0"/>
              <a:t>可用於</a:t>
            </a:r>
            <a:endParaRPr lang="en-US" altLang="zh-TW" dirty="0"/>
          </a:p>
          <a:p>
            <a:r>
              <a:rPr lang="zh-TW" altLang="en-US" dirty="0"/>
              <a:t>下載</a:t>
            </a:r>
          </a:p>
          <a:p>
            <a:pPr lvl="1"/>
            <a:r>
              <a:rPr lang="en-US" altLang="zh-TW" dirty="0"/>
              <a:t>Kali Linux</a:t>
            </a:r>
          </a:p>
          <a:p>
            <a:pPr lvl="1"/>
            <a:r>
              <a:rPr lang="en-US" altLang="zh-TW" dirty="0"/>
              <a:t>Ubuntu 20.04</a:t>
            </a:r>
          </a:p>
          <a:p>
            <a:pPr lvl="1"/>
            <a:r>
              <a:rPr lang="en-US" altLang="zh-TW" dirty="0"/>
              <a:t>Google </a:t>
            </a:r>
            <a:r>
              <a:rPr lang="en-US" altLang="zh-TW" dirty="0" err="1"/>
              <a:t>Colab</a:t>
            </a:r>
            <a:endParaRPr lang="en-US" altLang="zh-TW" dirty="0"/>
          </a:p>
          <a:p>
            <a:pPr lvl="1"/>
            <a:r>
              <a:rPr lang="en-US" altLang="zh-TW" dirty="0"/>
              <a:t>Python</a:t>
            </a:r>
          </a:p>
          <a:p>
            <a:endParaRPr lang="en-US" altLang="zh-TW" dirty="0"/>
          </a:p>
          <a:p>
            <a:endParaRPr lang="zh-TW" altLang="en-US" dirty="0"/>
          </a:p>
        </p:txBody>
      </p:sp>
    </p:spTree>
    <p:extLst>
      <p:ext uri="{BB962C8B-B14F-4D97-AF65-F5344CB8AC3E}">
        <p14:creationId xmlns:p14="http://schemas.microsoft.com/office/powerpoint/2010/main" val="818137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2707B7-0548-4CAF-A398-5CA94CF747F9}"/>
              </a:ext>
            </a:extLst>
          </p:cNvPr>
          <p:cNvSpPr>
            <a:spLocks noGrp="1"/>
          </p:cNvSpPr>
          <p:nvPr>
            <p:ph type="title"/>
          </p:nvPr>
        </p:nvSpPr>
        <p:spPr/>
        <p:txBody>
          <a:bodyPr/>
          <a:lstStyle/>
          <a:p>
            <a:pPr algn="ctr"/>
            <a:r>
              <a:rPr lang="en-US" altLang="zh-TW" dirty="0"/>
              <a:t>Hash</a:t>
            </a:r>
            <a:endParaRPr lang="zh-TW" altLang="en-US" dirty="0"/>
          </a:p>
        </p:txBody>
      </p:sp>
      <p:sp>
        <p:nvSpPr>
          <p:cNvPr id="3" name="內容版面配置區 2">
            <a:extLst>
              <a:ext uri="{FF2B5EF4-FFF2-40B4-BE49-F238E27FC236}">
                <a16:creationId xmlns:a16="http://schemas.microsoft.com/office/drawing/2014/main" id="{EA0FF9B6-D5E9-4E5C-8739-A43679932DBC}"/>
              </a:ext>
            </a:extLst>
          </p:cNvPr>
          <p:cNvSpPr>
            <a:spLocks noGrp="1"/>
          </p:cNvSpPr>
          <p:nvPr>
            <p:ph idx="1"/>
          </p:nvPr>
        </p:nvSpPr>
        <p:spPr>
          <a:xfrm>
            <a:off x="838200" y="1473287"/>
            <a:ext cx="10515600" cy="4351338"/>
          </a:xfrm>
        </p:spPr>
        <p:txBody>
          <a:bodyPr/>
          <a:lstStyle/>
          <a:p>
            <a:r>
              <a:rPr lang="zh-TW" altLang="en-US" dirty="0"/>
              <a:t>中文：雜湊。</a:t>
            </a:r>
            <a:endParaRPr lang="en-US" altLang="zh-TW" dirty="0"/>
          </a:p>
          <a:p>
            <a:r>
              <a:rPr lang="zh-TW" altLang="en-US" dirty="0"/>
              <a:t>用來驗證資料是否被竄改。</a:t>
            </a:r>
          </a:p>
        </p:txBody>
      </p:sp>
      <p:pic>
        <p:nvPicPr>
          <p:cNvPr id="7" name="圖片 6">
            <a:extLst>
              <a:ext uri="{FF2B5EF4-FFF2-40B4-BE49-F238E27FC236}">
                <a16:creationId xmlns:a16="http://schemas.microsoft.com/office/drawing/2014/main" id="{EBFFDACC-7915-4256-8207-7718557C9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910" y="2829377"/>
            <a:ext cx="5674179" cy="3845453"/>
          </a:xfrm>
          <a:prstGeom prst="rect">
            <a:avLst/>
          </a:prstGeom>
        </p:spPr>
      </p:pic>
    </p:spTree>
    <p:extLst>
      <p:ext uri="{BB962C8B-B14F-4D97-AF65-F5344CB8AC3E}">
        <p14:creationId xmlns:p14="http://schemas.microsoft.com/office/powerpoint/2010/main" val="321045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D2EB9-34A7-4CCF-8824-97F4E40EB200}"/>
              </a:ext>
            </a:extLst>
          </p:cNvPr>
          <p:cNvSpPr>
            <a:spLocks noGrp="1"/>
          </p:cNvSpPr>
          <p:nvPr>
            <p:ph type="title"/>
          </p:nvPr>
        </p:nvSpPr>
        <p:spPr/>
        <p:txBody>
          <a:bodyPr/>
          <a:lstStyle/>
          <a:p>
            <a:pPr algn="ctr"/>
            <a:r>
              <a:rPr lang="en-US" altLang="zh-TW" dirty="0"/>
              <a:t>Message Digests - </a:t>
            </a:r>
            <a:r>
              <a:rPr lang="zh-TW" altLang="en-US" dirty="0"/>
              <a:t>特性</a:t>
            </a:r>
          </a:p>
        </p:txBody>
      </p:sp>
      <p:sp>
        <p:nvSpPr>
          <p:cNvPr id="3" name="內容版面配置區 2">
            <a:extLst>
              <a:ext uri="{FF2B5EF4-FFF2-40B4-BE49-F238E27FC236}">
                <a16:creationId xmlns:a16="http://schemas.microsoft.com/office/drawing/2014/main" id="{DB7A1B27-8EB8-4EF4-8AB6-861E262979EF}"/>
              </a:ext>
            </a:extLst>
          </p:cNvPr>
          <p:cNvSpPr>
            <a:spLocks noGrp="1"/>
          </p:cNvSpPr>
          <p:nvPr>
            <p:ph idx="1"/>
          </p:nvPr>
        </p:nvSpPr>
        <p:spPr/>
        <p:txBody>
          <a:bodyPr/>
          <a:lstStyle/>
          <a:p>
            <a:r>
              <a:rPr lang="zh-TW" altLang="en-US" dirty="0"/>
              <a:t>計算出 </a:t>
            </a:r>
            <a:r>
              <a:rPr lang="en-US" altLang="zh-TW" dirty="0"/>
              <a:t>Message Digests </a:t>
            </a:r>
            <a:r>
              <a:rPr lang="zh-TW" altLang="en-US" dirty="0"/>
              <a:t>不須花太多時間。</a:t>
            </a:r>
          </a:p>
          <a:p>
            <a:r>
              <a:rPr lang="zh-TW" altLang="en-US" dirty="0"/>
              <a:t>不可逆。</a:t>
            </a:r>
          </a:p>
          <a:p>
            <a:r>
              <a:rPr lang="zh-TW" altLang="en-US" dirty="0"/>
              <a:t>不同訊息所算出來的 </a:t>
            </a:r>
            <a:r>
              <a:rPr lang="en-US" altLang="zh-TW" dirty="0"/>
              <a:t>Message Digests </a:t>
            </a:r>
            <a:r>
              <a:rPr lang="zh-TW" altLang="en-US" dirty="0"/>
              <a:t>必須是不同的。</a:t>
            </a:r>
          </a:p>
        </p:txBody>
      </p:sp>
    </p:spTree>
    <p:extLst>
      <p:ext uri="{BB962C8B-B14F-4D97-AF65-F5344CB8AC3E}">
        <p14:creationId xmlns:p14="http://schemas.microsoft.com/office/powerpoint/2010/main" val="226877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8C23E-5588-4117-BE91-E11AE2AD9E4E}"/>
              </a:ext>
            </a:extLst>
          </p:cNvPr>
          <p:cNvSpPr>
            <a:spLocks noGrp="1"/>
          </p:cNvSpPr>
          <p:nvPr>
            <p:ph type="title"/>
          </p:nvPr>
        </p:nvSpPr>
        <p:spPr/>
        <p:txBody>
          <a:bodyPr/>
          <a:lstStyle/>
          <a:p>
            <a:pPr algn="ctr"/>
            <a:r>
              <a:rPr lang="en-US" altLang="zh-TW" dirty="0"/>
              <a:t>Hash Function</a:t>
            </a:r>
            <a:endParaRPr lang="zh-TW" altLang="en-US" dirty="0"/>
          </a:p>
        </p:txBody>
      </p:sp>
      <p:sp>
        <p:nvSpPr>
          <p:cNvPr id="3" name="內容版面配置區 2">
            <a:extLst>
              <a:ext uri="{FF2B5EF4-FFF2-40B4-BE49-F238E27FC236}">
                <a16:creationId xmlns:a16="http://schemas.microsoft.com/office/drawing/2014/main" id="{92C41C8D-5410-4129-9C8D-19EEF1223B05}"/>
              </a:ext>
            </a:extLst>
          </p:cNvPr>
          <p:cNvSpPr>
            <a:spLocks noGrp="1"/>
          </p:cNvSpPr>
          <p:nvPr>
            <p:ph idx="1"/>
          </p:nvPr>
        </p:nvSpPr>
        <p:spPr/>
        <p:txBody>
          <a:bodyPr/>
          <a:lstStyle/>
          <a:p>
            <a:r>
              <a:rPr lang="zh-TW" altLang="en-US" dirty="0"/>
              <a:t>計算出 </a:t>
            </a:r>
            <a:r>
              <a:rPr lang="en-US" altLang="zh-TW" dirty="0"/>
              <a:t>Message Digests </a:t>
            </a:r>
            <a:r>
              <a:rPr lang="zh-TW" altLang="en-US" dirty="0"/>
              <a:t>不須花太多時間。</a:t>
            </a:r>
          </a:p>
          <a:p>
            <a:r>
              <a:rPr lang="zh-TW" altLang="en-US" dirty="0"/>
              <a:t>不可逆。</a:t>
            </a:r>
          </a:p>
          <a:p>
            <a:r>
              <a:rPr lang="zh-TW" altLang="en-US" dirty="0"/>
              <a:t>不同訊息所算出來的 </a:t>
            </a:r>
            <a:r>
              <a:rPr lang="en-US" altLang="zh-TW" dirty="0"/>
              <a:t>Message Digests </a:t>
            </a:r>
            <a:r>
              <a:rPr lang="zh-TW" altLang="en-US" dirty="0"/>
              <a:t>必須是不同的。</a:t>
            </a:r>
          </a:p>
        </p:txBody>
      </p:sp>
    </p:spTree>
    <p:extLst>
      <p:ext uri="{BB962C8B-B14F-4D97-AF65-F5344CB8AC3E}">
        <p14:creationId xmlns:p14="http://schemas.microsoft.com/office/powerpoint/2010/main" val="1704468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750E7-B385-49F8-9CC2-B2C15D804CA0}"/>
              </a:ext>
            </a:extLst>
          </p:cNvPr>
          <p:cNvSpPr>
            <a:spLocks noGrp="1"/>
          </p:cNvSpPr>
          <p:nvPr>
            <p:ph type="title"/>
          </p:nvPr>
        </p:nvSpPr>
        <p:spPr/>
        <p:txBody>
          <a:bodyPr/>
          <a:lstStyle/>
          <a:p>
            <a:pPr algn="ctr"/>
            <a:r>
              <a:rPr lang="en-US" altLang="zh-TW" dirty="0"/>
              <a:t>MD5</a:t>
            </a:r>
            <a:r>
              <a:rPr lang="zh-TW" altLang="en-US" dirty="0"/>
              <a:t> </a:t>
            </a:r>
            <a:r>
              <a:rPr lang="en-US" altLang="zh-TW" dirty="0"/>
              <a:t>- </a:t>
            </a:r>
            <a:r>
              <a:rPr lang="zh-TW" altLang="en-US" dirty="0"/>
              <a:t>概述</a:t>
            </a:r>
          </a:p>
        </p:txBody>
      </p:sp>
      <p:sp>
        <p:nvSpPr>
          <p:cNvPr id="3" name="內容版面配置區 2">
            <a:extLst>
              <a:ext uri="{FF2B5EF4-FFF2-40B4-BE49-F238E27FC236}">
                <a16:creationId xmlns:a16="http://schemas.microsoft.com/office/drawing/2014/main" id="{8C19D41D-B81E-4110-AE49-04FA5F107419}"/>
              </a:ext>
            </a:extLst>
          </p:cNvPr>
          <p:cNvSpPr>
            <a:spLocks noGrp="1"/>
          </p:cNvSpPr>
          <p:nvPr>
            <p:ph idx="1"/>
          </p:nvPr>
        </p:nvSpPr>
        <p:spPr/>
        <p:txBody>
          <a:bodyPr/>
          <a:lstStyle/>
          <a:p>
            <a:r>
              <a:rPr lang="zh-TW" altLang="en-US" dirty="0"/>
              <a:t>一種被廣泛使用的密碼雜湊函式。</a:t>
            </a:r>
          </a:p>
          <a:p>
            <a:r>
              <a:rPr lang="zh-TW" altLang="en-US" dirty="0"/>
              <a:t>可以產生出一個</a:t>
            </a:r>
            <a:r>
              <a:rPr lang="en-US" altLang="zh-TW" dirty="0"/>
              <a:t>128</a:t>
            </a:r>
            <a:r>
              <a:rPr lang="zh-TW" altLang="en-US" dirty="0"/>
              <a:t>位元</a:t>
            </a:r>
            <a:r>
              <a:rPr lang="en-US" altLang="zh-TW" dirty="0"/>
              <a:t>(bit) </a:t>
            </a:r>
            <a:r>
              <a:rPr lang="zh-TW" altLang="en-US" dirty="0"/>
              <a:t>的 </a:t>
            </a:r>
            <a:r>
              <a:rPr lang="en-US" altLang="zh-TW" dirty="0"/>
              <a:t>Message Digest</a:t>
            </a:r>
            <a:r>
              <a:rPr lang="zh-TW" altLang="en-US" dirty="0"/>
              <a:t>。</a:t>
            </a:r>
          </a:p>
        </p:txBody>
      </p:sp>
    </p:spTree>
    <p:extLst>
      <p:ext uri="{BB962C8B-B14F-4D97-AF65-F5344CB8AC3E}">
        <p14:creationId xmlns:p14="http://schemas.microsoft.com/office/powerpoint/2010/main" val="175302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37F312-C3D4-4B42-BE4A-E5124CFFCE74}"/>
              </a:ext>
            </a:extLst>
          </p:cNvPr>
          <p:cNvSpPr>
            <a:spLocks noGrp="1"/>
          </p:cNvSpPr>
          <p:nvPr>
            <p:ph type="title"/>
          </p:nvPr>
        </p:nvSpPr>
        <p:spPr/>
        <p:txBody>
          <a:bodyPr/>
          <a:lstStyle/>
          <a:p>
            <a:pPr algn="ctr"/>
            <a:r>
              <a:rPr lang="en-US" altLang="zh-TW" dirty="0"/>
              <a:t>MD5 - </a:t>
            </a:r>
            <a:r>
              <a:rPr lang="zh-TW" altLang="en-US" dirty="0"/>
              <a:t>計算</a:t>
            </a:r>
          </a:p>
        </p:txBody>
      </p:sp>
      <p:sp>
        <p:nvSpPr>
          <p:cNvPr id="3" name="內容版面配置區 2">
            <a:extLst>
              <a:ext uri="{FF2B5EF4-FFF2-40B4-BE49-F238E27FC236}">
                <a16:creationId xmlns:a16="http://schemas.microsoft.com/office/drawing/2014/main" id="{E3F6F6C0-325E-4D49-BA96-0B6CB803326C}"/>
              </a:ext>
            </a:extLst>
          </p:cNvPr>
          <p:cNvSpPr>
            <a:spLocks noGrp="1"/>
          </p:cNvSpPr>
          <p:nvPr>
            <p:ph idx="1"/>
          </p:nvPr>
        </p:nvSpPr>
        <p:spPr/>
        <p:txBody>
          <a:bodyPr/>
          <a:lstStyle/>
          <a:p>
            <a:r>
              <a:rPr lang="en-US" altLang="zh-TW" dirty="0"/>
              <a:t>md5sum [filename]</a:t>
            </a:r>
            <a:endParaRPr lang="zh-TW" altLang="en-US" dirty="0"/>
          </a:p>
        </p:txBody>
      </p:sp>
      <p:pic>
        <p:nvPicPr>
          <p:cNvPr id="6" name="圖片 5">
            <a:extLst>
              <a:ext uri="{FF2B5EF4-FFF2-40B4-BE49-F238E27FC236}">
                <a16:creationId xmlns:a16="http://schemas.microsoft.com/office/drawing/2014/main" id="{EE4B95ED-5BBC-4DC8-9507-DBB6CC55F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845" y="3083390"/>
            <a:ext cx="7902309" cy="1387941"/>
          </a:xfrm>
          <a:prstGeom prst="rect">
            <a:avLst/>
          </a:prstGeom>
        </p:spPr>
      </p:pic>
    </p:spTree>
    <p:extLst>
      <p:ext uri="{BB962C8B-B14F-4D97-AF65-F5344CB8AC3E}">
        <p14:creationId xmlns:p14="http://schemas.microsoft.com/office/powerpoint/2010/main" val="2386803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D9117E-B524-4EC1-B360-6F99EA78A5E2}"/>
              </a:ext>
            </a:extLst>
          </p:cNvPr>
          <p:cNvSpPr>
            <a:spLocks noGrp="1"/>
          </p:cNvSpPr>
          <p:nvPr>
            <p:ph type="title"/>
          </p:nvPr>
        </p:nvSpPr>
        <p:spPr/>
        <p:txBody>
          <a:bodyPr/>
          <a:lstStyle/>
          <a:p>
            <a:pPr algn="ctr"/>
            <a:r>
              <a:rPr lang="en-US" altLang="zh-TW" dirty="0"/>
              <a:t>SHA256 - </a:t>
            </a:r>
            <a:r>
              <a:rPr lang="zh-TW" altLang="en-US" dirty="0"/>
              <a:t>概述</a:t>
            </a:r>
          </a:p>
        </p:txBody>
      </p:sp>
      <p:sp>
        <p:nvSpPr>
          <p:cNvPr id="3" name="內容版面配置區 2">
            <a:extLst>
              <a:ext uri="{FF2B5EF4-FFF2-40B4-BE49-F238E27FC236}">
                <a16:creationId xmlns:a16="http://schemas.microsoft.com/office/drawing/2014/main" id="{D7171D64-2DC6-4C2B-8EA3-E87C903D52F8}"/>
              </a:ext>
            </a:extLst>
          </p:cNvPr>
          <p:cNvSpPr>
            <a:spLocks noGrp="1"/>
          </p:cNvSpPr>
          <p:nvPr>
            <p:ph idx="1"/>
          </p:nvPr>
        </p:nvSpPr>
        <p:spPr/>
        <p:txBody>
          <a:bodyPr/>
          <a:lstStyle/>
          <a:p>
            <a:r>
              <a:rPr lang="zh-TW" altLang="en-US" dirty="0"/>
              <a:t>英文：</a:t>
            </a:r>
            <a:r>
              <a:rPr lang="en-US" altLang="zh-TW" dirty="0"/>
              <a:t>Secure Hash Algorithm</a:t>
            </a:r>
            <a:r>
              <a:rPr lang="zh-TW" altLang="en-US" dirty="0"/>
              <a:t>。</a:t>
            </a:r>
          </a:p>
          <a:p>
            <a:r>
              <a:rPr lang="zh-TW" altLang="en-US" dirty="0"/>
              <a:t>是</a:t>
            </a:r>
            <a:r>
              <a:rPr lang="en-US" altLang="zh-TW" dirty="0"/>
              <a:t>FIPS</a:t>
            </a:r>
            <a:r>
              <a:rPr lang="zh-TW" altLang="en-US" dirty="0"/>
              <a:t>所認證的安全雜湊演算法。</a:t>
            </a:r>
          </a:p>
        </p:txBody>
      </p:sp>
    </p:spTree>
    <p:extLst>
      <p:ext uri="{BB962C8B-B14F-4D97-AF65-F5344CB8AC3E}">
        <p14:creationId xmlns:p14="http://schemas.microsoft.com/office/powerpoint/2010/main" val="3785527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479802-179C-438D-BD28-FBCF35400C5C}"/>
              </a:ext>
            </a:extLst>
          </p:cNvPr>
          <p:cNvSpPr>
            <a:spLocks noGrp="1"/>
          </p:cNvSpPr>
          <p:nvPr>
            <p:ph type="title"/>
          </p:nvPr>
        </p:nvSpPr>
        <p:spPr/>
        <p:txBody>
          <a:bodyPr/>
          <a:lstStyle/>
          <a:p>
            <a:pPr algn="ctr"/>
            <a:r>
              <a:rPr lang="en-US" altLang="zh-TW" dirty="0"/>
              <a:t>SHA256 -</a:t>
            </a:r>
            <a:r>
              <a:rPr lang="zh-TW" altLang="en-US" dirty="0"/>
              <a:t> 計算</a:t>
            </a:r>
          </a:p>
        </p:txBody>
      </p:sp>
      <p:sp>
        <p:nvSpPr>
          <p:cNvPr id="3" name="內容版面配置區 2">
            <a:extLst>
              <a:ext uri="{FF2B5EF4-FFF2-40B4-BE49-F238E27FC236}">
                <a16:creationId xmlns:a16="http://schemas.microsoft.com/office/drawing/2014/main" id="{25B15308-B59B-48F3-BE04-D346DB4EE5E3}"/>
              </a:ext>
            </a:extLst>
          </p:cNvPr>
          <p:cNvSpPr>
            <a:spLocks noGrp="1"/>
          </p:cNvSpPr>
          <p:nvPr>
            <p:ph idx="1"/>
          </p:nvPr>
        </p:nvSpPr>
        <p:spPr/>
        <p:txBody>
          <a:bodyPr/>
          <a:lstStyle/>
          <a:p>
            <a:r>
              <a:rPr lang="en-US" altLang="zh-TW" dirty="0"/>
              <a:t>sha1sum [filename]</a:t>
            </a:r>
            <a:endParaRPr lang="zh-TW" altLang="en-US" dirty="0"/>
          </a:p>
        </p:txBody>
      </p:sp>
      <p:pic>
        <p:nvPicPr>
          <p:cNvPr id="5" name="圖片 4">
            <a:extLst>
              <a:ext uri="{FF2B5EF4-FFF2-40B4-BE49-F238E27FC236}">
                <a16:creationId xmlns:a16="http://schemas.microsoft.com/office/drawing/2014/main" id="{0D0504EA-2693-4B99-86C9-4A9D36AD3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387" y="3021041"/>
            <a:ext cx="9467225" cy="1391568"/>
          </a:xfrm>
          <a:prstGeom prst="rect">
            <a:avLst/>
          </a:prstGeom>
        </p:spPr>
      </p:pic>
    </p:spTree>
    <p:extLst>
      <p:ext uri="{BB962C8B-B14F-4D97-AF65-F5344CB8AC3E}">
        <p14:creationId xmlns:p14="http://schemas.microsoft.com/office/powerpoint/2010/main" val="424245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86F19-932E-4973-B231-3DF7CEEE5308}"/>
              </a:ext>
            </a:extLst>
          </p:cNvPr>
          <p:cNvSpPr>
            <a:spLocks noGrp="1"/>
          </p:cNvSpPr>
          <p:nvPr>
            <p:ph type="title"/>
          </p:nvPr>
        </p:nvSpPr>
        <p:spPr/>
        <p:txBody>
          <a:bodyPr/>
          <a:lstStyle/>
          <a:p>
            <a:pPr algn="ctr"/>
            <a:r>
              <a:rPr lang="en-US" altLang="zh-TW" dirty="0"/>
              <a:t>Agenda</a:t>
            </a:r>
            <a:endParaRPr lang="zh-TW" altLang="en-US" dirty="0"/>
          </a:p>
        </p:txBody>
      </p:sp>
      <p:sp>
        <p:nvSpPr>
          <p:cNvPr id="3" name="內容版面配置區 2">
            <a:extLst>
              <a:ext uri="{FF2B5EF4-FFF2-40B4-BE49-F238E27FC236}">
                <a16:creationId xmlns:a16="http://schemas.microsoft.com/office/drawing/2014/main" id="{BBACB606-9378-4FA2-8587-86A48CE85C1A}"/>
              </a:ext>
            </a:extLst>
          </p:cNvPr>
          <p:cNvSpPr>
            <a:spLocks noGrp="1"/>
          </p:cNvSpPr>
          <p:nvPr>
            <p:ph idx="1"/>
          </p:nvPr>
        </p:nvSpPr>
        <p:spPr>
          <a:xfrm>
            <a:off x="4625651" y="1769642"/>
            <a:ext cx="2940698" cy="4351338"/>
          </a:xfrm>
        </p:spPr>
        <p:txBody>
          <a:bodyPr>
            <a:normAutofit/>
          </a:bodyPr>
          <a:lstStyle/>
          <a:p>
            <a:r>
              <a:rPr lang="zh-TW" altLang="en-US" dirty="0"/>
              <a:t>指令用法</a:t>
            </a:r>
          </a:p>
          <a:p>
            <a:pPr lvl="1"/>
            <a:r>
              <a:rPr lang="en-US" altLang="zh-TW" dirty="0"/>
              <a:t>version</a:t>
            </a:r>
          </a:p>
          <a:p>
            <a:pPr lvl="1"/>
            <a:r>
              <a:rPr lang="en-US" altLang="zh-TW" dirty="0"/>
              <a:t>enc</a:t>
            </a:r>
          </a:p>
          <a:p>
            <a:r>
              <a:rPr lang="zh-TW" altLang="en-US" dirty="0"/>
              <a:t>對稱式加解密</a:t>
            </a:r>
          </a:p>
          <a:p>
            <a:pPr lvl="1"/>
            <a:r>
              <a:rPr lang="en-US" altLang="zh-TW" dirty="0"/>
              <a:t>AES</a:t>
            </a:r>
          </a:p>
          <a:p>
            <a:pPr lvl="2"/>
            <a:r>
              <a:rPr lang="zh-TW" altLang="en-US" dirty="0"/>
              <a:t>概述</a:t>
            </a:r>
          </a:p>
          <a:p>
            <a:pPr lvl="2"/>
            <a:r>
              <a:rPr lang="en-US" altLang="zh-TW" dirty="0"/>
              <a:t>Encrypt</a:t>
            </a:r>
          </a:p>
          <a:p>
            <a:pPr lvl="2"/>
            <a:r>
              <a:rPr lang="en-US" altLang="zh-TW" dirty="0"/>
              <a:t>Decrypt</a:t>
            </a:r>
          </a:p>
          <a:p>
            <a:pPr lvl="2"/>
            <a:r>
              <a:rPr lang="en-US" altLang="zh-TW" dirty="0"/>
              <a:t>Reference</a:t>
            </a:r>
          </a:p>
          <a:p>
            <a:endParaRPr lang="en-US" altLang="zh-TW" dirty="0"/>
          </a:p>
          <a:p>
            <a:endParaRPr lang="zh-TW" altLang="en-US" dirty="0"/>
          </a:p>
        </p:txBody>
      </p:sp>
    </p:spTree>
    <p:extLst>
      <p:ext uri="{BB962C8B-B14F-4D97-AF65-F5344CB8AC3E}">
        <p14:creationId xmlns:p14="http://schemas.microsoft.com/office/powerpoint/2010/main" val="95949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8EBDE-4C0B-4D17-80D5-4C90790CB8AD}"/>
              </a:ext>
            </a:extLst>
          </p:cNvPr>
          <p:cNvSpPr>
            <a:spLocks noGrp="1"/>
          </p:cNvSpPr>
          <p:nvPr>
            <p:ph type="title"/>
          </p:nvPr>
        </p:nvSpPr>
        <p:spPr/>
        <p:txBody>
          <a:bodyPr/>
          <a:lstStyle/>
          <a:p>
            <a:pPr algn="ctr"/>
            <a:r>
              <a:rPr lang="en-US" altLang="zh-TW" dirty="0"/>
              <a:t>Agenda</a:t>
            </a:r>
            <a:endParaRPr lang="zh-TW" altLang="en-US" dirty="0"/>
          </a:p>
        </p:txBody>
      </p:sp>
      <p:sp>
        <p:nvSpPr>
          <p:cNvPr id="3" name="內容版面配置區 2">
            <a:extLst>
              <a:ext uri="{FF2B5EF4-FFF2-40B4-BE49-F238E27FC236}">
                <a16:creationId xmlns:a16="http://schemas.microsoft.com/office/drawing/2014/main" id="{ED3FAACD-1638-44EE-82DC-668AF90D2B81}"/>
              </a:ext>
            </a:extLst>
          </p:cNvPr>
          <p:cNvSpPr>
            <a:spLocks noGrp="1"/>
          </p:cNvSpPr>
          <p:nvPr>
            <p:ph idx="1"/>
          </p:nvPr>
        </p:nvSpPr>
        <p:spPr>
          <a:xfrm>
            <a:off x="4532345" y="1690688"/>
            <a:ext cx="3127310" cy="4351338"/>
          </a:xfrm>
        </p:spPr>
        <p:txBody>
          <a:bodyPr/>
          <a:lstStyle/>
          <a:p>
            <a:r>
              <a:rPr lang="zh-TW" altLang="en-US" dirty="0"/>
              <a:t>非對稱式加解密</a:t>
            </a:r>
          </a:p>
          <a:p>
            <a:pPr lvl="1"/>
            <a:r>
              <a:rPr lang="en-US" altLang="zh-TW" dirty="0"/>
              <a:t>RSA</a:t>
            </a:r>
          </a:p>
          <a:p>
            <a:pPr lvl="2"/>
            <a:r>
              <a:rPr lang="zh-TW" altLang="en-US" dirty="0"/>
              <a:t>概述</a:t>
            </a:r>
          </a:p>
          <a:p>
            <a:pPr lvl="2"/>
            <a:r>
              <a:rPr lang="zh-TW" altLang="en-US" dirty="0"/>
              <a:t>生成私鑰</a:t>
            </a:r>
          </a:p>
          <a:p>
            <a:pPr lvl="2"/>
            <a:r>
              <a:rPr lang="zh-TW" altLang="en-US" dirty="0"/>
              <a:t>生成公鑰</a:t>
            </a:r>
          </a:p>
          <a:p>
            <a:pPr lvl="2"/>
            <a:r>
              <a:rPr lang="zh-TW" altLang="en-US" dirty="0"/>
              <a:t>加密</a:t>
            </a:r>
          </a:p>
          <a:p>
            <a:pPr lvl="2"/>
            <a:r>
              <a:rPr lang="zh-TW" altLang="en-US" dirty="0"/>
              <a:t>解密</a:t>
            </a:r>
          </a:p>
          <a:p>
            <a:endParaRPr lang="zh-TW" altLang="en-US" dirty="0"/>
          </a:p>
          <a:p>
            <a:endParaRPr lang="zh-TW" altLang="en-US" dirty="0"/>
          </a:p>
        </p:txBody>
      </p:sp>
    </p:spTree>
    <p:extLst>
      <p:ext uri="{BB962C8B-B14F-4D97-AF65-F5344CB8AC3E}">
        <p14:creationId xmlns:p14="http://schemas.microsoft.com/office/powerpoint/2010/main" val="426291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5E3CBA-CE00-4251-B0A8-4C204D67BF60}"/>
              </a:ext>
            </a:extLst>
          </p:cNvPr>
          <p:cNvSpPr>
            <a:spLocks noGrp="1"/>
          </p:cNvSpPr>
          <p:nvPr>
            <p:ph type="title"/>
          </p:nvPr>
        </p:nvSpPr>
        <p:spPr/>
        <p:txBody>
          <a:bodyPr/>
          <a:lstStyle/>
          <a:p>
            <a:pPr algn="ctr"/>
            <a:r>
              <a:rPr lang="en-US" altLang="zh-TW" dirty="0"/>
              <a:t>Agenda</a:t>
            </a:r>
            <a:endParaRPr lang="zh-TW" altLang="en-US" dirty="0"/>
          </a:p>
        </p:txBody>
      </p:sp>
      <p:sp>
        <p:nvSpPr>
          <p:cNvPr id="3" name="內容版面配置區 2">
            <a:extLst>
              <a:ext uri="{FF2B5EF4-FFF2-40B4-BE49-F238E27FC236}">
                <a16:creationId xmlns:a16="http://schemas.microsoft.com/office/drawing/2014/main" id="{202E29D5-74E1-452E-A144-FA312514F6D6}"/>
              </a:ext>
            </a:extLst>
          </p:cNvPr>
          <p:cNvSpPr>
            <a:spLocks noGrp="1"/>
          </p:cNvSpPr>
          <p:nvPr>
            <p:ph idx="1"/>
          </p:nvPr>
        </p:nvSpPr>
        <p:spPr/>
        <p:txBody>
          <a:bodyPr/>
          <a:lstStyle/>
          <a:p>
            <a:r>
              <a:rPr lang="en-US" altLang="zh-TW" dirty="0"/>
              <a:t>Hash</a:t>
            </a:r>
          </a:p>
          <a:p>
            <a:pPr lvl="1"/>
            <a:r>
              <a:rPr lang="zh-TW" altLang="en-US" dirty="0"/>
              <a:t>概述</a:t>
            </a:r>
          </a:p>
          <a:p>
            <a:pPr lvl="1"/>
            <a:r>
              <a:rPr lang="en-US" altLang="zh-TW" dirty="0"/>
              <a:t>Message Digest</a:t>
            </a:r>
          </a:p>
          <a:p>
            <a:pPr lvl="1"/>
            <a:r>
              <a:rPr lang="en-US" altLang="zh-TW" dirty="0"/>
              <a:t>Hash Function</a:t>
            </a:r>
          </a:p>
          <a:p>
            <a:pPr lvl="1"/>
            <a:r>
              <a:rPr lang="en-US" altLang="zh-TW" dirty="0"/>
              <a:t>md5</a:t>
            </a:r>
          </a:p>
          <a:p>
            <a:pPr lvl="1"/>
            <a:r>
              <a:rPr lang="en-US" altLang="zh-TW" dirty="0"/>
              <a:t>SHA</a:t>
            </a:r>
            <a:r>
              <a:rPr lang="zh-TW" altLang="en-US" dirty="0"/>
              <a:t>家族</a:t>
            </a:r>
          </a:p>
          <a:p>
            <a:endParaRPr lang="zh-TW" altLang="en-US" dirty="0"/>
          </a:p>
          <a:p>
            <a:endParaRPr lang="zh-TW" altLang="en-US" dirty="0"/>
          </a:p>
        </p:txBody>
      </p:sp>
    </p:spTree>
    <p:extLst>
      <p:ext uri="{BB962C8B-B14F-4D97-AF65-F5344CB8AC3E}">
        <p14:creationId xmlns:p14="http://schemas.microsoft.com/office/powerpoint/2010/main" val="390388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F82C1E-10FA-4228-A783-6750BF4957CB}"/>
              </a:ext>
            </a:extLst>
          </p:cNvPr>
          <p:cNvSpPr>
            <a:spLocks noGrp="1"/>
          </p:cNvSpPr>
          <p:nvPr>
            <p:ph type="title"/>
          </p:nvPr>
        </p:nvSpPr>
        <p:spPr/>
        <p:txBody>
          <a:bodyPr/>
          <a:lstStyle/>
          <a:p>
            <a:pPr algn="ctr"/>
            <a:r>
              <a:rPr lang="en-US" altLang="zh-TW" dirty="0" err="1"/>
              <a:t>Openssl</a:t>
            </a:r>
            <a:r>
              <a:rPr lang="en-US" altLang="zh-TW" dirty="0"/>
              <a:t> </a:t>
            </a:r>
            <a:r>
              <a:rPr lang="zh-TW" altLang="en-US" dirty="0"/>
              <a:t>介紹</a:t>
            </a:r>
          </a:p>
        </p:txBody>
      </p:sp>
      <p:sp>
        <p:nvSpPr>
          <p:cNvPr id="3" name="內容版面配置區 2">
            <a:extLst>
              <a:ext uri="{FF2B5EF4-FFF2-40B4-BE49-F238E27FC236}">
                <a16:creationId xmlns:a16="http://schemas.microsoft.com/office/drawing/2014/main" id="{7A9131CE-409D-43E2-B041-401B0C0A395D}"/>
              </a:ext>
            </a:extLst>
          </p:cNvPr>
          <p:cNvSpPr>
            <a:spLocks noGrp="1"/>
          </p:cNvSpPr>
          <p:nvPr>
            <p:ph idx="1"/>
          </p:nvPr>
        </p:nvSpPr>
        <p:spPr>
          <a:xfrm>
            <a:off x="838200" y="1690688"/>
            <a:ext cx="11166446" cy="4351338"/>
          </a:xfrm>
        </p:spPr>
        <p:txBody>
          <a:bodyPr/>
          <a:lstStyle/>
          <a:p>
            <a:r>
              <a:rPr lang="en-US" altLang="zh-TW" dirty="0"/>
              <a:t>OpenSSL </a:t>
            </a:r>
            <a:r>
              <a:rPr lang="zh-TW" altLang="en-US" dirty="0"/>
              <a:t>是一個加密工具包。</a:t>
            </a:r>
          </a:p>
          <a:p>
            <a:r>
              <a:rPr lang="zh-TW" altLang="en-US" dirty="0"/>
              <a:t>實現了 </a:t>
            </a:r>
            <a:r>
              <a:rPr lang="en-US" altLang="zh-TW" dirty="0"/>
              <a:t>SSL v2 / v3 </a:t>
            </a:r>
            <a:r>
              <a:rPr lang="zh-TW" altLang="en-US" dirty="0"/>
              <a:t>和 </a:t>
            </a:r>
            <a:r>
              <a:rPr lang="en-US" altLang="zh-TW" dirty="0"/>
              <a:t>TLS v1 </a:t>
            </a:r>
            <a:r>
              <a:rPr lang="zh-TW" altLang="en-US" dirty="0"/>
              <a:t>網絡協議以及它們所需的相關加密標準。</a:t>
            </a:r>
          </a:p>
        </p:txBody>
      </p:sp>
    </p:spTree>
    <p:extLst>
      <p:ext uri="{BB962C8B-B14F-4D97-AF65-F5344CB8AC3E}">
        <p14:creationId xmlns:p14="http://schemas.microsoft.com/office/powerpoint/2010/main" val="342473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CC7630-AB90-4FBC-B8E1-FFE06AEDC7C6}"/>
              </a:ext>
            </a:extLst>
          </p:cNvPr>
          <p:cNvSpPr>
            <a:spLocks noGrp="1"/>
          </p:cNvSpPr>
          <p:nvPr>
            <p:ph type="title"/>
          </p:nvPr>
        </p:nvSpPr>
        <p:spPr/>
        <p:txBody>
          <a:bodyPr/>
          <a:lstStyle/>
          <a:p>
            <a:pPr algn="ctr"/>
            <a:r>
              <a:rPr lang="en-US" altLang="zh-TW" dirty="0"/>
              <a:t>SSL</a:t>
            </a:r>
            <a:endParaRPr lang="zh-TW" altLang="en-US" dirty="0"/>
          </a:p>
        </p:txBody>
      </p:sp>
      <p:sp>
        <p:nvSpPr>
          <p:cNvPr id="3" name="內容版面配置區 2">
            <a:extLst>
              <a:ext uri="{FF2B5EF4-FFF2-40B4-BE49-F238E27FC236}">
                <a16:creationId xmlns:a16="http://schemas.microsoft.com/office/drawing/2014/main" id="{186FED05-93DF-4DDB-BC2D-1D2E47A86C67}"/>
              </a:ext>
            </a:extLst>
          </p:cNvPr>
          <p:cNvSpPr>
            <a:spLocks noGrp="1"/>
          </p:cNvSpPr>
          <p:nvPr>
            <p:ph idx="1"/>
          </p:nvPr>
        </p:nvSpPr>
        <p:spPr>
          <a:xfrm>
            <a:off x="697335" y="1792069"/>
            <a:ext cx="10797330" cy="4351338"/>
          </a:xfrm>
        </p:spPr>
        <p:txBody>
          <a:bodyPr/>
          <a:lstStyle/>
          <a:p>
            <a:r>
              <a:rPr lang="en-US" altLang="zh-TW" dirty="0"/>
              <a:t>Secure Sockets Layer(</a:t>
            </a:r>
            <a:r>
              <a:rPr lang="zh-TW" altLang="en-US" dirty="0"/>
              <a:t>安全通訊層</a:t>
            </a:r>
            <a:r>
              <a:rPr lang="en-US" altLang="zh-TW" dirty="0"/>
              <a:t>)</a:t>
            </a:r>
          </a:p>
          <a:p>
            <a:r>
              <a:rPr lang="zh-TW" altLang="en-US" dirty="0"/>
              <a:t>用於保持網際網路連線安全以及防止在兩個系統之間發送的所有敏感資料被罪犯讀取及修改任何傳輸的資訊，包括潛在的個人詳細資料。</a:t>
            </a:r>
          </a:p>
        </p:txBody>
      </p:sp>
    </p:spTree>
    <p:extLst>
      <p:ext uri="{BB962C8B-B14F-4D97-AF65-F5344CB8AC3E}">
        <p14:creationId xmlns:p14="http://schemas.microsoft.com/office/powerpoint/2010/main" val="111236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CC05C4-3C84-4F89-8DA8-D895177A2DEF}"/>
              </a:ext>
            </a:extLst>
          </p:cNvPr>
          <p:cNvSpPr>
            <a:spLocks noGrp="1"/>
          </p:cNvSpPr>
          <p:nvPr>
            <p:ph type="title"/>
          </p:nvPr>
        </p:nvSpPr>
        <p:spPr/>
        <p:txBody>
          <a:bodyPr/>
          <a:lstStyle/>
          <a:p>
            <a:pPr algn="ctr"/>
            <a:r>
              <a:rPr lang="en-US" altLang="zh-TW" dirty="0"/>
              <a:t>TLS</a:t>
            </a:r>
            <a:endParaRPr lang="zh-TW" altLang="en-US" dirty="0"/>
          </a:p>
        </p:txBody>
      </p:sp>
      <p:sp>
        <p:nvSpPr>
          <p:cNvPr id="3" name="內容版面配置區 2">
            <a:extLst>
              <a:ext uri="{FF2B5EF4-FFF2-40B4-BE49-F238E27FC236}">
                <a16:creationId xmlns:a16="http://schemas.microsoft.com/office/drawing/2014/main" id="{3AF3ED1B-7BAD-41CC-92DF-46ED2E43B4B3}"/>
              </a:ext>
            </a:extLst>
          </p:cNvPr>
          <p:cNvSpPr>
            <a:spLocks noGrp="1"/>
          </p:cNvSpPr>
          <p:nvPr>
            <p:ph idx="1"/>
          </p:nvPr>
        </p:nvSpPr>
        <p:spPr>
          <a:xfrm>
            <a:off x="838200" y="1825625"/>
            <a:ext cx="10025543" cy="2066867"/>
          </a:xfrm>
        </p:spPr>
        <p:txBody>
          <a:bodyPr/>
          <a:lstStyle/>
          <a:p>
            <a:r>
              <a:rPr lang="en-US" altLang="zh-TW" dirty="0"/>
              <a:t>Transport Layer Security(</a:t>
            </a:r>
            <a:r>
              <a:rPr lang="zh-TW" altLang="en-US" dirty="0"/>
              <a:t>傳輸層安全</a:t>
            </a:r>
            <a:r>
              <a:rPr lang="en-US" altLang="zh-TW" dirty="0"/>
              <a:t>)</a:t>
            </a:r>
          </a:p>
          <a:p>
            <a:r>
              <a:rPr lang="zh-TW" altLang="en-US" dirty="0"/>
              <a:t>是更新、更安全的 </a:t>
            </a:r>
            <a:r>
              <a:rPr lang="en-US" altLang="zh-TW" dirty="0"/>
              <a:t>SSL </a:t>
            </a:r>
            <a:r>
              <a:rPr lang="zh-TW" altLang="en-US" dirty="0"/>
              <a:t>版本，通常也會稱為</a:t>
            </a:r>
            <a:r>
              <a:rPr lang="en-US" altLang="zh-TW" dirty="0"/>
              <a:t>SSL</a:t>
            </a:r>
            <a:endParaRPr lang="zh-TW" altLang="en-US" dirty="0"/>
          </a:p>
        </p:txBody>
      </p:sp>
    </p:spTree>
    <p:extLst>
      <p:ext uri="{BB962C8B-B14F-4D97-AF65-F5344CB8AC3E}">
        <p14:creationId xmlns:p14="http://schemas.microsoft.com/office/powerpoint/2010/main" val="114868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8E7E37-FB6C-440D-B98C-E8412AABF2D0}"/>
              </a:ext>
            </a:extLst>
          </p:cNvPr>
          <p:cNvSpPr>
            <a:spLocks noGrp="1"/>
          </p:cNvSpPr>
          <p:nvPr>
            <p:ph type="title"/>
          </p:nvPr>
        </p:nvSpPr>
        <p:spPr/>
        <p:txBody>
          <a:bodyPr/>
          <a:lstStyle/>
          <a:p>
            <a:pPr algn="ctr"/>
            <a:r>
              <a:rPr lang="en-US" altLang="zh-TW" dirty="0" err="1"/>
              <a:t>Openssl</a:t>
            </a:r>
            <a:r>
              <a:rPr lang="en-US" altLang="zh-TW" dirty="0"/>
              <a:t> -</a:t>
            </a:r>
            <a:r>
              <a:rPr lang="zh-TW" altLang="en-US" dirty="0"/>
              <a:t>可用於</a:t>
            </a:r>
          </a:p>
        </p:txBody>
      </p:sp>
      <p:sp>
        <p:nvSpPr>
          <p:cNvPr id="3" name="內容版面配置區 2">
            <a:extLst>
              <a:ext uri="{FF2B5EF4-FFF2-40B4-BE49-F238E27FC236}">
                <a16:creationId xmlns:a16="http://schemas.microsoft.com/office/drawing/2014/main" id="{D813190B-3726-41F8-BF29-FAC3217B4F5E}"/>
              </a:ext>
            </a:extLst>
          </p:cNvPr>
          <p:cNvSpPr>
            <a:spLocks noGrp="1"/>
          </p:cNvSpPr>
          <p:nvPr>
            <p:ph idx="1"/>
          </p:nvPr>
        </p:nvSpPr>
        <p:spPr>
          <a:xfrm>
            <a:off x="838200" y="1825625"/>
            <a:ext cx="10797330" cy="4351338"/>
          </a:xfrm>
        </p:spPr>
        <p:txBody>
          <a:bodyPr/>
          <a:lstStyle/>
          <a:p>
            <a:r>
              <a:rPr lang="zh-TW" altLang="en-US" dirty="0"/>
              <a:t>建立和管理私鑰</a:t>
            </a:r>
            <a:r>
              <a:rPr lang="en-US" altLang="zh-TW" dirty="0"/>
              <a:t>(private keys)</a:t>
            </a:r>
            <a:r>
              <a:rPr lang="zh-TW" altLang="en-US" dirty="0"/>
              <a:t>、公鑰</a:t>
            </a:r>
            <a:r>
              <a:rPr lang="en-US" altLang="zh-TW" dirty="0"/>
              <a:t>(public keys)</a:t>
            </a:r>
            <a:r>
              <a:rPr lang="zh-TW" altLang="en-US" dirty="0"/>
              <a:t>和參數</a:t>
            </a:r>
            <a:r>
              <a:rPr lang="en-US" altLang="zh-TW" dirty="0"/>
              <a:t>(parameters)</a:t>
            </a:r>
          </a:p>
          <a:p>
            <a:r>
              <a:rPr lang="zh-TW" altLang="en-US" dirty="0"/>
              <a:t>公鑰加密操作</a:t>
            </a:r>
          </a:p>
          <a:p>
            <a:r>
              <a:rPr lang="zh-TW" altLang="en-US" dirty="0"/>
              <a:t>生成</a:t>
            </a:r>
            <a:r>
              <a:rPr lang="en-US" altLang="zh-TW" dirty="0"/>
              <a:t>x.509</a:t>
            </a:r>
            <a:r>
              <a:rPr lang="zh-TW" altLang="en-US" dirty="0"/>
              <a:t>證書</a:t>
            </a:r>
            <a:r>
              <a:rPr lang="en-US" altLang="zh-TW" dirty="0"/>
              <a:t>(certificate)</a:t>
            </a:r>
            <a:r>
              <a:rPr lang="zh-TW" altLang="en-US" dirty="0"/>
              <a:t>、</a:t>
            </a:r>
            <a:r>
              <a:rPr lang="en-US" altLang="zh-TW" dirty="0"/>
              <a:t>CSRs</a:t>
            </a:r>
            <a:r>
              <a:rPr lang="zh-TW" altLang="en-US" dirty="0"/>
              <a:t>和</a:t>
            </a:r>
            <a:r>
              <a:rPr lang="en-US" altLang="zh-TW" dirty="0"/>
              <a:t>CRLs</a:t>
            </a:r>
          </a:p>
          <a:p>
            <a:r>
              <a:rPr lang="zh-TW" altLang="en-US" dirty="0"/>
              <a:t>計算</a:t>
            </a:r>
            <a:r>
              <a:rPr lang="en-US" altLang="zh-TW" dirty="0"/>
              <a:t>Message Digests</a:t>
            </a:r>
          </a:p>
          <a:p>
            <a:r>
              <a:rPr lang="zh-TW" altLang="en-US" dirty="0"/>
              <a:t>加密</a:t>
            </a:r>
            <a:r>
              <a:rPr lang="en-US" altLang="zh-TW" dirty="0"/>
              <a:t>(Encryption)</a:t>
            </a:r>
            <a:r>
              <a:rPr lang="zh-TW" altLang="en-US" dirty="0"/>
              <a:t>或解密</a:t>
            </a:r>
            <a:r>
              <a:rPr lang="en-US" altLang="zh-TW" dirty="0"/>
              <a:t>(Decryption)</a:t>
            </a:r>
          </a:p>
          <a:p>
            <a:r>
              <a:rPr lang="en-US" altLang="zh-TW" dirty="0"/>
              <a:t>SSL / TLS </a:t>
            </a:r>
            <a:r>
              <a:rPr lang="zh-TW" altLang="en-US" dirty="0"/>
              <a:t>客戶端</a:t>
            </a:r>
            <a:r>
              <a:rPr lang="en-US" altLang="zh-TW" dirty="0"/>
              <a:t>(Client)</a:t>
            </a:r>
            <a:r>
              <a:rPr lang="zh-TW" altLang="en-US" dirty="0"/>
              <a:t>和伺服端</a:t>
            </a:r>
            <a:r>
              <a:rPr lang="en-US" altLang="zh-TW" dirty="0"/>
              <a:t>(Server)</a:t>
            </a:r>
            <a:r>
              <a:rPr lang="zh-TW" altLang="en-US" dirty="0"/>
              <a:t>測試</a:t>
            </a:r>
          </a:p>
          <a:p>
            <a:r>
              <a:rPr lang="zh-TW" altLang="en-US" dirty="0"/>
              <a:t>處理</a:t>
            </a:r>
            <a:r>
              <a:rPr lang="en-US" altLang="zh-TW" dirty="0"/>
              <a:t>S / MIME</a:t>
            </a:r>
            <a:r>
              <a:rPr lang="zh-TW" altLang="en-US" dirty="0"/>
              <a:t>的簽章</a:t>
            </a:r>
            <a:r>
              <a:rPr lang="en-US" altLang="zh-TW" dirty="0"/>
              <a:t>(signed)</a:t>
            </a:r>
            <a:r>
              <a:rPr lang="zh-TW" altLang="en-US" dirty="0"/>
              <a:t>或加密郵件</a:t>
            </a:r>
          </a:p>
          <a:p>
            <a:r>
              <a:rPr lang="zh-TW" altLang="en-US" dirty="0"/>
              <a:t>時間戳請求</a:t>
            </a:r>
            <a:r>
              <a:rPr lang="en-US" altLang="zh-TW" dirty="0"/>
              <a:t>(requests)</a:t>
            </a:r>
            <a:r>
              <a:rPr lang="zh-TW" altLang="en-US" dirty="0"/>
              <a:t>、生成</a:t>
            </a:r>
            <a:r>
              <a:rPr lang="en-US" altLang="zh-TW" dirty="0"/>
              <a:t>(generation)</a:t>
            </a:r>
            <a:r>
              <a:rPr lang="zh-TW" altLang="en-US" dirty="0"/>
              <a:t>和驗證</a:t>
            </a:r>
            <a:r>
              <a:rPr lang="en-US" altLang="zh-TW" dirty="0"/>
              <a:t>(verification)</a:t>
            </a:r>
            <a:endParaRPr lang="zh-TW" altLang="en-US" dirty="0"/>
          </a:p>
        </p:txBody>
      </p:sp>
    </p:spTree>
    <p:extLst>
      <p:ext uri="{BB962C8B-B14F-4D97-AF65-F5344CB8AC3E}">
        <p14:creationId xmlns:p14="http://schemas.microsoft.com/office/powerpoint/2010/main" val="4214639609"/>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996</Words>
  <Application>Microsoft Office PowerPoint</Application>
  <PresentationFormat>寬螢幕</PresentationFormat>
  <Paragraphs>131</Paragraphs>
  <Slides>26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Arial</vt:lpstr>
      <vt:lpstr>Calibri</vt:lpstr>
      <vt:lpstr>Calibri Light</vt:lpstr>
      <vt:lpstr>Wingdings</vt:lpstr>
      <vt:lpstr>Office Theme</vt:lpstr>
      <vt:lpstr>使用openssl實作現代密碼學</vt:lpstr>
      <vt:lpstr>Agenda</vt:lpstr>
      <vt:lpstr>Agenda</vt:lpstr>
      <vt:lpstr>Agenda</vt:lpstr>
      <vt:lpstr>Agenda</vt:lpstr>
      <vt:lpstr>Openssl 介紹</vt:lpstr>
      <vt:lpstr>SSL</vt:lpstr>
      <vt:lpstr>TLS</vt:lpstr>
      <vt:lpstr>Openssl -可用於</vt:lpstr>
      <vt:lpstr>Openssl - 指令用法</vt:lpstr>
      <vt:lpstr>對稱式加解密</vt:lpstr>
      <vt:lpstr>AES - Encrypt</vt:lpstr>
      <vt:lpstr>AES - Decrypt</vt:lpstr>
      <vt:lpstr>非對稱式加解密</vt:lpstr>
      <vt:lpstr>RSA - 概述</vt:lpstr>
      <vt:lpstr>RSA -生成私鑰(Private Key)</vt:lpstr>
      <vt:lpstr>RSA -生成公鑰(Public Key)</vt:lpstr>
      <vt:lpstr>RSA -加密(Encrypt)</vt:lpstr>
      <vt:lpstr>RSA -解密(decrypt)</vt:lpstr>
      <vt:lpstr>Hash</vt:lpstr>
      <vt:lpstr>Message Digests - 特性</vt:lpstr>
      <vt:lpstr>Hash Function</vt:lpstr>
      <vt:lpstr>MD5 - 概述</vt:lpstr>
      <vt:lpstr>MD5 - 計算</vt:lpstr>
      <vt:lpstr>SHA256 - 概述</vt:lpstr>
      <vt:lpstr>SHA256 - 計算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使用openssl實作現代密碼學</dc:title>
  <dc:creator>崇睿 何</dc:creator>
  <cp:lastModifiedBy>崇睿 何</cp:lastModifiedBy>
  <cp:revision>1</cp:revision>
  <dcterms:created xsi:type="dcterms:W3CDTF">2021-11-18T09:51:46Z</dcterms:created>
  <dcterms:modified xsi:type="dcterms:W3CDTF">2021-11-18T13:39:01Z</dcterms:modified>
</cp:coreProperties>
</file>