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61" r:id="rId13"/>
    <p:sldId id="278" r:id="rId14"/>
    <p:sldId id="276" r:id="rId15"/>
    <p:sldId id="277" r:id="rId16"/>
    <p:sldId id="262" r:id="rId17"/>
    <p:sldId id="279" r:id="rId18"/>
    <p:sldId id="280" r:id="rId19"/>
    <p:sldId id="281" r:id="rId20"/>
    <p:sldId id="263" r:id="rId21"/>
    <p:sldId id="282" r:id="rId22"/>
    <p:sldId id="283" r:id="rId23"/>
    <p:sldId id="284" r:id="rId24"/>
    <p:sldId id="285" r:id="rId25"/>
    <p:sldId id="264" r:id="rId26"/>
    <p:sldId id="286" r:id="rId27"/>
    <p:sldId id="287" r:id="rId28"/>
    <p:sldId id="288" r:id="rId29"/>
    <p:sldId id="289" r:id="rId30"/>
    <p:sldId id="290" r:id="rId31"/>
    <p:sldId id="265" r:id="rId32"/>
    <p:sldId id="291" r:id="rId33"/>
    <p:sldId id="292" r:id="rId34"/>
    <p:sldId id="266" r:id="rId35"/>
    <p:sldId id="293" r:id="rId36"/>
    <p:sldId id="294" r:id="rId37"/>
    <p:sldId id="295" r:id="rId38"/>
    <p:sldId id="267" r:id="rId39"/>
    <p:sldId id="296" r:id="rId40"/>
    <p:sldId id="297" r:id="rId41"/>
    <p:sldId id="268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0FC-2F14-4CCF-B098-087B04B09870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679-D65D-44AB-9C95-8D5D6B2A3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44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0FC-2F14-4CCF-B098-087B04B09870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679-D65D-44AB-9C95-8D5D6B2A3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4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0FC-2F14-4CCF-B098-087B04B09870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679-D65D-44AB-9C95-8D5D6B2A3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7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0FC-2F14-4CCF-B098-087B04B09870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679-D65D-44AB-9C95-8D5D6B2A3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36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0FC-2F14-4CCF-B098-087B04B09870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679-D65D-44AB-9C95-8D5D6B2A3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53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0FC-2F14-4CCF-B098-087B04B09870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679-D65D-44AB-9C95-8D5D6B2A3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72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0FC-2F14-4CCF-B098-087B04B09870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679-D65D-44AB-9C95-8D5D6B2A3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32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0FC-2F14-4CCF-B098-087B04B09870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679-D65D-44AB-9C95-8D5D6B2A3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05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0FC-2F14-4CCF-B098-087B04B09870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679-D65D-44AB-9C95-8D5D6B2A3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5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0FC-2F14-4CCF-B098-087B04B09870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679-D65D-44AB-9C95-8D5D6B2A3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52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0FC-2F14-4CCF-B098-087B04B09870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2679-D65D-44AB-9C95-8D5D6B2A3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86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B0FC-2F14-4CCF-B098-087B04B09870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A2679-D65D-44AB-9C95-8D5D6B2A3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846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long.com.tw/products/9781593279127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vk/practical-binary" TargetMode="External"/><Relationship Id="rId7" Type="http://schemas.openxmlformats.org/officeDocument/2006/relationships/hyperlink" Target="magnet:?xt=urn:btih:D101601A372AE7FD52FA36986B2B397434563627&amp;dn=binary.ova&amp;tr=udp%3a//tracker.torrent.eu.org%3a451/announce" TargetMode="External"/><Relationship Id="rId2" Type="http://schemas.openxmlformats.org/officeDocument/2006/relationships/hyperlink" Target="https://practicalbinaryanalysi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acticalbinaryanalysis.com/file/binary.torrent" TargetMode="External"/><Relationship Id="rId5" Type="http://schemas.openxmlformats.org/officeDocument/2006/relationships/hyperlink" Target="https://surfdrive.surf.nl/files/index.php/s/wV0pHO91VEGghTl/download" TargetMode="External"/><Relationship Id="rId4" Type="http://schemas.openxmlformats.org/officeDocument/2006/relationships/hyperlink" Target="https://nostarch.com/download/PracticalBinary_Ch5.pdf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D2C8B-3845-4977-8848-55BBC181F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4175" y="1881826"/>
            <a:ext cx="7583647" cy="1102557"/>
          </a:xfrm>
        </p:spPr>
        <p:txBody>
          <a:bodyPr>
            <a:normAutofit/>
          </a:bodyPr>
          <a:lstStyle/>
          <a:p>
            <a:r>
              <a:rPr lang="zh-TW" altLang="en-US" sz="7200" dirty="0"/>
              <a:t>逆向工程實測報告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E5C3D9-2531-4B04-8F48-7F0B14AB9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0604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姓名：何崇睿</a:t>
            </a:r>
            <a:endParaRPr lang="en-US" altLang="zh-TW" dirty="0"/>
          </a:p>
          <a:p>
            <a:r>
              <a:rPr lang="zh-TW" altLang="en-US" dirty="0"/>
              <a:t>班級：資工一</a:t>
            </a:r>
            <a:r>
              <a:rPr lang="en-US" altLang="zh-TW" dirty="0"/>
              <a:t>A</a:t>
            </a:r>
          </a:p>
          <a:p>
            <a:r>
              <a:rPr lang="zh-TW" altLang="en-US" dirty="0"/>
              <a:t>學號：</a:t>
            </a:r>
            <a:r>
              <a:rPr lang="en-US" altLang="zh-TW" dirty="0"/>
              <a:t>4100E005</a:t>
            </a:r>
          </a:p>
          <a:p>
            <a:r>
              <a:rPr lang="zh-TW" altLang="en-US" dirty="0"/>
              <a:t>指導老師：龍大大</a:t>
            </a:r>
          </a:p>
        </p:txBody>
      </p:sp>
    </p:spTree>
    <p:extLst>
      <p:ext uri="{BB962C8B-B14F-4D97-AF65-F5344CB8AC3E}">
        <p14:creationId xmlns:p14="http://schemas.microsoft.com/office/powerpoint/2010/main" val="3081873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31402-395D-4B59-901C-FD7B1AD3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3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自次使用 </a:t>
            </a:r>
            <a:r>
              <a:rPr lang="en-US" altLang="zh-TW" sz="3600" dirty="0"/>
              <a:t>file </a:t>
            </a:r>
            <a:r>
              <a:rPr lang="zh-TW" altLang="en-US" sz="3600" dirty="0"/>
              <a:t>指令檢查，</a:t>
            </a:r>
            <a:r>
              <a:rPr lang="en-US" altLang="zh-TW" sz="3600" dirty="0" err="1"/>
              <a:t>payload_decode</a:t>
            </a:r>
            <a:r>
              <a:rPr lang="zh-TW" altLang="en-US" sz="3600" dirty="0"/>
              <a:t> 的檔案類型，可以看到，它還是一樣是一個壓縮檔，只是這次是用 </a:t>
            </a:r>
            <a:r>
              <a:rPr lang="en-US" altLang="zh-TW" sz="3600" dirty="0"/>
              <a:t>tar </a:t>
            </a:r>
            <a:r>
              <a:rPr lang="zh-TW" altLang="en-US" sz="3600" dirty="0"/>
              <a:t>壓縮的，所以需要用 </a:t>
            </a:r>
            <a:r>
              <a:rPr lang="en-US" altLang="zh-TW" sz="3600" dirty="0"/>
              <a:t>tar </a:t>
            </a:r>
            <a:r>
              <a:rPr lang="zh-TW" altLang="en-US" sz="3600" dirty="0"/>
              <a:t>解壓縮。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4DA4EB-853A-49CB-A1EA-B1DA60D5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83117"/>
            <a:ext cx="2420924" cy="5245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FA402CC-F0F4-491E-B07A-E4629801F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5" y="2706509"/>
            <a:ext cx="9561189" cy="14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7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18078B-B326-433D-A605-3327F51E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72064"/>
          </a:xfrm>
        </p:spPr>
        <p:txBody>
          <a:bodyPr>
            <a:normAutofit fontScale="90000"/>
          </a:bodyPr>
          <a:lstStyle/>
          <a:p>
            <a:r>
              <a:rPr lang="zh-TW" altLang="en-US" sz="4000" dirty="0"/>
              <a:t>然後一樣檢查 </a:t>
            </a:r>
            <a:r>
              <a:rPr lang="en-US" altLang="zh-TW" sz="4000" dirty="0" err="1"/>
              <a:t>ctf</a:t>
            </a:r>
            <a:r>
              <a:rPr lang="en-US" altLang="zh-TW" sz="4000" dirty="0"/>
              <a:t> </a:t>
            </a:r>
            <a:r>
              <a:rPr lang="zh-TW" altLang="en-US" sz="4000" dirty="0"/>
              <a:t>和 </a:t>
            </a:r>
            <a:r>
              <a:rPr lang="en-US" altLang="zh-TW" sz="4000" dirty="0"/>
              <a:t>67b8601 </a:t>
            </a:r>
            <a:r>
              <a:rPr lang="zh-TW" altLang="en-US" sz="4000" dirty="0"/>
              <a:t>的檔案類型，發現 </a:t>
            </a:r>
            <a:r>
              <a:rPr lang="en-US" altLang="zh-TW" sz="4000" dirty="0" err="1"/>
              <a:t>ctf</a:t>
            </a:r>
            <a:r>
              <a:rPr lang="zh-TW" altLang="en-US" sz="4000" dirty="0"/>
              <a:t> 是 </a:t>
            </a:r>
            <a:r>
              <a:rPr lang="en-US" altLang="zh-TW" sz="4000" dirty="0"/>
              <a:t>Linux </a:t>
            </a:r>
            <a:r>
              <a:rPr lang="zh-TW" altLang="en-US" sz="4000" dirty="0"/>
              <a:t>的執行檔，</a:t>
            </a:r>
            <a:r>
              <a:rPr lang="en-US" altLang="zh-TW" sz="4000" dirty="0"/>
              <a:t> 67b8601 </a:t>
            </a:r>
            <a:r>
              <a:rPr lang="zh-TW" altLang="en-US" sz="4000" dirty="0"/>
              <a:t>是 </a:t>
            </a:r>
            <a:r>
              <a:rPr lang="en-US" altLang="zh-TW" sz="4000" dirty="0" err="1"/>
              <a:t>Windws</a:t>
            </a:r>
            <a:r>
              <a:rPr lang="zh-TW" altLang="en-US" sz="4000" dirty="0"/>
              <a:t> 的執行檔。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3A3292-A562-4717-9D92-34BE5BBD2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6" y="2760875"/>
            <a:ext cx="9610725" cy="4857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143681-20FD-4487-BD5A-B6C760F9C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57" y="4316837"/>
            <a:ext cx="8334885" cy="6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3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F4DC1-94B7-41CC-BF66-CC407FB8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5.2  </a:t>
            </a:r>
            <a:r>
              <a:rPr lang="zh-TW" altLang="en-US" sz="5400" dirty="0"/>
              <a:t>使用 </a:t>
            </a:r>
            <a:r>
              <a:rPr lang="en-US" altLang="zh-TW" sz="5400" dirty="0" err="1"/>
              <a:t>ldd</a:t>
            </a:r>
            <a:r>
              <a:rPr lang="en-US" altLang="zh-TW" sz="5400" dirty="0"/>
              <a:t> </a:t>
            </a:r>
            <a:r>
              <a:rPr lang="zh-TW" altLang="en-US" sz="5400" dirty="0"/>
              <a:t>探索依賴性</a:t>
            </a:r>
          </a:p>
        </p:txBody>
      </p:sp>
    </p:spTree>
    <p:extLst>
      <p:ext uri="{BB962C8B-B14F-4D97-AF65-F5344CB8AC3E}">
        <p14:creationId xmlns:p14="http://schemas.microsoft.com/office/powerpoint/2010/main" val="66804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00FA3-985A-49E5-AF37-6C1F5D6F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因為是在 </a:t>
            </a:r>
            <a:r>
              <a:rPr lang="en-US" altLang="zh-TW" sz="4000" dirty="0"/>
              <a:t>VM</a:t>
            </a:r>
            <a:r>
              <a:rPr lang="zh-TW" altLang="en-US" sz="4000" dirty="0"/>
              <a:t> 中運行，所以可以直接執行 </a:t>
            </a:r>
            <a:r>
              <a:rPr lang="en-US" altLang="zh-TW" sz="4000" dirty="0" err="1"/>
              <a:t>ctf</a:t>
            </a:r>
            <a:r>
              <a:rPr lang="zh-TW" altLang="en-US" sz="4000" dirty="0"/>
              <a:t> 這個未知的執行檔。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59CD5B-271A-453B-AB79-15CCB4D5B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6"/>
          <a:stretch/>
        </p:blipFill>
        <p:spPr>
          <a:xfrm>
            <a:off x="857433" y="3157319"/>
            <a:ext cx="10477133" cy="54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0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B9AE4-3400-4D2E-9641-5B3B2864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85" y="282090"/>
            <a:ext cx="9731228" cy="171135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執行 </a:t>
            </a:r>
            <a:r>
              <a:rPr lang="en-US" altLang="zh-TW" sz="3200" dirty="0" err="1"/>
              <a:t>ctf</a:t>
            </a:r>
            <a:r>
              <a:rPr lang="zh-TW" altLang="en-US" sz="3200" dirty="0"/>
              <a:t> 之後，看到了一個錯誤訊息寫說找不到</a:t>
            </a:r>
            <a:r>
              <a:rPr lang="en-US" altLang="zh-TW" sz="3200" dirty="0"/>
              <a:t>lib5ae9b7f.so</a:t>
            </a:r>
            <a:r>
              <a:rPr lang="zh-TW" altLang="en-US" sz="3200" dirty="0"/>
              <a:t> 這個 </a:t>
            </a:r>
            <a:r>
              <a:rPr lang="en-US" altLang="zh-TW" sz="3200" dirty="0"/>
              <a:t>library</a:t>
            </a:r>
            <a:r>
              <a:rPr lang="zh-TW" altLang="en-US" sz="3200" dirty="0"/>
              <a:t>，所以要先確認還有沒有其他跟 </a:t>
            </a:r>
            <a:r>
              <a:rPr lang="en-US" altLang="zh-TW" sz="3200" dirty="0" err="1"/>
              <a:t>ctf</a:t>
            </a:r>
            <a:r>
              <a:rPr lang="en-US" altLang="zh-TW" sz="3200" dirty="0"/>
              <a:t> </a:t>
            </a:r>
            <a:r>
              <a:rPr lang="zh-TW" altLang="en-US" sz="3200" dirty="0"/>
              <a:t>鏈接的 </a:t>
            </a:r>
            <a:r>
              <a:rPr lang="en-US" altLang="zh-TW" sz="3200" dirty="0"/>
              <a:t>library </a:t>
            </a:r>
            <a:r>
              <a:rPr lang="zh-TW" altLang="en-US" sz="3200" dirty="0"/>
              <a:t>找不到。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33E8E4-7A95-401B-B108-D2661AC8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61" y="5498503"/>
            <a:ext cx="4362450" cy="6762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4AAA9BC-A4B3-410E-BE66-8839D9D9D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009" y="2627391"/>
            <a:ext cx="9103981" cy="16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0AB6A-ED57-4016-879A-14FB2B29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20" y="323180"/>
            <a:ext cx="10319159" cy="2067682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現在已經知道，沒有其他與 </a:t>
            </a:r>
            <a:r>
              <a:rPr lang="en-US" altLang="zh-TW" sz="3200" dirty="0" err="1"/>
              <a:t>ctf</a:t>
            </a:r>
            <a:r>
              <a:rPr lang="zh-TW" altLang="en-US" sz="3200" dirty="0"/>
              <a:t> 鏈接的 </a:t>
            </a:r>
            <a:r>
              <a:rPr lang="en-US" altLang="zh-TW" sz="3200" dirty="0"/>
              <a:t>library </a:t>
            </a:r>
            <a:r>
              <a:rPr lang="zh-TW" altLang="en-US" sz="3200" dirty="0"/>
              <a:t>有問題，現在就只需要找出 </a:t>
            </a:r>
            <a:r>
              <a:rPr lang="en-US" altLang="zh-TW" sz="3200" dirty="0"/>
              <a:t>lib5ae9b7f.so</a:t>
            </a:r>
            <a:r>
              <a:rPr lang="zh-TW" altLang="en-US" sz="3200" dirty="0"/>
              <a:t> 就好了。所有二進制文件和 </a:t>
            </a:r>
            <a:r>
              <a:rPr lang="en-US" altLang="zh-TW" sz="3200" dirty="0"/>
              <a:t>library </a:t>
            </a:r>
            <a:r>
              <a:rPr lang="zh-TW" altLang="en-US" sz="3200" dirty="0"/>
              <a:t>都包含 </a:t>
            </a:r>
            <a:r>
              <a:rPr lang="en-US" altLang="zh-TW" sz="3200" dirty="0"/>
              <a:t>0x7f ELF</a:t>
            </a:r>
            <a:r>
              <a:rPr lang="zh-TW" altLang="en-US" sz="3200" dirty="0"/>
              <a:t> 這個序列，接下來就用 </a:t>
            </a:r>
            <a:r>
              <a:rPr lang="en-US" altLang="zh-TW" sz="3200" dirty="0"/>
              <a:t>grep </a:t>
            </a:r>
            <a:r>
              <a:rPr lang="zh-TW" altLang="en-US" sz="3200" dirty="0"/>
              <a:t>指令尋找符合的檔案。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F1998A-8291-4F19-BD8C-C328D93C0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4"/>
          <a:stretch/>
        </p:blipFill>
        <p:spPr>
          <a:xfrm>
            <a:off x="2434336" y="3288485"/>
            <a:ext cx="7323328" cy="10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1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B411C-D160-47C9-B637-D831FA89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5.3  </a:t>
            </a:r>
            <a:r>
              <a:rPr lang="zh-TW" altLang="en-US" sz="5400" dirty="0"/>
              <a:t>使用 </a:t>
            </a:r>
            <a:r>
              <a:rPr lang="en-US" altLang="zh-TW" sz="5400" dirty="0" err="1"/>
              <a:t>xxd</a:t>
            </a:r>
            <a:r>
              <a:rPr lang="en-US" altLang="zh-TW" sz="5400" dirty="0"/>
              <a:t> </a:t>
            </a:r>
            <a:r>
              <a:rPr lang="zh-TW" altLang="en-US" sz="5400" dirty="0"/>
              <a:t>查看文件內容</a:t>
            </a:r>
          </a:p>
        </p:txBody>
      </p:sp>
    </p:spTree>
    <p:extLst>
      <p:ext uri="{BB962C8B-B14F-4D97-AF65-F5344CB8AC3E}">
        <p14:creationId xmlns:p14="http://schemas.microsoft.com/office/powerpoint/2010/main" val="1462555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10949-8275-4A4C-B0DC-6472540B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xxd</a:t>
            </a:r>
            <a:r>
              <a:rPr lang="en-US" altLang="zh-TW" dirty="0"/>
              <a:t> </a:t>
            </a:r>
            <a:r>
              <a:rPr lang="zh-TW" altLang="en-US" dirty="0"/>
              <a:t>指令轉儲 </a:t>
            </a:r>
            <a:r>
              <a:rPr lang="en-US" altLang="zh-TW" sz="4400" dirty="0"/>
              <a:t>67b8601</a:t>
            </a:r>
            <a:r>
              <a:rPr lang="zh-TW" altLang="en-US" dirty="0"/>
              <a:t>，並使用 </a:t>
            </a:r>
            <a:r>
              <a:rPr lang="en-US" altLang="zh-TW" dirty="0"/>
              <a:t>head </a:t>
            </a:r>
            <a:r>
              <a:rPr lang="zh-TW" altLang="en-US" dirty="0"/>
              <a:t>指令只顯示前 </a:t>
            </a:r>
            <a:r>
              <a:rPr lang="en-US" altLang="zh-TW" dirty="0"/>
              <a:t>15 </a:t>
            </a:r>
            <a:r>
              <a:rPr lang="zh-TW" altLang="en-US" dirty="0"/>
              <a:t>行的內容。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0C67F5-8309-4298-B4E4-DB56E5F49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2114550"/>
            <a:ext cx="58388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40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1AD47-DBB8-4C51-AB1F-9940E4CC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792"/>
            <a:ext cx="10515600" cy="1690178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接下來要使用 </a:t>
            </a:r>
            <a:r>
              <a:rPr lang="en-US" altLang="zh-TW" sz="2800" dirty="0"/>
              <a:t>dd </a:t>
            </a:r>
            <a:r>
              <a:rPr lang="zh-TW" altLang="en-US" sz="2800" dirty="0"/>
              <a:t>指令擷取 </a:t>
            </a:r>
            <a:r>
              <a:rPr lang="en-US" altLang="zh-TW" sz="2800" dirty="0"/>
              <a:t>67b8601</a:t>
            </a:r>
            <a:r>
              <a:rPr lang="zh-TW" altLang="en-US" sz="2800" dirty="0"/>
              <a:t> 的 </a:t>
            </a:r>
            <a:r>
              <a:rPr lang="en-US" altLang="zh-TW" sz="2800" dirty="0"/>
              <a:t>ELF</a:t>
            </a:r>
            <a:r>
              <a:rPr lang="zh-TW" altLang="en-US" sz="2800" dirty="0"/>
              <a:t> 標頭，因為 </a:t>
            </a:r>
            <a:r>
              <a:rPr lang="en-US" altLang="zh-TW" sz="2800" dirty="0"/>
              <a:t>ELF</a:t>
            </a:r>
            <a:r>
              <a:rPr lang="zh-TW" altLang="en-US" sz="2800" dirty="0"/>
              <a:t> 字節出現在 </a:t>
            </a:r>
            <a:r>
              <a:rPr lang="en-US" altLang="zh-TW" sz="2800" dirty="0"/>
              <a:t>0x34(</a:t>
            </a:r>
            <a:r>
              <a:rPr lang="zh-TW" altLang="en-US" sz="2800" dirty="0"/>
              <a:t>十進制</a:t>
            </a:r>
            <a:r>
              <a:rPr lang="en-US" altLang="zh-TW" sz="2800" dirty="0"/>
              <a:t>=52)</a:t>
            </a:r>
            <a:r>
              <a:rPr lang="zh-TW" altLang="en-US" sz="2800" dirty="0"/>
              <a:t>，所以從偏移量 </a:t>
            </a:r>
            <a:r>
              <a:rPr lang="en-US" altLang="zh-TW" sz="2800" dirty="0"/>
              <a:t>52 </a:t>
            </a:r>
            <a:r>
              <a:rPr lang="zh-TW" altLang="en-US" sz="2800" dirty="0"/>
              <a:t>開始擷取，然後因為 </a:t>
            </a:r>
            <a:r>
              <a:rPr lang="en-US" altLang="zh-TW" sz="2800" dirty="0" err="1"/>
              <a:t>ctf</a:t>
            </a:r>
            <a:r>
              <a:rPr lang="zh-TW" altLang="en-US" sz="2800" dirty="0"/>
              <a:t> 是 </a:t>
            </a:r>
            <a:r>
              <a:rPr lang="en-US" altLang="zh-TW" sz="2800" dirty="0"/>
              <a:t>x64</a:t>
            </a:r>
            <a:r>
              <a:rPr lang="zh-TW" altLang="en-US" sz="2800" dirty="0"/>
              <a:t> 的 </a:t>
            </a:r>
            <a:r>
              <a:rPr lang="en-US" altLang="zh-TW" sz="2800" dirty="0"/>
              <a:t>ELF</a:t>
            </a:r>
            <a:r>
              <a:rPr lang="zh-TW" altLang="en-US" sz="2800" dirty="0"/>
              <a:t> 檔，所以要找的 </a:t>
            </a:r>
            <a:r>
              <a:rPr lang="en-US" altLang="zh-TW" sz="2800" dirty="0"/>
              <a:t>ELF </a:t>
            </a:r>
            <a:r>
              <a:rPr lang="zh-TW" altLang="en-US" sz="2800" dirty="0"/>
              <a:t>標頭是 </a:t>
            </a:r>
            <a:r>
              <a:rPr lang="en-US" altLang="zh-TW" sz="2800" dirty="0"/>
              <a:t>64 </a:t>
            </a:r>
            <a:r>
              <a:rPr lang="zh-TW" altLang="en-US" sz="2800" dirty="0"/>
              <a:t>位的，</a:t>
            </a:r>
            <a:r>
              <a:rPr lang="en-US" altLang="zh-TW" sz="2800" dirty="0"/>
              <a:t>64</a:t>
            </a:r>
            <a:r>
              <a:rPr lang="zh-TW" altLang="en-US" sz="2800" dirty="0"/>
              <a:t> 位的 </a:t>
            </a:r>
            <a:r>
              <a:rPr lang="en-US" altLang="zh-TW" sz="2800" dirty="0"/>
              <a:t>ELF </a:t>
            </a:r>
            <a:r>
              <a:rPr lang="zh-TW" altLang="en-US" sz="2800" dirty="0"/>
              <a:t>標頭剛好包含 </a:t>
            </a:r>
            <a:r>
              <a:rPr lang="en-US" altLang="zh-TW" sz="2800" dirty="0"/>
              <a:t>64</a:t>
            </a:r>
            <a:r>
              <a:rPr lang="zh-TW" altLang="en-US" sz="2800" dirty="0"/>
              <a:t> 個字節，所以只需要擷取 </a:t>
            </a:r>
            <a:r>
              <a:rPr lang="en-US" altLang="zh-TW" sz="2800" dirty="0"/>
              <a:t>64</a:t>
            </a:r>
            <a:r>
              <a:rPr lang="zh-TW" altLang="en-US" sz="2800" dirty="0"/>
              <a:t> 個字節。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3D6BE8-44EC-403D-B430-B225D0E75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924175"/>
            <a:ext cx="78962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55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5D074-DC31-4B4D-B020-D11572E9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313" y="474181"/>
            <a:ext cx="9849374" cy="784167"/>
          </a:xfrm>
        </p:spPr>
        <p:txBody>
          <a:bodyPr/>
          <a:lstStyle/>
          <a:p>
            <a:pPr algn="ctr"/>
            <a:r>
              <a:rPr lang="zh-TW" altLang="en-US" dirty="0"/>
              <a:t>來用 </a:t>
            </a:r>
            <a:r>
              <a:rPr lang="en-US" altLang="zh-TW" dirty="0" err="1"/>
              <a:t>xxd</a:t>
            </a:r>
            <a:r>
              <a:rPr lang="en-US" altLang="zh-TW" dirty="0"/>
              <a:t> </a:t>
            </a:r>
            <a:r>
              <a:rPr lang="zh-TW" altLang="en-US" dirty="0"/>
              <a:t>看一下擷取出來的內容。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98E595-AA8F-453B-9FD3-A013FC249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8"/>
          <a:stretch/>
        </p:blipFill>
        <p:spPr>
          <a:xfrm>
            <a:off x="2223034" y="2869690"/>
            <a:ext cx="7745931" cy="111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DB3E5-FEDB-4E99-AEB9-E652D085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265" y="281032"/>
            <a:ext cx="2461470" cy="725444"/>
          </a:xfrm>
        </p:spPr>
        <p:txBody>
          <a:bodyPr/>
          <a:lstStyle/>
          <a:p>
            <a:pPr algn="ctr"/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B2358-D120-48F6-AC26-6CDF079A7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421" y="1249959"/>
            <a:ext cx="7271158" cy="5150841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參考書籍</a:t>
            </a:r>
            <a:endParaRPr lang="en-US" altLang="zh-TW" sz="2400" dirty="0"/>
          </a:p>
          <a:p>
            <a:r>
              <a:rPr lang="zh-TW" altLang="en-US" sz="2400" dirty="0"/>
              <a:t>書籍資源</a:t>
            </a:r>
            <a:endParaRPr lang="en-US" altLang="zh-TW" sz="2400" dirty="0"/>
          </a:p>
          <a:p>
            <a:r>
              <a:rPr lang="en-US" altLang="zh-TW" sz="2400" dirty="0"/>
              <a:t>5.1  </a:t>
            </a:r>
            <a:r>
              <a:rPr lang="zh-TW" altLang="en-US" sz="2400" dirty="0"/>
              <a:t>使用 </a:t>
            </a:r>
            <a:r>
              <a:rPr lang="en-US" altLang="zh-TW" sz="2400" dirty="0"/>
              <a:t>file </a:t>
            </a:r>
            <a:r>
              <a:rPr lang="zh-TW" altLang="en-US" sz="2400" dirty="0"/>
              <a:t>解決類型問題</a:t>
            </a:r>
            <a:endParaRPr lang="en-US" altLang="zh-TW" sz="2400" dirty="0"/>
          </a:p>
          <a:p>
            <a:r>
              <a:rPr lang="en-US" altLang="zh-TW" sz="2400" dirty="0"/>
              <a:t>5.2  </a:t>
            </a:r>
            <a:r>
              <a:rPr lang="zh-TW" altLang="en-US" sz="2400" dirty="0"/>
              <a:t>使用 </a:t>
            </a:r>
            <a:r>
              <a:rPr lang="en-US" altLang="zh-TW" sz="2400" dirty="0" err="1"/>
              <a:t>ldd</a:t>
            </a:r>
            <a:r>
              <a:rPr lang="en-US" altLang="zh-TW" sz="2400" dirty="0"/>
              <a:t> </a:t>
            </a:r>
            <a:r>
              <a:rPr lang="zh-TW" altLang="en-US" sz="2400" dirty="0"/>
              <a:t>探索依賴性</a:t>
            </a:r>
            <a:endParaRPr lang="en-US" altLang="zh-TW" sz="2400" dirty="0"/>
          </a:p>
          <a:p>
            <a:r>
              <a:rPr lang="en-US" altLang="zh-TW" sz="2400" dirty="0"/>
              <a:t>5.3  </a:t>
            </a:r>
            <a:r>
              <a:rPr lang="zh-TW" altLang="en-US" sz="2400" dirty="0"/>
              <a:t>使用 </a:t>
            </a:r>
            <a:r>
              <a:rPr lang="en-US" altLang="zh-TW" sz="2400" dirty="0" err="1"/>
              <a:t>xxd</a:t>
            </a:r>
            <a:r>
              <a:rPr lang="en-US" altLang="zh-TW" sz="2400" dirty="0"/>
              <a:t> </a:t>
            </a:r>
            <a:r>
              <a:rPr lang="zh-TW" altLang="en-US" sz="2400" dirty="0"/>
              <a:t>查看文件內容</a:t>
            </a:r>
            <a:endParaRPr lang="en-US" altLang="zh-TW" sz="2400" dirty="0"/>
          </a:p>
          <a:p>
            <a:r>
              <a:rPr lang="en-US" altLang="zh-TW" sz="2400" dirty="0"/>
              <a:t>5.4  </a:t>
            </a:r>
            <a:r>
              <a:rPr lang="zh-TW" altLang="en-US" sz="2400" dirty="0"/>
              <a:t>使用 </a:t>
            </a:r>
            <a:r>
              <a:rPr lang="en-US" altLang="zh-TW" sz="2400" dirty="0" err="1"/>
              <a:t>readelf</a:t>
            </a:r>
            <a:r>
              <a:rPr lang="en-US" altLang="zh-TW" sz="2400" dirty="0"/>
              <a:t> </a:t>
            </a:r>
            <a:r>
              <a:rPr lang="zh-TW" altLang="en-US" sz="2400" dirty="0"/>
              <a:t>解析並提取 </a:t>
            </a:r>
            <a:r>
              <a:rPr lang="en-US" altLang="zh-TW" sz="2400" dirty="0"/>
              <a:t>ELF </a:t>
            </a:r>
            <a:r>
              <a:rPr lang="zh-TW" altLang="en-US" sz="2400" dirty="0"/>
              <a:t>庫文件</a:t>
            </a:r>
            <a:endParaRPr lang="en-US" altLang="zh-TW" sz="2400" dirty="0"/>
          </a:p>
          <a:p>
            <a:r>
              <a:rPr lang="en-US" altLang="zh-TW" sz="2400" dirty="0"/>
              <a:t>5.5  </a:t>
            </a:r>
            <a:r>
              <a:rPr lang="zh-TW" altLang="en-US" sz="2400" dirty="0"/>
              <a:t>使用 </a:t>
            </a:r>
            <a:r>
              <a:rPr lang="en-US" altLang="zh-TW" sz="2400" dirty="0"/>
              <a:t>nm </a:t>
            </a:r>
            <a:r>
              <a:rPr lang="zh-TW" altLang="en-US" sz="2400" dirty="0"/>
              <a:t>解析符號</a:t>
            </a:r>
            <a:endParaRPr lang="en-US" altLang="zh-TW" sz="2400" dirty="0"/>
          </a:p>
          <a:p>
            <a:r>
              <a:rPr lang="en-US" altLang="zh-TW" sz="2400" dirty="0"/>
              <a:t>5.6  </a:t>
            </a:r>
            <a:r>
              <a:rPr lang="zh-TW" altLang="en-US" sz="2400" dirty="0"/>
              <a:t>使用 </a:t>
            </a:r>
            <a:r>
              <a:rPr lang="en-US" altLang="zh-TW" sz="2400" dirty="0"/>
              <a:t>strings </a:t>
            </a:r>
            <a:r>
              <a:rPr lang="zh-TW" altLang="en-US" sz="2400" dirty="0"/>
              <a:t>查看 </a:t>
            </a:r>
            <a:r>
              <a:rPr lang="en-US" altLang="zh-TW" sz="2400" dirty="0"/>
              <a:t>Hints</a:t>
            </a:r>
          </a:p>
          <a:p>
            <a:r>
              <a:rPr lang="en-US" altLang="zh-TW" sz="2400" dirty="0"/>
              <a:t>5.7  </a:t>
            </a:r>
            <a:r>
              <a:rPr lang="zh-TW" altLang="en-US" sz="2400" dirty="0"/>
              <a:t>使用 </a:t>
            </a:r>
            <a:r>
              <a:rPr lang="en-US" altLang="zh-TW" sz="2400" dirty="0" err="1"/>
              <a:t>strace</a:t>
            </a:r>
            <a:r>
              <a:rPr lang="en-US" altLang="zh-TW" sz="2400" dirty="0"/>
              <a:t> </a:t>
            </a:r>
            <a:r>
              <a:rPr lang="zh-TW" altLang="en-US" sz="2400" dirty="0"/>
              <a:t>和 </a:t>
            </a:r>
            <a:r>
              <a:rPr lang="en-US" altLang="zh-TW" sz="2400" dirty="0" err="1"/>
              <a:t>ltrace</a:t>
            </a:r>
            <a:r>
              <a:rPr lang="en-US" altLang="zh-TW" sz="2400" dirty="0"/>
              <a:t> </a:t>
            </a:r>
            <a:r>
              <a:rPr lang="zh-TW" altLang="en-US" sz="2400" dirty="0"/>
              <a:t>跟踪系統調用和庫文件調用</a:t>
            </a:r>
            <a:endParaRPr lang="en-US" altLang="zh-TW" sz="2400" dirty="0"/>
          </a:p>
          <a:p>
            <a:r>
              <a:rPr lang="en-US" altLang="zh-TW" sz="2400" dirty="0"/>
              <a:t>5.8  </a:t>
            </a:r>
            <a:r>
              <a:rPr lang="zh-TW" altLang="en-US" sz="2400" dirty="0"/>
              <a:t>使用 </a:t>
            </a:r>
            <a:r>
              <a:rPr lang="en-US" altLang="zh-TW" sz="2400" dirty="0" err="1"/>
              <a:t>objdump</a:t>
            </a:r>
            <a:r>
              <a:rPr lang="en-US" altLang="zh-TW" sz="2400" dirty="0"/>
              <a:t> </a:t>
            </a:r>
            <a:r>
              <a:rPr lang="zh-TW" altLang="en-US" sz="2400" dirty="0"/>
              <a:t>檢查指令集行為</a:t>
            </a:r>
            <a:endParaRPr lang="en-US" altLang="zh-TW" sz="2400" dirty="0"/>
          </a:p>
          <a:p>
            <a:r>
              <a:rPr lang="en-US" altLang="zh-TW" sz="2400" dirty="0"/>
              <a:t>5.9  </a:t>
            </a:r>
            <a:r>
              <a:rPr lang="zh-TW" altLang="en-US" sz="2400" dirty="0"/>
              <a:t>使用 </a:t>
            </a:r>
            <a:r>
              <a:rPr lang="en-US" altLang="zh-TW" sz="2400" dirty="0"/>
              <a:t>GDB </a:t>
            </a:r>
            <a:r>
              <a:rPr lang="zh-TW" altLang="en-US" sz="2400" dirty="0"/>
              <a:t>轉儲動態字符串緩衝區</a:t>
            </a:r>
          </a:p>
        </p:txBody>
      </p:sp>
    </p:spTree>
    <p:extLst>
      <p:ext uri="{BB962C8B-B14F-4D97-AF65-F5344CB8AC3E}">
        <p14:creationId xmlns:p14="http://schemas.microsoft.com/office/powerpoint/2010/main" val="2903675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58E46-ACB2-4D4A-8139-A5A466A6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02" y="2766218"/>
            <a:ext cx="1074699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5400" dirty="0"/>
              <a:t>5.4  </a:t>
            </a:r>
            <a:r>
              <a:rPr lang="zh-TW" altLang="en-US" sz="5400" dirty="0"/>
              <a:t>使用 </a:t>
            </a:r>
            <a:r>
              <a:rPr lang="en-US" altLang="zh-TW" sz="5400" dirty="0" err="1"/>
              <a:t>readelf</a:t>
            </a:r>
            <a:r>
              <a:rPr lang="en-US" altLang="zh-TW" sz="5400" dirty="0"/>
              <a:t> </a:t>
            </a:r>
            <a:r>
              <a:rPr lang="zh-TW" altLang="en-US" sz="5400" dirty="0"/>
              <a:t>解析並提取 </a:t>
            </a:r>
            <a:r>
              <a:rPr lang="en-US" altLang="zh-TW" sz="5400" dirty="0"/>
              <a:t>ELF </a:t>
            </a:r>
            <a:r>
              <a:rPr lang="zh-TW" altLang="en-US" sz="5400" dirty="0"/>
              <a:t>庫文件</a:t>
            </a:r>
          </a:p>
        </p:txBody>
      </p:sp>
    </p:spTree>
    <p:extLst>
      <p:ext uri="{BB962C8B-B14F-4D97-AF65-F5344CB8AC3E}">
        <p14:creationId xmlns:p14="http://schemas.microsoft.com/office/powerpoint/2010/main" val="4274111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2B6EA-FDF8-49DF-92F2-71819F25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12" y="541293"/>
            <a:ext cx="10000376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使用 </a:t>
            </a:r>
            <a:r>
              <a:rPr lang="en-US" altLang="zh-TW" sz="3600" dirty="0" err="1"/>
              <a:t>readelf</a:t>
            </a:r>
            <a:r>
              <a:rPr lang="zh-TW" altLang="en-US" sz="3600" dirty="0"/>
              <a:t> 查看剛剛提取的 </a:t>
            </a:r>
            <a:r>
              <a:rPr lang="en-US" altLang="zh-TW" sz="3600" dirty="0"/>
              <a:t>ELF</a:t>
            </a:r>
            <a:r>
              <a:rPr lang="zh-TW" altLang="en-US" sz="3600" dirty="0"/>
              <a:t> 標頭的詳細內容。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E75C82-99CB-4EBD-8E0E-8D9CE7B20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572" y="1661633"/>
            <a:ext cx="6850856" cy="36925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16562F0-8806-4034-937F-78C3A2BE3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70" y="5695076"/>
            <a:ext cx="28384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49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BFC25-0747-4FD3-88AA-278E23C9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接下來就需要使用我們目前的 </a:t>
            </a:r>
            <a:r>
              <a:rPr lang="en-US" altLang="zh-TW" sz="4000" dirty="0"/>
              <a:t>ELF</a:t>
            </a:r>
            <a:r>
              <a:rPr lang="zh-TW" altLang="en-US" sz="4000" dirty="0"/>
              <a:t> </a:t>
            </a:r>
            <a:r>
              <a:rPr lang="en-US" altLang="zh-TW" sz="4000" dirty="0"/>
              <a:t>header </a:t>
            </a:r>
            <a:r>
              <a:rPr lang="zh-TW" altLang="en-US" sz="4000" dirty="0"/>
              <a:t> 來計算出完整 </a:t>
            </a:r>
            <a:r>
              <a:rPr lang="en-US" altLang="zh-TW" sz="4000" dirty="0"/>
              <a:t>ELF library </a:t>
            </a:r>
            <a:r>
              <a:rPr lang="zh-TW" altLang="en-US" sz="4000" dirty="0"/>
              <a:t>的大小。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F51C73-C459-4155-9719-E29E93D36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43" y="2771392"/>
            <a:ext cx="4352925" cy="12096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E212EFB-5902-476E-ADAE-3BB11D06294E}"/>
              </a:ext>
            </a:extLst>
          </p:cNvPr>
          <p:cNvSpPr txBox="1"/>
          <p:nvPr/>
        </p:nvSpPr>
        <p:spPr>
          <a:xfrm>
            <a:off x="3547844" y="3191564"/>
            <a:ext cx="76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算法：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1D806F8-92DB-4B52-8518-4281C6F1B0E4}"/>
              </a:ext>
            </a:extLst>
          </p:cNvPr>
          <p:cNvSpPr txBox="1"/>
          <p:nvPr/>
        </p:nvSpPr>
        <p:spPr>
          <a:xfrm>
            <a:off x="972425" y="5061772"/>
            <a:ext cx="320459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size</a:t>
            </a:r>
            <a:r>
              <a:rPr lang="zh-TW" altLang="en-US" dirty="0"/>
              <a:t>：整個 </a:t>
            </a:r>
            <a:r>
              <a:rPr lang="en-US" altLang="zh-TW" dirty="0"/>
              <a:t>library </a:t>
            </a:r>
            <a:r>
              <a:rPr lang="zh-TW" altLang="en-US" dirty="0"/>
              <a:t>的大小</a:t>
            </a:r>
            <a:endParaRPr lang="en-US" altLang="zh-TW" dirty="0"/>
          </a:p>
          <a:p>
            <a:r>
              <a:rPr lang="en-US" altLang="zh-TW" dirty="0" err="1"/>
              <a:t>e_shoff</a:t>
            </a:r>
            <a:r>
              <a:rPr lang="zh-TW" altLang="en-US" dirty="0"/>
              <a:t>：</a:t>
            </a:r>
            <a:r>
              <a:rPr lang="zh-TW" altLang="zh-TW" dirty="0"/>
              <a:t>節頭表</a:t>
            </a:r>
            <a:r>
              <a:rPr lang="zh-TW" altLang="en-US" dirty="0"/>
              <a:t>的偏移量</a:t>
            </a:r>
            <a:endParaRPr lang="en-US" altLang="zh-TW" dirty="0"/>
          </a:p>
          <a:p>
            <a:r>
              <a:rPr lang="zh-TW" altLang="zh-TW" dirty="0"/>
              <a:t>e_shnum</a:t>
            </a:r>
            <a:r>
              <a:rPr lang="zh-TW" altLang="en-US" dirty="0"/>
              <a:t>：結頭在表中的數量</a:t>
            </a:r>
            <a:endParaRPr lang="en-US" altLang="zh-TW" dirty="0"/>
          </a:p>
          <a:p>
            <a:r>
              <a:rPr lang="zh-TW" altLang="zh-TW" dirty="0"/>
              <a:t>e_shentsize</a:t>
            </a:r>
            <a:r>
              <a:rPr lang="zh-TW" altLang="en-US" dirty="0"/>
              <a:t>：每個結頭的大小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9128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9F81C-A31E-429B-804B-BB677529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現在知道 </a:t>
            </a:r>
            <a:r>
              <a:rPr lang="en-US" altLang="zh-TW" sz="3600" dirty="0"/>
              <a:t>library </a:t>
            </a:r>
            <a:r>
              <a:rPr lang="zh-TW" altLang="en-US" sz="3600" dirty="0"/>
              <a:t>的大小應該是 </a:t>
            </a:r>
            <a:r>
              <a:rPr lang="en-US" altLang="zh-TW" sz="3600" dirty="0"/>
              <a:t>10296 </a:t>
            </a:r>
            <a:r>
              <a:rPr lang="zh-TW" altLang="en-US" sz="3600" dirty="0"/>
              <a:t>了，使用 </a:t>
            </a:r>
            <a:r>
              <a:rPr lang="en-US" altLang="zh-TW" sz="3600" dirty="0"/>
              <a:t>dd </a:t>
            </a:r>
            <a:r>
              <a:rPr lang="zh-TW" altLang="en-US" sz="3600" dirty="0"/>
              <a:t>來擷取完整的檔案下來。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97A4E2-7527-4980-AE04-C41371E23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72" y="2826987"/>
            <a:ext cx="10301656" cy="12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5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DD61C-3D26-489E-9B38-83F37633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45"/>
            <a:ext cx="10515600" cy="91839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再次使用 </a:t>
            </a:r>
            <a:r>
              <a:rPr lang="en-US" altLang="zh-TW" sz="2800" dirty="0" err="1"/>
              <a:t>readelf</a:t>
            </a:r>
            <a:r>
              <a:rPr lang="zh-TW" altLang="en-US" sz="2800" dirty="0"/>
              <a:t> 來看看是否可執行。為了保持輸出簡短，只輸出可執行的文件標頭和符號表。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DCC34A-93FF-43A4-83FF-50636CDDA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29" y="1006365"/>
            <a:ext cx="6630142" cy="578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54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BAABE-BB6B-46B9-9FEB-EBC32EC6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5.5  </a:t>
            </a:r>
            <a:r>
              <a:rPr lang="zh-TW" altLang="en-US" sz="5400" dirty="0"/>
              <a:t>使用 </a:t>
            </a:r>
            <a:r>
              <a:rPr lang="en-US" altLang="zh-TW" sz="5400" dirty="0"/>
              <a:t>nm </a:t>
            </a:r>
            <a:r>
              <a:rPr lang="zh-TW" altLang="en-US" sz="5400" dirty="0"/>
              <a:t>解析符號</a:t>
            </a:r>
          </a:p>
        </p:txBody>
      </p:sp>
    </p:spTree>
    <p:extLst>
      <p:ext uri="{BB962C8B-B14F-4D97-AF65-F5344CB8AC3E}">
        <p14:creationId xmlns:p14="http://schemas.microsoft.com/office/powerpoint/2010/main" val="3766703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48BBD-FBD3-4A0E-A0BE-75D54E74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使用 </a:t>
            </a:r>
            <a:r>
              <a:rPr lang="en-US" altLang="zh-TW" sz="3600" dirty="0"/>
              <a:t>nm </a:t>
            </a:r>
            <a:r>
              <a:rPr lang="zh-TW" altLang="en-US" sz="3600" dirty="0"/>
              <a:t>指令來解開混亂的名稱。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B19877-69F9-4EE9-B6F1-01BE08E4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52" y="3121731"/>
            <a:ext cx="8902496" cy="6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96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7263F-061A-42B5-BFF9-7F6D7D72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04" y="356736"/>
            <a:ext cx="10293991" cy="1295895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如上一頁的圖片所示，無法使用 </a:t>
            </a:r>
            <a:r>
              <a:rPr lang="en-US" altLang="zh-TW" sz="3600" dirty="0"/>
              <a:t>nm</a:t>
            </a:r>
            <a:r>
              <a:rPr lang="zh-TW" altLang="en-US" sz="3600" dirty="0"/>
              <a:t> 的默認配置來解開。必須使用 </a:t>
            </a:r>
            <a:r>
              <a:rPr lang="en-US" altLang="zh-TW" sz="3600" dirty="0"/>
              <a:t>–D </a:t>
            </a:r>
            <a:r>
              <a:rPr lang="zh-TW" altLang="en-US" sz="3600" dirty="0"/>
              <a:t>要求 </a:t>
            </a:r>
            <a:r>
              <a:rPr lang="en-US" altLang="zh-TW" sz="3600" dirty="0"/>
              <a:t>nm </a:t>
            </a:r>
            <a:r>
              <a:rPr lang="zh-TW" altLang="en-US" sz="3600" dirty="0"/>
              <a:t>解析動態符號表。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B4FEFF-F61D-4535-9002-1013CE6B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6" y="2079988"/>
            <a:ext cx="88106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68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5FD92-AAE5-43A3-8C49-7EE79657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可以看到上一張圖的名稱仍然是有問題的。所以要拆解他們，就要加上 </a:t>
            </a:r>
            <a:r>
              <a:rPr lang="en-US" altLang="zh-TW" sz="3600" dirty="0"/>
              <a:t>--</a:t>
            </a:r>
            <a:r>
              <a:rPr lang="en-US" altLang="zh-TW" sz="3600" dirty="0" err="1"/>
              <a:t>drmangle</a:t>
            </a:r>
            <a:r>
              <a:rPr lang="en-US" altLang="zh-TW" sz="3600" dirty="0"/>
              <a:t> </a:t>
            </a:r>
            <a:r>
              <a:rPr lang="zh-TW" altLang="en-US" sz="3600" dirty="0"/>
              <a:t>參數。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43C7DB-4CE2-4BD0-9EBF-A4EE1B32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995357"/>
            <a:ext cx="96297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93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A3695-EEF6-4090-8E1F-1B3907B4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849"/>
            <a:ext cx="10515600" cy="977114"/>
          </a:xfrm>
        </p:spPr>
        <p:txBody>
          <a:bodyPr/>
          <a:lstStyle/>
          <a:p>
            <a:pPr algn="ctr"/>
            <a:r>
              <a:rPr lang="zh-TW" altLang="en-US" dirty="0"/>
              <a:t>使用 </a:t>
            </a:r>
            <a:r>
              <a:rPr lang="en-US" altLang="zh-TW" dirty="0" err="1"/>
              <a:t>c++filt</a:t>
            </a:r>
            <a:r>
              <a:rPr lang="en-US" altLang="zh-TW" dirty="0"/>
              <a:t> </a:t>
            </a:r>
            <a:r>
              <a:rPr lang="zh-TW" altLang="en-US" dirty="0"/>
              <a:t>對函數名進行反編譯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0B7264-118C-44C1-B671-08F8EDBB3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9" y="3165489"/>
            <a:ext cx="9833102" cy="52702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D95BBDE-FEE9-4440-9ABD-CD7A992AAA77}"/>
              </a:ext>
            </a:extLst>
          </p:cNvPr>
          <p:cNvSpPr txBox="1"/>
          <p:nvPr/>
        </p:nvSpPr>
        <p:spPr>
          <a:xfrm>
            <a:off x="838200" y="2796157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示例：</a:t>
            </a:r>
          </a:p>
        </p:txBody>
      </p:sp>
    </p:spTree>
    <p:extLst>
      <p:ext uri="{BB962C8B-B14F-4D97-AF65-F5344CB8AC3E}">
        <p14:creationId xmlns:p14="http://schemas.microsoft.com/office/powerpoint/2010/main" val="250459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ED2A1-571C-47D9-8666-DEA6E29F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84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參考書籍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745287-163A-43E7-8E30-2831A5AA1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210" y="3151188"/>
            <a:ext cx="8473580" cy="909186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Practical Binary Analysis: Build Your Own Linux Tools for Binary Instrumentation, Analysis, and Disassembly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3884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06FB9-B2C7-4CBD-97D6-7EB437C0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751" y="405315"/>
            <a:ext cx="10822497" cy="178245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再來就是要將存放 </a:t>
            </a:r>
            <a:r>
              <a:rPr lang="en-US" altLang="zh-TW" sz="2800" dirty="0"/>
              <a:t>lib5ae9b7f.so</a:t>
            </a:r>
            <a:r>
              <a:rPr lang="zh-TW" altLang="en-US" sz="2800" dirty="0"/>
              <a:t> 的目錄位址加到環境變數中，讓 </a:t>
            </a:r>
            <a:r>
              <a:rPr lang="en-US" altLang="zh-TW" sz="2800" dirty="0" err="1"/>
              <a:t>ctf</a:t>
            </a:r>
            <a:r>
              <a:rPr lang="en-US" altLang="zh-TW" sz="2800" dirty="0"/>
              <a:t> </a:t>
            </a:r>
            <a:r>
              <a:rPr lang="zh-TW" altLang="en-US" sz="2800" dirty="0"/>
              <a:t>在執行時，讓鏈結器也搜索該目錄，發現執行後沒有跳出任何錯誤，但執行 </a:t>
            </a:r>
            <a:r>
              <a:rPr lang="en-US" altLang="zh-TW" sz="2800" dirty="0"/>
              <a:t>$? </a:t>
            </a:r>
            <a:r>
              <a:rPr lang="zh-TW" altLang="en-US" sz="2800" dirty="0"/>
              <a:t>的時候回傳 </a:t>
            </a:r>
            <a:r>
              <a:rPr lang="en-US" altLang="zh-TW" sz="2800" dirty="0"/>
              <a:t>1</a:t>
            </a:r>
            <a:r>
              <a:rPr lang="zh-TW" altLang="en-US" sz="2800" dirty="0"/>
              <a:t> 代表沒有執行成功，那接下來就要找出其他的問題點了。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A47F54-5A7F-4270-9CA5-64CB28452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53"/>
          <a:stretch/>
        </p:blipFill>
        <p:spPr>
          <a:xfrm>
            <a:off x="1685934" y="2935906"/>
            <a:ext cx="8820132" cy="9314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FA0CA44-C53E-4CEA-8260-614BE3F88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14" y="5112543"/>
            <a:ext cx="40386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88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DC560-5B74-493A-B4AA-F09B7750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5.6  </a:t>
            </a:r>
            <a:r>
              <a:rPr lang="zh-TW" altLang="en-US" sz="5400" dirty="0"/>
              <a:t>使用 </a:t>
            </a:r>
            <a:r>
              <a:rPr lang="en-US" altLang="zh-TW" sz="5400" dirty="0"/>
              <a:t>strings </a:t>
            </a:r>
            <a:r>
              <a:rPr lang="zh-TW" altLang="en-US" sz="5400" dirty="0"/>
              <a:t>查看 </a:t>
            </a:r>
            <a:r>
              <a:rPr lang="en-US" altLang="zh-TW" sz="5400" dirty="0"/>
              <a:t>Hints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32162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CC15D-C559-4F83-8AC4-82B099C4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577" y="220925"/>
            <a:ext cx="5984846" cy="649942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/>
              <a:t>對 </a:t>
            </a:r>
            <a:r>
              <a:rPr lang="en-US" altLang="zh-TW" sz="3600" dirty="0" err="1"/>
              <a:t>ctf</a:t>
            </a:r>
            <a:r>
              <a:rPr lang="en-US" altLang="zh-TW" sz="3600" dirty="0"/>
              <a:t> </a:t>
            </a:r>
            <a:r>
              <a:rPr lang="zh-TW" altLang="en-US" sz="3600" dirty="0"/>
              <a:t>使用 </a:t>
            </a:r>
            <a:r>
              <a:rPr lang="en-US" altLang="zh-TW" sz="3600" dirty="0"/>
              <a:t>strings </a:t>
            </a:r>
            <a:r>
              <a:rPr lang="zh-TW" altLang="en-US" sz="3600" dirty="0"/>
              <a:t>指令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B78F1F-6477-48FC-AB7E-68909047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2" y="1356919"/>
            <a:ext cx="4410334" cy="37582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FD0719-4973-41D0-9B81-5005F1D05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07" y="1107346"/>
            <a:ext cx="4244112" cy="438558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12795FE-4763-4030-80CD-D9E58C13D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201" y="1107346"/>
            <a:ext cx="2791215" cy="439163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22E7B68-B17C-4B12-AB1F-18BF0ED52A6C}"/>
              </a:ext>
            </a:extLst>
          </p:cNvPr>
          <p:cNvSpPr/>
          <p:nvPr/>
        </p:nvSpPr>
        <p:spPr>
          <a:xfrm>
            <a:off x="4707018" y="4127383"/>
            <a:ext cx="1265943" cy="125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6FBCA56-4592-48C2-A982-B8A701F63C47}"/>
              </a:ext>
            </a:extLst>
          </p:cNvPr>
          <p:cNvSpPr txBox="1"/>
          <p:nvPr/>
        </p:nvSpPr>
        <p:spPr>
          <a:xfrm>
            <a:off x="5339988" y="3873543"/>
            <a:ext cx="302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1.</a:t>
            </a:r>
            <a:endParaRPr lang="zh-TW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8C998C-F09D-4A12-A56A-678647E812BA}"/>
              </a:ext>
            </a:extLst>
          </p:cNvPr>
          <p:cNvSpPr/>
          <p:nvPr/>
        </p:nvSpPr>
        <p:spPr>
          <a:xfrm>
            <a:off x="4707017" y="4253380"/>
            <a:ext cx="1265943" cy="125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0CE2FF-9AE5-45E4-99D2-D86A1DF96282}"/>
              </a:ext>
            </a:extLst>
          </p:cNvPr>
          <p:cNvSpPr txBox="1"/>
          <p:nvPr/>
        </p:nvSpPr>
        <p:spPr>
          <a:xfrm>
            <a:off x="4483174" y="4152550"/>
            <a:ext cx="302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2.</a:t>
            </a:r>
            <a:endParaRPr lang="zh-TW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61E737-15E5-4876-9975-34500DF7B3DD}"/>
              </a:ext>
            </a:extLst>
          </p:cNvPr>
          <p:cNvSpPr/>
          <p:nvPr/>
        </p:nvSpPr>
        <p:spPr>
          <a:xfrm>
            <a:off x="4707016" y="4370988"/>
            <a:ext cx="1265943" cy="125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192024-30B4-4432-AD27-7E39CF2589BC}"/>
              </a:ext>
            </a:extLst>
          </p:cNvPr>
          <p:cNvSpPr txBox="1"/>
          <p:nvPr/>
        </p:nvSpPr>
        <p:spPr>
          <a:xfrm>
            <a:off x="4467758" y="4324687"/>
            <a:ext cx="302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3.</a:t>
            </a:r>
            <a:endParaRPr lang="zh-TW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8A4BC9-088B-448F-958E-3AEE25FD7FCB}"/>
              </a:ext>
            </a:extLst>
          </p:cNvPr>
          <p:cNvSpPr/>
          <p:nvPr/>
        </p:nvSpPr>
        <p:spPr>
          <a:xfrm>
            <a:off x="4712609" y="4969781"/>
            <a:ext cx="4179721" cy="125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EFA8DE1-573D-47B8-884E-AC5DFD58B7E9}"/>
              </a:ext>
            </a:extLst>
          </p:cNvPr>
          <p:cNvSpPr txBox="1"/>
          <p:nvPr/>
        </p:nvSpPr>
        <p:spPr>
          <a:xfrm>
            <a:off x="4485875" y="4890619"/>
            <a:ext cx="302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4.</a:t>
            </a:r>
            <a:endParaRPr lang="zh-TW" altLang="en-US" sz="1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37861C7-3E60-40A6-8BEB-AC5137558230}"/>
              </a:ext>
            </a:extLst>
          </p:cNvPr>
          <p:cNvSpPr txBox="1"/>
          <p:nvPr/>
        </p:nvSpPr>
        <p:spPr>
          <a:xfrm>
            <a:off x="159392" y="5542539"/>
            <a:ext cx="4798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表示程式需要</a:t>
            </a:r>
            <a:r>
              <a:rPr lang="en-US" altLang="zh-TW" dirty="0"/>
              <a:t>command line option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可能對輸入的字串還有某種檢查。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一個有趣的字串</a:t>
            </a:r>
            <a:r>
              <a:rPr lang="en-US" altLang="zh-TW" dirty="0"/>
              <a:t>(</a:t>
            </a:r>
            <a:r>
              <a:rPr lang="zh-TW" altLang="en-US" dirty="0"/>
              <a:t>可能有幫助？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可能是經過某種加密演算法加密後的字串。</a:t>
            </a:r>
          </a:p>
        </p:txBody>
      </p:sp>
    </p:spTree>
    <p:extLst>
      <p:ext uri="{BB962C8B-B14F-4D97-AF65-F5344CB8AC3E}">
        <p14:creationId xmlns:p14="http://schemas.microsoft.com/office/powerpoint/2010/main" val="3700300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69486-E3F4-48A3-80F7-7502A3F5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可以從剛剛使用 </a:t>
            </a:r>
            <a:r>
              <a:rPr lang="en-US" altLang="zh-TW" sz="2800" dirty="0"/>
              <a:t>strings </a:t>
            </a:r>
            <a:r>
              <a:rPr lang="zh-TW" altLang="en-US" sz="2800" dirty="0"/>
              <a:t>解析出來的東西看到一些線索，那就來測試一下這些線索有沒有用吧！結果都是回傳 </a:t>
            </a:r>
            <a:r>
              <a:rPr lang="en-US" altLang="zh-TW" sz="2800" dirty="0"/>
              <a:t>1 </a:t>
            </a:r>
            <a:r>
              <a:rPr lang="zh-TW" altLang="en-US" sz="2800" dirty="0"/>
              <a:t>，代表一定有少什麼東西。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ABA719D-4292-43AD-9C08-CC7040F61906}"/>
              </a:ext>
            </a:extLst>
          </p:cNvPr>
          <p:cNvSpPr txBox="1"/>
          <p:nvPr/>
        </p:nvSpPr>
        <p:spPr>
          <a:xfrm>
            <a:off x="3137483" y="2007424"/>
            <a:ext cx="160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隨便使用一個字串當輸入：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B65478-F741-40C8-B82B-F0E03860F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780" y="2007424"/>
            <a:ext cx="4667250" cy="6858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2E042E3-0522-4AA1-AB47-E03A1234A539}"/>
              </a:ext>
            </a:extLst>
          </p:cNvPr>
          <p:cNvSpPr txBox="1"/>
          <p:nvPr/>
        </p:nvSpPr>
        <p:spPr>
          <a:xfrm>
            <a:off x="2684477" y="3920165"/>
            <a:ext cx="160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嘗試一下把剛剛的那個有趣的字串當輸入：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4355D8-BAF1-49F4-8EC8-CFF650DCD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120" y="3926457"/>
            <a:ext cx="55530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40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A6B25-7CF1-4CD1-95F8-E6902DFE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03" y="2766218"/>
            <a:ext cx="1158799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/>
              <a:t>5.7  </a:t>
            </a:r>
            <a:r>
              <a:rPr lang="zh-TW" altLang="en-US" sz="4000" dirty="0"/>
              <a:t>使用 </a:t>
            </a:r>
            <a:r>
              <a:rPr lang="en-US" altLang="zh-TW" sz="4000" dirty="0" err="1"/>
              <a:t>strace</a:t>
            </a:r>
            <a:r>
              <a:rPr lang="en-US" altLang="zh-TW" sz="4000" dirty="0"/>
              <a:t> </a:t>
            </a:r>
            <a:r>
              <a:rPr lang="zh-TW" altLang="en-US" sz="4000" dirty="0"/>
              <a:t>和 </a:t>
            </a:r>
            <a:r>
              <a:rPr lang="en-US" altLang="zh-TW" sz="4000" dirty="0" err="1"/>
              <a:t>ltrace</a:t>
            </a:r>
            <a:r>
              <a:rPr lang="en-US" altLang="zh-TW" sz="4000" dirty="0"/>
              <a:t> </a:t>
            </a:r>
            <a:r>
              <a:rPr lang="zh-TW" altLang="en-US" sz="4000" dirty="0"/>
              <a:t>跟踪系統調用和庫文件調用</a:t>
            </a:r>
          </a:p>
        </p:txBody>
      </p:sp>
    </p:spTree>
    <p:extLst>
      <p:ext uri="{BB962C8B-B14F-4D97-AF65-F5344CB8AC3E}">
        <p14:creationId xmlns:p14="http://schemas.microsoft.com/office/powerpoint/2010/main" val="886202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CA6D5-BFEB-4507-A464-B1116240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368" y="256068"/>
            <a:ext cx="9933264" cy="666721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/>
              <a:t>使用 </a:t>
            </a:r>
            <a:r>
              <a:rPr lang="en-US" altLang="zh-TW" sz="3600" dirty="0" err="1"/>
              <a:t>strace</a:t>
            </a:r>
            <a:r>
              <a:rPr lang="en-US" altLang="zh-TW" sz="3600" dirty="0"/>
              <a:t> </a:t>
            </a:r>
            <a:r>
              <a:rPr lang="zh-TW" altLang="en-US" sz="3600" dirty="0"/>
              <a:t>指令來跟蹤 </a:t>
            </a:r>
            <a:r>
              <a:rPr lang="en-US" altLang="zh-TW" sz="3600" dirty="0" err="1"/>
              <a:t>ctf</a:t>
            </a:r>
            <a:r>
              <a:rPr lang="en-US" altLang="zh-TW" sz="3600" dirty="0"/>
              <a:t> </a:t>
            </a:r>
            <a:r>
              <a:rPr lang="zh-TW" altLang="en-US" sz="3600" dirty="0"/>
              <a:t>在執行時的系統調用。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E749B6-58B4-4B78-9673-0D40AF9D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" y="1786854"/>
            <a:ext cx="6184805" cy="39763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9AD893-65C6-4BB0-9930-9BF2119F8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674" y="922789"/>
            <a:ext cx="5768436" cy="301259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3AEE928-DF97-42E1-8F22-6A5C53DDE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356" y="4048366"/>
            <a:ext cx="5792754" cy="24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8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F6F18-CD82-472A-B4D7-052FAD68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2904"/>
            <a:ext cx="10515600" cy="666721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/>
              <a:t>使用 </a:t>
            </a:r>
            <a:r>
              <a:rPr lang="en-US" altLang="zh-TW" sz="3600" dirty="0" err="1"/>
              <a:t>ltrace</a:t>
            </a:r>
            <a:r>
              <a:rPr lang="en-US" altLang="zh-TW" sz="3600" dirty="0"/>
              <a:t> </a:t>
            </a:r>
            <a:r>
              <a:rPr lang="zh-TW" altLang="en-US" sz="3600" dirty="0"/>
              <a:t>指令來跟蹤 </a:t>
            </a:r>
            <a:r>
              <a:rPr lang="en-US" altLang="zh-TW" sz="3600" dirty="0" err="1"/>
              <a:t>ctf</a:t>
            </a:r>
            <a:r>
              <a:rPr lang="en-US" altLang="zh-TW" sz="3600" dirty="0"/>
              <a:t> </a:t>
            </a:r>
            <a:r>
              <a:rPr lang="zh-TW" altLang="en-US" sz="3600" dirty="0"/>
              <a:t>在執行時的庫文件調用。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2147DF-3FD3-48F6-B0B6-A219C2970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87" y="1896108"/>
            <a:ext cx="10651225" cy="30657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F86E887-7935-4CD1-A381-6ADFE07E4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24" y="5658374"/>
            <a:ext cx="48958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82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F23B1-37CC-44BB-AA55-F4F5DA1A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36" y="331569"/>
            <a:ext cx="10419127" cy="1530787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可以從上一張圖看到，</a:t>
            </a:r>
            <a:r>
              <a:rPr lang="en-US" altLang="zh-TW" sz="3200" dirty="0" err="1"/>
              <a:t>ctf</a:t>
            </a:r>
            <a:r>
              <a:rPr lang="en-US" altLang="zh-TW" sz="3200" dirty="0"/>
              <a:t> </a:t>
            </a:r>
            <a:r>
              <a:rPr lang="zh-TW" altLang="en-US" sz="3200" dirty="0"/>
              <a:t>需要一個叫做 </a:t>
            </a:r>
            <a:r>
              <a:rPr lang="en-US" altLang="zh-TW" sz="3200" dirty="0"/>
              <a:t>GUESSME</a:t>
            </a:r>
            <a:r>
              <a:rPr lang="zh-TW" altLang="en-US" sz="3200" dirty="0"/>
              <a:t> 的環境變數，這個變數很可能是之前解密的字串。來測試看看改變 </a:t>
            </a:r>
            <a:r>
              <a:rPr lang="en-US" altLang="zh-TW" sz="3200" dirty="0"/>
              <a:t>GUESSME</a:t>
            </a:r>
            <a:r>
              <a:rPr lang="zh-TW" altLang="en-US" sz="3200" dirty="0"/>
              <a:t> 的值後執行 </a:t>
            </a:r>
            <a:r>
              <a:rPr lang="en-US" altLang="zh-TW" sz="3200" dirty="0" err="1"/>
              <a:t>ctf</a:t>
            </a:r>
            <a:r>
              <a:rPr lang="en-US" altLang="zh-TW" sz="3200" dirty="0"/>
              <a:t> </a:t>
            </a:r>
            <a:r>
              <a:rPr lang="zh-TW" altLang="en-US" sz="3200" dirty="0"/>
              <a:t>會有什麼變化。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21049B-B46C-4996-8619-93568116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1" y="1973481"/>
            <a:ext cx="96297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99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ACA8D-2482-4F52-B83B-E50EBFAD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5.8  </a:t>
            </a:r>
            <a:r>
              <a:rPr lang="zh-TW" altLang="en-US" sz="5400" dirty="0"/>
              <a:t>使用 </a:t>
            </a:r>
            <a:r>
              <a:rPr lang="en-US" altLang="zh-TW" sz="5400" dirty="0" err="1"/>
              <a:t>objdump</a:t>
            </a:r>
            <a:r>
              <a:rPr lang="en-US" altLang="zh-TW" sz="5400" dirty="0"/>
              <a:t> </a:t>
            </a:r>
            <a:r>
              <a:rPr lang="zh-TW" altLang="en-US" sz="5400" dirty="0"/>
              <a:t>檢查指令集行為</a:t>
            </a:r>
          </a:p>
        </p:txBody>
      </p:sp>
    </p:spTree>
    <p:extLst>
      <p:ext uri="{BB962C8B-B14F-4D97-AF65-F5344CB8AC3E}">
        <p14:creationId xmlns:p14="http://schemas.microsoft.com/office/powerpoint/2010/main" val="1088481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120B5C-FAD2-4F1C-9BC5-BDA3416A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70" y="239290"/>
            <a:ext cx="10394659" cy="1740512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因為你知道 </a:t>
            </a:r>
            <a:r>
              <a:rPr lang="en-US" altLang="zh-TW" sz="2400" dirty="0"/>
              <a:t>GUESSME</a:t>
            </a:r>
            <a:r>
              <a:rPr lang="zh-TW" altLang="en-US" sz="2400" dirty="0"/>
              <a:t> 這個環境變數是在不被任何一般的函數庫所檢查的，所以正常情況下，下一步會使用 </a:t>
            </a:r>
            <a:r>
              <a:rPr lang="en-US" altLang="zh-TW" sz="2400" dirty="0" err="1"/>
              <a:t>objdump</a:t>
            </a:r>
            <a:r>
              <a:rPr lang="en-US" altLang="zh-TW" sz="2400" dirty="0"/>
              <a:t> </a:t>
            </a:r>
            <a:r>
              <a:rPr lang="zh-TW" altLang="en-US" sz="2400" dirty="0"/>
              <a:t>指令檢查 </a:t>
            </a:r>
            <a:r>
              <a:rPr lang="en-US" altLang="zh-TW" sz="2400" dirty="0" err="1"/>
              <a:t>ctf</a:t>
            </a:r>
            <a:r>
              <a:rPr lang="zh-TW" altLang="en-US" sz="2400" dirty="0"/>
              <a:t> 發生了什麼事。接下來會使用 </a:t>
            </a:r>
            <a:r>
              <a:rPr lang="en-US" altLang="zh-TW" sz="2400" dirty="0" err="1"/>
              <a:t>objdump</a:t>
            </a:r>
            <a:r>
              <a:rPr lang="en-US" altLang="zh-TW" sz="2400" dirty="0"/>
              <a:t> </a:t>
            </a:r>
            <a:r>
              <a:rPr lang="zh-TW" altLang="en-US" sz="2400" dirty="0"/>
              <a:t>加上 </a:t>
            </a:r>
            <a:r>
              <a:rPr lang="en-US" altLang="zh-TW" sz="2400" dirty="0"/>
              <a:t>-s </a:t>
            </a:r>
            <a:r>
              <a:rPr lang="zh-TW" altLang="en-US" sz="2400" dirty="0"/>
              <a:t>檢查 </a:t>
            </a:r>
            <a:r>
              <a:rPr lang="en-US" altLang="zh-TW" sz="2400" dirty="0" err="1"/>
              <a:t>ctf</a:t>
            </a:r>
            <a:r>
              <a:rPr lang="en-US" altLang="zh-TW" sz="2400" dirty="0"/>
              <a:t> </a:t>
            </a:r>
            <a:r>
              <a:rPr lang="zh-TW" altLang="en-US" sz="2400" dirty="0"/>
              <a:t>二進制文件的 </a:t>
            </a:r>
            <a:r>
              <a:rPr lang="en-US" altLang="zh-TW" sz="2400" dirty="0"/>
              <a:t>.</a:t>
            </a:r>
            <a:r>
              <a:rPr lang="en-US" altLang="zh-TW" sz="2400" dirty="0" err="1"/>
              <a:t>rodata</a:t>
            </a:r>
            <a:r>
              <a:rPr lang="en-US" altLang="zh-TW" sz="2400" dirty="0"/>
              <a:t> </a:t>
            </a:r>
            <a:r>
              <a:rPr lang="zh-TW" altLang="en-US" sz="2400" dirty="0"/>
              <a:t>部分以顯示完整的部分內容。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CC4A08-234A-4BC0-8A99-EF4B1550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738" y="2114025"/>
            <a:ext cx="7374522" cy="33304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CDE050-2DC4-4919-82EA-F6C47F30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35" y="5742410"/>
            <a:ext cx="3771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9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B254F-8B07-4A5C-AA2B-6D72A0FB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書籍資源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912698-A095-4B2D-A5F8-8CB988D3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官方網站：</a:t>
            </a:r>
            <a:r>
              <a:rPr lang="en-US" altLang="zh-TW" dirty="0">
                <a:hlinkClick r:id="rId2"/>
              </a:rPr>
              <a:t>https://practicalbinaryanalysis.com/</a:t>
            </a:r>
            <a:endParaRPr lang="en-US" altLang="zh-TW" dirty="0"/>
          </a:p>
          <a:p>
            <a:r>
              <a:rPr lang="en-US" altLang="zh-TW" dirty="0" err="1"/>
              <a:t>Github</a:t>
            </a:r>
            <a:r>
              <a:rPr lang="zh-TW" altLang="en-US" dirty="0"/>
              <a:t>：</a:t>
            </a:r>
            <a:r>
              <a:rPr lang="en-US" altLang="zh-TW" dirty="0">
                <a:hlinkClick r:id="rId3"/>
              </a:rPr>
              <a:t>https://github.com/wilvk/practical-binary</a:t>
            </a:r>
            <a:endParaRPr lang="en-US" altLang="zh-TW" dirty="0"/>
          </a:p>
          <a:p>
            <a:r>
              <a:rPr lang="en-US" altLang="zh-TW" dirty="0"/>
              <a:t>Ch5_PDF</a:t>
            </a:r>
            <a:r>
              <a:rPr lang="zh-TW" altLang="en-US" dirty="0"/>
              <a:t>：</a:t>
            </a:r>
            <a:r>
              <a:rPr lang="en-US" altLang="zh-TW" dirty="0">
                <a:hlinkClick r:id="rId4"/>
              </a:rPr>
              <a:t>https://nostarch.com/download/PracticalBinary_Ch5.pdf</a:t>
            </a:r>
            <a:endParaRPr lang="en-US" altLang="zh-TW" dirty="0"/>
          </a:p>
          <a:p>
            <a:r>
              <a:rPr lang="en-US" altLang="zh-TW" dirty="0"/>
              <a:t>VM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.ova</a:t>
            </a:r>
            <a:endParaRPr lang="en-US" altLang="zh-TW" dirty="0"/>
          </a:p>
          <a:p>
            <a:pPr lvl="1"/>
            <a:r>
              <a:rPr lang="en-US" altLang="zh-TW" dirty="0">
                <a:hlinkClick r:id="rId6"/>
              </a:rPr>
              <a:t>.torrent</a:t>
            </a:r>
            <a:endParaRPr lang="en-US" altLang="zh-TW" dirty="0"/>
          </a:p>
          <a:p>
            <a:pPr lvl="1"/>
            <a:r>
              <a:rPr lang="en-US" altLang="zh-TW" dirty="0">
                <a:hlinkClick r:id="rId7"/>
              </a:rPr>
              <a:t>Magnet link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796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F9DE0E-0240-49EB-BC63-BEADD158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425" y="381903"/>
            <a:ext cx="9715150" cy="127911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可以從上一張圖片看到 </a:t>
            </a:r>
            <a:r>
              <a:rPr lang="en-US" altLang="zh-TW" sz="2800" dirty="0"/>
              <a:t>0x4011af </a:t>
            </a:r>
            <a:r>
              <a:rPr lang="zh-TW" altLang="en-US" sz="2800" dirty="0"/>
              <a:t>的地方出現了 </a:t>
            </a:r>
            <a:r>
              <a:rPr lang="en-US" altLang="zh-TW" sz="2800" dirty="0"/>
              <a:t>“guess again!”</a:t>
            </a:r>
            <a:r>
              <a:rPr lang="zh-TW" altLang="en-US" sz="2800" dirty="0"/>
              <a:t>，接下來就是要去看 </a:t>
            </a:r>
            <a:r>
              <a:rPr lang="en-US" altLang="zh-TW" sz="2800" dirty="0"/>
              <a:t>puts</a:t>
            </a:r>
            <a:r>
              <a:rPr lang="zh-TW" altLang="en-US" sz="2800" dirty="0"/>
              <a:t> 調用的指令，讓我們可以找出 </a:t>
            </a:r>
            <a:r>
              <a:rPr lang="en-US" altLang="zh-TW" sz="2800" dirty="0" err="1"/>
              <a:t>ctf</a:t>
            </a:r>
            <a:r>
              <a:rPr lang="en-US" altLang="zh-TW" sz="2800" dirty="0"/>
              <a:t> </a:t>
            </a:r>
            <a:r>
              <a:rPr lang="zh-TW" altLang="en-US" sz="2800" dirty="0"/>
              <a:t>期望的 </a:t>
            </a:r>
            <a:r>
              <a:rPr lang="en-US" altLang="zh-TW" sz="2800" dirty="0"/>
              <a:t>GUESSME </a:t>
            </a:r>
            <a:r>
              <a:rPr lang="zh-TW" altLang="en-US" sz="2800" dirty="0"/>
              <a:t>的值。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810E96-65C9-4AE6-981A-42BA82BBE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88" y="3640250"/>
            <a:ext cx="6344874" cy="16936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7ADEE39-F85B-416A-89EF-305F3EA6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88" y="1728132"/>
            <a:ext cx="6344874" cy="132998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362B11A-A0D9-43EF-A9F6-52B947C00F5E}"/>
              </a:ext>
            </a:extLst>
          </p:cNvPr>
          <p:cNvSpPr txBox="1"/>
          <p:nvPr/>
        </p:nvSpPr>
        <p:spPr>
          <a:xfrm>
            <a:off x="2127550" y="2838061"/>
            <a:ext cx="914400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sz="4400" dirty="0"/>
              <a:t>…</a:t>
            </a:r>
            <a:endParaRPr lang="zh-TW" altLang="en-US" sz="4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60CE307-8CC6-433B-8A35-C333A4A4F8A7}"/>
              </a:ext>
            </a:extLst>
          </p:cNvPr>
          <p:cNvSpPr txBox="1"/>
          <p:nvPr/>
        </p:nvSpPr>
        <p:spPr>
          <a:xfrm>
            <a:off x="2127550" y="5067423"/>
            <a:ext cx="914400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sz="4400" dirty="0"/>
              <a:t>…</a:t>
            </a:r>
            <a:endParaRPr lang="zh-TW" altLang="en-US" sz="4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20963BB-D939-4F24-9BF9-FCEFB5E70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32" y="5916004"/>
            <a:ext cx="3086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37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5884F-EDD6-4845-88A2-9E89740E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3" y="2791436"/>
            <a:ext cx="11450973" cy="1275127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5.9  </a:t>
            </a:r>
            <a:r>
              <a:rPr lang="zh-TW" altLang="en-US" sz="5400" dirty="0"/>
              <a:t>使用 </a:t>
            </a:r>
            <a:r>
              <a:rPr lang="en-US" altLang="zh-TW" sz="5400" dirty="0"/>
              <a:t>GDB </a:t>
            </a:r>
            <a:r>
              <a:rPr lang="zh-TW" altLang="en-US" sz="5400" dirty="0"/>
              <a:t>轉儲動態字符串緩衝區</a:t>
            </a:r>
          </a:p>
        </p:txBody>
      </p:sp>
    </p:spTree>
    <p:extLst>
      <p:ext uri="{BB962C8B-B14F-4D97-AF65-F5344CB8AC3E}">
        <p14:creationId xmlns:p14="http://schemas.microsoft.com/office/powerpoint/2010/main" val="823685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FF817-6B7A-4D8C-B16D-ADF5889C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311" y="465792"/>
            <a:ext cx="10151378" cy="1178449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因為 </a:t>
            </a:r>
            <a:r>
              <a:rPr lang="en-US" altLang="zh-TW" sz="3200" dirty="0"/>
              <a:t>GUESSME</a:t>
            </a:r>
            <a:r>
              <a:rPr lang="zh-TW" altLang="en-US" sz="3200" dirty="0"/>
              <a:t> 在執行時被解密，所以不能使用靜態分析工具 </a:t>
            </a:r>
            <a:r>
              <a:rPr lang="en-US" altLang="zh-TW" sz="3200" dirty="0" err="1"/>
              <a:t>objdump</a:t>
            </a:r>
            <a:r>
              <a:rPr lang="zh-TW" altLang="en-US" sz="3200" dirty="0"/>
              <a:t>，而是要使用動態分析工具 </a:t>
            </a:r>
            <a:r>
              <a:rPr lang="en-US" altLang="zh-TW" sz="3200" dirty="0" err="1"/>
              <a:t>gdb</a:t>
            </a:r>
            <a:r>
              <a:rPr lang="zh-TW" altLang="en-US" sz="3200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50F81A-4546-4E9F-B378-7B61028D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005012"/>
            <a:ext cx="66865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20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1F8BF-8840-46F0-BC7E-497B14EE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12"/>
          </a:xfrm>
        </p:spPr>
        <p:txBody>
          <a:bodyPr/>
          <a:lstStyle/>
          <a:p>
            <a:pPr algn="ctr"/>
            <a:r>
              <a:rPr lang="zh-TW" altLang="en-US" dirty="0"/>
              <a:t>在 </a:t>
            </a:r>
            <a:r>
              <a:rPr lang="en-US" altLang="zh-TW" dirty="0"/>
              <a:t>0x400dc8</a:t>
            </a:r>
            <a:r>
              <a:rPr lang="zh-TW" altLang="en-US" dirty="0"/>
              <a:t> 處設置中斷點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8C00E1-6AED-417B-9FCF-8C48D1CEC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6" b="7191"/>
          <a:stretch/>
        </p:blipFill>
        <p:spPr>
          <a:xfrm>
            <a:off x="3072491" y="2975994"/>
            <a:ext cx="6047018" cy="9060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BC35C5F-C4B9-49DF-835A-0031247F5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16" y="5666762"/>
            <a:ext cx="23145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89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5535D-3FD7-4ADC-9582-356B874E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623" y="611347"/>
            <a:ext cx="9102754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為了防止 </a:t>
            </a:r>
            <a:r>
              <a:rPr lang="en-US" altLang="zh-TW" sz="4000" dirty="0" err="1"/>
              <a:t>ctf</a:t>
            </a:r>
            <a:r>
              <a:rPr lang="zh-TW" altLang="en-US" sz="4000" dirty="0"/>
              <a:t> 提早退出，一樣需要先設定 </a:t>
            </a:r>
            <a:r>
              <a:rPr lang="en-US" altLang="zh-TW" sz="4000" dirty="0"/>
              <a:t>GUESSME</a:t>
            </a:r>
            <a:r>
              <a:rPr lang="zh-TW" altLang="en-US" sz="4000" dirty="0"/>
              <a:t> 的值。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F794BD-71F7-4E52-9E27-3142C52A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538" y="3243721"/>
            <a:ext cx="4534924" cy="3705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82F20D-BCB5-4B44-91B0-A9138D33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60853"/>
            <a:ext cx="28479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33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3895C-3C89-4F5D-97B4-667539B6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023" y="574850"/>
            <a:ext cx="7007953" cy="82611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開始執行 </a:t>
            </a:r>
            <a:r>
              <a:rPr lang="en-US" altLang="zh-TW" dirty="0" err="1"/>
              <a:t>ctf</a:t>
            </a:r>
            <a:r>
              <a:rPr lang="zh-TW" altLang="en-US" dirty="0"/>
              <a:t>，直到遇到中斷點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FFA85B-B74E-4400-BEBA-4776D324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783" y="2522661"/>
            <a:ext cx="8724434" cy="18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28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101C5-0861-4878-8360-52C7369C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087" y="725852"/>
            <a:ext cx="5847826" cy="926779"/>
          </a:xfrm>
        </p:spPr>
        <p:txBody>
          <a:bodyPr/>
          <a:lstStyle/>
          <a:p>
            <a:r>
              <a:rPr lang="zh-TW" altLang="en-US" dirty="0"/>
              <a:t>確保中斷於預期的指令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42BC60-35AF-454F-9536-DEC87D56B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91" y="2890684"/>
            <a:ext cx="7536417" cy="107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35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8BD0D-EF70-4E21-961E-F7C6DE5B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66" y="390292"/>
            <a:ext cx="10235268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目前已經到了要將 </a:t>
            </a:r>
            <a:r>
              <a:rPr lang="en-US" altLang="zh-TW" sz="3200" dirty="0"/>
              <a:t>GUESSME </a:t>
            </a:r>
            <a:r>
              <a:rPr lang="zh-TW" altLang="en-US" sz="3200" dirty="0"/>
              <a:t>與預期的字串進行比較的地方，需要找到字串的位址，方便轉儲它。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EA70DA-4D15-42BD-A701-A4DB57F8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93" y="2632817"/>
            <a:ext cx="5721851" cy="71996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9F2AB26-A9F3-4918-91AE-134C87443BF4}"/>
              </a:ext>
            </a:extLst>
          </p:cNvPr>
          <p:cNvSpPr txBox="1"/>
          <p:nvPr/>
        </p:nvSpPr>
        <p:spPr>
          <a:xfrm>
            <a:off x="2885814" y="2532994"/>
            <a:ext cx="109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從 </a:t>
            </a:r>
            <a:r>
              <a:rPr lang="en-US" altLang="zh-TW" sz="1800" dirty="0" err="1"/>
              <a:t>rcx</a:t>
            </a:r>
            <a:r>
              <a:rPr lang="zh-TW" altLang="en-US" sz="1800" dirty="0"/>
              <a:t> 開始查看：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E3C472F-87BC-4978-80C9-B85B87E62DB9}"/>
              </a:ext>
            </a:extLst>
          </p:cNvPr>
          <p:cNvSpPr txBox="1"/>
          <p:nvPr/>
        </p:nvSpPr>
        <p:spPr>
          <a:xfrm>
            <a:off x="2885814" y="4014903"/>
            <a:ext cx="1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查看 </a:t>
            </a:r>
            <a:r>
              <a:rPr lang="en-US" altLang="zh-TW" dirty="0" err="1"/>
              <a:t>rax</a:t>
            </a:r>
            <a:r>
              <a:rPr lang="zh-TW" altLang="en-US" sz="1800" dirty="0"/>
              <a:t>：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408ED2C-A337-48E0-89D6-835B37AC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772" y="4092650"/>
            <a:ext cx="4879783" cy="71996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6A9D4A8-337F-4C19-9736-D4C84F87E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93" y="5573248"/>
            <a:ext cx="3390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5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0ABBC-1D94-4B3B-AB64-5940C280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40" y="447637"/>
            <a:ext cx="10503717" cy="1346229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已經知道了要轉儲的字串的地址後，接下來就是將字串轉儲到那個地址，然後退出 </a:t>
            </a:r>
            <a:r>
              <a:rPr lang="en-US" altLang="zh-TW" sz="2800" dirty="0"/>
              <a:t>GDB</a:t>
            </a:r>
            <a:r>
              <a:rPr lang="zh-TW" altLang="en-US" sz="2800" dirty="0"/>
              <a:t>。</a:t>
            </a:r>
            <a:br>
              <a:rPr lang="en-US" altLang="zh-TW" sz="2800" dirty="0"/>
            </a:br>
            <a:r>
              <a:rPr lang="zh-TW" altLang="en-US" sz="2800" dirty="0"/>
              <a:t>從下圖可以知道 </a:t>
            </a:r>
            <a:r>
              <a:rPr lang="en-US" altLang="zh-TW" sz="2800" dirty="0"/>
              <a:t>GUESSME</a:t>
            </a:r>
            <a:r>
              <a:rPr lang="zh-TW" altLang="en-US" sz="2800" dirty="0"/>
              <a:t> 的預期值是 </a:t>
            </a:r>
            <a:r>
              <a:rPr lang="en-US" altLang="zh-TW" sz="2800" dirty="0"/>
              <a:t>“Crackers Don’t Matter”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A5ECCA-EA82-486F-BA29-9CDAC3C6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272" y="2483643"/>
            <a:ext cx="5479455" cy="18907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57A991-324D-4BA2-8B51-03C0743CC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96289"/>
            <a:ext cx="4897753" cy="1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00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58BDB-6A86-4D04-9ABF-46D64F4A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544" y="499349"/>
            <a:ext cx="8372912" cy="775778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/>
              <a:t>來使用剛剛得到的期望值是不是正確的。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FE3CA7-A4A9-4639-9B38-B67FA043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99" y="3011407"/>
            <a:ext cx="10351601" cy="8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0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91A73D-F13B-4C03-B38D-2EA89A02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5.1  </a:t>
            </a:r>
            <a:r>
              <a:rPr lang="zh-TW" altLang="en-US" sz="5400" dirty="0"/>
              <a:t>使用 </a:t>
            </a:r>
            <a:r>
              <a:rPr lang="en-US" altLang="zh-TW" sz="5400" dirty="0"/>
              <a:t>file </a:t>
            </a:r>
            <a:r>
              <a:rPr lang="zh-TW" altLang="en-US" sz="5400" dirty="0"/>
              <a:t>解決類型問題</a:t>
            </a:r>
          </a:p>
        </p:txBody>
      </p:sp>
    </p:spTree>
    <p:extLst>
      <p:ext uri="{BB962C8B-B14F-4D97-AF65-F5344CB8AC3E}">
        <p14:creationId xmlns:p14="http://schemas.microsoft.com/office/powerpoint/2010/main" val="2953342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38F6C-E3E0-4F6C-A03D-29BAF4AE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22" y="675518"/>
            <a:ext cx="10168156" cy="1287506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後面如果想進下一個挑戰，可以將剛剛得到的 </a:t>
            </a:r>
            <a:r>
              <a:rPr lang="en-US" altLang="zh-TW" sz="3600" dirty="0"/>
              <a:t>flag</a:t>
            </a:r>
            <a:r>
              <a:rPr lang="zh-TW" altLang="en-US" sz="3600" dirty="0"/>
              <a:t> 當成 </a:t>
            </a:r>
            <a:r>
              <a:rPr lang="en-US" altLang="zh-TW" sz="3600" dirty="0"/>
              <a:t>oracle </a:t>
            </a:r>
            <a:r>
              <a:rPr lang="zh-TW" altLang="en-US" sz="3600" dirty="0"/>
              <a:t>這個檔案的輸入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5B6044-5C7A-4198-8D6C-091EC678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87" y="2839083"/>
            <a:ext cx="10293026" cy="11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2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7B56BB-2ED3-4212-9864-CF69CC55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 </a:t>
            </a:r>
            <a:r>
              <a:rPr lang="en-US" altLang="zh-TW" dirty="0"/>
              <a:t>file </a:t>
            </a:r>
            <a:r>
              <a:rPr lang="zh-TW" altLang="en-US" dirty="0"/>
              <a:t>指令找出 </a:t>
            </a:r>
            <a:r>
              <a:rPr lang="en-US" altLang="zh-TW" dirty="0"/>
              <a:t>payload </a:t>
            </a:r>
            <a:r>
              <a:rPr lang="zh-TW" altLang="en-US" dirty="0"/>
              <a:t>的檔案類型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702B8F-DD1F-4579-9849-F24D2C78E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444"/>
          <a:stretch/>
        </p:blipFill>
        <p:spPr>
          <a:xfrm>
            <a:off x="838200" y="5647714"/>
            <a:ext cx="2191144" cy="4953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44F23FC-1080-4FCD-AA0E-A62F50789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96" y="3137832"/>
            <a:ext cx="9026208" cy="5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4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0CF9E-AB71-4B1F-A065-A42923AA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7547" cy="1698567"/>
          </a:xfrm>
        </p:spPr>
        <p:txBody>
          <a:bodyPr>
            <a:normAutofit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head </a:t>
            </a:r>
            <a:r>
              <a:rPr lang="zh-TW" altLang="en-US" dirty="0"/>
              <a:t>指令轉儲 </a:t>
            </a:r>
            <a:r>
              <a:rPr lang="en-US" altLang="zh-TW" dirty="0"/>
              <a:t>payload </a:t>
            </a:r>
            <a:r>
              <a:rPr lang="zh-TW" altLang="en-US" dirty="0"/>
              <a:t>的前幾行內容</a:t>
            </a:r>
            <a:r>
              <a:rPr lang="en-US" altLang="zh-TW" dirty="0"/>
              <a:t>(</a:t>
            </a:r>
            <a:r>
              <a:rPr lang="zh-TW" altLang="en-US" dirty="0"/>
              <a:t>預設前十行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E446C6-F494-4482-9553-76FBF1EFA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49"/>
          <a:stretch/>
        </p:blipFill>
        <p:spPr>
          <a:xfrm>
            <a:off x="732988" y="5406224"/>
            <a:ext cx="3394395" cy="6762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B3A808-6A6B-4731-91BC-06AAF6D0C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51" y="2158068"/>
            <a:ext cx="9388497" cy="25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9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CFEEE-CE80-4BF4-9D38-5D69713A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79" y="398681"/>
            <a:ext cx="11702642" cy="1891514"/>
          </a:xfrm>
        </p:spPr>
        <p:txBody>
          <a:bodyPr>
            <a:normAutofit/>
          </a:bodyPr>
          <a:lstStyle/>
          <a:p>
            <a:r>
              <a:rPr lang="zh-TW" altLang="en-US" dirty="0"/>
              <a:t>如你所見，</a:t>
            </a:r>
            <a:r>
              <a:rPr lang="en-US" altLang="zh-TW" dirty="0"/>
              <a:t>payload </a:t>
            </a:r>
            <a:r>
              <a:rPr lang="zh-TW" altLang="en-US" dirty="0"/>
              <a:t>的內容只有英文字母、</a:t>
            </a:r>
            <a:r>
              <a:rPr lang="en-US" altLang="zh-TW" dirty="0"/>
              <a:t>+ </a:t>
            </a:r>
            <a:r>
              <a:rPr lang="zh-TW" altLang="en-US" dirty="0"/>
              <a:t>和 </a:t>
            </a:r>
            <a:r>
              <a:rPr lang="en-US" altLang="zh-TW" dirty="0"/>
              <a:t>/</a:t>
            </a:r>
            <a:r>
              <a:rPr lang="zh-TW" altLang="en-US" dirty="0"/>
              <a:t>，可以猜測這個檔案的內容經過 </a:t>
            </a:r>
            <a:r>
              <a:rPr lang="en-US" altLang="zh-TW" dirty="0"/>
              <a:t>Base64</a:t>
            </a:r>
            <a:r>
              <a:rPr lang="zh-TW" altLang="en-US" dirty="0"/>
              <a:t>編碼。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E4EA25-CC71-474E-AC7B-30F2CCED9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10" y="5647685"/>
            <a:ext cx="6934200" cy="685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2050558-69EE-4595-91E8-A4A723E62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02" y="3046448"/>
            <a:ext cx="10366396" cy="76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1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9D8C2-A781-43DB-A3B3-64E86C56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98" y="682011"/>
            <a:ext cx="11274804" cy="12947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然後再用 </a:t>
            </a:r>
            <a:r>
              <a:rPr lang="en-US" altLang="zh-TW" sz="3200" dirty="0"/>
              <a:t>file </a:t>
            </a:r>
            <a:r>
              <a:rPr lang="zh-TW" altLang="en-US" sz="3200" dirty="0"/>
              <a:t>指令檢查 </a:t>
            </a:r>
            <a:r>
              <a:rPr lang="en-US" altLang="zh-TW" sz="3200" dirty="0" err="1"/>
              <a:t>payload_decode</a:t>
            </a:r>
            <a:r>
              <a:rPr lang="en-US" altLang="zh-TW" sz="3200" dirty="0"/>
              <a:t> </a:t>
            </a:r>
            <a:r>
              <a:rPr lang="zh-TW" altLang="en-US" sz="3200" dirty="0"/>
              <a:t>的檔案類型。發現是使用 </a:t>
            </a:r>
            <a:r>
              <a:rPr lang="en-US" altLang="zh-TW" sz="3200" dirty="0" err="1"/>
              <a:t>gzip</a:t>
            </a:r>
            <a:r>
              <a:rPr lang="zh-TW" altLang="en-US" sz="3200" dirty="0"/>
              <a:t> 壓縮過的檔案，所以使用 </a:t>
            </a:r>
            <a:r>
              <a:rPr lang="en-US" altLang="zh-TW" sz="3200" dirty="0" err="1"/>
              <a:t>gzip</a:t>
            </a:r>
            <a:r>
              <a:rPr lang="en-US" altLang="zh-TW" sz="3200" dirty="0"/>
              <a:t> </a:t>
            </a:r>
            <a:r>
              <a:rPr lang="zh-TW" altLang="en-US" sz="3200" dirty="0"/>
              <a:t>來解壓縮。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715887-59C0-4894-B1FF-4D06EB563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93" y="5676697"/>
            <a:ext cx="2552700" cy="4953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F6F01C-6D68-4A4A-A696-201D065B1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40" y="2881967"/>
            <a:ext cx="11007120" cy="18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0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1599</TotalTime>
  <Words>1268</Words>
  <Application>Microsoft Office PowerPoint</Application>
  <PresentationFormat>寬螢幕</PresentationFormat>
  <Paragraphs>93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逆向工程實測報告</vt:lpstr>
      <vt:lpstr>Agenda</vt:lpstr>
      <vt:lpstr>參考書籍</vt:lpstr>
      <vt:lpstr>書籍資源</vt:lpstr>
      <vt:lpstr>5.1  使用 file 解決類型問題</vt:lpstr>
      <vt:lpstr>使用 file 指令找出 payload 的檔案類型</vt:lpstr>
      <vt:lpstr>使用 head 指令轉儲 payload 的前幾行內容(預設前十行)</vt:lpstr>
      <vt:lpstr>如你所見，payload 的內容只有英文字母、+ 和 /，可以猜測這個檔案的內容經過 Base64編碼。</vt:lpstr>
      <vt:lpstr>然後再用 file 指令檢查 payload_decode 的檔案類型。發現是使用 gzip 壓縮過的檔案，所以使用 gzip 來解壓縮。</vt:lpstr>
      <vt:lpstr>自次使用 file 指令檢查，payload_decode 的檔案類型，可以看到，它還是一樣是一個壓縮檔，只是這次是用 tar 壓縮的，所以需要用 tar 解壓縮。</vt:lpstr>
      <vt:lpstr>然後一樣檢查 ctf 和 67b8601 的檔案類型，發現 ctf 是 Linux 的執行檔， 67b8601 是 Windws 的執行檔。</vt:lpstr>
      <vt:lpstr>5.2  使用 ldd 探索依賴性</vt:lpstr>
      <vt:lpstr>因為是在 VM 中運行，所以可以直接執行 ctf 這個未知的執行檔。</vt:lpstr>
      <vt:lpstr>執行 ctf 之後，看到了一個錯誤訊息寫說找不到lib5ae9b7f.so 這個 library，所以要先確認還有沒有其他跟 ctf 鏈接的 library 找不到。</vt:lpstr>
      <vt:lpstr>現在已經知道，沒有其他與 ctf 鏈接的 library 有問題，現在就只需要找出 lib5ae9b7f.so 就好了。所有二進制文件和 library 都包含 0x7f ELF 這個序列，接下來就用 grep 指令尋找符合的檔案。</vt:lpstr>
      <vt:lpstr>5.3  使用 xxd 查看文件內容</vt:lpstr>
      <vt:lpstr>使用 xxd 指令轉儲 67b8601，並使用 head 指令只顯示前 15 行的內容。</vt:lpstr>
      <vt:lpstr>接下來要使用 dd 指令擷取 67b8601 的 ELF 標頭，因為 ELF 字節出現在 0x34(十進制=52)，所以從偏移量 52 開始擷取，然後因為 ctf 是 x64 的 ELF 檔，所以要找的 ELF 標頭是 64 位的，64 位的 ELF 標頭剛好包含 64 個字節，所以只需要擷取 64 個字節。</vt:lpstr>
      <vt:lpstr>來用 xxd 看一下擷取出來的內容。</vt:lpstr>
      <vt:lpstr>5.4  使用 readelf 解析並提取 ELF 庫文件</vt:lpstr>
      <vt:lpstr>使用 readelf 查看剛剛提取的 ELF 標頭的詳細內容。</vt:lpstr>
      <vt:lpstr>接下來就需要使用我們目前的 ELF header  來計算出完整 ELF library 的大小。</vt:lpstr>
      <vt:lpstr>現在知道 library 的大小應該是 10296 了，使用 dd 來擷取完整的檔案下來。</vt:lpstr>
      <vt:lpstr>再次使用 readelf 來看看是否可執行。為了保持輸出簡短，只輸出可執行的文件標頭和符號表。</vt:lpstr>
      <vt:lpstr>5.5  使用 nm 解析符號</vt:lpstr>
      <vt:lpstr>使用 nm 指令來解開混亂的名稱。</vt:lpstr>
      <vt:lpstr>如上一頁的圖片所示，無法使用 nm 的默認配置來解開。必須使用 –D 要求 nm 解析動態符號表。</vt:lpstr>
      <vt:lpstr>可以看到上一張圖的名稱仍然是有問題的。所以要拆解他們，就要加上 --drmangle 參數。</vt:lpstr>
      <vt:lpstr>使用 c++filt 對函數名進行反編譯</vt:lpstr>
      <vt:lpstr>再來就是要將存放 lib5ae9b7f.so 的目錄位址加到環境變數中，讓 ctf 在執行時，讓鏈結器也搜索該目錄，發現執行後沒有跳出任何錯誤，但執行 $? 的時候回傳 1 代表沒有執行成功，那接下來就要找出其他的問題點了。</vt:lpstr>
      <vt:lpstr>5.6  使用 strings 查看 Hints</vt:lpstr>
      <vt:lpstr>對 ctf 使用 strings 指令</vt:lpstr>
      <vt:lpstr>可以從剛剛使用 strings 解析出來的東西看到一些線索，那就來測試一下這些線索有沒有用吧！結果都是回傳 1 ，代表一定有少什麼東西。</vt:lpstr>
      <vt:lpstr>5.7  使用 strace 和 ltrace 跟踪系統調用和庫文件調用</vt:lpstr>
      <vt:lpstr>使用 strace 指令來跟蹤 ctf 在執行時的系統調用。</vt:lpstr>
      <vt:lpstr>使用 ltrace 指令來跟蹤 ctf 在執行時的庫文件調用。</vt:lpstr>
      <vt:lpstr>可以從上一張圖看到，ctf 需要一個叫做 GUESSME 的環境變數，這個變數很可能是之前解密的字串。來測試看看改變 GUESSME 的值後執行 ctf 會有什麼變化。</vt:lpstr>
      <vt:lpstr>5.8  使用 objdump 檢查指令集行為</vt:lpstr>
      <vt:lpstr>因為你知道 GUESSME 這個環境變數是在不被任何一般的函數庫所檢查的，所以正常情況下，下一步會使用 objdump 指令檢查 ctf 發生了什麼事。接下來會使用 objdump 加上 -s 檢查 ctf 二進制文件的 .rodata 部分以顯示完整的部分內容。</vt:lpstr>
      <vt:lpstr>可以從上一張圖片看到 0x4011af 的地方出現了 “guess again!”，接下來就是要去看 puts 調用的指令，讓我們可以找出 ctf 期望的 GUESSME 的值。</vt:lpstr>
      <vt:lpstr>5.9  使用 GDB 轉儲動態字符串緩衝區</vt:lpstr>
      <vt:lpstr>因為 GUESSME 在執行時被解密，所以不能使用靜態分析工具 objdump，而是要使用動態分析工具 gdb。</vt:lpstr>
      <vt:lpstr>在 0x400dc8 處設置中斷點</vt:lpstr>
      <vt:lpstr>為了防止 ctf 提早退出，一樣需要先設定 GUESSME 的值。</vt:lpstr>
      <vt:lpstr>開始執行 ctf，直到遇到中斷點</vt:lpstr>
      <vt:lpstr>確保中斷於預期的指令</vt:lpstr>
      <vt:lpstr>目前已經到了要將 GUESSME 與預期的字串進行比較的地方，需要找到字串的位址，方便轉儲它。</vt:lpstr>
      <vt:lpstr>已經知道了要轉儲的字串的地址後，接下來就是將字串轉儲到那個地址，然後退出 GDB。 從下圖可以知道 GUESSME 的預期值是 “Crackers Don’t Matter”</vt:lpstr>
      <vt:lpstr>來使用剛剛得到的期望值是不是正確的。</vt:lpstr>
      <vt:lpstr>後面如果想進下一個挑戰，可以將剛剛得到的 flag 當成 oracle 這個檔案的輸入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逆向工程實測報告</dc:title>
  <dc:creator>崇睿 何</dc:creator>
  <cp:lastModifiedBy>崇睿 何</cp:lastModifiedBy>
  <cp:revision>40</cp:revision>
  <dcterms:created xsi:type="dcterms:W3CDTF">2022-04-14T07:43:03Z</dcterms:created>
  <dcterms:modified xsi:type="dcterms:W3CDTF">2022-04-20T20:36:35Z</dcterms:modified>
</cp:coreProperties>
</file>