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76" r:id="rId6"/>
    <p:sldId id="262" r:id="rId7"/>
    <p:sldId id="264" r:id="rId8"/>
    <p:sldId id="259" r:id="rId9"/>
    <p:sldId id="275" r:id="rId10"/>
    <p:sldId id="272" r:id="rId11"/>
    <p:sldId id="273" r:id="rId12"/>
    <p:sldId id="277" r:id="rId13"/>
    <p:sldId id="278" r:id="rId14"/>
    <p:sldId id="279" r:id="rId15"/>
    <p:sldId id="280" r:id="rId16"/>
    <p:sldId id="274" r:id="rId17"/>
    <p:sldId id="260" r:id="rId18"/>
    <p:sldId id="268" r:id="rId19"/>
    <p:sldId id="283" r:id="rId20"/>
    <p:sldId id="282" r:id="rId21"/>
    <p:sldId id="285" r:id="rId22"/>
    <p:sldId id="284" r:id="rId23"/>
    <p:sldId id="287" r:id="rId24"/>
    <p:sldId id="286" r:id="rId25"/>
    <p:sldId id="281" r:id="rId26"/>
    <p:sldId id="288" r:id="rId27"/>
    <p:sldId id="289" r:id="rId28"/>
    <p:sldId id="269" r:id="rId29"/>
    <p:sldId id="261" r:id="rId30"/>
    <p:sldId id="290" r:id="rId31"/>
    <p:sldId id="291" r:id="rId32"/>
    <p:sldId id="292" r:id="rId33"/>
    <p:sldId id="271" r:id="rId34"/>
    <p:sldId id="27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F115-D996-4452-9A68-B6C844C44C3B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7609-59CB-4C68-BFF1-7895D053B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60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F115-D996-4452-9A68-B6C844C44C3B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7609-59CB-4C68-BFF1-7895D053B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87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F115-D996-4452-9A68-B6C844C44C3B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7609-59CB-4C68-BFF1-7895D053B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3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F115-D996-4452-9A68-B6C844C44C3B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7609-59CB-4C68-BFF1-7895D053B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46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F115-D996-4452-9A68-B6C844C44C3B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7609-59CB-4C68-BFF1-7895D053B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4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F115-D996-4452-9A68-B6C844C44C3B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7609-59CB-4C68-BFF1-7895D053B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84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F115-D996-4452-9A68-B6C844C44C3B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7609-59CB-4C68-BFF1-7895D053B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04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F115-D996-4452-9A68-B6C844C44C3B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7609-59CB-4C68-BFF1-7895D053B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49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F115-D996-4452-9A68-B6C844C44C3B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7609-59CB-4C68-BFF1-7895D053B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4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F115-D996-4452-9A68-B6C844C44C3B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7609-59CB-4C68-BFF1-7895D053B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27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F115-D996-4452-9A68-B6C844C44C3B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7609-59CB-4C68-BFF1-7895D053B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30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5F115-D996-4452-9A68-B6C844C44C3B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7609-59CB-4C68-BFF1-7895D053B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770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88%86%E7%BB%84%E5%AF%86%E7%A0%81%E5%B7%A5%E4%BD%9C%E6%A8%A1%E5%BC%8F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88%86%E7%BB%84%E5%AF%86%E7%A0%81%E5%B7%A5%E4%BD%9C%E6%A8%A1%E5%BC%8F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wiki/%E8%B3%87%E6%96%99%E5%8A%A0%E5%AF%86%E6%A8%99%E6%BA%96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3D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hyperlink" Target="https://zh.wikipedia.org/wiki/3D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zh.wikipedia.org/wiki/%E9%AB%98%E7%BA%A7%E5%8A%A0%E5%AF%86%E6%A0%87%E5%87%86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zh.wikipedia.org/wiki/%E5%AF%86%E6%96%87%E5%A1%AB%E5%A1%9E%E6%94%BB%E5%87%B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wiki/%E6%95%A3%E5%88%97%E5%87%BD%E6%95%B8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MD5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SHA%E5%AE%B6%E6%97%8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llision_attack" TargetMode="External"/><Relationship Id="rId2" Type="http://schemas.openxmlformats.org/officeDocument/2006/relationships/hyperlink" Target="https://www.ithome.com.tw/news/112347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9%95%BF%E5%BA%A6%E6%89%A9%E5%B1%95%E6%94%BB%E5%87%B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buhrow/yafu" TargetMode="External"/><Relationship Id="rId2" Type="http://schemas.openxmlformats.org/officeDocument/2006/relationships/hyperlink" Target="http://factord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lpertron.com.ar/ECM.HT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libnu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mpy/sympy" TargetMode="External"/><Relationship Id="rId2" Type="http://schemas.openxmlformats.org/officeDocument/2006/relationships/hyperlink" Target="https://www.sympy.org/en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wiki/SymPy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gmpy2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E4D1E-4E69-4B6B-8445-F1B144C63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680" y="1776704"/>
            <a:ext cx="9876639" cy="93294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3399FF"/>
                </a:solidFill>
              </a:rPr>
              <a:t>現代密碼學之破密分析實測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AAFFB6-1F92-4A43-89CE-0F8F2380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974108"/>
            <a:ext cx="9144000" cy="1477497"/>
          </a:xfrm>
        </p:spPr>
        <p:txBody>
          <a:bodyPr/>
          <a:lstStyle/>
          <a:p>
            <a:r>
              <a:rPr lang="zh-TW" altLang="en-US" dirty="0"/>
              <a:t>姓名：何崇睿</a:t>
            </a:r>
            <a:endParaRPr lang="en-US" altLang="zh-TW" dirty="0"/>
          </a:p>
          <a:p>
            <a:r>
              <a:rPr lang="zh-TW" altLang="en-US" dirty="0"/>
              <a:t>學號：</a:t>
            </a:r>
            <a:r>
              <a:rPr lang="en-US" altLang="zh-TW" dirty="0"/>
              <a:t>4100E005</a:t>
            </a:r>
          </a:p>
          <a:p>
            <a:r>
              <a:rPr lang="zh-TW" altLang="en-US" dirty="0"/>
              <a:t>指導教授：龍大大</a:t>
            </a:r>
          </a:p>
        </p:txBody>
      </p:sp>
    </p:spTree>
    <p:extLst>
      <p:ext uri="{BB962C8B-B14F-4D97-AF65-F5344CB8AC3E}">
        <p14:creationId xmlns:p14="http://schemas.microsoft.com/office/powerpoint/2010/main" val="390831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C091E-C407-445F-B268-46D16163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954" y="1118951"/>
            <a:ext cx="6535338" cy="519019"/>
          </a:xfrm>
        </p:spPr>
        <p:txBody>
          <a:bodyPr>
            <a:normAutofit/>
          </a:bodyPr>
          <a:lstStyle/>
          <a:p>
            <a:r>
              <a:rPr lang="en-US" altLang="zh-TW" dirty="0"/>
              <a:t>n </a:t>
            </a:r>
            <a:r>
              <a:rPr lang="zh-TW" altLang="en-US" dirty="0"/>
              <a:t>特別小，容易做值因數分解出 </a:t>
            </a:r>
            <a:r>
              <a:rPr lang="en-US" altLang="zh-TW" dirty="0"/>
              <a:t>p</a:t>
            </a:r>
            <a:r>
              <a:rPr lang="zh-TW" altLang="en-US" dirty="0"/>
              <a:t>、</a:t>
            </a:r>
            <a:r>
              <a:rPr lang="en-US" altLang="zh-TW" dirty="0"/>
              <a:t>q</a:t>
            </a:r>
            <a:r>
              <a:rPr lang="zh-TW" altLang="en-US" dirty="0"/>
              <a:t>。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324372" y="262156"/>
            <a:ext cx="7821338" cy="803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非對稱式密碼之破密分析 </a:t>
            </a:r>
            <a:r>
              <a:rPr lang="en-US" altLang="zh-TW" sz="3200" dirty="0">
                <a:solidFill>
                  <a:srgbClr val="3399FF"/>
                </a:solidFill>
              </a:rPr>
              <a:t>- RSA</a:t>
            </a:r>
            <a:r>
              <a:rPr lang="zh-TW" altLang="en-US" sz="3200" dirty="0">
                <a:solidFill>
                  <a:srgbClr val="3399FF"/>
                </a:solidFill>
              </a:rPr>
              <a:t> </a:t>
            </a:r>
            <a:r>
              <a:rPr lang="en-US" altLang="zh-TW" sz="3200" dirty="0">
                <a:solidFill>
                  <a:srgbClr val="3399FF"/>
                </a:solidFill>
              </a:rPr>
              <a:t>- </a:t>
            </a:r>
            <a:r>
              <a:rPr lang="zh-TW" altLang="en-US" sz="3200" dirty="0">
                <a:solidFill>
                  <a:srgbClr val="3399FF"/>
                </a:solidFill>
              </a:rPr>
              <a:t>小</a:t>
            </a:r>
            <a:r>
              <a:rPr lang="en-US" altLang="zh-TW" sz="3200" dirty="0">
                <a:solidFill>
                  <a:srgbClr val="3399FF"/>
                </a:solidFill>
              </a:rPr>
              <a:t>n</a:t>
            </a:r>
            <a:r>
              <a:rPr lang="zh-TW" altLang="en-US" sz="3200" dirty="0">
                <a:solidFill>
                  <a:srgbClr val="3399FF"/>
                </a:solidFill>
              </a:rPr>
              <a:t>攻擊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F732580-7DF9-42FB-AB7B-1B138C4DA240}"/>
              </a:ext>
            </a:extLst>
          </p:cNvPr>
          <p:cNvSpPr txBox="1">
            <a:spLocks/>
          </p:cNvSpPr>
          <p:nvPr/>
        </p:nvSpPr>
        <p:spPr>
          <a:xfrm>
            <a:off x="0" y="1850084"/>
            <a:ext cx="2298048" cy="51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CTF</a:t>
            </a:r>
            <a:r>
              <a:rPr lang="zh-TW" altLang="en-US" dirty="0"/>
              <a:t> 練習題：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83F364-2157-4D6D-9B37-E8FF94B54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09" y="2369103"/>
            <a:ext cx="3374432" cy="43433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384E2EA-4412-469B-93D5-B72673C2E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28" y="1701326"/>
            <a:ext cx="5863163" cy="501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8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C091E-C407-445F-B268-46D16163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449" y="2036427"/>
            <a:ext cx="3733101" cy="2785146"/>
          </a:xfrm>
        </p:spPr>
        <p:txBody>
          <a:bodyPr>
            <a:normAutofit/>
          </a:bodyPr>
          <a:lstStyle/>
          <a:p>
            <a:r>
              <a:rPr lang="zh-TW" altLang="en-US" dirty="0"/>
              <a:t>概念：</a:t>
            </a:r>
          </a:p>
          <a:p>
            <a:pPr lvl="1"/>
            <a:r>
              <a:rPr lang="zh-TW" altLang="en-US" dirty="0"/>
              <a:t>指一對相差 </a:t>
            </a:r>
            <a:r>
              <a:rPr lang="en-US" altLang="zh-TW" dirty="0"/>
              <a:t>2 </a:t>
            </a:r>
            <a:r>
              <a:rPr lang="zh-TW" altLang="en-US" dirty="0"/>
              <a:t>的質數</a:t>
            </a:r>
          </a:p>
          <a:p>
            <a:pPr lvl="1"/>
            <a:r>
              <a:rPr lang="en-US" altLang="zh-TW" dirty="0"/>
              <a:t>Example</a:t>
            </a:r>
            <a:r>
              <a:rPr lang="zh-TW" altLang="en-US" dirty="0"/>
              <a:t>：</a:t>
            </a:r>
          </a:p>
          <a:p>
            <a:pPr lvl="2"/>
            <a:r>
              <a:rPr lang="en-US" altLang="zh-TW" dirty="0"/>
              <a:t>(3, 5)</a:t>
            </a:r>
          </a:p>
          <a:p>
            <a:pPr lvl="2"/>
            <a:r>
              <a:rPr lang="en-US" altLang="zh-TW" dirty="0"/>
              <a:t>(5, 7)</a:t>
            </a:r>
          </a:p>
          <a:p>
            <a:pPr lvl="2"/>
            <a:r>
              <a:rPr lang="en-US" altLang="zh-TW" dirty="0"/>
              <a:t>(11, 13)</a:t>
            </a:r>
          </a:p>
          <a:p>
            <a:pPr lvl="2"/>
            <a:r>
              <a:rPr lang="en-US" altLang="zh-TW" dirty="0"/>
              <a:t>(17, 19)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324372" y="262156"/>
            <a:ext cx="10195422" cy="803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非對稱式密碼之破密分析 </a:t>
            </a:r>
            <a:r>
              <a:rPr lang="en-US" altLang="zh-TW" sz="3200" dirty="0">
                <a:solidFill>
                  <a:srgbClr val="3399FF"/>
                </a:solidFill>
              </a:rPr>
              <a:t>- RSA</a:t>
            </a:r>
            <a:r>
              <a:rPr lang="zh-TW" altLang="en-US" sz="3200" dirty="0">
                <a:solidFill>
                  <a:srgbClr val="3399FF"/>
                </a:solidFill>
              </a:rPr>
              <a:t> </a:t>
            </a:r>
            <a:r>
              <a:rPr lang="en-US" altLang="zh-TW" sz="3200" dirty="0">
                <a:solidFill>
                  <a:srgbClr val="3399FF"/>
                </a:solidFill>
              </a:rPr>
              <a:t>- </a:t>
            </a:r>
            <a:r>
              <a:rPr lang="zh-TW" altLang="en-US" sz="3200" dirty="0">
                <a:solidFill>
                  <a:srgbClr val="3399FF"/>
                </a:solidFill>
              </a:rPr>
              <a:t>孿生質數 </a:t>
            </a:r>
            <a:r>
              <a:rPr lang="en-US" altLang="zh-TW" sz="3200" dirty="0">
                <a:solidFill>
                  <a:srgbClr val="3399FF"/>
                </a:solidFill>
              </a:rPr>
              <a:t>(twin prime)</a:t>
            </a:r>
            <a:endParaRPr lang="zh-TW" altLang="en-US" sz="3200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63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C091E-C407-445F-B268-46D16163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486" y="1814118"/>
            <a:ext cx="3432494" cy="1602299"/>
          </a:xfrm>
        </p:spPr>
        <p:txBody>
          <a:bodyPr>
            <a:normAutofit/>
          </a:bodyPr>
          <a:lstStyle/>
          <a:p>
            <a:r>
              <a:rPr lang="zh-TW" altLang="en-US" dirty="0"/>
              <a:t>分析</a:t>
            </a:r>
            <a:r>
              <a:rPr lang="en-US" altLang="zh-TW" dirty="0"/>
              <a:t>(</a:t>
            </a:r>
            <a:r>
              <a:rPr lang="zh-TW" altLang="en-US" dirty="0"/>
              <a:t>如何破解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pt-BR" altLang="zh-TW" dirty="0"/>
              <a:t>n1</a:t>
            </a:r>
            <a:r>
              <a:rPr lang="zh-TW" altLang="pt-BR" dirty="0"/>
              <a:t>、</a:t>
            </a:r>
            <a:r>
              <a:rPr lang="pt-BR" altLang="zh-TW" dirty="0"/>
              <a:t>n2 </a:t>
            </a:r>
            <a:r>
              <a:rPr lang="zh-TW" altLang="pt-BR" dirty="0"/>
              <a:t>分解</a:t>
            </a:r>
            <a:r>
              <a:rPr lang="zh-TW" altLang="en-US" dirty="0"/>
              <a:t>：</a:t>
            </a:r>
            <a:endParaRPr lang="zh-TW" altLang="pt-BR" dirty="0"/>
          </a:p>
          <a:p>
            <a:pPr lvl="2"/>
            <a:r>
              <a:rPr lang="pt-BR" altLang="zh-TW" dirty="0"/>
              <a:t>n1 = p*q</a:t>
            </a:r>
          </a:p>
          <a:p>
            <a:pPr lvl="2"/>
            <a:r>
              <a:rPr lang="pt-BR" altLang="zh-TW" dirty="0"/>
              <a:t>n2 = (p+2) * (q+2)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324372" y="262156"/>
            <a:ext cx="10195422" cy="803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非對稱式密碼之破密分析 </a:t>
            </a:r>
            <a:r>
              <a:rPr lang="en-US" altLang="zh-TW" sz="3200" dirty="0">
                <a:solidFill>
                  <a:srgbClr val="3399FF"/>
                </a:solidFill>
              </a:rPr>
              <a:t>- RSA</a:t>
            </a:r>
            <a:r>
              <a:rPr lang="zh-TW" altLang="en-US" sz="3200" dirty="0">
                <a:solidFill>
                  <a:srgbClr val="3399FF"/>
                </a:solidFill>
              </a:rPr>
              <a:t> </a:t>
            </a:r>
            <a:r>
              <a:rPr lang="en-US" altLang="zh-TW" sz="3200" dirty="0">
                <a:solidFill>
                  <a:srgbClr val="3399FF"/>
                </a:solidFill>
              </a:rPr>
              <a:t>- </a:t>
            </a:r>
            <a:r>
              <a:rPr lang="zh-TW" altLang="en-US" sz="3200" dirty="0">
                <a:solidFill>
                  <a:srgbClr val="3399FF"/>
                </a:solidFill>
              </a:rPr>
              <a:t>孿生質數 </a:t>
            </a:r>
            <a:r>
              <a:rPr lang="en-US" altLang="zh-TW" sz="3200" dirty="0">
                <a:solidFill>
                  <a:srgbClr val="3399FF"/>
                </a:solidFill>
              </a:rPr>
              <a:t>(twin prime)</a:t>
            </a:r>
            <a:endParaRPr lang="zh-TW" altLang="en-US" sz="3200" dirty="0">
              <a:solidFill>
                <a:srgbClr val="3399FF"/>
              </a:solidFill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CBDF21B-8D2A-42E7-99BD-2E01ACB2F7F9}"/>
              </a:ext>
            </a:extLst>
          </p:cNvPr>
          <p:cNvSpPr txBox="1">
            <a:spLocks/>
          </p:cNvSpPr>
          <p:nvPr/>
        </p:nvSpPr>
        <p:spPr>
          <a:xfrm>
            <a:off x="3643617" y="2267126"/>
            <a:ext cx="3926048" cy="1862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TW" altLang="en-US" dirty="0"/>
              <a:t>如何得到 </a:t>
            </a:r>
            <a:r>
              <a:rPr lang="en-US" altLang="zh-TW" dirty="0"/>
              <a:t>p + q</a:t>
            </a:r>
            <a:r>
              <a:rPr lang="zh-TW" altLang="en-US" dirty="0"/>
              <a:t>：</a:t>
            </a:r>
            <a:endParaRPr lang="en-US" altLang="zh-TW" dirty="0"/>
          </a:p>
          <a:p>
            <a:pPr lvl="2"/>
            <a:r>
              <a:rPr lang="pt-BR" altLang="zh-TW" dirty="0"/>
              <a:t>n2 = (p+2)*(q+2)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zh-TW" altLang="en-US" dirty="0"/>
              <a:t>        </a:t>
            </a:r>
            <a:r>
              <a:rPr lang="pt-BR" altLang="zh-TW" dirty="0"/>
              <a:t>= p*q + 2( p+q ) + 4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zh-TW" altLang="en-US" dirty="0"/>
              <a:t>        </a:t>
            </a:r>
            <a:r>
              <a:rPr lang="pt-BR" altLang="zh-TW" dirty="0"/>
              <a:t>= n1+ 2( p+q ) + 4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zh-TW" altLang="en-US" dirty="0"/>
              <a:t>   </a:t>
            </a:r>
            <a:r>
              <a:rPr lang="pt-BR" altLang="zh-TW" dirty="0"/>
              <a:t>p+q = ( n2 - n1 - 4 )/2</a:t>
            </a:r>
            <a:endParaRPr lang="en-US" altLang="zh-TW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6032D43-2A45-48F8-AB83-FE1B886FBD2C}"/>
              </a:ext>
            </a:extLst>
          </p:cNvPr>
          <p:cNvSpPr txBox="1">
            <a:spLocks/>
          </p:cNvSpPr>
          <p:nvPr/>
        </p:nvSpPr>
        <p:spPr>
          <a:xfrm>
            <a:off x="7385107" y="2267126"/>
            <a:ext cx="3926048" cy="2810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dirty="0"/>
              <a:t>n1</a:t>
            </a:r>
            <a:r>
              <a:rPr lang="zh-TW" altLang="en-US" dirty="0"/>
              <a:t>、</a:t>
            </a:r>
            <a:r>
              <a:rPr lang="en-US" altLang="zh-TW" dirty="0"/>
              <a:t>n2 phi(</a:t>
            </a:r>
            <a:r>
              <a:rPr lang="zh-TW" altLang="en-US" dirty="0"/>
              <a:t>尤拉函數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pPr lvl="2"/>
            <a:r>
              <a:rPr lang="en-US" altLang="zh-TW" dirty="0"/>
              <a:t>n1_phi = (p-1)*(q-1)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zh-TW" dirty="0"/>
              <a:t>	</a:t>
            </a:r>
            <a:r>
              <a:rPr lang="zh-TW" altLang="en-US" dirty="0"/>
              <a:t>  </a:t>
            </a:r>
            <a:r>
              <a:rPr lang="en-US" altLang="zh-TW" dirty="0"/>
              <a:t>= </a:t>
            </a:r>
            <a:r>
              <a:rPr lang="en-US" altLang="zh-TW" dirty="0" err="1"/>
              <a:t>pq</a:t>
            </a:r>
            <a:r>
              <a:rPr lang="en-US" altLang="zh-TW" dirty="0"/>
              <a:t> - (</a:t>
            </a:r>
            <a:r>
              <a:rPr lang="en-US" altLang="zh-TW" dirty="0" err="1"/>
              <a:t>p+q</a:t>
            </a:r>
            <a:r>
              <a:rPr lang="en-US" altLang="zh-TW" dirty="0"/>
              <a:t>) + 1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zh-TW" dirty="0"/>
              <a:t>	</a:t>
            </a:r>
            <a:r>
              <a:rPr lang="zh-TW" altLang="en-US" dirty="0"/>
              <a:t>  </a:t>
            </a:r>
            <a:r>
              <a:rPr lang="en-US" altLang="zh-TW" dirty="0"/>
              <a:t>= n1 - (</a:t>
            </a:r>
            <a:r>
              <a:rPr lang="en-US" altLang="zh-TW" dirty="0" err="1"/>
              <a:t>p+q</a:t>
            </a:r>
            <a:r>
              <a:rPr lang="en-US" altLang="zh-TW" dirty="0"/>
              <a:t>) +1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lvl="2"/>
            <a:r>
              <a:rPr lang="en-US" altLang="zh-TW" dirty="0"/>
              <a:t>n2_phi = (p+1)*(q+1)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zh-TW" dirty="0"/>
              <a:t>	</a:t>
            </a:r>
            <a:r>
              <a:rPr lang="zh-TW" altLang="en-US" dirty="0"/>
              <a:t>  </a:t>
            </a:r>
            <a:r>
              <a:rPr lang="en-US" altLang="zh-TW" dirty="0"/>
              <a:t>= </a:t>
            </a:r>
            <a:r>
              <a:rPr lang="en-US" altLang="zh-TW" dirty="0" err="1"/>
              <a:t>pq</a:t>
            </a:r>
            <a:r>
              <a:rPr lang="en-US" altLang="zh-TW" dirty="0"/>
              <a:t> + (</a:t>
            </a:r>
            <a:r>
              <a:rPr lang="en-US" altLang="zh-TW" dirty="0" err="1"/>
              <a:t>p+q</a:t>
            </a:r>
            <a:r>
              <a:rPr lang="en-US" altLang="zh-TW" dirty="0"/>
              <a:t>) + 1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zh-TW" dirty="0"/>
              <a:t>	</a:t>
            </a:r>
            <a:r>
              <a:rPr lang="zh-TW" altLang="en-US" dirty="0"/>
              <a:t>  </a:t>
            </a:r>
            <a:r>
              <a:rPr lang="en-US" altLang="zh-TW" dirty="0"/>
              <a:t>= n1 + (</a:t>
            </a:r>
            <a:r>
              <a:rPr lang="en-US" altLang="zh-TW" dirty="0" err="1"/>
              <a:t>p+q</a:t>
            </a:r>
            <a:r>
              <a:rPr lang="en-US" altLang="zh-TW" dirty="0"/>
              <a:t>) +1</a:t>
            </a:r>
          </a:p>
        </p:txBody>
      </p:sp>
    </p:spTree>
    <p:extLst>
      <p:ext uri="{BB962C8B-B14F-4D97-AF65-F5344CB8AC3E}">
        <p14:creationId xmlns:p14="http://schemas.microsoft.com/office/powerpoint/2010/main" val="141620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C091E-C407-445F-B268-46D16163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03" y="1065402"/>
            <a:ext cx="2930556" cy="492854"/>
          </a:xfrm>
        </p:spPr>
        <p:txBody>
          <a:bodyPr>
            <a:normAutofit/>
          </a:bodyPr>
          <a:lstStyle/>
          <a:p>
            <a:r>
              <a:rPr lang="pt-BR" altLang="zh-TW" dirty="0"/>
              <a:t>Encrypt Test</a:t>
            </a:r>
            <a:r>
              <a:rPr lang="zh-TW" altLang="en-US" dirty="0"/>
              <a:t>：</a:t>
            </a:r>
            <a:endParaRPr lang="pt-BR" altLang="zh-TW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324372" y="262156"/>
            <a:ext cx="10195422" cy="803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非對稱式密碼之破密分析 </a:t>
            </a:r>
            <a:r>
              <a:rPr lang="en-US" altLang="zh-TW" sz="3200" dirty="0">
                <a:solidFill>
                  <a:srgbClr val="3399FF"/>
                </a:solidFill>
              </a:rPr>
              <a:t>- RSA</a:t>
            </a:r>
            <a:r>
              <a:rPr lang="zh-TW" altLang="en-US" sz="3200" dirty="0">
                <a:solidFill>
                  <a:srgbClr val="3399FF"/>
                </a:solidFill>
              </a:rPr>
              <a:t> </a:t>
            </a:r>
            <a:r>
              <a:rPr lang="en-US" altLang="zh-TW" sz="3200" dirty="0">
                <a:solidFill>
                  <a:srgbClr val="3399FF"/>
                </a:solidFill>
              </a:rPr>
              <a:t>- </a:t>
            </a:r>
            <a:r>
              <a:rPr lang="zh-TW" altLang="en-US" sz="3200" dirty="0">
                <a:solidFill>
                  <a:srgbClr val="3399FF"/>
                </a:solidFill>
              </a:rPr>
              <a:t>孿生質數 </a:t>
            </a:r>
            <a:r>
              <a:rPr lang="en-US" altLang="zh-TW" sz="3200" dirty="0">
                <a:solidFill>
                  <a:srgbClr val="3399FF"/>
                </a:solidFill>
              </a:rPr>
              <a:t>(twin prime)</a:t>
            </a:r>
            <a:endParaRPr lang="zh-TW" altLang="en-US" sz="3200" dirty="0">
              <a:solidFill>
                <a:srgbClr val="3399FF"/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18EC57F-32E3-4909-8E2D-6AE4CF434B3E}"/>
              </a:ext>
            </a:extLst>
          </p:cNvPr>
          <p:cNvSpPr txBox="1">
            <a:spLocks/>
          </p:cNvSpPr>
          <p:nvPr/>
        </p:nvSpPr>
        <p:spPr>
          <a:xfrm>
            <a:off x="627774" y="1558257"/>
            <a:ext cx="2719433" cy="49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dirty="0"/>
              <a:t>Python Code</a:t>
            </a:r>
            <a:r>
              <a:rPr lang="zh-TW" altLang="en-US" dirty="0"/>
              <a:t>：</a:t>
            </a:r>
            <a:endParaRPr lang="pt-BR" altLang="zh-TW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9876707D-9622-46C1-8175-2653C338D879}"/>
              </a:ext>
            </a:extLst>
          </p:cNvPr>
          <p:cNvSpPr txBox="1">
            <a:spLocks/>
          </p:cNvSpPr>
          <p:nvPr/>
        </p:nvSpPr>
        <p:spPr>
          <a:xfrm>
            <a:off x="5422083" y="4412654"/>
            <a:ext cx="1997979" cy="49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dirty="0"/>
              <a:t>flag.txt</a:t>
            </a:r>
            <a:r>
              <a:rPr lang="zh-TW" altLang="en-US" dirty="0"/>
              <a:t>：</a:t>
            </a:r>
            <a:endParaRPr lang="pt-BR" altLang="zh-TW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F048708-C96C-4774-B5C5-026149E6697E}"/>
              </a:ext>
            </a:extLst>
          </p:cNvPr>
          <p:cNvSpPr txBox="1">
            <a:spLocks/>
          </p:cNvSpPr>
          <p:nvPr/>
        </p:nvSpPr>
        <p:spPr>
          <a:xfrm>
            <a:off x="5370677" y="2386088"/>
            <a:ext cx="2425819" cy="492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dirty="0"/>
              <a:t>output.txt</a:t>
            </a:r>
            <a:r>
              <a:rPr lang="zh-TW" altLang="en-US" dirty="0"/>
              <a:t>：</a:t>
            </a:r>
            <a:endParaRPr lang="pt-BR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686085-1299-4A76-90E5-53039060C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31" y="2073485"/>
            <a:ext cx="4499946" cy="467833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310E3B0-26C5-4948-92FD-28CE11BE1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833" y="4905508"/>
            <a:ext cx="5439432" cy="80324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2E4CC4B-59F2-4AEC-BA5C-9FBBC75D6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545" y="2970720"/>
            <a:ext cx="6589387" cy="78552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02578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C091E-C407-445F-B268-46D16163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03" y="1065402"/>
            <a:ext cx="2930556" cy="492854"/>
          </a:xfrm>
        </p:spPr>
        <p:txBody>
          <a:bodyPr>
            <a:normAutofit/>
          </a:bodyPr>
          <a:lstStyle/>
          <a:p>
            <a:r>
              <a:rPr lang="pt-BR" altLang="zh-TW" dirty="0"/>
              <a:t>Decrypt Test</a:t>
            </a:r>
            <a:r>
              <a:rPr lang="zh-TW" altLang="en-US" dirty="0"/>
              <a:t>：</a:t>
            </a:r>
            <a:endParaRPr lang="pt-BR" altLang="zh-TW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324372" y="262156"/>
            <a:ext cx="10195422" cy="803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非對稱式密碼之破密分析 </a:t>
            </a:r>
            <a:r>
              <a:rPr lang="en-US" altLang="zh-TW" sz="3200" dirty="0">
                <a:solidFill>
                  <a:srgbClr val="3399FF"/>
                </a:solidFill>
              </a:rPr>
              <a:t>- RSA</a:t>
            </a:r>
            <a:r>
              <a:rPr lang="zh-TW" altLang="en-US" sz="3200" dirty="0">
                <a:solidFill>
                  <a:srgbClr val="3399FF"/>
                </a:solidFill>
              </a:rPr>
              <a:t> </a:t>
            </a:r>
            <a:r>
              <a:rPr lang="en-US" altLang="zh-TW" sz="3200" dirty="0">
                <a:solidFill>
                  <a:srgbClr val="3399FF"/>
                </a:solidFill>
              </a:rPr>
              <a:t>- </a:t>
            </a:r>
            <a:r>
              <a:rPr lang="zh-TW" altLang="en-US" sz="3200" dirty="0">
                <a:solidFill>
                  <a:srgbClr val="3399FF"/>
                </a:solidFill>
              </a:rPr>
              <a:t>孿生質數 </a:t>
            </a:r>
            <a:r>
              <a:rPr lang="en-US" altLang="zh-TW" sz="3200" dirty="0">
                <a:solidFill>
                  <a:srgbClr val="3399FF"/>
                </a:solidFill>
              </a:rPr>
              <a:t>(twin prime)</a:t>
            </a:r>
            <a:endParaRPr lang="zh-TW" altLang="en-US" sz="3200" dirty="0">
              <a:solidFill>
                <a:srgbClr val="3399FF"/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18EC57F-32E3-4909-8E2D-6AE4CF434B3E}"/>
              </a:ext>
            </a:extLst>
          </p:cNvPr>
          <p:cNvSpPr txBox="1">
            <a:spLocks/>
          </p:cNvSpPr>
          <p:nvPr/>
        </p:nvSpPr>
        <p:spPr>
          <a:xfrm>
            <a:off x="627774" y="1558257"/>
            <a:ext cx="2719433" cy="49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dirty="0"/>
              <a:t>Python Code</a:t>
            </a:r>
            <a:r>
              <a:rPr lang="zh-TW" altLang="en-US" dirty="0"/>
              <a:t>：</a:t>
            </a:r>
            <a:endParaRPr lang="pt-BR" altLang="zh-TW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F048708-C96C-4774-B5C5-026149E6697E}"/>
              </a:ext>
            </a:extLst>
          </p:cNvPr>
          <p:cNvSpPr txBox="1">
            <a:spLocks/>
          </p:cNvSpPr>
          <p:nvPr/>
        </p:nvSpPr>
        <p:spPr>
          <a:xfrm>
            <a:off x="7967909" y="1558256"/>
            <a:ext cx="1753771" cy="492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dirty="0"/>
              <a:t>output</a:t>
            </a:r>
            <a:r>
              <a:rPr lang="zh-TW" altLang="en-US" dirty="0"/>
              <a:t>：</a:t>
            </a:r>
            <a:endParaRPr lang="pt-BR" altLang="zh-TW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ACA2A6E-A036-4F82-9BE3-E6326FAAC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65" y="2139483"/>
            <a:ext cx="7069515" cy="445636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22AACC3E-90AA-44C7-B5F7-9DCFE1399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368" y="2139483"/>
            <a:ext cx="3952142" cy="611992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0257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324372" y="262156"/>
            <a:ext cx="10195422" cy="803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非對稱式密碼之破密分析 </a:t>
            </a:r>
            <a:r>
              <a:rPr lang="en-US" altLang="zh-TW" sz="3200" dirty="0">
                <a:solidFill>
                  <a:srgbClr val="3399FF"/>
                </a:solidFill>
              </a:rPr>
              <a:t>- RSA</a:t>
            </a:r>
            <a:r>
              <a:rPr lang="zh-TW" altLang="en-US" sz="3200" dirty="0">
                <a:solidFill>
                  <a:srgbClr val="3399FF"/>
                </a:solidFill>
              </a:rPr>
              <a:t> </a:t>
            </a:r>
            <a:r>
              <a:rPr lang="en-US" altLang="zh-TW" sz="3200" dirty="0">
                <a:solidFill>
                  <a:srgbClr val="3399FF"/>
                </a:solidFill>
              </a:rPr>
              <a:t>- </a:t>
            </a:r>
            <a:r>
              <a:rPr lang="zh-TW" altLang="en-US" sz="3200" dirty="0">
                <a:solidFill>
                  <a:srgbClr val="3399FF"/>
                </a:solidFill>
              </a:rPr>
              <a:t>孿生質數 </a:t>
            </a:r>
            <a:r>
              <a:rPr lang="en-US" altLang="zh-TW" sz="3200" dirty="0">
                <a:solidFill>
                  <a:srgbClr val="3399FF"/>
                </a:solidFill>
              </a:rPr>
              <a:t>(twin prime)</a:t>
            </a:r>
            <a:endParaRPr lang="zh-TW" altLang="en-US" sz="3200" dirty="0">
              <a:solidFill>
                <a:srgbClr val="3399FF"/>
              </a:solidFill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F8EBEE39-86E0-4AB0-8E28-71088DDB75D9}"/>
              </a:ext>
            </a:extLst>
          </p:cNvPr>
          <p:cNvSpPr txBox="1">
            <a:spLocks/>
          </p:cNvSpPr>
          <p:nvPr/>
        </p:nvSpPr>
        <p:spPr>
          <a:xfrm>
            <a:off x="58723" y="1065402"/>
            <a:ext cx="2298048" cy="51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CTF</a:t>
            </a:r>
            <a:r>
              <a:rPr lang="zh-TW" altLang="en-US" dirty="0"/>
              <a:t> 練習題：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E3D0A46-3452-40C0-A63F-BE726300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798" y="1232407"/>
            <a:ext cx="6858088" cy="525047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EF3F99E-9769-431C-9254-4F0E12CD4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14" y="5950445"/>
            <a:ext cx="4550471" cy="645399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BADE3E42-3880-493C-AE38-89C39E7DB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030" y="1584421"/>
            <a:ext cx="3439154" cy="40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49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324372" y="262156"/>
            <a:ext cx="7989117" cy="803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非對稱式密碼之破密分析 </a:t>
            </a:r>
            <a:r>
              <a:rPr lang="en-US" altLang="zh-TW" sz="3200" dirty="0">
                <a:solidFill>
                  <a:srgbClr val="3399FF"/>
                </a:solidFill>
              </a:rPr>
              <a:t>- RSA</a:t>
            </a:r>
            <a:r>
              <a:rPr lang="zh-TW" altLang="en-US" sz="3200" dirty="0">
                <a:solidFill>
                  <a:srgbClr val="3399FF"/>
                </a:solidFill>
              </a:rPr>
              <a:t> </a:t>
            </a:r>
            <a:r>
              <a:rPr lang="en-US" altLang="zh-TW" sz="3200" dirty="0">
                <a:solidFill>
                  <a:srgbClr val="3399FF"/>
                </a:solidFill>
              </a:rPr>
              <a:t>- </a:t>
            </a:r>
            <a:r>
              <a:rPr lang="zh-TW" altLang="en-US" sz="3200" dirty="0">
                <a:solidFill>
                  <a:srgbClr val="3399FF"/>
                </a:solidFill>
              </a:rPr>
              <a:t>小</a:t>
            </a:r>
            <a:r>
              <a:rPr lang="en-US" altLang="zh-TW" sz="3200" dirty="0">
                <a:solidFill>
                  <a:srgbClr val="3399FF"/>
                </a:solidFill>
              </a:rPr>
              <a:t>e</a:t>
            </a:r>
            <a:r>
              <a:rPr lang="zh-TW" altLang="en-US" sz="3200" dirty="0">
                <a:solidFill>
                  <a:srgbClr val="3399FF"/>
                </a:solidFill>
              </a:rPr>
              <a:t>攻擊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F9DCDF-31E2-44C0-9612-8348F0E20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35" y="1584421"/>
            <a:ext cx="4743450" cy="5114925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80C9752D-9051-4C31-AEF1-92439A35AC92}"/>
              </a:ext>
            </a:extLst>
          </p:cNvPr>
          <p:cNvSpPr txBox="1">
            <a:spLocks/>
          </p:cNvSpPr>
          <p:nvPr/>
        </p:nvSpPr>
        <p:spPr>
          <a:xfrm>
            <a:off x="58723" y="1065402"/>
            <a:ext cx="2298048" cy="51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CTF</a:t>
            </a:r>
            <a:r>
              <a:rPr lang="zh-TW" altLang="en-US" dirty="0"/>
              <a:t> 練習題：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CD1773A-A1DD-4D1F-8D86-CEA35CED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318" y="1794078"/>
            <a:ext cx="6863404" cy="2816422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A929233-CB2A-4791-A786-43AF44A65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989" y="5339177"/>
            <a:ext cx="6256062" cy="906842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0181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C091E-C407-445F-B268-46D16163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6168" y="1227938"/>
            <a:ext cx="7019663" cy="4402124"/>
          </a:xfrm>
        </p:spPr>
        <p:txBody>
          <a:bodyPr>
            <a:normAutofit/>
          </a:bodyPr>
          <a:lstStyle/>
          <a:p>
            <a:r>
              <a:rPr lang="en-US" altLang="zh-TW" dirty="0"/>
              <a:t>Intro</a:t>
            </a:r>
          </a:p>
          <a:p>
            <a:r>
              <a:rPr lang="zh-TW" altLang="en-US" dirty="0"/>
              <a:t>加密模式</a:t>
            </a:r>
            <a:endParaRPr lang="en-US" altLang="zh-TW" dirty="0"/>
          </a:p>
          <a:p>
            <a:pPr lvl="1"/>
            <a:r>
              <a:rPr lang="en-US" altLang="zh-TW" dirty="0"/>
              <a:t>CBC</a:t>
            </a:r>
          </a:p>
          <a:p>
            <a:pPr lvl="1"/>
            <a:r>
              <a:rPr lang="en-US" altLang="zh-TW" dirty="0"/>
              <a:t>ECB</a:t>
            </a:r>
          </a:p>
          <a:p>
            <a:r>
              <a:rPr lang="en-US" altLang="zh-TW" dirty="0"/>
              <a:t>DES</a:t>
            </a:r>
          </a:p>
          <a:p>
            <a:r>
              <a:rPr lang="en-US" altLang="zh-TW" dirty="0"/>
              <a:t>Triple-DES</a:t>
            </a:r>
          </a:p>
          <a:p>
            <a:r>
              <a:rPr lang="en-US" altLang="zh-TW" dirty="0"/>
              <a:t>AES</a:t>
            </a:r>
          </a:p>
          <a:p>
            <a:r>
              <a:rPr lang="en-US" altLang="zh-TW" dirty="0"/>
              <a:t>Cut and Paste Attack On AES-ECB</a:t>
            </a:r>
          </a:p>
          <a:p>
            <a:r>
              <a:rPr lang="en-US" altLang="zh-TW" dirty="0"/>
              <a:t>POODLE attack(Padding Oracle Attack)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374708" y="270545"/>
            <a:ext cx="4784522" cy="828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對稱式密碼之破密分析</a:t>
            </a:r>
          </a:p>
        </p:txBody>
      </p:sp>
    </p:spTree>
    <p:extLst>
      <p:ext uri="{BB962C8B-B14F-4D97-AF65-F5344CB8AC3E}">
        <p14:creationId xmlns:p14="http://schemas.microsoft.com/office/powerpoint/2010/main" val="1849133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C091E-C407-445F-B268-46D16163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006" y="1524698"/>
            <a:ext cx="8237988" cy="1057013"/>
          </a:xfrm>
        </p:spPr>
        <p:txBody>
          <a:bodyPr>
            <a:normAutofit/>
          </a:bodyPr>
          <a:lstStyle/>
          <a:p>
            <a:r>
              <a:rPr lang="zh-TW" altLang="en-US" dirty="0"/>
              <a:t>英文全名：</a:t>
            </a:r>
            <a:r>
              <a:rPr lang="en-US" altLang="zh-TW" dirty="0"/>
              <a:t>Symmetric</a:t>
            </a:r>
            <a:r>
              <a:rPr lang="zh-TW" altLang="en-US" dirty="0"/>
              <a:t> </a:t>
            </a:r>
            <a:r>
              <a:rPr lang="en-US" altLang="zh-TW" dirty="0"/>
              <a:t>Encryption</a:t>
            </a:r>
          </a:p>
          <a:p>
            <a:r>
              <a:rPr lang="zh-TW" altLang="en-US" dirty="0"/>
              <a:t>使用單個密鑰來加密</a:t>
            </a:r>
            <a:r>
              <a:rPr lang="en-US" altLang="zh-TW" dirty="0"/>
              <a:t>(Encrypt)</a:t>
            </a:r>
            <a:r>
              <a:rPr lang="zh-TW" altLang="en-US" dirty="0"/>
              <a:t>和解密</a:t>
            </a:r>
            <a:r>
              <a:rPr lang="en-US" altLang="zh-TW" dirty="0"/>
              <a:t>(Decrypt)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232094" y="220213"/>
            <a:ext cx="6244208" cy="845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對稱式密碼之破密分析 </a:t>
            </a:r>
            <a:r>
              <a:rPr lang="en-US" altLang="zh-TW" sz="3200" dirty="0">
                <a:solidFill>
                  <a:srgbClr val="3399FF"/>
                </a:solidFill>
              </a:rPr>
              <a:t>- Intro</a:t>
            </a:r>
            <a:endParaRPr lang="zh-TW" altLang="en-US" sz="3200" dirty="0">
              <a:solidFill>
                <a:srgbClr val="3399FF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425AF0C-818B-4153-87F7-147C7D35F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00" y="3132720"/>
            <a:ext cx="7344800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67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C091E-C407-445F-B268-46D16163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8039" y="1065403"/>
            <a:ext cx="7035919" cy="845191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英文全名：</a:t>
            </a:r>
            <a:r>
              <a:rPr lang="en-US" altLang="zh-TW" sz="2000" dirty="0"/>
              <a:t>Cipher block chaining</a:t>
            </a:r>
          </a:p>
          <a:p>
            <a:r>
              <a:rPr lang="zh-TW" altLang="en-US" sz="2000" dirty="0"/>
              <a:t>每個明文塊先與前一個密文塊進行互斥或後，再進行加密。</a:t>
            </a:r>
            <a:endParaRPr lang="en-US" altLang="zh-TW" sz="2000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232093" y="220213"/>
            <a:ext cx="7603224" cy="845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對稱式密碼之破密分析 </a:t>
            </a:r>
            <a:r>
              <a:rPr lang="en-US" altLang="zh-TW" sz="3200" dirty="0">
                <a:solidFill>
                  <a:srgbClr val="3399FF"/>
                </a:solidFill>
              </a:rPr>
              <a:t>- </a:t>
            </a:r>
            <a:r>
              <a:rPr lang="zh-TW" altLang="en-US" sz="3200" dirty="0">
                <a:solidFill>
                  <a:srgbClr val="3399FF"/>
                </a:solidFill>
              </a:rPr>
              <a:t>加密模式 </a:t>
            </a:r>
            <a:r>
              <a:rPr lang="en-US" altLang="zh-TW" sz="3200" dirty="0">
                <a:solidFill>
                  <a:srgbClr val="3399FF"/>
                </a:solidFill>
              </a:rPr>
              <a:t>- CBC</a:t>
            </a:r>
            <a:endParaRPr lang="zh-TW" altLang="en-US" sz="3200" dirty="0">
              <a:solidFill>
                <a:srgbClr val="3399FF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FE98CE0-588D-4733-8C0B-055A3FA1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908" y="1966016"/>
            <a:ext cx="5612183" cy="4571103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10ED987-5F5F-4B08-9F65-834CC7E67624}"/>
              </a:ext>
            </a:extLst>
          </p:cNvPr>
          <p:cNvSpPr txBox="1">
            <a:spLocks/>
          </p:cNvSpPr>
          <p:nvPr/>
        </p:nvSpPr>
        <p:spPr>
          <a:xfrm>
            <a:off x="0" y="6473505"/>
            <a:ext cx="1366707" cy="384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 err="1">
                <a:hlinkClick r:id="rId3"/>
              </a:rPr>
              <a:t>CBC_Wiki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7696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C091E-C407-445F-B268-46D16163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0318" y="2363853"/>
            <a:ext cx="4371363" cy="2130294"/>
          </a:xfrm>
        </p:spPr>
        <p:txBody>
          <a:bodyPr/>
          <a:lstStyle/>
          <a:p>
            <a:r>
              <a:rPr lang="zh-TW" altLang="en-US" dirty="0"/>
              <a:t>破密分析常用工具</a:t>
            </a:r>
            <a:endParaRPr lang="en-US" altLang="zh-TW" dirty="0"/>
          </a:p>
          <a:p>
            <a:r>
              <a:rPr lang="zh-TW" altLang="en-US" dirty="0"/>
              <a:t>非對稱式密碼之破密分析</a:t>
            </a:r>
            <a:endParaRPr lang="en-US" altLang="zh-TW" dirty="0"/>
          </a:p>
          <a:p>
            <a:r>
              <a:rPr lang="zh-TW" altLang="en-US" dirty="0"/>
              <a:t>對稱式密碼之破密分析</a:t>
            </a:r>
            <a:endParaRPr lang="en-US" altLang="zh-TW" dirty="0"/>
          </a:p>
          <a:p>
            <a:r>
              <a:rPr lang="zh-TW" altLang="en-US" dirty="0"/>
              <a:t>雜湊函式 </a:t>
            </a:r>
            <a:r>
              <a:rPr lang="en-US" altLang="zh-TW" dirty="0"/>
              <a:t>(Hash) </a:t>
            </a:r>
            <a:r>
              <a:rPr lang="zh-TW" altLang="en-US" dirty="0"/>
              <a:t>攻擊 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374708" y="304102"/>
            <a:ext cx="2251046" cy="627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i="1" dirty="0">
                <a:solidFill>
                  <a:schemeClr val="accent2"/>
                </a:solidFill>
              </a:rPr>
              <a:t>$</a:t>
            </a:r>
            <a:r>
              <a:rPr lang="en-US" altLang="zh-TW" sz="3200" dirty="0">
                <a:solidFill>
                  <a:schemeClr val="bg1"/>
                </a:solidFill>
              </a:rPr>
              <a:t> </a:t>
            </a:r>
            <a:r>
              <a:rPr lang="zh-TW" altLang="en-US" sz="3200" dirty="0">
                <a:solidFill>
                  <a:schemeClr val="bg1"/>
                </a:solidFill>
              </a:rPr>
              <a:t> </a:t>
            </a:r>
            <a:r>
              <a:rPr lang="en-US" altLang="zh-TW" sz="3200" dirty="0">
                <a:solidFill>
                  <a:srgbClr val="3399FF"/>
                </a:solidFill>
              </a:rPr>
              <a:t>Agenda</a:t>
            </a:r>
            <a:endParaRPr lang="zh-TW" altLang="en-US" sz="3200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171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C091E-C407-445F-B268-46D16163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347" y="1065403"/>
            <a:ext cx="8151304" cy="1149292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英文全名：</a:t>
            </a:r>
            <a:r>
              <a:rPr lang="en-US" altLang="zh-TW" sz="2000" dirty="0"/>
              <a:t>Electronic codebook</a:t>
            </a:r>
          </a:p>
          <a:p>
            <a:r>
              <a:rPr lang="zh-TW" altLang="en-US" sz="2000" dirty="0"/>
              <a:t>需要加密的訊息按照塊密碼的塊大小被分為數個塊，並對每個塊進行獨立加密。 </a:t>
            </a:r>
            <a:endParaRPr lang="en-US" altLang="zh-TW" sz="2000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232094" y="220213"/>
            <a:ext cx="8151304" cy="845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對稱式密碼之破密分析 </a:t>
            </a:r>
            <a:r>
              <a:rPr lang="en-US" altLang="zh-TW" sz="3200" dirty="0">
                <a:solidFill>
                  <a:srgbClr val="3399FF"/>
                </a:solidFill>
              </a:rPr>
              <a:t>- </a:t>
            </a:r>
            <a:r>
              <a:rPr lang="zh-TW" altLang="en-US" sz="3200" dirty="0">
                <a:solidFill>
                  <a:srgbClr val="3399FF"/>
                </a:solidFill>
              </a:rPr>
              <a:t>加密模式 </a:t>
            </a:r>
            <a:r>
              <a:rPr lang="en-US" altLang="zh-TW" sz="3200" dirty="0">
                <a:solidFill>
                  <a:srgbClr val="3399FF"/>
                </a:solidFill>
              </a:rPr>
              <a:t>- ECB</a:t>
            </a:r>
            <a:endParaRPr lang="zh-TW" altLang="en-US" sz="3200" dirty="0">
              <a:solidFill>
                <a:srgbClr val="3399FF"/>
              </a:solidFill>
            </a:endParaRP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11E1BDDB-9D3B-4D25-841F-08E69FA62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19" y="2280220"/>
            <a:ext cx="5089961" cy="4193285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46E21D2-26A4-44C9-8AB1-62594EAEFD77}"/>
              </a:ext>
            </a:extLst>
          </p:cNvPr>
          <p:cNvSpPr txBox="1">
            <a:spLocks/>
          </p:cNvSpPr>
          <p:nvPr/>
        </p:nvSpPr>
        <p:spPr>
          <a:xfrm>
            <a:off x="0" y="6473505"/>
            <a:ext cx="1366707" cy="384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 err="1">
                <a:hlinkClick r:id="rId3"/>
              </a:rPr>
              <a:t>CBC_Wiki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080237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C091E-C407-445F-B268-46D16163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94" y="1156066"/>
            <a:ext cx="4799377" cy="1792618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英文全名：</a:t>
            </a:r>
            <a:r>
              <a:rPr lang="en-US" altLang="zh-TW" sz="2000" dirty="0"/>
              <a:t>Data Encryption Standard</a:t>
            </a:r>
          </a:p>
          <a:p>
            <a:r>
              <a:rPr lang="zh-TW" altLang="en-US" sz="2000" dirty="0"/>
              <a:t>使用</a:t>
            </a:r>
            <a:r>
              <a:rPr lang="en-US" altLang="zh-TW" sz="2000" dirty="0"/>
              <a:t>56</a:t>
            </a:r>
            <a:r>
              <a:rPr lang="zh-TW" altLang="en-US" sz="2000" dirty="0"/>
              <a:t>位金鑰</a:t>
            </a:r>
            <a:endParaRPr lang="en-US" altLang="zh-TW" sz="2000" dirty="0"/>
          </a:p>
          <a:p>
            <a:r>
              <a:rPr lang="en-US" altLang="zh-TW" sz="2000" dirty="0"/>
              <a:t>1976</a:t>
            </a:r>
            <a:r>
              <a:rPr lang="zh-TW" altLang="en-US" sz="2000" dirty="0"/>
              <a:t>年被美國聯邦政府國家標準局</a:t>
            </a:r>
            <a:r>
              <a:rPr lang="en-US" altLang="zh-TW" sz="2000" dirty="0"/>
              <a:t>(NIST)</a:t>
            </a:r>
            <a:r>
              <a:rPr lang="zh-TW" altLang="en-US" sz="2000" dirty="0"/>
              <a:t>確定為聯邦資料處理標準（</a:t>
            </a:r>
            <a:r>
              <a:rPr lang="en-US" altLang="zh-TW" sz="2000" dirty="0"/>
              <a:t>FIPS</a:t>
            </a:r>
            <a:r>
              <a:rPr lang="zh-TW" altLang="en-US" sz="2000" dirty="0"/>
              <a:t>），隨後在國際上廣泛流傳。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232094" y="220213"/>
            <a:ext cx="6244208" cy="845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對稱式密碼之破密分析 </a:t>
            </a:r>
            <a:r>
              <a:rPr lang="en-US" altLang="zh-TW" sz="3200" dirty="0">
                <a:solidFill>
                  <a:srgbClr val="3399FF"/>
                </a:solidFill>
              </a:rPr>
              <a:t>- DES</a:t>
            </a:r>
            <a:endParaRPr lang="zh-TW" altLang="en-US" sz="3200" dirty="0">
              <a:solidFill>
                <a:srgbClr val="3399FF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6044234-9925-4818-B3ED-D48D42B6A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672" y="973124"/>
            <a:ext cx="6476301" cy="56011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6311277-3B46-4C38-9C61-1C0EEDD93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60" y="3909317"/>
            <a:ext cx="4471043" cy="1688284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9C0C6919-1FBD-4B0C-A4BC-3A5884992EB3}"/>
              </a:ext>
            </a:extLst>
          </p:cNvPr>
          <p:cNvSpPr txBox="1">
            <a:spLocks/>
          </p:cNvSpPr>
          <p:nvPr/>
        </p:nvSpPr>
        <p:spPr>
          <a:xfrm>
            <a:off x="1" y="6473505"/>
            <a:ext cx="1409349" cy="384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 err="1">
                <a:hlinkClick r:id="rId4"/>
              </a:rPr>
              <a:t>DES_Wiki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475245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C091E-C407-445F-B268-46D16163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531" y="1763785"/>
            <a:ext cx="9724938" cy="3330430"/>
          </a:xfrm>
        </p:spPr>
        <p:txBody>
          <a:bodyPr>
            <a:normAutofit/>
          </a:bodyPr>
          <a:lstStyle/>
          <a:p>
            <a:r>
              <a:rPr lang="zh-TW" altLang="en-US" dirty="0"/>
              <a:t>英文全名：</a:t>
            </a:r>
            <a:r>
              <a:rPr lang="en-US" altLang="zh-TW" dirty="0"/>
              <a:t>Triple Data Encryption Algorithm</a:t>
            </a:r>
          </a:p>
          <a:p>
            <a:r>
              <a:rPr lang="zh-TW" altLang="en-US" dirty="0"/>
              <a:t>對每個資料塊應用三次資料加密標準（</a:t>
            </a:r>
            <a:r>
              <a:rPr lang="en-US" altLang="zh-TW" dirty="0"/>
              <a:t>DES</a:t>
            </a:r>
            <a:r>
              <a:rPr lang="zh-TW" altLang="en-US" dirty="0"/>
              <a:t>）演算法。</a:t>
            </a:r>
          </a:p>
          <a:p>
            <a:r>
              <a:rPr lang="zh-TW" altLang="en-US" dirty="0"/>
              <a:t>由於電腦運算能力的增強，原版</a:t>
            </a:r>
            <a:r>
              <a:rPr lang="en-US" altLang="zh-TW" dirty="0"/>
              <a:t>DES</a:t>
            </a:r>
            <a:r>
              <a:rPr lang="zh-TW" altLang="en-US" dirty="0"/>
              <a:t>密碼的金鑰長度變得容易被暴力破解。</a:t>
            </a:r>
          </a:p>
          <a:p>
            <a:r>
              <a:rPr lang="en-US" altLang="zh-TW" dirty="0"/>
              <a:t>3DES</a:t>
            </a:r>
            <a:r>
              <a:rPr lang="zh-TW" altLang="en-US" dirty="0"/>
              <a:t>是設計用來提供一種相對簡單的方法。</a:t>
            </a:r>
            <a:endParaRPr lang="en-US" altLang="zh-TW" dirty="0"/>
          </a:p>
          <a:p>
            <a:r>
              <a:rPr lang="zh-TW" altLang="en-US" dirty="0"/>
              <a:t>通過增加</a:t>
            </a:r>
            <a:r>
              <a:rPr lang="en-US" altLang="zh-TW" dirty="0"/>
              <a:t>DES</a:t>
            </a:r>
            <a:r>
              <a:rPr lang="zh-TW" altLang="en-US" dirty="0"/>
              <a:t>的金鑰長度來避免類似的攻擊，而不是設計一種全新的塊密碼演算法。</a:t>
            </a:r>
            <a:endParaRPr lang="en-US" altLang="zh-TW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232094" y="220213"/>
            <a:ext cx="7477390" cy="610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對稱式密碼之破密分析 </a:t>
            </a:r>
            <a:r>
              <a:rPr lang="en-US" altLang="zh-TW" sz="3200" dirty="0">
                <a:solidFill>
                  <a:srgbClr val="3399FF"/>
                </a:solidFill>
              </a:rPr>
              <a:t>- Triple-DES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261BBD4E-4A21-4965-8F83-4C9E9701933E}"/>
              </a:ext>
            </a:extLst>
          </p:cNvPr>
          <p:cNvSpPr txBox="1">
            <a:spLocks/>
          </p:cNvSpPr>
          <p:nvPr/>
        </p:nvSpPr>
        <p:spPr>
          <a:xfrm>
            <a:off x="1" y="6473505"/>
            <a:ext cx="1518406" cy="384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hlinkClick r:id="rId2"/>
              </a:rPr>
              <a:t>3DES_Wiki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83808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232094" y="220213"/>
            <a:ext cx="7477390" cy="610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對稱式密碼之破密分析 </a:t>
            </a:r>
            <a:r>
              <a:rPr lang="en-US" altLang="zh-TW" sz="3200" dirty="0">
                <a:solidFill>
                  <a:srgbClr val="3399FF"/>
                </a:solidFill>
              </a:rPr>
              <a:t>- Triple-DES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261BBD4E-4A21-4965-8F83-4C9E9701933E}"/>
              </a:ext>
            </a:extLst>
          </p:cNvPr>
          <p:cNvSpPr txBox="1">
            <a:spLocks/>
          </p:cNvSpPr>
          <p:nvPr/>
        </p:nvSpPr>
        <p:spPr>
          <a:xfrm>
            <a:off x="1" y="6473505"/>
            <a:ext cx="1661019" cy="384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hlinkClick r:id="rId2"/>
              </a:rPr>
              <a:t>3DES_Wiki</a:t>
            </a:r>
            <a:endParaRPr lang="en-US" altLang="zh-TW" sz="2000" dirty="0"/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54F77327-3DC5-43D1-BC15-F863B6E8F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8667" y="1419884"/>
            <a:ext cx="4211471" cy="472790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653CA07-488D-41BA-B570-5C1091D16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24" y="1352073"/>
            <a:ext cx="4211471" cy="4749400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7EEFACC-1AC3-4A44-85D1-396DD5BA3CAB}"/>
              </a:ext>
            </a:extLst>
          </p:cNvPr>
          <p:cNvSpPr txBox="1">
            <a:spLocks/>
          </p:cNvSpPr>
          <p:nvPr/>
        </p:nvSpPr>
        <p:spPr>
          <a:xfrm>
            <a:off x="729826" y="967578"/>
            <a:ext cx="1350628" cy="384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/>
              <a:t>Encrypt</a:t>
            </a:r>
            <a:r>
              <a:rPr lang="zh-TW" altLang="en-US" sz="2000" dirty="0"/>
              <a:t>：</a:t>
            </a:r>
            <a:endParaRPr lang="en-US" altLang="zh-TW" sz="2000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ADF7E70F-35DB-4B14-B12E-4B06EC3FCC09}"/>
              </a:ext>
            </a:extLst>
          </p:cNvPr>
          <p:cNvSpPr txBox="1">
            <a:spLocks/>
          </p:cNvSpPr>
          <p:nvPr/>
        </p:nvSpPr>
        <p:spPr>
          <a:xfrm>
            <a:off x="5957566" y="967578"/>
            <a:ext cx="1350628" cy="384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/>
              <a:t>Decrypt</a:t>
            </a:r>
            <a:r>
              <a:rPr lang="zh-TW" altLang="en-US" sz="2000" dirty="0"/>
              <a:t>：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792992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C091E-C407-445F-B268-46D16163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15" y="1065402"/>
            <a:ext cx="5420685" cy="4899169"/>
          </a:xfrm>
        </p:spPr>
        <p:txBody>
          <a:bodyPr>
            <a:normAutofit/>
          </a:bodyPr>
          <a:lstStyle/>
          <a:p>
            <a:r>
              <a:rPr lang="zh-TW" altLang="en-US" dirty="0"/>
              <a:t>英文全名：</a:t>
            </a:r>
            <a:r>
              <a:rPr lang="en-US" altLang="zh-TW" dirty="0"/>
              <a:t>Advanced Encryption Standard</a:t>
            </a:r>
            <a:r>
              <a:rPr lang="zh-TW" altLang="en-US" dirty="0"/>
              <a:t>，又稱</a:t>
            </a:r>
            <a:r>
              <a:rPr lang="en-US" altLang="zh-TW" dirty="0"/>
              <a:t>Rijndael</a:t>
            </a:r>
            <a:r>
              <a:rPr lang="zh-TW" altLang="en-US" dirty="0"/>
              <a:t>加密法。</a:t>
            </a:r>
            <a:endParaRPr lang="en-US" altLang="zh-TW" dirty="0"/>
          </a:p>
          <a:p>
            <a:r>
              <a:rPr lang="zh-TW" altLang="en-US" dirty="0"/>
              <a:t>區塊長度是 </a:t>
            </a:r>
            <a:r>
              <a:rPr lang="en-US" altLang="zh-TW" dirty="0"/>
              <a:t>128</a:t>
            </a:r>
            <a:r>
              <a:rPr lang="zh-TW" altLang="en-US" dirty="0"/>
              <a:t>、</a:t>
            </a:r>
            <a:r>
              <a:rPr lang="en-US" altLang="zh-TW" dirty="0"/>
              <a:t>192</a:t>
            </a:r>
            <a:r>
              <a:rPr lang="zh-TW" altLang="en-US" dirty="0"/>
              <a:t> 或 </a:t>
            </a:r>
            <a:r>
              <a:rPr lang="en-US" altLang="zh-TW" dirty="0"/>
              <a:t>256 </a:t>
            </a:r>
            <a:r>
              <a:rPr lang="zh-TW" altLang="en-US" dirty="0"/>
              <a:t>位元。</a:t>
            </a:r>
            <a:endParaRPr lang="en-US" altLang="zh-TW" dirty="0"/>
          </a:p>
          <a:p>
            <a:r>
              <a:rPr lang="zh-TW" altLang="en-US" dirty="0"/>
              <a:t>金鑰長度是以 </a:t>
            </a:r>
            <a:r>
              <a:rPr lang="en-US" altLang="zh-TW" dirty="0"/>
              <a:t>32 </a:t>
            </a:r>
            <a:r>
              <a:rPr lang="zh-TW" altLang="en-US" dirty="0"/>
              <a:t>位元。</a:t>
            </a:r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dirty="0"/>
              <a:t>SPN</a:t>
            </a:r>
            <a:r>
              <a:rPr lang="zh-TW" altLang="en-US" dirty="0"/>
              <a:t> 架構。</a:t>
            </a:r>
            <a:endParaRPr lang="en-US" altLang="zh-TW" dirty="0"/>
          </a:p>
          <a:p>
            <a:r>
              <a:rPr lang="zh-TW" altLang="en-US" dirty="0"/>
              <a:t>與 </a:t>
            </a:r>
            <a:r>
              <a:rPr lang="en-US" altLang="zh-TW" dirty="0"/>
              <a:t>DES</a:t>
            </a:r>
            <a:r>
              <a:rPr lang="zh-TW" altLang="en-US" dirty="0"/>
              <a:t> 一樣，由多個回合所構成。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232094" y="220213"/>
            <a:ext cx="6244208" cy="845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對稱式密碼之破密分析 </a:t>
            </a:r>
            <a:r>
              <a:rPr lang="en-US" altLang="zh-TW" sz="3200" dirty="0">
                <a:solidFill>
                  <a:srgbClr val="3399FF"/>
                </a:solidFill>
              </a:rPr>
              <a:t>- AES</a:t>
            </a:r>
            <a:endParaRPr lang="zh-TW" altLang="en-US" sz="3200" dirty="0">
              <a:solidFill>
                <a:srgbClr val="3399FF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99EC2B7-5BA0-4749-83F4-D637F2D3C909}"/>
              </a:ext>
            </a:extLst>
          </p:cNvPr>
          <p:cNvSpPr txBox="1">
            <a:spLocks/>
          </p:cNvSpPr>
          <p:nvPr/>
        </p:nvSpPr>
        <p:spPr>
          <a:xfrm>
            <a:off x="0" y="6473505"/>
            <a:ext cx="1375793" cy="384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 err="1">
                <a:hlinkClick r:id="rId2"/>
              </a:rPr>
              <a:t>AES_Wiki</a:t>
            </a:r>
            <a:endParaRPr lang="en-US" altLang="zh-TW" sz="2000" dirty="0"/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13BD84D2-AA6D-4899-B2F8-1D16446F8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007" y="1065401"/>
            <a:ext cx="5935987" cy="54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49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232093" y="220212"/>
            <a:ext cx="6680435" cy="1088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對稱式密碼之破密分析 </a:t>
            </a:r>
            <a:r>
              <a:rPr lang="en-US" altLang="zh-TW" sz="3200" dirty="0">
                <a:solidFill>
                  <a:srgbClr val="3399FF"/>
                </a:solidFill>
              </a:rPr>
              <a:t>- Cut and Paste Attack On AES-ECB</a:t>
            </a:r>
            <a:endParaRPr lang="zh-TW" altLang="en-US" sz="3200" dirty="0">
              <a:solidFill>
                <a:srgbClr val="3399FF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740A3CB-F7C1-451C-84F1-966B6C761A6D}"/>
              </a:ext>
            </a:extLst>
          </p:cNvPr>
          <p:cNvSpPr txBox="1">
            <a:spLocks/>
          </p:cNvSpPr>
          <p:nvPr/>
        </p:nvSpPr>
        <p:spPr>
          <a:xfrm>
            <a:off x="844623" y="1308429"/>
            <a:ext cx="1166070" cy="51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題目：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EF2E96-3B22-4B26-878E-D7367ABB4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92" y="1733444"/>
            <a:ext cx="5651016" cy="473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14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232093" y="220212"/>
            <a:ext cx="6680435" cy="1088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對稱式密碼之破密分析 </a:t>
            </a:r>
            <a:r>
              <a:rPr lang="en-US" altLang="zh-TW" sz="3200" dirty="0">
                <a:solidFill>
                  <a:srgbClr val="3399FF"/>
                </a:solidFill>
              </a:rPr>
              <a:t>- Cut and Paste Attack On AES-ECB</a:t>
            </a:r>
            <a:endParaRPr lang="zh-TW" altLang="en-US" sz="3200" dirty="0">
              <a:solidFill>
                <a:srgbClr val="3399FF"/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01074FC-83EA-4A4D-A4AD-2C5E966DB494}"/>
              </a:ext>
            </a:extLst>
          </p:cNvPr>
          <p:cNvSpPr txBox="1">
            <a:spLocks/>
          </p:cNvSpPr>
          <p:nvPr/>
        </p:nvSpPr>
        <p:spPr>
          <a:xfrm>
            <a:off x="95724" y="1308429"/>
            <a:ext cx="2079073" cy="51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Server.py</a:t>
            </a:r>
            <a:r>
              <a:rPr lang="zh-TW" altLang="en-US" dirty="0"/>
              <a:t>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C142957-107B-43D4-9A84-68AFF57CE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38" y="2444769"/>
            <a:ext cx="5567762" cy="316621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D538737-A9B2-4032-958D-528DD8B64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829" y="1434341"/>
            <a:ext cx="5375107" cy="260208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42F9ABB-C314-4F12-9385-7F126FB02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829" y="4470974"/>
            <a:ext cx="5376933" cy="2083649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49174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232093" y="220212"/>
            <a:ext cx="6680435" cy="1088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對稱式密碼之破密分析 </a:t>
            </a:r>
            <a:r>
              <a:rPr lang="en-US" altLang="zh-TW" sz="3200" dirty="0">
                <a:solidFill>
                  <a:srgbClr val="3399FF"/>
                </a:solidFill>
              </a:rPr>
              <a:t>- Cut and Paste Attack On AES-ECB</a:t>
            </a:r>
            <a:endParaRPr lang="zh-TW" altLang="en-US" sz="3200" dirty="0">
              <a:solidFill>
                <a:srgbClr val="3399FF"/>
              </a:solidFill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2A9A2734-1A5D-40EF-A8D7-21FED8328254}"/>
              </a:ext>
            </a:extLst>
          </p:cNvPr>
          <p:cNvSpPr txBox="1">
            <a:spLocks/>
          </p:cNvSpPr>
          <p:nvPr/>
        </p:nvSpPr>
        <p:spPr>
          <a:xfrm>
            <a:off x="95724" y="1308429"/>
            <a:ext cx="1673255" cy="51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Solu.py</a:t>
            </a:r>
            <a:r>
              <a:rPr lang="zh-TW" altLang="en-US" dirty="0"/>
              <a:t>：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47267CC-5CF5-4399-8A8A-496E2BBEC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2050679"/>
            <a:ext cx="5495433" cy="3259469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BFC89AA-3E8F-4F1A-8A26-4D3A13114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156" y="2157260"/>
            <a:ext cx="5761489" cy="3046305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0650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374707" y="270545"/>
            <a:ext cx="6890159" cy="1004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對稱式密碼之破密分析 </a:t>
            </a:r>
            <a:r>
              <a:rPr lang="en-US" altLang="zh-TW" sz="3200" dirty="0">
                <a:solidFill>
                  <a:srgbClr val="3399FF"/>
                </a:solidFill>
              </a:rPr>
              <a:t>- POODLE attack(Padding Oracle Attack)</a:t>
            </a:r>
            <a:endParaRPr lang="zh-TW" altLang="en-US" sz="3200" dirty="0">
              <a:solidFill>
                <a:srgbClr val="3399FF"/>
              </a:solidFill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BB8D6DB-FA43-43D7-8446-09FC11D8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720" y="1350628"/>
            <a:ext cx="9328559" cy="1927720"/>
          </a:xfrm>
        </p:spPr>
        <p:txBody>
          <a:bodyPr>
            <a:normAutofit/>
          </a:bodyPr>
          <a:lstStyle/>
          <a:p>
            <a:r>
              <a:rPr lang="zh-TW" altLang="en-US" dirty="0"/>
              <a:t>使用密文的填充驗證資訊來進行解密。</a:t>
            </a:r>
            <a:endParaRPr lang="en-US" altLang="zh-TW" dirty="0"/>
          </a:p>
          <a:p>
            <a:r>
              <a:rPr lang="zh-TW" altLang="en-US" dirty="0"/>
              <a:t>可變長度的明文資訊通常需要經填充</a:t>
            </a:r>
            <a:r>
              <a:rPr lang="en-US" altLang="zh-TW" dirty="0"/>
              <a:t>(padding)</a:t>
            </a:r>
            <a:r>
              <a:rPr lang="zh-TW" altLang="en-US" dirty="0"/>
              <a:t>後才能補足加密所需的位元</a:t>
            </a:r>
            <a:r>
              <a:rPr lang="en-US" altLang="zh-TW" dirty="0"/>
              <a:t>(bit)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此攻擊方式依賴對密文是否被正確填充的回饋資訊。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23B31A0-F2AD-4241-89C0-9E2615B80911}"/>
              </a:ext>
            </a:extLst>
          </p:cNvPr>
          <p:cNvSpPr txBox="1">
            <a:spLocks/>
          </p:cNvSpPr>
          <p:nvPr/>
        </p:nvSpPr>
        <p:spPr>
          <a:xfrm>
            <a:off x="1" y="6473505"/>
            <a:ext cx="796954" cy="384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hlinkClick r:id="rId2"/>
              </a:rPr>
              <a:t>Wiki</a:t>
            </a:r>
            <a:endParaRPr lang="en-US" altLang="zh-TW" sz="2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424C2E7-BF73-4622-BD73-840D8A593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62" y="3246511"/>
            <a:ext cx="5601574" cy="322699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7B0024F-639C-44DE-909E-A76EA78D7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412" y="3246511"/>
            <a:ext cx="4786451" cy="322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25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C091E-C407-445F-B268-46D16163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957" y="1968854"/>
            <a:ext cx="4536086" cy="2920292"/>
          </a:xfrm>
        </p:spPr>
        <p:txBody>
          <a:bodyPr>
            <a:normAutofit/>
          </a:bodyPr>
          <a:lstStyle/>
          <a:p>
            <a:r>
              <a:rPr lang="en-US" altLang="zh-TW" dirty="0"/>
              <a:t>Intro</a:t>
            </a:r>
          </a:p>
          <a:p>
            <a:r>
              <a:rPr lang="en-US" altLang="zh-TW" dirty="0"/>
              <a:t>MD5</a:t>
            </a:r>
          </a:p>
          <a:p>
            <a:r>
              <a:rPr lang="en-US" altLang="zh-TW" dirty="0"/>
              <a:t>SHA</a:t>
            </a:r>
          </a:p>
          <a:p>
            <a:r>
              <a:rPr lang="en-US" altLang="zh-TW" dirty="0"/>
              <a:t>Collision attack</a:t>
            </a:r>
          </a:p>
          <a:p>
            <a:r>
              <a:rPr lang="zh-TW" altLang="en-US" dirty="0"/>
              <a:t>長度擴充攻擊</a:t>
            </a:r>
            <a:r>
              <a:rPr lang="en-US" altLang="zh-TW" dirty="0"/>
              <a:t>LEA Attack</a:t>
            </a:r>
          </a:p>
          <a:p>
            <a:pPr lvl="1"/>
            <a:r>
              <a:rPr lang="en-US" altLang="zh-TW" dirty="0"/>
              <a:t>LEA CTF</a:t>
            </a:r>
            <a:r>
              <a:rPr lang="zh-TW" altLang="en-US" dirty="0"/>
              <a:t>解題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374707" y="270545"/>
            <a:ext cx="4650299" cy="794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雜湊函式 </a:t>
            </a:r>
            <a:r>
              <a:rPr lang="en-US" altLang="zh-TW" sz="3200" dirty="0">
                <a:solidFill>
                  <a:srgbClr val="3399FF"/>
                </a:solidFill>
              </a:rPr>
              <a:t>(Hash) </a:t>
            </a:r>
            <a:r>
              <a:rPr lang="zh-TW" altLang="en-US" sz="3200" dirty="0">
                <a:solidFill>
                  <a:srgbClr val="3399FF"/>
                </a:solidFill>
              </a:rPr>
              <a:t>攻擊</a:t>
            </a:r>
          </a:p>
        </p:txBody>
      </p:sp>
    </p:spTree>
    <p:extLst>
      <p:ext uri="{BB962C8B-B14F-4D97-AF65-F5344CB8AC3E}">
        <p14:creationId xmlns:p14="http://schemas.microsoft.com/office/powerpoint/2010/main" val="270426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C091E-C407-445F-B268-46D16163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867" y="2241726"/>
            <a:ext cx="3332265" cy="2374547"/>
          </a:xfrm>
        </p:spPr>
        <p:txBody>
          <a:bodyPr>
            <a:normAutofit/>
          </a:bodyPr>
          <a:lstStyle/>
          <a:p>
            <a:r>
              <a:rPr lang="zh-TW" altLang="en-US" dirty="0"/>
              <a:t>質因數因式分解</a:t>
            </a:r>
            <a:endParaRPr lang="en-US" altLang="zh-TW" dirty="0"/>
          </a:p>
          <a:p>
            <a:r>
              <a:rPr lang="en-US" altLang="zh-TW" dirty="0" err="1"/>
              <a:t>libnum</a:t>
            </a:r>
            <a:r>
              <a:rPr lang="en-US" altLang="zh-TW" dirty="0"/>
              <a:t> </a:t>
            </a:r>
            <a:r>
              <a:rPr lang="zh-TW" altLang="en-US" dirty="0"/>
              <a:t>套件</a:t>
            </a:r>
            <a:endParaRPr lang="en-US" altLang="zh-TW" dirty="0"/>
          </a:p>
          <a:p>
            <a:r>
              <a:rPr lang="en-US" altLang="zh-TW" dirty="0"/>
              <a:t>mod-inverse </a:t>
            </a:r>
            <a:r>
              <a:rPr lang="zh-TW" altLang="en-US" dirty="0"/>
              <a:t>計算</a:t>
            </a:r>
            <a:endParaRPr lang="en-US" altLang="zh-TW" dirty="0"/>
          </a:p>
          <a:p>
            <a:pPr lvl="1"/>
            <a:r>
              <a:rPr lang="en-US" altLang="zh-TW" dirty="0" err="1"/>
              <a:t>Sympy</a:t>
            </a:r>
            <a:endParaRPr lang="en-US" altLang="zh-TW" dirty="0"/>
          </a:p>
          <a:p>
            <a:pPr lvl="1"/>
            <a:r>
              <a:rPr lang="en-US" altLang="zh-TW" dirty="0"/>
              <a:t>gmpy2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374707" y="270545"/>
            <a:ext cx="3995957" cy="660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破密分析常用工具</a:t>
            </a:r>
          </a:p>
        </p:txBody>
      </p:sp>
    </p:spTree>
    <p:extLst>
      <p:ext uri="{BB962C8B-B14F-4D97-AF65-F5344CB8AC3E}">
        <p14:creationId xmlns:p14="http://schemas.microsoft.com/office/powerpoint/2010/main" val="399789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C091E-C407-445F-B268-46D16163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00" y="981512"/>
            <a:ext cx="4622334" cy="477211"/>
          </a:xfrm>
        </p:spPr>
        <p:txBody>
          <a:bodyPr>
            <a:normAutofit/>
          </a:bodyPr>
          <a:lstStyle/>
          <a:p>
            <a:r>
              <a:rPr lang="zh-TW" altLang="en-US" dirty="0"/>
              <a:t>用來驗證資料是否被竄改。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374707" y="270546"/>
            <a:ext cx="6126762" cy="635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雜湊函式 </a:t>
            </a:r>
            <a:r>
              <a:rPr lang="en-US" altLang="zh-TW" sz="3200" dirty="0">
                <a:solidFill>
                  <a:srgbClr val="3399FF"/>
                </a:solidFill>
              </a:rPr>
              <a:t>(Hash) </a:t>
            </a:r>
            <a:r>
              <a:rPr lang="zh-TW" altLang="en-US" sz="3200" dirty="0">
                <a:solidFill>
                  <a:srgbClr val="3399FF"/>
                </a:solidFill>
              </a:rPr>
              <a:t>攻擊 </a:t>
            </a:r>
            <a:r>
              <a:rPr lang="en-US" altLang="zh-TW" sz="3200" dirty="0">
                <a:solidFill>
                  <a:srgbClr val="3399FF"/>
                </a:solidFill>
              </a:rPr>
              <a:t>- Intro</a:t>
            </a:r>
            <a:endParaRPr lang="zh-TW" altLang="en-US" sz="3200" dirty="0">
              <a:solidFill>
                <a:srgbClr val="3399FF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F31C04-EC0C-427E-853E-DC3146195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91" y="1572636"/>
            <a:ext cx="4736918" cy="478695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549FC83-97F1-4C78-AC47-68D2C322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469" y="2187713"/>
            <a:ext cx="5248257" cy="3556801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C7C361D5-FB64-495F-93DC-F6D22ED5F743}"/>
              </a:ext>
            </a:extLst>
          </p:cNvPr>
          <p:cNvSpPr txBox="1">
            <a:spLocks/>
          </p:cNvSpPr>
          <p:nvPr/>
        </p:nvSpPr>
        <p:spPr>
          <a:xfrm>
            <a:off x="0" y="6473505"/>
            <a:ext cx="1442905" cy="384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 err="1">
                <a:hlinkClick r:id="rId4"/>
              </a:rPr>
              <a:t>Hash_Wiki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728134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C091E-C407-445F-B268-46D16163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104" y="2446208"/>
            <a:ext cx="5610947" cy="1965583"/>
          </a:xfrm>
        </p:spPr>
        <p:txBody>
          <a:bodyPr>
            <a:normAutofit/>
          </a:bodyPr>
          <a:lstStyle/>
          <a:p>
            <a:r>
              <a:rPr lang="zh-TW" altLang="en-US" dirty="0"/>
              <a:t>一種被廣泛使用的密碼雜湊函式。</a:t>
            </a:r>
          </a:p>
          <a:p>
            <a:r>
              <a:rPr lang="zh-TW" altLang="en-US" dirty="0"/>
              <a:t>可以產生出一個</a:t>
            </a:r>
            <a:r>
              <a:rPr lang="en-US" altLang="zh-TW" dirty="0"/>
              <a:t>128</a:t>
            </a:r>
            <a:r>
              <a:rPr lang="zh-TW" altLang="en-US" dirty="0"/>
              <a:t>位元</a:t>
            </a:r>
            <a:r>
              <a:rPr lang="en-US" altLang="zh-TW" dirty="0"/>
              <a:t>(bit) </a:t>
            </a:r>
            <a:r>
              <a:rPr lang="zh-TW" altLang="en-US" dirty="0"/>
              <a:t>的 </a:t>
            </a:r>
            <a:r>
              <a:rPr lang="en-US" altLang="zh-TW" dirty="0"/>
              <a:t>Message Digest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MD5 </a:t>
            </a:r>
            <a:r>
              <a:rPr lang="zh-TW" altLang="en-US" dirty="0"/>
              <a:t>的強碰撞抵抗性已經被破解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374706" y="270546"/>
            <a:ext cx="6042872" cy="752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雜湊函式 </a:t>
            </a:r>
            <a:r>
              <a:rPr lang="en-US" altLang="zh-TW" sz="3200" dirty="0">
                <a:solidFill>
                  <a:srgbClr val="3399FF"/>
                </a:solidFill>
              </a:rPr>
              <a:t>(Hash) </a:t>
            </a:r>
            <a:r>
              <a:rPr lang="zh-TW" altLang="en-US" sz="3200" dirty="0">
                <a:solidFill>
                  <a:srgbClr val="3399FF"/>
                </a:solidFill>
              </a:rPr>
              <a:t>攻擊 </a:t>
            </a:r>
            <a:r>
              <a:rPr lang="en-US" altLang="zh-TW" sz="3200" dirty="0">
                <a:solidFill>
                  <a:srgbClr val="3399FF"/>
                </a:solidFill>
              </a:rPr>
              <a:t>– MD5</a:t>
            </a:r>
            <a:endParaRPr lang="zh-TW" altLang="en-US" sz="3200" dirty="0">
              <a:solidFill>
                <a:srgbClr val="3399FF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155FD7B-EA36-4537-AB79-E3862231F36D}"/>
              </a:ext>
            </a:extLst>
          </p:cNvPr>
          <p:cNvSpPr txBox="1">
            <a:spLocks/>
          </p:cNvSpPr>
          <p:nvPr/>
        </p:nvSpPr>
        <p:spPr>
          <a:xfrm>
            <a:off x="1" y="6473505"/>
            <a:ext cx="1501628" cy="384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hlinkClick r:id="rId2"/>
              </a:rPr>
              <a:t>MD5_Wiki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719575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C091E-C407-445F-B268-46D16163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3684" y="2653018"/>
            <a:ext cx="6224631" cy="1551963"/>
          </a:xfrm>
        </p:spPr>
        <p:txBody>
          <a:bodyPr>
            <a:normAutofit/>
          </a:bodyPr>
          <a:lstStyle/>
          <a:p>
            <a:r>
              <a:rPr lang="zh-TW" altLang="en-US" dirty="0"/>
              <a:t>英文：</a:t>
            </a:r>
            <a:r>
              <a:rPr lang="en-US" altLang="zh-TW" dirty="0"/>
              <a:t>Secure Hash Algorithm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由美國 </a:t>
            </a:r>
            <a:r>
              <a:rPr lang="en-US" altLang="zh-TW" dirty="0"/>
              <a:t>NSA</a:t>
            </a:r>
            <a:r>
              <a:rPr lang="zh-TW" altLang="en-US" dirty="0"/>
              <a:t> 所設計。</a:t>
            </a:r>
          </a:p>
          <a:p>
            <a:r>
              <a:rPr lang="zh-TW" altLang="en-US" dirty="0"/>
              <a:t>是 </a:t>
            </a:r>
            <a:r>
              <a:rPr lang="en-US" altLang="zh-TW" dirty="0"/>
              <a:t>FIPS</a:t>
            </a:r>
            <a:r>
              <a:rPr lang="zh-TW" altLang="en-US" dirty="0"/>
              <a:t> 所認證的安全雜湊演算法。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374707" y="270545"/>
            <a:ext cx="6076428" cy="660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雜湊函式 </a:t>
            </a:r>
            <a:r>
              <a:rPr lang="en-US" altLang="zh-TW" sz="3200" dirty="0">
                <a:solidFill>
                  <a:srgbClr val="3399FF"/>
                </a:solidFill>
              </a:rPr>
              <a:t>(Hash) </a:t>
            </a:r>
            <a:r>
              <a:rPr lang="zh-TW" altLang="en-US" sz="3200" dirty="0">
                <a:solidFill>
                  <a:srgbClr val="3399FF"/>
                </a:solidFill>
              </a:rPr>
              <a:t>攻擊 </a:t>
            </a:r>
            <a:r>
              <a:rPr lang="en-US" altLang="zh-TW" sz="3200" dirty="0">
                <a:solidFill>
                  <a:srgbClr val="3399FF"/>
                </a:solidFill>
              </a:rPr>
              <a:t>– SHA</a:t>
            </a:r>
            <a:endParaRPr lang="zh-TW" altLang="en-US" sz="3200" dirty="0">
              <a:solidFill>
                <a:srgbClr val="3399FF"/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9269E04-D8A2-47A5-BD1D-F9A176432717}"/>
              </a:ext>
            </a:extLst>
          </p:cNvPr>
          <p:cNvSpPr txBox="1">
            <a:spLocks/>
          </p:cNvSpPr>
          <p:nvPr/>
        </p:nvSpPr>
        <p:spPr>
          <a:xfrm>
            <a:off x="1" y="6473505"/>
            <a:ext cx="1501628" cy="384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 err="1">
                <a:hlinkClick r:id="rId2"/>
              </a:rPr>
              <a:t>SHA_Wiki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187008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C091E-C407-445F-B268-46D16163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3112" y="2528232"/>
            <a:ext cx="7485776" cy="1801536"/>
          </a:xfrm>
        </p:spPr>
        <p:txBody>
          <a:bodyPr>
            <a:normAutofit/>
          </a:bodyPr>
          <a:lstStyle/>
          <a:p>
            <a:r>
              <a:rPr lang="zh-TW" altLang="en-US" dirty="0"/>
              <a:t>對於同一個</a:t>
            </a:r>
            <a:r>
              <a:rPr lang="en-US" altLang="zh-TW" dirty="0"/>
              <a:t>hash</a:t>
            </a:r>
            <a:r>
              <a:rPr lang="zh-TW" altLang="en-US" dirty="0"/>
              <a:t>函式來說，兩個不同的</a:t>
            </a:r>
            <a:r>
              <a:rPr lang="en-US" altLang="zh-TW" dirty="0"/>
              <a:t>input</a:t>
            </a:r>
            <a:r>
              <a:rPr lang="zh-TW" altLang="en-US" dirty="0"/>
              <a:t>通過</a:t>
            </a:r>
            <a:r>
              <a:rPr lang="en-US" altLang="zh-TW" dirty="0"/>
              <a:t>hash</a:t>
            </a:r>
            <a:r>
              <a:rPr lang="zh-TW" altLang="en-US" dirty="0"/>
              <a:t>計算得到了同樣的</a:t>
            </a:r>
            <a:r>
              <a:rPr lang="en-US" altLang="zh-TW" dirty="0"/>
              <a:t>hash</a:t>
            </a:r>
            <a:r>
              <a:rPr lang="zh-TW" altLang="en-US" dirty="0"/>
              <a:t>值。</a:t>
            </a:r>
            <a:endParaRPr lang="en-US" altLang="zh-TW" dirty="0"/>
          </a:p>
          <a:p>
            <a:pPr lvl="1"/>
            <a:r>
              <a:rPr lang="en-US" altLang="zh-TW" dirty="0"/>
              <a:t>Hash function(m1) = Hash function(m2)</a:t>
            </a:r>
          </a:p>
          <a:p>
            <a:r>
              <a:rPr lang="en-US" altLang="zh-TW" dirty="0">
                <a:hlinkClick r:id="rId2"/>
              </a:rPr>
              <a:t>Google</a:t>
            </a:r>
            <a:r>
              <a:rPr lang="zh-TW" altLang="en-US" dirty="0">
                <a:hlinkClick r:id="rId2"/>
              </a:rPr>
              <a:t>破解</a:t>
            </a:r>
            <a:r>
              <a:rPr lang="en-US" altLang="zh-TW" dirty="0">
                <a:hlinkClick r:id="rId2"/>
              </a:rPr>
              <a:t>SHA1</a:t>
            </a:r>
            <a:r>
              <a:rPr lang="zh-TW" altLang="en-US" dirty="0">
                <a:hlinkClick r:id="rId2"/>
              </a:rPr>
              <a:t>實現碰撞攻擊</a:t>
            </a:r>
            <a:endParaRPr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374706" y="270545"/>
            <a:ext cx="8014721" cy="89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雜湊函式 </a:t>
            </a:r>
            <a:r>
              <a:rPr lang="en-US" altLang="zh-TW" sz="3200" dirty="0">
                <a:solidFill>
                  <a:srgbClr val="3399FF"/>
                </a:solidFill>
              </a:rPr>
              <a:t>(Hash) </a:t>
            </a:r>
            <a:r>
              <a:rPr lang="zh-TW" altLang="en-US" sz="3200" dirty="0">
                <a:solidFill>
                  <a:srgbClr val="3399FF"/>
                </a:solidFill>
              </a:rPr>
              <a:t>攻擊 </a:t>
            </a:r>
            <a:r>
              <a:rPr lang="en-US" altLang="zh-TW" sz="3200" dirty="0">
                <a:solidFill>
                  <a:srgbClr val="3399FF"/>
                </a:solidFill>
              </a:rPr>
              <a:t>- Collision attack</a:t>
            </a:r>
            <a:endParaRPr lang="zh-TW" altLang="en-US" sz="3200" dirty="0">
              <a:solidFill>
                <a:srgbClr val="3399FF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73027D5-A116-4C96-BBFE-66339DF68602}"/>
              </a:ext>
            </a:extLst>
          </p:cNvPr>
          <p:cNvSpPr txBox="1">
            <a:spLocks/>
          </p:cNvSpPr>
          <p:nvPr/>
        </p:nvSpPr>
        <p:spPr>
          <a:xfrm>
            <a:off x="0" y="6473505"/>
            <a:ext cx="2768367" cy="384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 err="1">
                <a:hlinkClick r:id="rId3"/>
              </a:rPr>
              <a:t>Collision_attack_Wiki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155353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C091E-C407-445F-B268-46D16163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894" y="2401349"/>
            <a:ext cx="8372212" cy="2055302"/>
          </a:xfrm>
        </p:spPr>
        <p:txBody>
          <a:bodyPr>
            <a:normAutofit/>
          </a:bodyPr>
          <a:lstStyle/>
          <a:p>
            <a:r>
              <a:rPr lang="zh-TW" altLang="en-US" dirty="0"/>
              <a:t>針對 </a:t>
            </a:r>
            <a:r>
              <a:rPr lang="en-US" altLang="zh-TW" dirty="0"/>
              <a:t>Merkle–</a:t>
            </a:r>
            <a:r>
              <a:rPr lang="en-US" altLang="zh-TW" dirty="0" err="1"/>
              <a:t>Damgård</a:t>
            </a:r>
            <a:r>
              <a:rPr lang="zh-TW" altLang="en-US" dirty="0"/>
              <a:t> 的攻擊。</a:t>
            </a:r>
            <a:endParaRPr lang="en-US" altLang="zh-TW" dirty="0"/>
          </a:p>
          <a:p>
            <a:r>
              <a:rPr lang="en-US" altLang="zh-TW" dirty="0"/>
              <a:t>MD5</a:t>
            </a:r>
            <a:r>
              <a:rPr lang="zh-TW" altLang="en-US" dirty="0"/>
              <a:t> 和 </a:t>
            </a:r>
            <a:r>
              <a:rPr lang="en-US" altLang="zh-TW" dirty="0"/>
              <a:t>SHA-1</a:t>
            </a:r>
            <a:r>
              <a:rPr lang="zh-TW" altLang="en-US" dirty="0"/>
              <a:t> 都是用 </a:t>
            </a:r>
            <a:r>
              <a:rPr lang="en-US" altLang="zh-TW" dirty="0"/>
              <a:t>Merkle–</a:t>
            </a:r>
            <a:r>
              <a:rPr lang="en-US" altLang="zh-TW" dirty="0" err="1"/>
              <a:t>Damgård</a:t>
            </a:r>
            <a:r>
              <a:rPr lang="zh-TW" altLang="en-US" dirty="0"/>
              <a:t> 的架構。</a:t>
            </a:r>
            <a:endParaRPr lang="en-US" altLang="zh-TW" dirty="0"/>
          </a:p>
          <a:p>
            <a:r>
              <a:rPr lang="zh-TW" altLang="en-US" dirty="0"/>
              <a:t>避免使用 </a:t>
            </a:r>
            <a:r>
              <a:rPr lang="en-US" altLang="zh-TW" dirty="0"/>
              <a:t>Merkle–</a:t>
            </a:r>
            <a:r>
              <a:rPr lang="en-US" altLang="zh-TW" dirty="0" err="1"/>
              <a:t>Damgård</a:t>
            </a:r>
            <a:r>
              <a:rPr lang="zh-TW" altLang="en-US" dirty="0"/>
              <a:t> 架構的 </a:t>
            </a:r>
            <a:r>
              <a:rPr lang="en-US" altLang="zh-TW" dirty="0"/>
              <a:t>Hash Function </a:t>
            </a:r>
            <a:r>
              <a:rPr lang="zh-TW" altLang="en-US" dirty="0"/>
              <a:t>就可以避免此攻擊。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374707" y="270545"/>
            <a:ext cx="9624970" cy="89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雜湊函式 </a:t>
            </a:r>
            <a:r>
              <a:rPr lang="en-US" altLang="zh-TW" sz="3200" dirty="0">
                <a:solidFill>
                  <a:srgbClr val="3399FF"/>
                </a:solidFill>
              </a:rPr>
              <a:t>(Hash) </a:t>
            </a:r>
            <a:r>
              <a:rPr lang="zh-TW" altLang="en-US" sz="3200" dirty="0">
                <a:solidFill>
                  <a:srgbClr val="3399FF"/>
                </a:solidFill>
              </a:rPr>
              <a:t>攻擊 </a:t>
            </a:r>
            <a:r>
              <a:rPr lang="en-US" altLang="zh-TW" sz="3200" dirty="0">
                <a:solidFill>
                  <a:srgbClr val="3399FF"/>
                </a:solidFill>
              </a:rPr>
              <a:t>-</a:t>
            </a:r>
            <a:r>
              <a:rPr lang="zh-TW" altLang="en-US" sz="3200" dirty="0">
                <a:solidFill>
                  <a:srgbClr val="3399FF"/>
                </a:solidFill>
              </a:rPr>
              <a:t>長度擴充攻擊</a:t>
            </a:r>
            <a:r>
              <a:rPr lang="en-US" altLang="zh-TW" sz="3200" dirty="0">
                <a:solidFill>
                  <a:srgbClr val="3399FF"/>
                </a:solidFill>
              </a:rPr>
              <a:t>LEA Attack</a:t>
            </a:r>
            <a:endParaRPr lang="zh-TW" altLang="en-US" sz="3200" dirty="0">
              <a:solidFill>
                <a:srgbClr val="3399FF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66A65CF-F28E-4B87-A37A-F98F3B5D4ECE}"/>
              </a:ext>
            </a:extLst>
          </p:cNvPr>
          <p:cNvSpPr txBox="1">
            <a:spLocks/>
          </p:cNvSpPr>
          <p:nvPr/>
        </p:nvSpPr>
        <p:spPr>
          <a:xfrm>
            <a:off x="1" y="6473505"/>
            <a:ext cx="1409350" cy="384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 err="1">
                <a:hlinkClick r:id="rId2"/>
              </a:rPr>
              <a:t>LEA_Wiki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1091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C091E-C407-445F-B268-46D16163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8240" y="2636240"/>
            <a:ext cx="7255519" cy="1585519"/>
          </a:xfrm>
        </p:spPr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http://factordb.com/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https://github.com/bbuhrow/yafu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https://www.alpertron.com.ar/ECM.HTM</a:t>
            </a:r>
            <a:endParaRPr lang="en-US" altLang="zh-TW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374705" y="270545"/>
            <a:ext cx="7255519" cy="836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破密分析常用工具 </a:t>
            </a:r>
            <a:r>
              <a:rPr lang="en-US" altLang="zh-TW" sz="3200" dirty="0">
                <a:solidFill>
                  <a:srgbClr val="3399FF"/>
                </a:solidFill>
              </a:rPr>
              <a:t>- </a:t>
            </a:r>
            <a:r>
              <a:rPr lang="zh-TW" altLang="en-US" sz="3200" dirty="0">
                <a:solidFill>
                  <a:srgbClr val="3399FF"/>
                </a:solidFill>
              </a:rPr>
              <a:t>質因數因式分解</a:t>
            </a:r>
          </a:p>
        </p:txBody>
      </p:sp>
    </p:spTree>
    <p:extLst>
      <p:ext uri="{BB962C8B-B14F-4D97-AF65-F5344CB8AC3E}">
        <p14:creationId xmlns:p14="http://schemas.microsoft.com/office/powerpoint/2010/main" val="297864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C091E-C407-445F-B268-46D16163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892" y="2872180"/>
            <a:ext cx="7548215" cy="1113639"/>
          </a:xfrm>
        </p:spPr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https://pypi.org/project/libnum/</a:t>
            </a:r>
            <a:endParaRPr lang="en-US" altLang="zh-TW" dirty="0"/>
          </a:p>
          <a:p>
            <a:r>
              <a:rPr lang="zh-TW" altLang="en-US" dirty="0"/>
              <a:t>是一種關於各種數學運算的 </a:t>
            </a:r>
            <a:r>
              <a:rPr lang="en-US" altLang="zh-TW" dirty="0"/>
              <a:t>Python</a:t>
            </a:r>
            <a:r>
              <a:rPr lang="zh-TW" altLang="en-US" dirty="0"/>
              <a:t> 函示庫。</a:t>
            </a:r>
            <a:endParaRPr lang="en-US" altLang="zh-TW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374705" y="270545"/>
            <a:ext cx="6588157" cy="836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破密分析常用工具 </a:t>
            </a:r>
            <a:r>
              <a:rPr lang="en-US" altLang="zh-TW" sz="3200" dirty="0">
                <a:solidFill>
                  <a:srgbClr val="3399FF"/>
                </a:solidFill>
              </a:rPr>
              <a:t>- </a:t>
            </a:r>
            <a:r>
              <a:rPr lang="en-US" altLang="zh-TW" sz="3200" dirty="0" err="1">
                <a:solidFill>
                  <a:srgbClr val="3399FF"/>
                </a:solidFill>
              </a:rPr>
              <a:t>libnum</a:t>
            </a:r>
            <a:r>
              <a:rPr lang="en-US" altLang="zh-TW" sz="3200" dirty="0">
                <a:solidFill>
                  <a:srgbClr val="3399FF"/>
                </a:solidFill>
              </a:rPr>
              <a:t> </a:t>
            </a:r>
            <a:r>
              <a:rPr lang="zh-TW" altLang="en-US" sz="3200" dirty="0">
                <a:solidFill>
                  <a:srgbClr val="3399FF"/>
                </a:solidFill>
              </a:rPr>
              <a:t>套件</a:t>
            </a:r>
          </a:p>
        </p:txBody>
      </p:sp>
    </p:spTree>
    <p:extLst>
      <p:ext uri="{BB962C8B-B14F-4D97-AF65-F5344CB8AC3E}">
        <p14:creationId xmlns:p14="http://schemas.microsoft.com/office/powerpoint/2010/main" val="395870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C091E-C407-445F-B268-46D16163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73" y="1956733"/>
            <a:ext cx="10016454" cy="2944534"/>
          </a:xfrm>
        </p:spPr>
        <p:txBody>
          <a:bodyPr>
            <a:normAutofit/>
          </a:bodyPr>
          <a:lstStyle/>
          <a:p>
            <a:r>
              <a:rPr lang="zh-TW" altLang="en-US" dirty="0">
                <a:hlinkClick r:id="rId2"/>
              </a:rPr>
              <a:t>官網：</a:t>
            </a:r>
            <a:r>
              <a:rPr lang="en-US" altLang="zh-TW" dirty="0">
                <a:hlinkClick r:id="rId2"/>
              </a:rPr>
              <a:t>https://www.sympy.org/en/index.html</a:t>
            </a:r>
            <a:endParaRPr lang="en-US" altLang="zh-TW" dirty="0"/>
          </a:p>
          <a:p>
            <a:r>
              <a:rPr lang="en-US" altLang="zh-TW" dirty="0" err="1">
                <a:hlinkClick r:id="rId3"/>
              </a:rPr>
              <a:t>Github</a:t>
            </a:r>
            <a:r>
              <a:rPr lang="zh-TW" altLang="en-US" dirty="0">
                <a:hlinkClick r:id="rId3"/>
              </a:rPr>
              <a:t>：</a:t>
            </a:r>
            <a:r>
              <a:rPr lang="en-US" altLang="zh-TW" dirty="0">
                <a:hlinkClick r:id="rId3"/>
              </a:rPr>
              <a:t>https://github.com/sympy/sympy</a:t>
            </a:r>
            <a:endParaRPr lang="en-US" altLang="zh-TW" dirty="0"/>
          </a:p>
          <a:p>
            <a:r>
              <a:rPr lang="zh-TW" altLang="en-US" dirty="0"/>
              <a:t>是一個用於符號計算的開源 </a:t>
            </a:r>
            <a:r>
              <a:rPr lang="en-US" altLang="zh-TW" dirty="0"/>
              <a:t>Python </a:t>
            </a:r>
            <a:r>
              <a:rPr lang="zh-TW" altLang="en-US" dirty="0"/>
              <a:t>函式庫。</a:t>
            </a:r>
            <a:endParaRPr lang="en-US" altLang="zh-TW" dirty="0"/>
          </a:p>
          <a:p>
            <a:r>
              <a:rPr lang="zh-TW" altLang="en-US" dirty="0"/>
              <a:t>完全由</a:t>
            </a:r>
            <a:r>
              <a:rPr lang="en-US" altLang="zh-TW" dirty="0"/>
              <a:t>Python</a:t>
            </a:r>
            <a:r>
              <a:rPr lang="zh-TW" altLang="en-US" dirty="0"/>
              <a:t>寫成。</a:t>
            </a:r>
            <a:endParaRPr lang="en-US" altLang="zh-TW" dirty="0"/>
          </a:p>
          <a:p>
            <a:r>
              <a:rPr lang="zh-TW" altLang="en-US" dirty="0"/>
              <a:t>可用於：符號計算、高精度計算、模式匹配、繪圖、解方程、微積分、組合數學</a:t>
            </a:r>
            <a:r>
              <a:rPr lang="en-US" altLang="zh-TW" dirty="0"/>
              <a:t>….</a:t>
            </a:r>
            <a:r>
              <a:rPr lang="zh-TW" altLang="en-US" dirty="0"/>
              <a:t>等。</a:t>
            </a:r>
            <a:endParaRPr lang="en-US" altLang="zh-TW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374707" y="270545"/>
            <a:ext cx="8693791" cy="794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破密分析常用工具 </a:t>
            </a:r>
            <a:r>
              <a:rPr lang="en-US" altLang="zh-TW" sz="3200" dirty="0">
                <a:solidFill>
                  <a:srgbClr val="3399FF"/>
                </a:solidFill>
              </a:rPr>
              <a:t>- mod-inverse </a:t>
            </a:r>
            <a:r>
              <a:rPr lang="zh-TW" altLang="en-US" sz="3200" dirty="0">
                <a:solidFill>
                  <a:srgbClr val="3399FF"/>
                </a:solidFill>
              </a:rPr>
              <a:t>計算</a:t>
            </a:r>
            <a:r>
              <a:rPr lang="en-US" altLang="zh-TW" sz="3200" dirty="0">
                <a:solidFill>
                  <a:srgbClr val="3399FF"/>
                </a:solidFill>
              </a:rPr>
              <a:t>- </a:t>
            </a:r>
            <a:r>
              <a:rPr lang="en-US" altLang="zh-TW" sz="3200" dirty="0" err="1">
                <a:solidFill>
                  <a:srgbClr val="3399FF"/>
                </a:solidFill>
              </a:rPr>
              <a:t>Sympy</a:t>
            </a:r>
            <a:endParaRPr lang="en-US" altLang="zh-TW" sz="3200" dirty="0">
              <a:solidFill>
                <a:srgbClr val="3399FF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1579692-9169-41FC-9949-D4845415E857}"/>
              </a:ext>
            </a:extLst>
          </p:cNvPr>
          <p:cNvSpPr txBox="1">
            <a:spLocks/>
          </p:cNvSpPr>
          <p:nvPr/>
        </p:nvSpPr>
        <p:spPr>
          <a:xfrm>
            <a:off x="0" y="6509857"/>
            <a:ext cx="1677798" cy="3481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 err="1">
                <a:hlinkClick r:id="rId4"/>
              </a:rPr>
              <a:t>SymPy_Wiki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74689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C091E-C407-445F-B268-46D16163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130" y="2362550"/>
            <a:ext cx="5989740" cy="2132900"/>
          </a:xfrm>
        </p:spPr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https://pypi.org/project/gmpy2/</a:t>
            </a:r>
            <a:endParaRPr lang="en-US" altLang="zh-TW" dirty="0"/>
          </a:p>
          <a:p>
            <a:r>
              <a:rPr lang="zh-TW" altLang="en-US" dirty="0"/>
              <a:t>是一個優化的、的 </a:t>
            </a:r>
            <a:r>
              <a:rPr lang="en-US" altLang="zh-TW" dirty="0"/>
              <a:t>Python </a:t>
            </a:r>
            <a:r>
              <a:rPr lang="zh-TW" altLang="en-US" dirty="0"/>
              <a:t>函式庫。</a:t>
            </a:r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dirty="0"/>
              <a:t>C</a:t>
            </a:r>
            <a:r>
              <a:rPr lang="zh-TW" altLang="en-US" dirty="0"/>
              <a:t> 語言編寫</a:t>
            </a:r>
            <a:r>
              <a:rPr lang="en-US" altLang="zh-TW" dirty="0"/>
              <a:t>(</a:t>
            </a:r>
            <a:r>
              <a:rPr lang="zh-TW" altLang="en-US" dirty="0"/>
              <a:t>速度較快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用於多精度數學運算。</a:t>
            </a:r>
            <a:endParaRPr lang="en-US" altLang="zh-TW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374706" y="270546"/>
            <a:ext cx="8685404" cy="853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破密分析常用工具 </a:t>
            </a:r>
            <a:r>
              <a:rPr lang="en-US" altLang="zh-TW" sz="3200" dirty="0">
                <a:solidFill>
                  <a:srgbClr val="3399FF"/>
                </a:solidFill>
              </a:rPr>
              <a:t>- mod-inverse </a:t>
            </a:r>
            <a:r>
              <a:rPr lang="zh-TW" altLang="en-US" sz="3200" dirty="0">
                <a:solidFill>
                  <a:srgbClr val="3399FF"/>
                </a:solidFill>
              </a:rPr>
              <a:t>計算 </a:t>
            </a:r>
            <a:r>
              <a:rPr lang="en-US" altLang="zh-TW" sz="3200" dirty="0">
                <a:solidFill>
                  <a:srgbClr val="3399FF"/>
                </a:solidFill>
              </a:rPr>
              <a:t>- gmpy2</a:t>
            </a:r>
            <a:endParaRPr lang="zh-TW" altLang="en-US" sz="3200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C091E-C407-445F-B268-46D16163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125" y="2272136"/>
            <a:ext cx="4015749" cy="2313727"/>
          </a:xfrm>
        </p:spPr>
        <p:txBody>
          <a:bodyPr>
            <a:normAutofit/>
          </a:bodyPr>
          <a:lstStyle/>
          <a:p>
            <a:r>
              <a:rPr lang="en-US" altLang="zh-TW" dirty="0"/>
              <a:t>RSA</a:t>
            </a:r>
          </a:p>
          <a:p>
            <a:pPr lvl="1"/>
            <a:r>
              <a:rPr lang="en-US" altLang="zh-TW" dirty="0"/>
              <a:t>Intro</a:t>
            </a:r>
          </a:p>
          <a:p>
            <a:pPr lvl="1"/>
            <a:r>
              <a:rPr lang="zh-TW" altLang="en-US" dirty="0"/>
              <a:t>小</a:t>
            </a:r>
            <a:r>
              <a:rPr lang="en-US" altLang="zh-TW" dirty="0"/>
              <a:t>n</a:t>
            </a:r>
            <a:r>
              <a:rPr lang="zh-TW" altLang="en-US" dirty="0"/>
              <a:t>攻擊</a:t>
            </a:r>
          </a:p>
          <a:p>
            <a:pPr lvl="1"/>
            <a:r>
              <a:rPr lang="zh-TW" altLang="en-US" dirty="0"/>
              <a:t>孿生質數 </a:t>
            </a:r>
            <a:r>
              <a:rPr lang="en-US" altLang="zh-TW" dirty="0"/>
              <a:t>(twin prime)</a:t>
            </a:r>
          </a:p>
          <a:p>
            <a:pPr lvl="1"/>
            <a:r>
              <a:rPr lang="zh-TW" altLang="en-US" dirty="0"/>
              <a:t>小</a:t>
            </a:r>
            <a:r>
              <a:rPr lang="en-US" altLang="zh-TW" dirty="0"/>
              <a:t>e</a:t>
            </a:r>
            <a:r>
              <a:rPr lang="zh-TW" altLang="en-US" dirty="0"/>
              <a:t>攻擊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324373" y="262156"/>
            <a:ext cx="5254306" cy="803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非對稱式密碼之破密分析</a:t>
            </a:r>
          </a:p>
        </p:txBody>
      </p:sp>
    </p:spTree>
    <p:extLst>
      <p:ext uri="{BB962C8B-B14F-4D97-AF65-F5344CB8AC3E}">
        <p14:creationId xmlns:p14="http://schemas.microsoft.com/office/powerpoint/2010/main" val="133300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C091E-C407-445F-B268-46D16163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058" y="1090410"/>
            <a:ext cx="8623883" cy="5454158"/>
          </a:xfrm>
        </p:spPr>
        <p:txBody>
          <a:bodyPr>
            <a:normAutofit/>
          </a:bodyPr>
          <a:lstStyle/>
          <a:p>
            <a:r>
              <a:rPr lang="zh-TW" altLang="en-US" dirty="0"/>
              <a:t>找出兩個超⼤質數 </a:t>
            </a:r>
            <a:r>
              <a:rPr lang="en-US" altLang="zh-TW" dirty="0" err="1"/>
              <a:t>p,q</a:t>
            </a:r>
            <a:endParaRPr lang="en-US" altLang="zh-TW" dirty="0"/>
          </a:p>
          <a:p>
            <a:r>
              <a:rPr lang="en-US" altLang="zh-TW" dirty="0"/>
              <a:t>N = p * q</a:t>
            </a:r>
          </a:p>
          <a:p>
            <a:r>
              <a:rPr lang="el-GR" altLang="zh-TW" dirty="0"/>
              <a:t>φ(</a:t>
            </a:r>
            <a:r>
              <a:rPr lang="en-US" altLang="zh-TW" dirty="0"/>
              <a:t>N) = (p-1) * (q-1)</a:t>
            </a:r>
          </a:p>
          <a:p>
            <a:r>
              <a:rPr lang="en-US" altLang="zh-TW" dirty="0"/>
              <a:t>e = </a:t>
            </a:r>
            <a:r>
              <a:rPr lang="zh-TW" altLang="en-US" dirty="0"/>
              <a:t>任意質數</a:t>
            </a:r>
            <a:r>
              <a:rPr lang="en-US" altLang="zh-TW" dirty="0"/>
              <a:t>(</a:t>
            </a:r>
            <a:r>
              <a:rPr lang="zh-TW" altLang="en-US" dirty="0"/>
              <a:t>要滿足 </a:t>
            </a:r>
            <a:r>
              <a:rPr lang="en-US" altLang="zh-TW" dirty="0" err="1"/>
              <a:t>gcd</a:t>
            </a:r>
            <a:r>
              <a:rPr lang="en-US" altLang="zh-TW" dirty="0"/>
              <a:t>(e ,</a:t>
            </a:r>
            <a:r>
              <a:rPr lang="el-GR" altLang="zh-TW" dirty="0"/>
              <a:t>φ(</a:t>
            </a:r>
            <a:r>
              <a:rPr lang="en-US" altLang="zh-TW" dirty="0"/>
              <a:t>N) ) = 1)</a:t>
            </a:r>
          </a:p>
          <a:p>
            <a:r>
              <a:rPr lang="en-US" altLang="zh-TW" dirty="0"/>
              <a:t>d = inverse(e, </a:t>
            </a:r>
            <a:r>
              <a:rPr lang="el-GR" altLang="zh-TW" dirty="0"/>
              <a:t>φ(</a:t>
            </a:r>
            <a:r>
              <a:rPr lang="en-US" altLang="zh-TW" dirty="0"/>
              <a:t>N))</a:t>
            </a:r>
          </a:p>
          <a:p>
            <a:pPr lvl="1"/>
            <a:r>
              <a:rPr lang="en-US" altLang="zh-TW" dirty="0"/>
              <a:t>inverse() =&gt; </a:t>
            </a:r>
            <a:r>
              <a:rPr lang="zh-TW" altLang="en-US" dirty="0"/>
              <a:t>求模反元素</a:t>
            </a:r>
            <a:r>
              <a:rPr lang="en-US" altLang="zh-TW" dirty="0"/>
              <a:t>(Modular multiplicative inverse)</a:t>
            </a:r>
          </a:p>
          <a:p>
            <a:pPr lvl="2"/>
            <a:r>
              <a:rPr lang="zh-TW" altLang="en-US" dirty="0"/>
              <a:t>兩個數字相乘後，除以模數的餘數</a:t>
            </a:r>
            <a:r>
              <a:rPr lang="en-US" altLang="zh-TW" dirty="0"/>
              <a:t>= 1</a:t>
            </a:r>
          </a:p>
          <a:p>
            <a:pPr lvl="1"/>
            <a:r>
              <a:rPr lang="en-US" altLang="zh-TW" dirty="0"/>
              <a:t>d = e </a:t>
            </a:r>
            <a:r>
              <a:rPr lang="zh-TW" altLang="en-US" dirty="0"/>
              <a:t>在模數 </a:t>
            </a:r>
            <a:r>
              <a:rPr lang="el-GR" altLang="zh-TW" dirty="0"/>
              <a:t>φ(</a:t>
            </a:r>
            <a:r>
              <a:rPr lang="en-US" altLang="zh-TW" dirty="0"/>
              <a:t>n) </a:t>
            </a:r>
            <a:r>
              <a:rPr lang="zh-TW" altLang="en-US" dirty="0"/>
              <a:t>下的模反元素</a:t>
            </a:r>
          </a:p>
          <a:p>
            <a:pPr lvl="2"/>
            <a:r>
              <a:rPr lang="en-US" altLang="zh-TW" dirty="0"/>
              <a:t>e * d mod </a:t>
            </a:r>
            <a:r>
              <a:rPr lang="el-GR" altLang="zh-TW" dirty="0"/>
              <a:t>φ(</a:t>
            </a:r>
            <a:r>
              <a:rPr lang="en-US" altLang="zh-TW" dirty="0"/>
              <a:t>n) = 1</a:t>
            </a:r>
          </a:p>
          <a:p>
            <a:r>
              <a:rPr lang="zh-TW" altLang="en-US" dirty="0"/>
              <a:t>把 </a:t>
            </a:r>
            <a:r>
              <a:rPr lang="en-US" altLang="zh-TW" dirty="0"/>
              <a:t>p, q </a:t>
            </a:r>
            <a:r>
              <a:rPr lang="zh-TW" altLang="en-US" dirty="0"/>
              <a:t>丟掉</a:t>
            </a:r>
            <a:endParaRPr lang="en-US" altLang="zh-TW" dirty="0"/>
          </a:p>
          <a:p>
            <a:r>
              <a:rPr lang="en-US" altLang="zh-TW" dirty="0"/>
              <a:t>Decrypt</a:t>
            </a:r>
            <a:r>
              <a:rPr lang="zh-TW" altLang="en-US" dirty="0"/>
              <a:t>：</a:t>
            </a:r>
          </a:p>
          <a:p>
            <a:pPr lvl="1"/>
            <a:r>
              <a:rPr lang="en-US" altLang="zh-TW" dirty="0"/>
              <a:t>C(</a:t>
            </a:r>
            <a:r>
              <a:rPr lang="zh-TW" altLang="en-US" dirty="0"/>
              <a:t>密文</a:t>
            </a:r>
            <a:r>
              <a:rPr lang="en-US" altLang="zh-TW" dirty="0"/>
              <a:t>)^d mod N = M(</a:t>
            </a:r>
            <a:r>
              <a:rPr lang="zh-TW" altLang="en-US" dirty="0"/>
              <a:t>明文</a:t>
            </a:r>
            <a:r>
              <a:rPr lang="en-US" altLang="zh-TW" dirty="0"/>
              <a:t>)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3C2BD03-2903-4E5F-83AB-7F7BDBA9D493}"/>
              </a:ext>
            </a:extLst>
          </p:cNvPr>
          <p:cNvSpPr txBox="1">
            <a:spLocks/>
          </p:cNvSpPr>
          <p:nvPr/>
        </p:nvSpPr>
        <p:spPr>
          <a:xfrm>
            <a:off x="324372" y="262156"/>
            <a:ext cx="7435445" cy="803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i="1" dirty="0">
                <a:solidFill>
                  <a:schemeClr val="accent2"/>
                </a:solidFill>
              </a:rPr>
              <a:t>$  </a:t>
            </a:r>
            <a:r>
              <a:rPr lang="zh-TW" altLang="en-US" sz="3200" dirty="0">
                <a:solidFill>
                  <a:srgbClr val="3399FF"/>
                </a:solidFill>
              </a:rPr>
              <a:t>非對稱式密碼之破密分析 </a:t>
            </a:r>
            <a:r>
              <a:rPr lang="en-US" altLang="zh-TW" sz="3200" dirty="0">
                <a:solidFill>
                  <a:srgbClr val="3399FF"/>
                </a:solidFill>
              </a:rPr>
              <a:t>- RSA - Intro</a:t>
            </a:r>
            <a:endParaRPr lang="zh-TW" altLang="en-US" sz="3200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37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訂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Comic Sans MS"/>
        <a:ea typeface="Fira Code Medium"/>
        <a:cs typeface=""/>
      </a:majorFont>
      <a:minorFont>
        <a:latin typeface="Comic Sans MS"/>
        <a:ea typeface="Fira Code Medium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</TotalTime>
  <Words>1521</Words>
  <Application>Microsoft Office PowerPoint</Application>
  <PresentationFormat>寬螢幕</PresentationFormat>
  <Paragraphs>180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7" baseType="lpstr">
      <vt:lpstr>Arial</vt:lpstr>
      <vt:lpstr>Comic Sans MS</vt:lpstr>
      <vt:lpstr>Office Theme</vt:lpstr>
      <vt:lpstr>現代密碼學之破密分析實測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現代密碼學之破密分析實測</dc:title>
  <dc:creator>崇睿 何</dc:creator>
  <cp:lastModifiedBy>崇睿 何</cp:lastModifiedBy>
  <cp:revision>53</cp:revision>
  <dcterms:created xsi:type="dcterms:W3CDTF">2022-01-12T14:36:59Z</dcterms:created>
  <dcterms:modified xsi:type="dcterms:W3CDTF">2022-01-13T00:26:07Z</dcterms:modified>
</cp:coreProperties>
</file>