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98" r:id="rId4"/>
    <p:sldId id="265" r:id="rId5"/>
    <p:sldId id="299" r:id="rId6"/>
    <p:sldId id="297" r:id="rId7"/>
    <p:sldId id="266" r:id="rId8"/>
    <p:sldId id="268" r:id="rId9"/>
    <p:sldId id="276" r:id="rId10"/>
    <p:sldId id="278" r:id="rId11"/>
    <p:sldId id="292" r:id="rId12"/>
    <p:sldId id="277" r:id="rId13"/>
    <p:sldId id="281" r:id="rId14"/>
    <p:sldId id="279" r:id="rId15"/>
    <p:sldId id="280" r:id="rId16"/>
    <p:sldId id="282" r:id="rId17"/>
    <p:sldId id="271" r:id="rId18"/>
    <p:sldId id="272" r:id="rId19"/>
    <p:sldId id="273" r:id="rId20"/>
    <p:sldId id="274" r:id="rId21"/>
    <p:sldId id="275" r:id="rId22"/>
    <p:sldId id="283" r:id="rId23"/>
    <p:sldId id="260" r:id="rId24"/>
    <p:sldId id="285" r:id="rId25"/>
    <p:sldId id="286" r:id="rId26"/>
    <p:sldId id="287" r:id="rId27"/>
    <p:sldId id="288" r:id="rId28"/>
    <p:sldId id="289" r:id="rId29"/>
    <p:sldId id="291" r:id="rId30"/>
    <p:sldId id="293" r:id="rId31"/>
    <p:sldId id="294" r:id="rId32"/>
    <p:sldId id="295" r:id="rId33"/>
    <p:sldId id="296" r:id="rId34"/>
    <p:sldId id="284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22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38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5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9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1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9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E9C5D-0F92-4617-97B5-5059C1EE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HASH </a:t>
            </a:r>
          </a:p>
          <a:p>
            <a:pPr algn="ctr"/>
            <a:r>
              <a:rPr lang="zh-TW" altLang="en-US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sz="6600" dirty="0">
                <a:solidFill>
                  <a:schemeClr val="tx1"/>
                </a:solidFill>
              </a:rPr>
              <a:t>雜湊函數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935" y="711757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24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2003714" cy="6046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hashlib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59497"/>
            <a:ext cx="7886700" cy="41695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8909" y="1073835"/>
            <a:ext cx="458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https://docs.python.org/3/library/hashlib.html</a:t>
            </a:r>
          </a:p>
        </p:txBody>
      </p:sp>
    </p:spTree>
    <p:extLst>
      <p:ext uri="{BB962C8B-B14F-4D97-AF65-F5344CB8AC3E}">
        <p14:creationId xmlns:p14="http://schemas.microsoft.com/office/powerpoint/2010/main" val="116304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9" y="323273"/>
            <a:ext cx="4516292" cy="63488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23164" y="690671"/>
            <a:ext cx="39208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#!/</a:t>
            </a:r>
            <a:r>
              <a:rPr lang="en-US" altLang="zh-TW" dirty="0" err="1"/>
              <a:t>usr</a:t>
            </a:r>
            <a:r>
              <a:rPr lang="en-US" altLang="zh-TW" dirty="0"/>
              <a:t>/bin/python</a:t>
            </a:r>
          </a:p>
          <a:p>
            <a:r>
              <a:rPr lang="en-US" altLang="zh-TW" dirty="0"/>
              <a:t># -*- coding: utf-8 -*-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載入 </a:t>
            </a:r>
            <a:r>
              <a:rPr lang="en-US" altLang="zh-TW" dirty="0" err="1"/>
              <a:t>hashlib</a:t>
            </a:r>
            <a:r>
              <a:rPr lang="en-US" altLang="zh-TW" dirty="0"/>
              <a:t> </a:t>
            </a:r>
            <a:r>
              <a:rPr lang="zh-TW" altLang="en-US" dirty="0"/>
              <a:t>模組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hashlib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先建立 </a:t>
            </a:r>
            <a:r>
              <a:rPr lang="en-US" altLang="zh-TW" dirty="0"/>
              <a:t>MD5 </a:t>
            </a:r>
            <a:r>
              <a:rPr lang="zh-TW" altLang="en-US" dirty="0"/>
              <a:t>物件</a:t>
            </a:r>
          </a:p>
          <a:p>
            <a:r>
              <a:rPr lang="en-US" altLang="zh-TW" dirty="0"/>
              <a:t>m = hashlib.md5()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要 </a:t>
            </a:r>
            <a:r>
              <a:rPr lang="en-US" altLang="zh-TW" dirty="0"/>
              <a:t>hash </a:t>
            </a:r>
            <a:r>
              <a:rPr lang="zh-TW" altLang="en-US" dirty="0"/>
              <a:t>的 資料</a:t>
            </a:r>
          </a:p>
          <a:p>
            <a:r>
              <a:rPr lang="en-US" altLang="zh-TW" dirty="0"/>
              <a:t>flag2 = "cTF2021{</a:t>
            </a:r>
            <a:r>
              <a:rPr lang="en-US" altLang="zh-TW" dirty="0" err="1"/>
              <a:t>happppy</a:t>
            </a:r>
            <a:r>
              <a:rPr lang="en-US" altLang="zh-TW" dirty="0"/>
              <a:t> Hash}"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記得要先設定</a:t>
            </a:r>
            <a:r>
              <a:rPr lang="en-US" altLang="zh-TW" dirty="0"/>
              <a:t>utf-8</a:t>
            </a:r>
            <a:r>
              <a:rPr lang="zh-TW" altLang="en-US" dirty="0"/>
              <a:t>編碼</a:t>
            </a:r>
          </a:p>
          <a:p>
            <a:r>
              <a:rPr lang="en-US" altLang="zh-TW" dirty="0" err="1"/>
              <a:t>m.update</a:t>
            </a:r>
            <a:r>
              <a:rPr lang="en-US" altLang="zh-TW" dirty="0"/>
              <a:t>(flag2.encode('utf-8'))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計算 </a:t>
            </a:r>
            <a:r>
              <a:rPr lang="en-US" altLang="zh-TW" dirty="0"/>
              <a:t>MD5 </a:t>
            </a:r>
            <a:r>
              <a:rPr lang="zh-TW" altLang="en-US" dirty="0"/>
              <a:t>雜湊值</a:t>
            </a:r>
          </a:p>
          <a:p>
            <a:r>
              <a:rPr lang="en-US" altLang="zh-TW" dirty="0"/>
              <a:t>h = </a:t>
            </a:r>
            <a:r>
              <a:rPr lang="en-US" altLang="zh-TW" dirty="0" err="1"/>
              <a:t>m.hexdigest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print(h)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67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54" y="997528"/>
            <a:ext cx="3955364" cy="55602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5" y="997527"/>
            <a:ext cx="4036292" cy="55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57007"/>
            <a:ext cx="9144000" cy="20759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950" dirty="0"/>
              <a:t>Ha</a:t>
            </a:r>
            <a:r>
              <a:rPr lang="en-US" altLang="zh-TW" sz="4950" dirty="0">
                <a:solidFill>
                  <a:srgbClr val="00B050"/>
                </a:solidFill>
              </a:rPr>
              <a:t>sh</a:t>
            </a:r>
            <a:r>
              <a:rPr lang="en-US" altLang="zh-TW" sz="4950" dirty="0"/>
              <a:t>ing with </a:t>
            </a:r>
            <a:r>
              <a:rPr lang="en-US" altLang="zh-TW" sz="495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en-US" altLang="zh-TW" sz="49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</a:t>
            </a:r>
            <a:r>
              <a:rPr lang="zh-TW" altLang="en-US" sz="4950" dirty="0"/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F9D8F3-55A7-4695-86DA-76F98B0C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4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md5sum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55" y="1917989"/>
            <a:ext cx="5719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3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19" y="448253"/>
            <a:ext cx="7656561" cy="60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2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fingerprint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" y="2706255"/>
            <a:ext cx="7746279" cy="19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26187"/>
            <a:ext cx="9144000" cy="20759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950" dirty="0"/>
              <a:t>攻擊</a:t>
            </a:r>
            <a:r>
              <a:rPr lang="en-US" altLang="zh-TW" sz="4950" dirty="0"/>
              <a:t>Hash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41CDC1-741A-436B-BAE6-660C5C6B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22614" y="4873625"/>
            <a:ext cx="7886700" cy="1046884"/>
          </a:xfrm>
        </p:spPr>
        <p:txBody>
          <a:bodyPr/>
          <a:lstStyle/>
          <a:p>
            <a:r>
              <a:rPr lang="en-US" altLang="zh-TW" dirty="0"/>
              <a:t>Collision attack</a:t>
            </a:r>
          </a:p>
          <a:p>
            <a:r>
              <a:rPr lang="en-US" altLang="zh-TW" dirty="0"/>
              <a:t>Length Extension Attack ( LEA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86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0"/>
            <a:ext cx="9144000" cy="9906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MD5 Collision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63"/>
          <a:stretch/>
        </p:blipFill>
        <p:spPr>
          <a:xfrm>
            <a:off x="1039135" y="1443501"/>
            <a:ext cx="6283773" cy="49128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E2D23D-EC6D-4A30-A54E-6D8E63A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18</a:t>
            </a:fld>
            <a:endParaRPr lang="zh-TW" altLang="en-US"/>
          </a:p>
        </p:txBody>
      </p:sp>
      <p:cxnSp>
        <p:nvCxnSpPr>
          <p:cNvPr id="7" name="直線接點 6"/>
          <p:cNvCxnSpPr>
            <a:cxnSpLocks/>
          </p:cNvCxnSpPr>
          <p:nvPr/>
        </p:nvCxnSpPr>
        <p:spPr>
          <a:xfrm>
            <a:off x="3644334" y="5187802"/>
            <a:ext cx="2152600" cy="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0"/>
            <a:ext cx="9144000" cy="9906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MD5 Collision Demo</a:t>
            </a:r>
          </a:p>
          <a:p>
            <a:r>
              <a:rPr lang="en-US" altLang="zh-TW" sz="2400" dirty="0"/>
              <a:t>http://www.mathstat.dal.ca/~selinger/md5collision/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72" r="2549" b="7332"/>
          <a:stretch/>
        </p:blipFill>
        <p:spPr>
          <a:xfrm>
            <a:off x="3525037" y="1253751"/>
            <a:ext cx="4672610" cy="532253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1A9B86-E2CA-4D6C-8B7B-0A519D3E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/>
          <a:srcRect l="3655" t="36116" r="30611" b="42816"/>
          <a:stretch/>
        </p:blipFill>
        <p:spPr>
          <a:xfrm>
            <a:off x="310720" y="2539686"/>
            <a:ext cx="7383069" cy="31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2"/>
            <a:ext cx="9144000" cy="1121949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/>
              <a:t>HASH </a:t>
            </a:r>
            <a:r>
              <a:rPr lang="zh-TW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sz="3600" dirty="0"/>
              <a:t>雜湊函數</a:t>
            </a:r>
            <a:endParaRPr lang="en-US" altLang="zh-TW" sz="3600" dirty="0"/>
          </a:p>
          <a:p>
            <a:r>
              <a:rPr lang="zh-TW" altLang="en-US" sz="1600" dirty="0"/>
              <a:t>訊息摘要函數</a:t>
            </a:r>
            <a:r>
              <a:rPr lang="en-US" altLang="zh-TW" sz="1600" dirty="0"/>
              <a:t>message digest function </a:t>
            </a:r>
          </a:p>
          <a:p>
            <a:r>
              <a:rPr lang="zh-TW" altLang="en-US" sz="1600" dirty="0"/>
              <a:t>密碼雜湊函數</a:t>
            </a:r>
            <a:r>
              <a:rPr lang="en-US" altLang="zh-TW" sz="1600" dirty="0"/>
              <a:t>cryptographic hash function 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6151" y="6337517"/>
            <a:ext cx="587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http://www.unixwiz.net/techtips/iguide-crypto-hashes.html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1634" y="1731945"/>
            <a:ext cx="2410691" cy="1009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</a:t>
            </a:r>
          </a:p>
        </p:txBody>
      </p:sp>
      <p:sp>
        <p:nvSpPr>
          <p:cNvPr id="9" name="矩形 8"/>
          <p:cNvSpPr/>
          <p:nvPr/>
        </p:nvSpPr>
        <p:spPr>
          <a:xfrm>
            <a:off x="597076" y="3382314"/>
            <a:ext cx="1270660" cy="1009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b="1" dirty="0">
                <a:solidFill>
                  <a:schemeClr val="tx1"/>
                </a:solidFill>
              </a:rPr>
              <a:t>雜湊函數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036462" y="2778651"/>
            <a:ext cx="0" cy="60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36462" y="4466325"/>
            <a:ext cx="0" cy="60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9918" y="5099552"/>
            <a:ext cx="2410690" cy="10094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Value</a:t>
            </a:r>
          </a:p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雜湊值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2360561" y="3060090"/>
            <a:ext cx="17813" cy="200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2093366" y="3146787"/>
            <a:ext cx="522514" cy="1004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093368" y="3146788"/>
            <a:ext cx="552201" cy="10049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542152" y="3240648"/>
            <a:ext cx="1689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無法從雜湊值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反算出訊息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所以叫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</a:p>
        </p:txBody>
      </p:sp>
      <p:sp>
        <p:nvSpPr>
          <p:cNvPr id="29" name="矩形 28"/>
          <p:cNvSpPr/>
          <p:nvPr/>
        </p:nvSpPr>
        <p:spPr>
          <a:xfrm>
            <a:off x="1011199" y="1370501"/>
            <a:ext cx="160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原像</a:t>
            </a:r>
            <a:r>
              <a:rPr lang="en-US" altLang="zh-TW" dirty="0"/>
              <a:t>pre-image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19482" y="5369511"/>
            <a:ext cx="262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訊息摘要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digest </a:t>
            </a:r>
          </a:p>
          <a:p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指紋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finger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39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309876"/>
            <a:ext cx="7886700" cy="324506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root@kali:~/ctf# cd crytpo/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root@kali:~/ctf/crytpo# ls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erase  hello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root@kali:~/ctf/crytpo# md5sum erase 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da5c61e1edc0f18337e46418e48c1290  erase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root@kali:~/ctf/crytpo# md5sum hello </a:t>
            </a:r>
          </a:p>
          <a:p>
            <a:pPr marL="0" indent="0">
              <a:buNone/>
            </a:pPr>
            <a:r>
              <a:rPr lang="pt-BR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da5c61e1edc0f18337e46418e48c1290  hello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520941-FAE7-4E4C-AEB0-2FA6BC01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0" y="310101"/>
            <a:ext cx="9144000" cy="9906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MD5 Collision Demo</a:t>
            </a:r>
          </a:p>
          <a:p>
            <a:r>
              <a:rPr lang="en-US" altLang="zh-TW" sz="2400" dirty="0"/>
              <a:t>http://www.mathstat.dal.ca/~selinger/md5collision/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947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52" t="6895" r="6362" b="4954"/>
          <a:stretch/>
        </p:blipFill>
        <p:spPr>
          <a:xfrm>
            <a:off x="896644" y="1258727"/>
            <a:ext cx="5783399" cy="447970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194191-83D4-4985-80F5-1EA8581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0" y="2"/>
            <a:ext cx="9144000" cy="1076325"/>
          </a:xfrm>
          <a:prstGeom prst="wedgeRectCallo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/>
              <a:t>Sha-1 collision(2017)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786267" y="6121741"/>
            <a:ext cx="671530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b="1" dirty="0"/>
              <a:t>http://thehackernews.com/2017/02/sha1-collision-attack.html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457950" y="1694244"/>
            <a:ext cx="218848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https://shattered.io/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284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1414" y="2902588"/>
            <a:ext cx="709239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(LEA Attack)</a:t>
            </a:r>
          </a:p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Length extension attack</a:t>
            </a:r>
          </a:p>
          <a:p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</a:t>
            </a:r>
            <a:r>
              <a:rPr lang="en-US" altLang="zh-TW" sz="3200" dirty="0" err="1"/>
              <a:t>Merkle</a:t>
            </a:r>
            <a:r>
              <a:rPr lang="en-US" altLang="zh-TW" sz="3200" dirty="0"/>
              <a:t>–</a:t>
            </a:r>
            <a:r>
              <a:rPr lang="en-US" altLang="zh-TW" sz="3200" dirty="0" err="1"/>
              <a:t>Damgård</a:t>
            </a:r>
            <a:r>
              <a:rPr lang="en-US" altLang="zh-TW" sz="3200" dirty="0"/>
              <a:t> Construction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653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159" y="383599"/>
            <a:ext cx="7886700" cy="1029565"/>
          </a:xfrm>
        </p:spPr>
        <p:txBody>
          <a:bodyPr/>
          <a:lstStyle/>
          <a:p>
            <a:r>
              <a:rPr lang="en-US" altLang="zh-TW" b="1" dirty="0" err="1"/>
              <a:t>Merkle</a:t>
            </a:r>
            <a:r>
              <a:rPr lang="en-US" altLang="zh-TW" b="1" dirty="0"/>
              <a:t>–</a:t>
            </a:r>
            <a:r>
              <a:rPr lang="en-US" altLang="zh-TW" b="1" dirty="0" err="1"/>
              <a:t>Damgård</a:t>
            </a:r>
            <a:r>
              <a:rPr lang="en-US" altLang="zh-TW" b="1" dirty="0"/>
              <a:t> Construction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13" y="2077936"/>
            <a:ext cx="8491382" cy="39626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159" y="1413164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https://en.wikipedia.org/wiki/Merkle%E2%80%93Damg%C3%A5rd_construction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04207" y="5966689"/>
            <a:ext cx="4097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SHA1  SHA2(*)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448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191"/>
          <a:stretch/>
        </p:blipFill>
        <p:spPr>
          <a:xfrm>
            <a:off x="462475" y="2318327"/>
            <a:ext cx="8062112" cy="37222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|LEA Attack</a:t>
            </a:r>
          </a:p>
        </p:txBody>
      </p:sp>
      <p:sp>
        <p:nvSpPr>
          <p:cNvPr id="7" name="矩形 6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Length extension attack</a:t>
            </a:r>
          </a:p>
        </p:txBody>
      </p:sp>
    </p:spTree>
    <p:extLst>
      <p:ext uri="{BB962C8B-B14F-4D97-AF65-F5344CB8AC3E}">
        <p14:creationId xmlns:p14="http://schemas.microsoft.com/office/powerpoint/2010/main" val="357426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|LEA Attack</a:t>
            </a:r>
          </a:p>
        </p:txBody>
      </p:sp>
      <p:sp>
        <p:nvSpPr>
          <p:cNvPr id="3" name="矩形 2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Length extension attack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9" y="2055483"/>
            <a:ext cx="8654368" cy="37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2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|LEA Attack</a:t>
            </a:r>
          </a:p>
        </p:txBody>
      </p:sp>
      <p:sp>
        <p:nvSpPr>
          <p:cNvPr id="3" name="矩形 2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Length extension attack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5" y="2055483"/>
            <a:ext cx="8296419" cy="34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|LEA Attack</a:t>
            </a:r>
          </a:p>
        </p:txBody>
      </p:sp>
      <p:sp>
        <p:nvSpPr>
          <p:cNvPr id="3" name="矩形 2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Length extension attack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7" y="2240149"/>
            <a:ext cx="8099031" cy="33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51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0385" y="578155"/>
            <a:ext cx="7846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|LEA Attack</a:t>
            </a:r>
          </a:p>
        </p:txBody>
      </p:sp>
      <p:sp>
        <p:nvSpPr>
          <p:cNvPr id="3" name="矩形 2"/>
          <p:cNvSpPr/>
          <p:nvPr/>
        </p:nvSpPr>
        <p:spPr>
          <a:xfrm>
            <a:off x="4688433" y="1224486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Length extension attack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1" y="2134754"/>
            <a:ext cx="7951683" cy="34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如何避免被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LEA??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0544" y="1997516"/>
            <a:ext cx="77354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/>
              <a:t>避免使用</a:t>
            </a:r>
            <a:r>
              <a:rPr lang="en-US" altLang="zh-TW" sz="3200" dirty="0" err="1"/>
              <a:t>Merkle</a:t>
            </a:r>
            <a:r>
              <a:rPr lang="en-US" altLang="zh-TW" sz="3200" dirty="0"/>
              <a:t>–</a:t>
            </a:r>
            <a:r>
              <a:rPr lang="en-US" altLang="zh-TW" sz="3200" dirty="0" err="1"/>
              <a:t>Damgård</a:t>
            </a:r>
            <a:r>
              <a:rPr lang="en-US" altLang="zh-TW" sz="3200" dirty="0"/>
              <a:t> based hash:</a:t>
            </a:r>
          </a:p>
          <a:p>
            <a:r>
              <a:rPr lang="en-US" altLang="zh-TW" dirty="0"/>
              <a:t>    HMAC</a:t>
            </a:r>
            <a:r>
              <a:rPr lang="zh-TW" altLang="en-US" dirty="0"/>
              <a:t> </a:t>
            </a:r>
            <a:r>
              <a:rPr lang="en-US" altLang="zh-TW" dirty="0"/>
              <a:t>|keyed-hash Message authentication code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金鑰雜湊訊息鑑別碼 </a:t>
            </a:r>
            <a:endParaRPr lang="en-US" altLang="zh-TW" dirty="0"/>
          </a:p>
          <a:p>
            <a:r>
              <a:rPr lang="zh-TW" altLang="en-US" sz="3200" dirty="0"/>
              <a:t>   </a:t>
            </a:r>
            <a:r>
              <a:rPr lang="en-US" altLang="zh-TW" sz="3200" dirty="0"/>
              <a:t>HMAC-MD5</a:t>
            </a:r>
            <a:r>
              <a:rPr lang="zh-TW" altLang="en-US" sz="3200" dirty="0"/>
              <a:t>、</a:t>
            </a:r>
            <a:r>
              <a:rPr lang="en-US" altLang="zh-TW" sz="3200" dirty="0"/>
              <a:t>HMAC-SHA1</a:t>
            </a:r>
          </a:p>
          <a:p>
            <a:endParaRPr lang="en-US" altLang="zh-TW" sz="3200" dirty="0"/>
          </a:p>
          <a:p>
            <a:r>
              <a:rPr lang="zh-TW" altLang="en-US" sz="3600" dirty="0"/>
              <a:t>使用更安全的</a:t>
            </a:r>
            <a:r>
              <a:rPr lang="en-US" altLang="zh-TW" sz="3600" dirty="0"/>
              <a:t>HASH: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3600" dirty="0"/>
              <a:t> Truncated versions of SHA-2, including SHA-384 and SHA256/512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3600" dirty="0"/>
              <a:t> SHA-3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378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29B7-5172-4CEC-BC5D-3E480BDF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9907E76-5ABD-451E-839F-E6DE7DC5F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254" y="720306"/>
            <a:ext cx="3614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91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4910"/>
          </a:xfrm>
        </p:spPr>
        <p:txBody>
          <a:bodyPr/>
          <a:lstStyle/>
          <a:p>
            <a:r>
              <a:rPr lang="en-US" altLang="zh-TW" dirty="0"/>
              <a:t>Tools == &gt; </a:t>
            </a:r>
            <a:r>
              <a:rPr lang="en-US" altLang="zh-TW" dirty="0" err="1"/>
              <a:t>Hashpump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05" y="1964170"/>
            <a:ext cx="776675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8623" y="1208499"/>
            <a:ext cx="4805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https://github.com/bwall/HashPump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7202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2835" y="1684033"/>
            <a:ext cx="71720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$ </a:t>
            </a:r>
            <a:r>
              <a:rPr lang="en-US" altLang="zh-TW" dirty="0" err="1"/>
              <a:t>hashpump</a:t>
            </a:r>
            <a:r>
              <a:rPr lang="en-US" altLang="zh-TW" dirty="0"/>
              <a:t> -s '6d5f807e23db210bc254a28be2d6759a0f5f5d99' </a:t>
            </a:r>
          </a:p>
          <a:p>
            <a:r>
              <a:rPr lang="en-US" altLang="zh-TW" dirty="0"/>
              <a:t>--data 'count=10&amp;lat=37.351&amp;user_id=1&amp;long=-119.827&amp;waffle=</a:t>
            </a:r>
            <a:r>
              <a:rPr lang="en-US" altLang="zh-TW" dirty="0" err="1"/>
              <a:t>eggo</a:t>
            </a:r>
            <a:r>
              <a:rPr lang="en-US" altLang="zh-TW" dirty="0"/>
              <a:t>' </a:t>
            </a:r>
          </a:p>
          <a:p>
            <a:r>
              <a:rPr lang="en-US" altLang="zh-TW" dirty="0"/>
              <a:t>-a '&amp;waffle=liege' -k 14</a:t>
            </a:r>
          </a:p>
          <a:p>
            <a:r>
              <a:rPr lang="en-US" altLang="zh-TW" dirty="0"/>
              <a:t>0e41270260895979317fff3898ab85668953aaa2</a:t>
            </a:r>
          </a:p>
          <a:p>
            <a:r>
              <a:rPr lang="en-US" altLang="zh-TW" dirty="0"/>
              <a:t>count=10&amp;lat=37.351&amp;user_id=1&amp;long=-119.827&amp;waffle=</a:t>
            </a:r>
            <a:r>
              <a:rPr lang="en-US" altLang="zh-TW" dirty="0" err="1"/>
              <a:t>eggo</a:t>
            </a:r>
            <a:r>
              <a:rPr lang="en-US" altLang="zh-TW" dirty="0"/>
              <a:t>\x80\x00\x00\x00\x00\x00\x00\x00\x00\x00\x00\x00\x00\x00\x00\x00\x00\x00\x00\x00\x00\x00\x00\x00\x00\x00\x00\x00\x00\x00\x00\x00\x00\x00\x00\x00\x00\x00\x00\x00\x00\x00\x00\x00\x00\x00\x00\x00\x00\x00\x00\x00\x00\x00\x00\x00\x00\x02(&amp;waffle=liege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823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7347"/>
          </a:xfrm>
        </p:spPr>
        <p:txBody>
          <a:bodyPr/>
          <a:lstStyle/>
          <a:p>
            <a:r>
              <a:rPr lang="en-US" altLang="zh-TW" b="1" dirty="0" err="1"/>
              <a:t>hashpumpy</a:t>
            </a:r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bindings for </a:t>
            </a:r>
            <a:r>
              <a:rPr lang="en-US" altLang="zh-TW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HashPump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11" y="1724025"/>
            <a:ext cx="689865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74836" y="1263917"/>
            <a:ext cx="3659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https://github.com/bwall/HashPump</a:t>
            </a:r>
          </a:p>
        </p:txBody>
      </p:sp>
    </p:spTree>
    <p:extLst>
      <p:ext uri="{BB962C8B-B14F-4D97-AF65-F5344CB8AC3E}">
        <p14:creationId xmlns:p14="http://schemas.microsoft.com/office/powerpoint/2010/main" val="2511466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3" y="1274618"/>
            <a:ext cx="8556914" cy="5295201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459797" y="346653"/>
            <a:ext cx="7886700" cy="11773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/>
              <a:t>hashpumpy</a:t>
            </a:r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bindings for </a:t>
            </a:r>
            <a:r>
              <a:rPr lang="en-US" altLang="zh-TW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HashPump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747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6832" y="2394588"/>
            <a:ext cx="709239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[DEMO]</a:t>
            </a:r>
          </a:p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長度擴充攻擊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(LEA Attack)</a:t>
            </a:r>
          </a:p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Length extension attack</a:t>
            </a:r>
          </a:p>
        </p:txBody>
      </p:sp>
    </p:spTree>
    <p:extLst>
      <p:ext uri="{BB962C8B-B14F-4D97-AF65-F5344CB8AC3E}">
        <p14:creationId xmlns:p14="http://schemas.microsoft.com/office/powerpoint/2010/main" val="31659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2"/>
            <a:ext cx="9144000" cy="1121949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/>
              <a:t>HASH </a:t>
            </a:r>
            <a:r>
              <a:rPr lang="zh-TW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r>
              <a:rPr lang="zh-TW" altLang="en-US" sz="3600" dirty="0"/>
              <a:t>雜湊函數</a:t>
            </a:r>
            <a:endParaRPr lang="en-US" altLang="zh-TW" sz="3600" dirty="0"/>
          </a:p>
          <a:p>
            <a:r>
              <a:rPr lang="zh-TW" altLang="en-US" sz="1600" dirty="0"/>
              <a:t>訊息摘要函數</a:t>
            </a:r>
            <a:r>
              <a:rPr lang="en-US" altLang="zh-TW" sz="1600" dirty="0"/>
              <a:t>message digest function </a:t>
            </a:r>
          </a:p>
          <a:p>
            <a:r>
              <a:rPr lang="zh-TW" altLang="en-US" sz="1600" dirty="0"/>
              <a:t>密碼雜湊函數</a:t>
            </a:r>
            <a:r>
              <a:rPr lang="en-US" altLang="zh-TW" sz="1600" dirty="0"/>
              <a:t>cryptographic hash function 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706053" y="5999645"/>
            <a:ext cx="587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http://www.unixwiz.net/techtips/iguide-crypto-hashes.html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1" y="1590735"/>
            <a:ext cx="3527388" cy="429156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271971" y="14060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只有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單向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79967" y="3429000"/>
            <a:ext cx="1819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任意長度的訊息</a:t>
            </a:r>
            <a:r>
              <a:rPr lang="zh-TW" altLang="en-US" sz="1600" dirty="0"/>
              <a:t>計算後得到</a:t>
            </a:r>
            <a:endParaRPr lang="en-US" altLang="zh-TW" sz="1600" dirty="0"/>
          </a:p>
          <a:p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固定長度的雜湊值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EFCB1E-E18F-4485-8661-1A126838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99327-094B-433C-80D3-E625FF63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404283-FA91-41FB-878C-A432817EC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40" y="599727"/>
            <a:ext cx="3202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4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EE029EA-A7EB-4FDD-9527-530A133D6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931" y="877182"/>
            <a:ext cx="8056137" cy="53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2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85237"/>
              </p:ext>
            </p:extLst>
          </p:nvPr>
        </p:nvGraphicFramePr>
        <p:xfrm>
          <a:off x="178667" y="1484283"/>
          <a:ext cx="8873299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484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MD4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200" b="1" dirty="0" err="1"/>
                        <a:t>Rivest</a:t>
                      </a:r>
                      <a:r>
                        <a:rPr lang="en-US" altLang="zh-TW" sz="1200" b="1" dirty="0"/>
                        <a:t>(1990) | </a:t>
                      </a:r>
                      <a:r>
                        <a:rPr lang="zh-TW" altLang="en-US" sz="1200" b="1" dirty="0"/>
                        <a:t>雜湊值的長度為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 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r>
                        <a:rPr lang="en-US" altLang="zh-TW" sz="1200" b="1" dirty="0"/>
                        <a:t>(RFC 1186 </a:t>
                      </a:r>
                      <a:r>
                        <a:rPr lang="zh-TW" altLang="en-US" sz="1200" b="1" dirty="0"/>
                        <a:t>，修改版</a:t>
                      </a:r>
                      <a:r>
                        <a:rPr lang="en-US" altLang="zh-TW" sz="1200" b="1" dirty="0"/>
                        <a:t>RFC 1320)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200" b="1" dirty="0" err="1"/>
                        <a:t>Dobbeertin</a:t>
                      </a:r>
                      <a:r>
                        <a:rPr lang="en-US" altLang="zh-TW" sz="1200" b="1" dirty="0"/>
                        <a:t> </a:t>
                      </a:r>
                      <a:r>
                        <a:rPr lang="zh-TW" altLang="en-US" sz="1200" b="1" dirty="0"/>
                        <a:t>發現了</a:t>
                      </a:r>
                      <a:r>
                        <a:rPr lang="en-US" altLang="zh-TW" sz="1200" b="1" dirty="0"/>
                        <a:t>MD4 </a:t>
                      </a:r>
                      <a:r>
                        <a:rPr lang="zh-TW" altLang="en-US" sz="1200" b="1" dirty="0"/>
                        <a:t>雜湊值的碰撞方法，所以並不安全。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MD5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200" b="1" dirty="0" err="1"/>
                        <a:t>Rivest</a:t>
                      </a:r>
                      <a:r>
                        <a:rPr lang="en-US" altLang="zh-TW" sz="1200" b="1" dirty="0"/>
                        <a:t> (1991) |</a:t>
                      </a:r>
                      <a:r>
                        <a:rPr lang="zh-TW" altLang="en-US" sz="1200" b="1" dirty="0"/>
                        <a:t>雜湊值的長度為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 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r>
                        <a:rPr lang="en-US" altLang="zh-TW" sz="1200" b="1" dirty="0"/>
                        <a:t>(RFC</a:t>
                      </a:r>
                      <a:r>
                        <a:rPr lang="zh-TW" altLang="en-US" sz="1200" b="1" dirty="0"/>
                        <a:t> </a:t>
                      </a:r>
                      <a:r>
                        <a:rPr lang="en-US" altLang="zh-TW" sz="1200" b="1" dirty="0"/>
                        <a:t>l321)</a:t>
                      </a:r>
                      <a:endParaRPr lang="zh-TW" altLang="en-US" sz="1200" b="1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200" b="1" dirty="0"/>
                        <a:t>MD5 </a:t>
                      </a:r>
                      <a:r>
                        <a:rPr lang="zh-TW" altLang="en-US" sz="1200" b="1" dirty="0"/>
                        <a:t>的強碰撞抵抗性已經被破解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SHA-1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200" b="1" dirty="0"/>
                        <a:t>NIST (National Institute of Standards and Technology)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200" b="1" dirty="0"/>
                        <a:t>雜湊值的長度為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 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endParaRPr lang="en-US" altLang="zh-TW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200" b="1" dirty="0"/>
                        <a:t>1993 </a:t>
                      </a:r>
                      <a:r>
                        <a:rPr lang="zh-TW" altLang="en-US" sz="1200" b="1" dirty="0"/>
                        <a:t>年美國發表 </a:t>
                      </a:r>
                      <a:r>
                        <a:rPr lang="en-US" altLang="zh-TW" sz="1200" b="1" dirty="0"/>
                        <a:t>FIPS PUB 180 </a:t>
                      </a:r>
                      <a:r>
                        <a:rPr lang="zh-TW" altLang="en-US" sz="1200" b="1" dirty="0"/>
                        <a:t>稱為</a:t>
                      </a:r>
                      <a:r>
                        <a:rPr lang="en-US" altLang="zh-TW" sz="1200" b="1" dirty="0"/>
                        <a:t>SHA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200" b="1" dirty="0"/>
                        <a:t>1995 </a:t>
                      </a:r>
                      <a:r>
                        <a:rPr lang="zh-TW" altLang="en-US" sz="1200" b="1" dirty="0"/>
                        <a:t>年發表的修改版</a:t>
                      </a:r>
                      <a:r>
                        <a:rPr lang="en-US" altLang="zh-TW" sz="1200" b="1" dirty="0"/>
                        <a:t>FIPS PUB 180-1 </a:t>
                      </a:r>
                      <a:r>
                        <a:rPr lang="zh-TW" altLang="en-US" sz="1200" b="1" dirty="0"/>
                        <a:t>稱作</a:t>
                      </a:r>
                      <a:r>
                        <a:rPr lang="en-US" altLang="zh-TW" sz="1200" b="1" dirty="0"/>
                        <a:t>SHA-1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200" b="1" dirty="0"/>
                        <a:t>2005 </a:t>
                      </a:r>
                      <a:r>
                        <a:rPr lang="zh-TW" altLang="en-US" sz="1200" b="1" dirty="0"/>
                        <a:t>年</a:t>
                      </a:r>
                      <a:r>
                        <a:rPr lang="en-US" altLang="zh-TW" sz="1200" b="1" dirty="0"/>
                        <a:t>SHA-I </a:t>
                      </a:r>
                      <a:r>
                        <a:rPr lang="zh-TW" altLang="en-US" sz="1200" b="1" dirty="0"/>
                        <a:t>的強碰撞抵抗性被破解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SHA-2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en-US" altLang="zh-TW" sz="1200" b="1" dirty="0"/>
                        <a:t>NIST (National Institute of Standards and Technology)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1200" b="1" dirty="0"/>
                        <a:t>SHA-256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SHA-384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SHA-512 </a:t>
                      </a:r>
                      <a:r>
                        <a:rPr lang="zh-TW" altLang="en-US" sz="1200" b="1" dirty="0"/>
                        <a:t>雜湊值的長度分別是</a:t>
                      </a:r>
                      <a:r>
                        <a:rPr lang="en-US" altLang="zh-TW" sz="1200" b="1" dirty="0"/>
                        <a:t>256 </a:t>
                      </a:r>
                      <a:r>
                        <a:rPr lang="zh-TW" altLang="en-US" sz="1200" b="1" dirty="0"/>
                        <a:t>位元、</a:t>
                      </a:r>
                      <a:r>
                        <a:rPr lang="en-US" altLang="zh-TW" sz="1200" b="1" dirty="0"/>
                        <a:t>384 </a:t>
                      </a:r>
                      <a:r>
                        <a:rPr lang="zh-TW" altLang="en-US" sz="1200" b="1" dirty="0"/>
                        <a:t>位元、</a:t>
                      </a:r>
                      <a:r>
                        <a:rPr lang="en-US" altLang="zh-TW" sz="1200" b="1" dirty="0"/>
                        <a:t>512 </a:t>
                      </a:r>
                      <a:r>
                        <a:rPr lang="zh-TW" altLang="en-US" sz="1200" b="1" dirty="0"/>
                        <a:t>位元。這些單向雜湊函數統稱為</a:t>
                      </a:r>
                      <a:r>
                        <a:rPr lang="en-US" altLang="zh-TW" sz="1200" b="1" dirty="0"/>
                        <a:t>SHA-2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200" b="1" dirty="0"/>
                        <a:t>訊息的長度有限制</a:t>
                      </a:r>
                      <a:r>
                        <a:rPr lang="en-US" altLang="zh-TW" sz="1200" b="1" dirty="0"/>
                        <a:t>(SHA-256 </a:t>
                      </a:r>
                      <a:r>
                        <a:rPr lang="zh-TW" altLang="en-US" sz="1200" b="1" dirty="0"/>
                        <a:t>是不超過</a:t>
                      </a:r>
                      <a:r>
                        <a:rPr lang="en-US" altLang="zh-TW" sz="1200" b="1" dirty="0"/>
                        <a:t>264 </a:t>
                      </a:r>
                      <a:r>
                        <a:rPr lang="zh-TW" altLang="en-US" sz="1200" b="1" dirty="0"/>
                        <a:t>位元， </a:t>
                      </a:r>
                      <a:r>
                        <a:rPr lang="en-US" altLang="zh-TW" sz="1200" b="1" dirty="0"/>
                        <a:t>SHA-384 </a:t>
                      </a:r>
                      <a:r>
                        <a:rPr lang="zh-TW" altLang="en-US" sz="1200" b="1" dirty="0"/>
                        <a:t>與</a:t>
                      </a:r>
                      <a:r>
                        <a:rPr lang="en-US" altLang="zh-TW" sz="1200" b="1" dirty="0"/>
                        <a:t>SHA-512 </a:t>
                      </a:r>
                      <a:r>
                        <a:rPr lang="zh-TW" altLang="en-US" sz="1200" b="1" dirty="0"/>
                        <a:t>是不超過</a:t>
                      </a:r>
                      <a:r>
                        <a:rPr lang="en-US" altLang="zh-TW" sz="1200" b="1" dirty="0"/>
                        <a:t>2128 </a:t>
                      </a:r>
                      <a:r>
                        <a:rPr lang="zh-TW" altLang="en-US" sz="1200" b="1" dirty="0"/>
                        <a:t>位元</a:t>
                      </a:r>
                      <a:r>
                        <a:rPr lang="en-US" altLang="zh-TW" sz="1200" b="1" dirty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200" b="1" dirty="0"/>
                        <a:t>這些</a:t>
                      </a:r>
                      <a:r>
                        <a:rPr lang="en-US" altLang="zh-TW" sz="1200" b="1" dirty="0"/>
                        <a:t>SHA-2</a:t>
                      </a:r>
                      <a:r>
                        <a:rPr lang="zh-TW" altLang="en-US" sz="1200" b="1" dirty="0"/>
                        <a:t>單向雜湊函數與</a:t>
                      </a:r>
                      <a:r>
                        <a:rPr lang="en-US" altLang="zh-TW" sz="1200" b="1" dirty="0"/>
                        <a:t>SHA-1 </a:t>
                      </a:r>
                      <a:r>
                        <a:rPr lang="zh-TW" altLang="en-US" sz="1200" b="1" dirty="0"/>
                        <a:t>公開為</a:t>
                      </a:r>
                      <a:r>
                        <a:rPr lang="en-US" altLang="zh-TW" sz="1200" b="1" dirty="0"/>
                        <a:t>FIPS</a:t>
                      </a:r>
                      <a:r>
                        <a:rPr lang="zh-TW" altLang="en-US" sz="1200" b="1" dirty="0"/>
                        <a:t> </a:t>
                      </a:r>
                      <a:r>
                        <a:rPr lang="en-US" altLang="zh-TW" sz="1200" b="1" dirty="0"/>
                        <a:t>PUB 180-2(2002</a:t>
                      </a:r>
                      <a:r>
                        <a:rPr lang="zh-TW" altLang="en-US" sz="1200" b="1" dirty="0"/>
                        <a:t>年</a:t>
                      </a:r>
                      <a:r>
                        <a:rPr lang="en-US" altLang="zh-TW" sz="1200" b="1" dirty="0"/>
                        <a:t>)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RIPEMD-160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European Union PIPE </a:t>
                      </a:r>
                      <a:r>
                        <a:rPr lang="zh-TW" altLang="en-US" sz="1200" b="1" dirty="0"/>
                        <a:t>計畫設計出的</a:t>
                      </a:r>
                      <a:r>
                        <a:rPr lang="en-US" altLang="zh-TW" sz="1200" b="1" dirty="0"/>
                        <a:t>RIPEMD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RIPEMD-160</a:t>
                      </a:r>
                      <a:r>
                        <a:rPr lang="zh-TW" altLang="en-US" sz="1200" b="1" dirty="0"/>
                        <a:t>是</a:t>
                      </a:r>
                      <a:r>
                        <a:rPr lang="en-US" altLang="zh-TW" sz="1200" b="1" dirty="0"/>
                        <a:t>RIPEMD</a:t>
                      </a:r>
                      <a:r>
                        <a:rPr lang="zh-TW" altLang="en-US" sz="1200" b="1" dirty="0"/>
                        <a:t>修訂版</a:t>
                      </a:r>
                      <a:r>
                        <a:rPr lang="en-US" altLang="zh-TW" sz="1200" b="1" dirty="0"/>
                        <a:t>,</a:t>
                      </a:r>
                      <a:r>
                        <a:rPr lang="zh-TW" altLang="en-US" sz="1200" b="1" dirty="0"/>
                        <a:t>雜湊值長度為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 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</a:t>
                      </a:r>
                      <a:endParaRPr lang="en-US" altLang="zh-TW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Hans </a:t>
                      </a:r>
                      <a:r>
                        <a:rPr lang="en-US" altLang="zh-TW" sz="1200" b="1" dirty="0" err="1"/>
                        <a:t>Dobbertin</a:t>
                      </a:r>
                      <a:r>
                        <a:rPr lang="en-US" altLang="zh-TW" sz="1200" b="1" dirty="0"/>
                        <a:t>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 err="1"/>
                        <a:t>Antoon</a:t>
                      </a:r>
                      <a:r>
                        <a:rPr lang="en-US" altLang="zh-TW" sz="1200" b="1" dirty="0"/>
                        <a:t> </a:t>
                      </a:r>
                      <a:r>
                        <a:rPr lang="en-US" altLang="zh-TW" sz="1200" b="1" dirty="0" err="1"/>
                        <a:t>Bosselaers</a:t>
                      </a:r>
                      <a:r>
                        <a:rPr lang="en-US" altLang="zh-TW" sz="1200" b="1" dirty="0"/>
                        <a:t>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Bart </a:t>
                      </a:r>
                      <a:r>
                        <a:rPr lang="en-US" altLang="zh-TW" sz="1200" b="1" dirty="0" err="1"/>
                        <a:t>Preneel</a:t>
                      </a:r>
                      <a:r>
                        <a:rPr lang="en-US" altLang="zh-TW" sz="1200" b="1" dirty="0"/>
                        <a:t>(1996)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/>
                        <a:t>還有</a:t>
                      </a:r>
                      <a:r>
                        <a:rPr lang="en-US" altLang="zh-TW" sz="1200" b="1" dirty="0"/>
                        <a:t>RIPEMD-128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RIPEMD-256 </a:t>
                      </a:r>
                      <a:r>
                        <a:rPr lang="zh-TW" altLang="en-US" sz="1200" b="1" dirty="0"/>
                        <a:t>、</a:t>
                      </a:r>
                      <a:r>
                        <a:rPr lang="en-US" altLang="zh-TW" sz="1200" b="1" dirty="0"/>
                        <a:t>RIPEMD-320 </a:t>
                      </a:r>
                      <a:r>
                        <a:rPr lang="zh-TW" altLang="en-US" sz="1200" b="1" dirty="0"/>
                        <a:t>等版本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RIPE MD </a:t>
                      </a:r>
                      <a:r>
                        <a:rPr lang="zh-TW" altLang="en-US" sz="1200" b="1" dirty="0"/>
                        <a:t>的強碰撞抵抗性在</a:t>
                      </a:r>
                      <a:r>
                        <a:rPr lang="en-US" altLang="zh-TW" sz="1200" b="1" dirty="0"/>
                        <a:t>2004 </a:t>
                      </a:r>
                      <a:r>
                        <a:rPr lang="zh-TW" altLang="en-US" sz="1200" b="1" dirty="0"/>
                        <a:t>年被破解，但是</a:t>
                      </a:r>
                      <a:r>
                        <a:rPr lang="en-US" altLang="zh-TW" sz="1200" b="1" dirty="0"/>
                        <a:t>RIPEMD-160 </a:t>
                      </a:r>
                      <a:r>
                        <a:rPr lang="zh-TW" altLang="en-US" sz="1200" b="1" dirty="0"/>
                        <a:t>還未被破解</a:t>
                      </a:r>
                      <a:endParaRPr lang="en-US" altLang="zh-TW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/>
                        <a:t>比特幣使用</a:t>
                      </a:r>
                      <a:r>
                        <a:rPr lang="en-US" altLang="zh-TW" sz="1200" b="1" dirty="0"/>
                        <a:t>RIPEMD-160</a:t>
                      </a:r>
                      <a:endParaRPr lang="zh-TW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SHA-3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NIST (National Institute of Standards and Technology) </a:t>
                      </a:r>
                    </a:p>
                    <a:p>
                      <a:r>
                        <a:rPr lang="en-US" altLang="zh-TW" sz="1200" b="1" dirty="0"/>
                        <a:t>2007|2012(KECCAK </a:t>
                      </a:r>
                      <a:r>
                        <a:rPr lang="zh-TW" altLang="en-US" sz="1200" b="1" dirty="0"/>
                        <a:t>演算法</a:t>
                      </a:r>
                      <a:r>
                        <a:rPr lang="en-US" altLang="zh-TW" sz="1200" b="1" dirty="0"/>
                        <a:t>)</a:t>
                      </a:r>
                    </a:p>
                    <a:p>
                      <a:r>
                        <a:rPr lang="en-US" altLang="zh-TW" sz="1200" b="1" dirty="0"/>
                        <a:t>SHA-3 </a:t>
                      </a:r>
                      <a:r>
                        <a:rPr lang="zh-TW" altLang="en-US" sz="1200" b="1" dirty="0"/>
                        <a:t>在</a:t>
                      </a:r>
                      <a:r>
                        <a:rPr lang="en-US" altLang="zh-TW" sz="1200" b="1" dirty="0"/>
                        <a:t>2015</a:t>
                      </a:r>
                      <a:r>
                        <a:rPr lang="zh-TW" altLang="en-US" sz="1200" b="1" dirty="0"/>
                        <a:t>年</a:t>
                      </a:r>
                      <a:r>
                        <a:rPr lang="en-US" altLang="zh-TW" sz="1200" b="1" dirty="0"/>
                        <a:t>8</a:t>
                      </a:r>
                      <a:r>
                        <a:rPr lang="zh-TW" altLang="en-US" sz="1200" b="1" dirty="0"/>
                        <a:t>月</a:t>
                      </a:r>
                      <a:r>
                        <a:rPr lang="en-US" altLang="zh-TW" sz="1200" b="1" dirty="0"/>
                        <a:t>5</a:t>
                      </a:r>
                      <a:r>
                        <a:rPr lang="zh-TW" altLang="en-US" sz="1200" b="1" dirty="0"/>
                        <a:t>日由 </a:t>
                      </a:r>
                      <a:r>
                        <a:rPr lang="en-US" altLang="zh-TW" sz="1200" b="1" dirty="0"/>
                        <a:t>NIST </a:t>
                      </a:r>
                      <a:r>
                        <a:rPr lang="zh-TW" altLang="en-US" sz="1200" b="1" dirty="0"/>
                        <a:t>通過 </a:t>
                      </a:r>
                      <a:r>
                        <a:rPr lang="en-US" altLang="zh-TW" sz="1200" b="1" dirty="0"/>
                        <a:t>FIPS 202 </a:t>
                      </a:r>
                      <a:r>
                        <a:rPr lang="zh-TW" altLang="en-US" sz="1200" b="1" dirty="0"/>
                        <a:t>正式發表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BD1A17-3326-4AEE-95C4-F9CF8B14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0" y="2"/>
            <a:ext cx="9144000" cy="105727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dirty="0"/>
              <a:t>著名的</a:t>
            </a:r>
            <a:r>
              <a:rPr lang="en-US" altLang="zh-TW" sz="4800" dirty="0"/>
              <a:t>Hash function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這些演算法及其不同程式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python,c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,ruby,…)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的實作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上大學在學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4478" y="1978501"/>
            <a:ext cx="324479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MD ==Message Digest </a:t>
            </a:r>
            <a:r>
              <a:rPr lang="zh-TW" altLang="en-US" dirty="0"/>
              <a:t>訊息摘要</a:t>
            </a:r>
          </a:p>
        </p:txBody>
      </p:sp>
      <p:sp>
        <p:nvSpPr>
          <p:cNvPr id="7" name="矩形 6"/>
          <p:cNvSpPr/>
          <p:nvPr/>
        </p:nvSpPr>
        <p:spPr>
          <a:xfrm>
            <a:off x="5443807" y="2687237"/>
            <a:ext cx="361792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 ==Secure Hash Algorithm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14911" y="5695511"/>
            <a:ext cx="430298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https://zh.wikipedia.org/wiki/SHA-3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3383" y="3512953"/>
            <a:ext cx="3305392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https://zh.wikipedia.org/wiki/SHA-2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30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26582" y="1497693"/>
          <a:ext cx="8420099" cy="4799578"/>
        </p:xfrm>
        <a:graphic>
          <a:graphicData uri="http://schemas.openxmlformats.org/drawingml/2006/table">
            <a:tbl>
              <a:tblPr/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Common functions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MD5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SHA-1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b="1" dirty="0">
                          <a:effectLst/>
                        </a:rPr>
                        <a:t>SHA-2</a:t>
                      </a:r>
                      <a:r>
                        <a:rPr lang="en-US" sz="1100" b="0" baseline="0" dirty="0"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SHA-3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BLAKE2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SHA-3 finalists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BLAKE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Grøstl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J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Skein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Keccak (winner)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96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Other functions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ECOH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FSB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GOST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HAS-160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HAVAL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Kupyna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LM hash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MD2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MD4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MD6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MDC-2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N-Hash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RIPEMD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RadioGatún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SWIFFT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Snefru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Streebog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Tiger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VSH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WHIRLPOOL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1"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Key derivation functions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Bcrypt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crypt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PBKDF2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scrypt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Argon2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Lyra2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 functions</a:t>
                      </a:r>
                      <a:endParaRPr 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DAA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CBC-MAC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OMAC</a:t>
                      </a:r>
                      <a:r>
                        <a:rPr 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UMAC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11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Poly1305</a:t>
                      </a:r>
                      <a:endParaRPr 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1"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Authenticated</a:t>
                      </a:r>
                      <a:b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encryption</a:t>
                      </a:r>
                      <a:r>
                        <a:rPr lang="en-US" sz="1100" dirty="0">
                          <a:effectLst/>
                        </a:rPr>
                        <a:t> modes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CCM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CWC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EAX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GCM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IAPM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OCB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7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Attacks</a:t>
                      </a:r>
                    </a:p>
                    <a:p>
                      <a:pPr algn="l"/>
                      <a:r>
                        <a:rPr lang="zh-TW" altLang="en-US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遭受到的攻擊模式</a:t>
                      </a:r>
                      <a:endParaRPr 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endParaRPr lang="en-US" sz="1100" u="none" strike="noStrike" dirty="0">
                        <a:solidFill>
                          <a:srgbClr val="0B0080"/>
                        </a:solidFill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Collision attack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Preimage attack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Birthday attack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Brute-force attack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6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Rainbow table</a:t>
                      </a:r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Side-channel attack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Length extension attack</a:t>
                      </a:r>
                    </a:p>
                    <a:p>
                      <a:pPr algn="l">
                        <a:buFontTx/>
                        <a:buNone/>
                      </a:pP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Design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Avalanche effect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Hash collision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Merkle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–</a:t>
                      </a:r>
                      <a:r>
                        <a:rPr lang="en-US" sz="11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Damgård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 construction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Sponge function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HAIFA construction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A55858"/>
                          </a:solidFill>
                          <a:effectLst/>
                        </a:rPr>
                        <a:t>Unique Block Iteration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Standardization</a:t>
                      </a:r>
                    </a:p>
                    <a:p>
                      <a:pPr algn="l"/>
                      <a:r>
                        <a:rPr lang="zh-TW" altLang="en-US" sz="1100" dirty="0">
                          <a:effectLst/>
                        </a:rPr>
                        <a:t>標準化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CRYPTREC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NESSIE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NIST hash function competition</a:t>
                      </a:r>
                      <a:endParaRPr lang="en-US" sz="1100" dirty="0">
                        <a:effectLst/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8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Utilization</a:t>
                      </a:r>
                    </a:p>
                  </a:txBody>
                  <a:tcPr marL="18131" marR="18131" marT="9065" marB="9065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Hash-based cryptography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Key stretching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b="1" u="sng" dirty="0" err="1">
                          <a:solidFill>
                            <a:srgbClr val="0B0080"/>
                          </a:solidFill>
                          <a:effectLst/>
                        </a:rPr>
                        <a:t>Merkle</a:t>
                      </a:r>
                      <a:r>
                        <a:rPr lang="en-US" sz="1100" b="1" u="sng" dirty="0">
                          <a:solidFill>
                            <a:srgbClr val="0B0080"/>
                          </a:solidFill>
                          <a:effectLst/>
                        </a:rPr>
                        <a:t> tree</a:t>
                      </a:r>
                      <a:endParaRPr lang="en-US" sz="1100" b="1" dirty="0">
                        <a:effectLst/>
                      </a:endParaRPr>
                    </a:p>
                    <a:p>
                      <a:pPr algn="l"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Message authentication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Proof of work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Salt(</a:t>
                      </a:r>
                      <a:r>
                        <a:rPr lang="zh-TW" altLang="en-US" sz="11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加鹽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en-US" sz="1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8131" marR="18131" marT="9065" marB="9065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36C10C-863D-4533-AAEA-81F0B79E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0" y="2"/>
            <a:ext cx="9144000" cy="92392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chemeClr val="bg1"/>
                </a:solidFill>
              </a:rPr>
              <a:t>Cryptographic hash functions 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&amp; message authentication codes(MAC)</a:t>
            </a:r>
          </a:p>
        </p:txBody>
      </p:sp>
      <p:sp>
        <p:nvSpPr>
          <p:cNvPr id="6" name="矩形 5"/>
          <p:cNvSpPr/>
          <p:nvPr/>
        </p:nvSpPr>
        <p:spPr>
          <a:xfrm>
            <a:off x="4928021" y="1128361"/>
            <a:ext cx="35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https://en.wikipedia.org/wiki/SHA-2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39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57007"/>
            <a:ext cx="9144000" cy="20759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950" dirty="0"/>
              <a:t>Ha</a:t>
            </a:r>
            <a:r>
              <a:rPr lang="en-US" altLang="zh-TW" sz="4950" dirty="0">
                <a:solidFill>
                  <a:srgbClr val="00B050"/>
                </a:solidFill>
              </a:rPr>
              <a:t>sh</a:t>
            </a:r>
            <a:r>
              <a:rPr lang="en-US" altLang="zh-TW" sz="4950" dirty="0"/>
              <a:t>ing with </a:t>
            </a:r>
            <a:r>
              <a:rPr lang="en-US" altLang="zh-TW" sz="49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algn="ctr"/>
            <a:r>
              <a:rPr lang="en-US" altLang="zh-TW" sz="495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hashlib</a:t>
            </a:r>
            <a:r>
              <a:rPr lang="zh-TW" altLang="en-US" sz="4950" dirty="0"/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F9D8F3-55A7-4695-86DA-76F98B0C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36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1239</Words>
  <Application>Microsoft Office PowerPoint</Application>
  <PresentationFormat>如螢幕大小 (4:3)</PresentationFormat>
  <Paragraphs>182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hashlib</vt:lpstr>
      <vt:lpstr>PowerPoint 簡報</vt:lpstr>
      <vt:lpstr>PowerPoint 簡報</vt:lpstr>
      <vt:lpstr>PowerPoint 簡報</vt:lpstr>
      <vt:lpstr>md5sum</vt:lpstr>
      <vt:lpstr>PowerPoint 簡報</vt:lpstr>
      <vt:lpstr>fingerprint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Merkle–Damgård Construction</vt:lpstr>
      <vt:lpstr>PowerPoint 簡報</vt:lpstr>
      <vt:lpstr>PowerPoint 簡報</vt:lpstr>
      <vt:lpstr>PowerPoint 簡報</vt:lpstr>
      <vt:lpstr>PowerPoint 簡報</vt:lpstr>
      <vt:lpstr>PowerPoint 簡報</vt:lpstr>
      <vt:lpstr>如何避免被LEA??</vt:lpstr>
      <vt:lpstr>Tools == &gt; Hashpump</vt:lpstr>
      <vt:lpstr>PowerPoint 簡報</vt:lpstr>
      <vt:lpstr>hashpumpy  Python bindings for HashPump  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現代密碼之破密分析</dc:title>
  <dc:creator>Ben Tseng</dc:creator>
  <cp:lastModifiedBy>KSUIE</cp:lastModifiedBy>
  <cp:revision>45</cp:revision>
  <dcterms:created xsi:type="dcterms:W3CDTF">2021-07-29T06:58:16Z</dcterms:created>
  <dcterms:modified xsi:type="dcterms:W3CDTF">2021-10-07T02:16:03Z</dcterms:modified>
</cp:coreProperties>
</file>