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2" r:id="rId2"/>
    <p:sldId id="510" r:id="rId3"/>
    <p:sldId id="525" r:id="rId4"/>
    <p:sldId id="256" r:id="rId5"/>
    <p:sldId id="257" r:id="rId6"/>
    <p:sldId id="514" r:id="rId7"/>
    <p:sldId id="263" r:id="rId8"/>
    <p:sldId id="277" r:id="rId9"/>
    <p:sldId id="280" r:id="rId10"/>
    <p:sldId id="512" r:id="rId11"/>
    <p:sldId id="283" r:id="rId12"/>
    <p:sldId id="285" r:id="rId13"/>
    <p:sldId id="515" r:id="rId14"/>
    <p:sldId id="289" r:id="rId15"/>
    <p:sldId id="290" r:id="rId16"/>
    <p:sldId id="516" r:id="rId17"/>
    <p:sldId id="517" r:id="rId18"/>
    <p:sldId id="298" r:id="rId19"/>
    <p:sldId id="299" r:id="rId20"/>
    <p:sldId id="518" r:id="rId21"/>
    <p:sldId id="300" r:id="rId22"/>
    <p:sldId id="301" r:id="rId23"/>
    <p:sldId id="519" r:id="rId24"/>
    <p:sldId id="520" r:id="rId25"/>
    <p:sldId id="521" r:id="rId26"/>
    <p:sldId id="522" r:id="rId27"/>
    <p:sldId id="305" r:id="rId28"/>
    <p:sldId id="306" r:id="rId29"/>
    <p:sldId id="307" r:id="rId30"/>
    <p:sldId id="308" r:id="rId31"/>
    <p:sldId id="527" r:id="rId32"/>
    <p:sldId id="309" r:id="rId33"/>
    <p:sldId id="310" r:id="rId34"/>
    <p:sldId id="311" r:id="rId35"/>
    <p:sldId id="523" r:id="rId36"/>
    <p:sldId id="312" r:id="rId37"/>
    <p:sldId id="313" r:id="rId38"/>
    <p:sldId id="314" r:id="rId39"/>
    <p:sldId id="315" r:id="rId40"/>
    <p:sldId id="524" r:id="rId41"/>
    <p:sldId id="318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CB2FD5-7629-434C-A46B-F0F975D71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AE59B01-9740-41E6-90C9-0EF29CF7B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F0039B-EF15-4A53-B938-A12ECB16F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0452-5A37-4650-A766-AE16A2E021F3}" type="datetimeFigureOut">
              <a:rPr lang="en-US" smtClean="0"/>
              <a:t>12/28/2021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2D740A-2683-4119-B27A-DDCAA1F46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3593DC-72D3-403D-8A5E-8CDD73946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8D89-325C-453B-9D63-2B40C4C272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056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684A8E-6707-4FC6-A2D7-063CC9539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4DE2955-CCEC-42ED-B81E-C391C7B08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C374A7-6CFC-4B4E-ABD3-7005CA067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0452-5A37-4650-A766-AE16A2E021F3}" type="datetimeFigureOut">
              <a:rPr lang="en-US" smtClean="0"/>
              <a:t>12/28/2021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6F36DE-4D06-4EFE-AEF7-519D7C8A1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0156F2-8486-432D-8581-D4FE842DA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8D89-325C-453B-9D63-2B40C4C272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938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24C12B6-E9B0-4ACE-AA3C-E0265524EC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EF56E0A-99BE-4F7C-89FA-63EC41D8D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14098F-0959-4316-BAB7-865B246DC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0452-5A37-4650-A766-AE16A2E021F3}" type="datetimeFigureOut">
              <a:rPr lang="en-US" smtClean="0"/>
              <a:t>12/28/2021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7ED004-E760-45D4-AC3E-31146CED0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E2D48B-75E1-409B-AF61-FEFC91C49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8D89-325C-453B-9D63-2B40C4C272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50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92F9A0-4117-462C-81AE-3172CB82A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7F3E25-C5FA-4303-9742-A919CA510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49E28F-02D8-486C-97D4-86FA99719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0452-5A37-4650-A766-AE16A2E021F3}" type="datetimeFigureOut">
              <a:rPr lang="en-US" smtClean="0"/>
              <a:t>12/28/2021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03EFB3-9DF1-4F0E-A3A8-26D390163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FD4BF0-700B-4815-97E2-8DE4F21CE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8D89-325C-453B-9D63-2B40C4C272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138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355173-B522-4DAF-B7E4-F0F811AAC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18AD5D2-F5CA-4DD8-AD7A-FF1663F5B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CC92C0-F115-4FCD-9C05-88423F7C7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0452-5A37-4650-A766-AE16A2E021F3}" type="datetimeFigureOut">
              <a:rPr lang="en-US" smtClean="0"/>
              <a:t>12/28/2021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AB131C-693D-4E47-8736-12916648D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A1E2C0-6D1E-4166-AA4D-A19B72EC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8D89-325C-453B-9D63-2B40C4C272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238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9C8357-D764-4AA5-A298-2F33DA751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86D1B3-721B-40A6-A053-4EF22EB38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C4FBF02-9F26-4764-8C52-E20669112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6F051D7-C5F7-4AC5-8C3D-2AB21D80E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0452-5A37-4650-A766-AE16A2E021F3}" type="datetimeFigureOut">
              <a:rPr lang="en-US" smtClean="0"/>
              <a:t>12/28/2021</a:t>
            </a:fld>
            <a:endParaRPr 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BDB9FF7-652F-4F99-A69B-DDBBD6394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99C8C80-5ACA-4440-AB64-0B06F3C5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8D89-325C-453B-9D63-2B40C4C272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790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6009B5-2695-4DDF-8541-DC25C927A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A1C2457-0C6E-4B87-AFAF-D9B3F6AC5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631EE87-8D69-40CC-B437-18672AC03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AB39C78-34A9-4895-B294-C892F6B869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E0203B2-73EC-4B0A-B00E-23876A9388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989CB4B-6BBA-469F-B7BE-3E67BEEB4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0452-5A37-4650-A766-AE16A2E021F3}" type="datetimeFigureOut">
              <a:rPr lang="en-US" smtClean="0"/>
              <a:t>12/28/2021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3313CA1-6737-467D-8163-F239F945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F402BE5-FEE2-4DD6-A910-2B6DAB2C0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8D89-325C-453B-9D63-2B40C4C272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946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CE730E-5081-49DF-9939-229C664CF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0038631-4A73-48AE-A03A-7368EA3F2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0452-5A37-4650-A766-AE16A2E021F3}" type="datetimeFigureOut">
              <a:rPr lang="en-US" smtClean="0"/>
              <a:t>12/28/2021</a:t>
            </a:fld>
            <a:endParaRPr 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0607FC0-D84C-45BC-9A9A-10A52BEB7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7AA6537-0B2F-44E3-9937-70DA6FE72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8D89-325C-453B-9D63-2B40C4C272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53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1632B03-621A-407B-9CF9-5B3A7F85D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0452-5A37-4650-A766-AE16A2E021F3}" type="datetimeFigureOut">
              <a:rPr lang="en-US" smtClean="0"/>
              <a:t>12/28/2021</a:t>
            </a:fld>
            <a:endParaRPr 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5B10575-3F13-4A7E-BBAB-7A344C07C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EF8D82-F3A5-4FA3-A5EF-AC57578A7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8D89-325C-453B-9D63-2B40C4C272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15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719553-3CE0-46A2-86EE-34EA8C5BE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22F194-26E0-48AF-BB60-923E833BB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95C9FDF-39B7-4517-8E0D-451FCF619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E2A4374-70A0-4584-B035-E25FB5F13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0452-5A37-4650-A766-AE16A2E021F3}" type="datetimeFigureOut">
              <a:rPr lang="en-US" smtClean="0"/>
              <a:t>12/28/2021</a:t>
            </a:fld>
            <a:endParaRPr 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99FA92D-8585-441F-8AF9-567C8CA24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A367849-0AA8-4DC3-B5BF-93FDEC9D6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8D89-325C-453B-9D63-2B40C4C272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250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3E3EA7-5836-4573-A956-03C20A4EB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9E1B509-7EE0-4ACD-B52D-4B288E303B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A8E610A-3923-41CD-951F-5FC2C32E0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5827FAD-6AE3-44A9-96D1-DD4DE7B1A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0452-5A37-4650-A766-AE16A2E021F3}" type="datetimeFigureOut">
              <a:rPr lang="en-US" smtClean="0"/>
              <a:t>12/28/2021</a:t>
            </a:fld>
            <a:endParaRPr 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B66F965-C395-4322-B415-DA909B207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37804B0-CF44-4EC2-AB16-F95B8BDD2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8D89-325C-453B-9D63-2B40C4C272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49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F155CD8-9B93-4A35-A06A-84AA134CF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748CBB0-9AC3-4EAB-AD31-EBC18E6F3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1F0C18-4630-44E6-BC5B-AAB5DB3D1C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00452-5A37-4650-A766-AE16A2E021F3}" type="datetimeFigureOut">
              <a:rPr lang="en-US" smtClean="0"/>
              <a:t>12/28/2021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5F96E8-C1BE-4F68-B1A2-49DB8658E8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85525A-DCE3-4516-95FE-8B1B806F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98D89-325C-453B-9D63-2B40C4C272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403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TFd/CTFd.git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leases.ubuntu.com/20.04/ubuntu-20.04.3-live-server-amd64.iso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://120.114.62.217/MyFirstSecurity_Docker.zip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EB4CF5-D3CC-4BD1-A962-604C6BB8D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0641" y="2399596"/>
            <a:ext cx="3397369" cy="1325563"/>
          </a:xfrm>
        </p:spPr>
        <p:txBody>
          <a:bodyPr/>
          <a:lstStyle/>
          <a:p>
            <a:r>
              <a:rPr lang="en-US" altLang="zh-TW" sz="4400" b="1" dirty="0" err="1"/>
              <a:t>CTFd</a:t>
            </a:r>
            <a:r>
              <a:rPr lang="zh-TW" altLang="en-US" sz="4400" b="1" dirty="0"/>
              <a:t>建置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5CF094-C8D7-4C7E-99B0-254769C41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2782" y="3873260"/>
            <a:ext cx="1026544" cy="232958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438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 err="1"/>
              <a:t>CTFd</a:t>
            </a:r>
            <a:endParaRPr lang="en-US" altLang="zh-TW" sz="6000" b="1" dirty="0"/>
          </a:p>
        </p:txBody>
      </p:sp>
    </p:spTree>
    <p:extLst>
      <p:ext uri="{BB962C8B-B14F-4D97-AF65-F5344CB8AC3E}">
        <p14:creationId xmlns:p14="http://schemas.microsoft.com/office/powerpoint/2010/main" val="1716509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44A7EC1-3051-4857-A3A2-052298850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043" y="2437233"/>
            <a:ext cx="10966704" cy="4158722"/>
          </a:xfrm>
        </p:spPr>
      </p:pic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128816BB-CB5C-46EB-94BE-5EE7FF6BB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15720"/>
            <a:ext cx="3267531" cy="638264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059CD6F3-9753-480B-9617-4A2074C88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連線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VM</a:t>
            </a:r>
            <a:endParaRPr 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15ECDD1B-3569-457D-A6CF-187241B22345}"/>
              </a:ext>
            </a:extLst>
          </p:cNvPr>
          <p:cNvSpPr txBox="1">
            <a:spLocks/>
          </p:cNvSpPr>
          <p:nvPr/>
        </p:nvSpPr>
        <p:spPr>
          <a:xfrm>
            <a:off x="8086271" y="262045"/>
            <a:ext cx="4372633" cy="206441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2.</a:t>
            </a:r>
            <a:r>
              <a:rPr lang="en-US" altLang="zh-TW" dirty="0"/>
              <a:t>SSH</a:t>
            </a:r>
            <a:r>
              <a:rPr lang="zh-TW" altLang="en-US" dirty="0"/>
              <a:t>連線至</a:t>
            </a:r>
            <a:r>
              <a:rPr lang="en-US" altLang="zh-TW" dirty="0" err="1"/>
              <a:t>CTFd</a:t>
            </a:r>
            <a:endParaRPr lang="en-US" altLang="zh-TW" dirty="0"/>
          </a:p>
          <a:p>
            <a:pPr lvl="1"/>
            <a:r>
              <a:rPr lang="en-US" sz="1800" dirty="0"/>
              <a:t>2-1</a:t>
            </a:r>
            <a:r>
              <a:rPr lang="en-US" dirty="0"/>
              <a:t>. </a:t>
            </a:r>
            <a:r>
              <a:rPr lang="zh-TW" altLang="en-US" dirty="0"/>
              <a:t>開啟</a:t>
            </a:r>
            <a:r>
              <a:rPr lang="en-US" altLang="zh-TW" dirty="0"/>
              <a:t>CMD</a:t>
            </a:r>
            <a:endParaRPr lang="en-US" dirty="0"/>
          </a:p>
          <a:p>
            <a:pPr lvl="1"/>
            <a:r>
              <a:rPr lang="en-US" sz="1800" dirty="0"/>
              <a:t>2-2</a:t>
            </a:r>
            <a:r>
              <a:rPr lang="en-US" dirty="0"/>
              <a:t>. </a:t>
            </a:r>
            <a:r>
              <a:rPr lang="zh-TW" altLang="en-US" dirty="0"/>
              <a:t>輸入指令</a:t>
            </a:r>
            <a:endParaRPr lang="en-US" altLang="zh-TW" dirty="0"/>
          </a:p>
          <a:p>
            <a:pPr lvl="1"/>
            <a:r>
              <a:rPr lang="en-US" sz="1800" dirty="0"/>
              <a:t>2-3</a:t>
            </a:r>
            <a:r>
              <a:rPr lang="en-US" dirty="0"/>
              <a:t>.</a:t>
            </a:r>
            <a:r>
              <a:rPr lang="zh-TW" altLang="en-US" dirty="0"/>
              <a:t> </a:t>
            </a:r>
            <a:r>
              <a:rPr lang="en-US" altLang="zh-TW" dirty="0" err="1"/>
              <a:t>ssh</a:t>
            </a:r>
            <a:r>
              <a:rPr lang="en-US" altLang="zh-TW" dirty="0"/>
              <a:t> </a:t>
            </a:r>
            <a:r>
              <a:rPr lang="en-US" altLang="zh-TW" dirty="0" err="1"/>
              <a:t>ksu</a:t>
            </a:r>
            <a:r>
              <a:rPr lang="en-US" altLang="zh-TW" dirty="0"/>
              <a:t>@[</a:t>
            </a:r>
            <a:r>
              <a:rPr lang="zh-TW" altLang="en-US" dirty="0"/>
              <a:t>對應網路</a:t>
            </a:r>
            <a:r>
              <a:rPr lang="en-US" altLang="zh-TW" dirty="0"/>
              <a:t>]</a:t>
            </a:r>
            <a:endParaRPr lang="en-US" dirty="0"/>
          </a:p>
          <a:p>
            <a:pPr lvl="1"/>
            <a:r>
              <a:rPr lang="en-US" sz="1800" dirty="0"/>
              <a:t>2-4.  </a:t>
            </a:r>
            <a:r>
              <a:rPr lang="zh-TW" altLang="en-US" sz="1800" dirty="0"/>
              <a:t>輸入密碼</a:t>
            </a:r>
            <a:r>
              <a:rPr lang="en-US" altLang="zh-TW" sz="1800" dirty="0"/>
              <a:t>Ksu@0956327000</a:t>
            </a:r>
            <a:endParaRPr lang="en-US" sz="1800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83C7A222-01FB-4709-B9EE-E1040281EEB2}"/>
              </a:ext>
            </a:extLst>
          </p:cNvPr>
          <p:cNvSpPr/>
          <p:nvPr/>
        </p:nvSpPr>
        <p:spPr>
          <a:xfrm>
            <a:off x="9278336" y="1524896"/>
            <a:ext cx="2737781" cy="356616"/>
          </a:xfrm>
          <a:prstGeom prst="roundRect">
            <a:avLst/>
          </a:prstGeom>
          <a:noFill/>
          <a:ln w="47625">
            <a:solidFill>
              <a:srgbClr val="C0000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4BE39567-8E04-460E-BF34-64057FEACBA2}"/>
              </a:ext>
            </a:extLst>
          </p:cNvPr>
          <p:cNvSpPr/>
          <p:nvPr/>
        </p:nvSpPr>
        <p:spPr>
          <a:xfrm>
            <a:off x="838200" y="2660903"/>
            <a:ext cx="2014728" cy="299587"/>
          </a:xfrm>
          <a:prstGeom prst="roundRect">
            <a:avLst/>
          </a:prstGeom>
          <a:noFill/>
          <a:ln w="47625">
            <a:solidFill>
              <a:srgbClr val="C0000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2B49DCB6-4770-4187-879D-4F2D5173AF19}"/>
              </a:ext>
            </a:extLst>
          </p:cNvPr>
          <p:cNvSpPr/>
          <p:nvPr/>
        </p:nvSpPr>
        <p:spPr>
          <a:xfrm>
            <a:off x="6975211" y="5882688"/>
            <a:ext cx="1156064" cy="152352"/>
          </a:xfrm>
          <a:prstGeom prst="roundRect">
            <a:avLst/>
          </a:prstGeom>
          <a:noFill/>
          <a:ln w="47625">
            <a:solidFill>
              <a:srgbClr val="C0000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4CC37F17-2F3E-4114-963B-2F99D84FEB62}"/>
              </a:ext>
            </a:extLst>
          </p:cNvPr>
          <p:cNvSpPr txBox="1">
            <a:spLocks/>
          </p:cNvSpPr>
          <p:nvPr/>
        </p:nvSpPr>
        <p:spPr>
          <a:xfrm>
            <a:off x="4060725" y="305414"/>
            <a:ext cx="4070550" cy="206441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1.</a:t>
            </a:r>
            <a:r>
              <a:rPr lang="zh-TW" altLang="en-US" dirty="0"/>
              <a:t>查詢</a:t>
            </a:r>
            <a:r>
              <a:rPr lang="en-US" altLang="zh-TW" dirty="0" err="1"/>
              <a:t>CTFd</a:t>
            </a:r>
            <a:r>
              <a:rPr lang="zh-TW" altLang="en-US" dirty="0"/>
              <a:t>的</a:t>
            </a:r>
            <a:r>
              <a:rPr lang="en-US" altLang="zh-TW" dirty="0"/>
              <a:t>IP</a:t>
            </a:r>
          </a:p>
          <a:p>
            <a:pPr lvl="1"/>
            <a:r>
              <a:rPr lang="en-US" sz="1800" dirty="0"/>
              <a:t>1-2</a:t>
            </a:r>
            <a:r>
              <a:rPr lang="en-US" dirty="0"/>
              <a:t>. </a:t>
            </a:r>
            <a:r>
              <a:rPr lang="zh-TW" altLang="en-US" dirty="0"/>
              <a:t>輸入指令</a:t>
            </a:r>
            <a:endParaRPr lang="en-US" altLang="zh-TW" dirty="0"/>
          </a:p>
          <a:p>
            <a:pPr lvl="1"/>
            <a:r>
              <a:rPr lang="en-US" sz="1800" dirty="0"/>
              <a:t>1-3</a:t>
            </a:r>
            <a:r>
              <a:rPr lang="en-US" dirty="0"/>
              <a:t>.</a:t>
            </a:r>
            <a:r>
              <a:rPr lang="zh-TW" altLang="en-US" dirty="0"/>
              <a:t> </a:t>
            </a:r>
            <a:r>
              <a:rPr lang="en-US" altLang="zh-TW" dirty="0" err="1"/>
              <a:t>ip</a:t>
            </a:r>
            <a:r>
              <a:rPr lang="en-US" altLang="zh-TW" dirty="0"/>
              <a:t> </a:t>
            </a:r>
            <a:r>
              <a:rPr lang="en-US" altLang="zh-TW" dirty="0" err="1"/>
              <a:t>addr</a:t>
            </a:r>
            <a:endParaRPr lang="en-US" altLang="zh-TW" dirty="0"/>
          </a:p>
          <a:p>
            <a:pPr lvl="1"/>
            <a:r>
              <a:rPr lang="en-US" sz="1800" dirty="0"/>
              <a:t>1-4.  </a:t>
            </a:r>
            <a:r>
              <a:rPr lang="zh-TW" altLang="en-US" sz="1800" dirty="0"/>
              <a:t>預設網路</a:t>
            </a:r>
            <a:r>
              <a:rPr lang="en-US" altLang="zh-TW" sz="1800" dirty="0"/>
              <a:t>enp0s3</a:t>
            </a:r>
            <a:endParaRPr lang="en-US" sz="1800" dirty="0"/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C801E966-B990-4533-87D7-3D2525702452}"/>
              </a:ext>
            </a:extLst>
          </p:cNvPr>
          <p:cNvSpPr/>
          <p:nvPr/>
        </p:nvSpPr>
        <p:spPr>
          <a:xfrm rot="4515546">
            <a:off x="5048057" y="3376597"/>
            <a:ext cx="3583991" cy="6382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8B1843CB-8D8A-4BFB-ADCF-0C2C586DE89A}"/>
              </a:ext>
            </a:extLst>
          </p:cNvPr>
          <p:cNvSpPr/>
          <p:nvPr/>
        </p:nvSpPr>
        <p:spPr>
          <a:xfrm>
            <a:off x="5224497" y="1191650"/>
            <a:ext cx="1094008" cy="356616"/>
          </a:xfrm>
          <a:prstGeom prst="roundRect">
            <a:avLst/>
          </a:prstGeom>
          <a:noFill/>
          <a:ln w="47625">
            <a:solidFill>
              <a:srgbClr val="C0000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87462FE1-3529-4CDE-A7FD-FF15D147CE46}"/>
              </a:ext>
            </a:extLst>
          </p:cNvPr>
          <p:cNvSpPr/>
          <p:nvPr/>
        </p:nvSpPr>
        <p:spPr>
          <a:xfrm rot="10063373">
            <a:off x="2828115" y="1980090"/>
            <a:ext cx="6336792" cy="635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6E0FD89F-D2AC-4FF0-97CC-82001B968B58}"/>
              </a:ext>
            </a:extLst>
          </p:cNvPr>
          <p:cNvSpPr/>
          <p:nvPr/>
        </p:nvSpPr>
        <p:spPr>
          <a:xfrm>
            <a:off x="5771501" y="3282319"/>
            <a:ext cx="656706" cy="58857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dirty="0"/>
              <a:t>1</a:t>
            </a:r>
            <a:endParaRPr lang="zh-TW" altLang="en-US" sz="3000" dirty="0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74BB1614-8BD3-4942-ABF6-6BC1A8850ACB}"/>
              </a:ext>
            </a:extLst>
          </p:cNvPr>
          <p:cNvSpPr/>
          <p:nvPr/>
        </p:nvSpPr>
        <p:spPr>
          <a:xfrm>
            <a:off x="7988249" y="987556"/>
            <a:ext cx="575736" cy="58857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dirty="0"/>
              <a:t>2</a:t>
            </a:r>
            <a:endParaRPr lang="zh-TW" altLang="en-US" sz="3000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BE095918-213D-45BB-B7CF-A0CF0EF1C0A9}"/>
              </a:ext>
            </a:extLst>
          </p:cNvPr>
          <p:cNvSpPr/>
          <p:nvPr/>
        </p:nvSpPr>
        <p:spPr>
          <a:xfrm>
            <a:off x="6896336" y="5544972"/>
            <a:ext cx="487875" cy="254467"/>
          </a:xfrm>
          <a:prstGeom prst="roundRect">
            <a:avLst/>
          </a:prstGeom>
          <a:noFill/>
          <a:ln w="47625">
            <a:solidFill>
              <a:srgbClr val="C0000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箭號: 向下 1">
            <a:extLst>
              <a:ext uri="{FF2B5EF4-FFF2-40B4-BE49-F238E27FC236}">
                <a16:creationId xmlns:a16="http://schemas.microsoft.com/office/drawing/2014/main" id="{8C4D1AD9-EDEE-4D6D-9E6A-DBF871924E67}"/>
              </a:ext>
            </a:extLst>
          </p:cNvPr>
          <p:cNvSpPr/>
          <p:nvPr/>
        </p:nvSpPr>
        <p:spPr>
          <a:xfrm rot="1909079">
            <a:off x="9006388" y="2048189"/>
            <a:ext cx="634920" cy="40593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D2FA07DE-C4DF-41AF-AB85-F63E637FF44B}"/>
              </a:ext>
            </a:extLst>
          </p:cNvPr>
          <p:cNvSpPr/>
          <p:nvPr/>
        </p:nvSpPr>
        <p:spPr>
          <a:xfrm>
            <a:off x="8579193" y="3268890"/>
            <a:ext cx="575736" cy="58857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dirty="0"/>
              <a:t>3</a:t>
            </a:r>
            <a:endParaRPr lang="zh-TW" altLang="en-US" sz="3000" dirty="0"/>
          </a:p>
        </p:txBody>
      </p:sp>
    </p:spTree>
    <p:extLst>
      <p:ext uri="{BB962C8B-B14F-4D97-AF65-F5344CB8AC3E}">
        <p14:creationId xmlns:p14="http://schemas.microsoft.com/office/powerpoint/2010/main" val="429510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30A2E620-FBC9-4F0F-BF66-990CA731C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41158"/>
            <a:ext cx="4115374" cy="200053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DDDCACD5-6CCD-494D-82A8-42F2B6CE5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96002"/>
            <a:ext cx="6330696" cy="3389814"/>
          </a:xfrm>
          <a:prstGeom prst="rect">
            <a:avLst/>
          </a:prstGeom>
        </p:spPr>
      </p:pic>
      <p:sp>
        <p:nvSpPr>
          <p:cNvPr id="14" name="標題 1">
            <a:extLst>
              <a:ext uri="{FF2B5EF4-FFF2-40B4-BE49-F238E27FC236}">
                <a16:creationId xmlns:a16="http://schemas.microsoft.com/office/drawing/2014/main" id="{1CB69F06-4C8F-44A5-9BA6-4ED9787A4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更新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ubuntu</a:t>
            </a:r>
            <a:endParaRPr 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346FDD99-B4E0-4C75-A715-20BFDBFB7BBE}"/>
              </a:ext>
            </a:extLst>
          </p:cNvPr>
          <p:cNvSpPr txBox="1">
            <a:spLocks/>
          </p:cNvSpPr>
          <p:nvPr/>
        </p:nvSpPr>
        <p:spPr>
          <a:xfrm>
            <a:off x="6341087" y="1795018"/>
            <a:ext cx="5610121" cy="508024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1.</a:t>
            </a:r>
            <a:r>
              <a:rPr lang="zh-TW" altLang="en-US" dirty="0"/>
              <a:t>更新</a:t>
            </a:r>
            <a:r>
              <a:rPr lang="en-US" altLang="zh-TW" dirty="0"/>
              <a:t>ubuntu</a:t>
            </a:r>
          </a:p>
          <a:p>
            <a:pPr lvl="1"/>
            <a:r>
              <a:rPr lang="en-US" sz="1800" dirty="0"/>
              <a:t>1-1</a:t>
            </a:r>
            <a:r>
              <a:rPr lang="en-US" dirty="0"/>
              <a:t>. </a:t>
            </a:r>
            <a:r>
              <a:rPr lang="en-US" dirty="0" err="1"/>
              <a:t>sudo</a:t>
            </a:r>
            <a:r>
              <a:rPr lang="en-US" dirty="0"/>
              <a:t> apt-get update; </a:t>
            </a:r>
            <a:r>
              <a:rPr lang="en-US" dirty="0" err="1"/>
              <a:t>sudo</a:t>
            </a:r>
            <a:r>
              <a:rPr lang="en-US" dirty="0"/>
              <a:t> reboot</a:t>
            </a:r>
          </a:p>
          <a:p>
            <a:pPr lvl="1"/>
            <a:r>
              <a:rPr lang="zh-TW" altLang="en-US" dirty="0"/>
              <a:t>下載</a:t>
            </a:r>
            <a:r>
              <a:rPr lang="en-US" altLang="zh-TW" dirty="0" err="1"/>
              <a:t>CTFd</a:t>
            </a:r>
            <a:endParaRPr lang="en-US" altLang="zh-TW" dirty="0"/>
          </a:p>
          <a:p>
            <a:pPr lvl="1"/>
            <a:r>
              <a:rPr lang="en-US" sz="1800" dirty="0"/>
              <a:t>1-2</a:t>
            </a:r>
            <a:r>
              <a:rPr lang="en-US" dirty="0"/>
              <a:t>. </a:t>
            </a:r>
            <a:r>
              <a:rPr lang="en-US" dirty="0" err="1"/>
              <a:t>sudo</a:t>
            </a:r>
            <a:r>
              <a:rPr lang="en-US" dirty="0"/>
              <a:t> git clone </a:t>
            </a:r>
            <a:r>
              <a:rPr lang="en-US" dirty="0">
                <a:hlinkClick r:id="rId4"/>
              </a:rPr>
              <a:t>https://github.com/CTFd/CTFd.git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521B6819-A535-4A4E-BF76-5AF522B8E1A7}"/>
              </a:ext>
            </a:extLst>
          </p:cNvPr>
          <p:cNvSpPr/>
          <p:nvPr/>
        </p:nvSpPr>
        <p:spPr>
          <a:xfrm>
            <a:off x="7462400" y="2298074"/>
            <a:ext cx="4388223" cy="356616"/>
          </a:xfrm>
          <a:prstGeom prst="roundRect">
            <a:avLst/>
          </a:prstGeom>
          <a:noFill/>
          <a:ln w="47625">
            <a:solidFill>
              <a:srgbClr val="C0000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22578ACD-830F-4A38-8FA5-D96DD0B52AB3}"/>
              </a:ext>
            </a:extLst>
          </p:cNvPr>
          <p:cNvSpPr/>
          <p:nvPr/>
        </p:nvSpPr>
        <p:spPr>
          <a:xfrm>
            <a:off x="6830568" y="2685296"/>
            <a:ext cx="5017006" cy="661019"/>
          </a:xfrm>
          <a:prstGeom prst="roundRect">
            <a:avLst/>
          </a:prstGeom>
          <a:noFill/>
          <a:ln w="47625">
            <a:solidFill>
              <a:srgbClr val="C0000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866BF2C4-94B2-4549-ACFF-135AA3F47FF1}"/>
              </a:ext>
            </a:extLst>
          </p:cNvPr>
          <p:cNvSpPr/>
          <p:nvPr/>
        </p:nvSpPr>
        <p:spPr>
          <a:xfrm rot="11811636">
            <a:off x="4893073" y="1911904"/>
            <a:ext cx="2310628" cy="6424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箭號: 向右 22">
            <a:extLst>
              <a:ext uri="{FF2B5EF4-FFF2-40B4-BE49-F238E27FC236}">
                <a16:creationId xmlns:a16="http://schemas.microsoft.com/office/drawing/2014/main" id="{61A80AE6-FA62-44B3-A5E0-7CEAD113C01E}"/>
              </a:ext>
            </a:extLst>
          </p:cNvPr>
          <p:cNvSpPr/>
          <p:nvPr/>
        </p:nvSpPr>
        <p:spPr>
          <a:xfrm rot="9040876">
            <a:off x="3132664" y="3851649"/>
            <a:ext cx="3782900" cy="6424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07375544-1F61-45BC-AD2D-F816D51B1735}"/>
              </a:ext>
            </a:extLst>
          </p:cNvPr>
          <p:cNvSpPr/>
          <p:nvPr/>
        </p:nvSpPr>
        <p:spPr>
          <a:xfrm>
            <a:off x="5940123" y="1273688"/>
            <a:ext cx="656706" cy="58857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dirty="0"/>
              <a:t>1</a:t>
            </a:r>
            <a:endParaRPr lang="zh-TW" altLang="en-US" sz="3000" dirty="0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A98E40B2-1106-436E-8EA4-38C238336FE2}"/>
              </a:ext>
            </a:extLst>
          </p:cNvPr>
          <p:cNvSpPr/>
          <p:nvPr/>
        </p:nvSpPr>
        <p:spPr>
          <a:xfrm>
            <a:off x="4655780" y="3289225"/>
            <a:ext cx="656706" cy="58857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dirty="0"/>
              <a:t>2</a:t>
            </a:r>
            <a:endParaRPr lang="zh-TW" altLang="en-US" sz="3000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8A9A4E4C-2F6A-4966-8AB4-9FAEEFCAA7A1}"/>
              </a:ext>
            </a:extLst>
          </p:cNvPr>
          <p:cNvSpPr/>
          <p:nvPr/>
        </p:nvSpPr>
        <p:spPr>
          <a:xfrm>
            <a:off x="1917999" y="5200781"/>
            <a:ext cx="2737781" cy="185035"/>
          </a:xfrm>
          <a:prstGeom prst="roundRect">
            <a:avLst/>
          </a:prstGeom>
          <a:noFill/>
          <a:ln w="47625">
            <a:solidFill>
              <a:srgbClr val="C0000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67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A81BC44-6CA4-4F43-8533-0EB354E9F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安裝</a:t>
            </a:r>
            <a:r>
              <a:rPr lang="en-US" altLang="zh-TW" sz="4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CTFd</a:t>
            </a:r>
            <a:endParaRPr 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2489D3B3-2E13-44FA-8F2A-EC515C8FEA80}"/>
              </a:ext>
            </a:extLst>
          </p:cNvPr>
          <p:cNvSpPr txBox="1">
            <a:spLocks/>
          </p:cNvSpPr>
          <p:nvPr/>
        </p:nvSpPr>
        <p:spPr>
          <a:xfrm>
            <a:off x="6659602" y="1777759"/>
            <a:ext cx="5610121" cy="508024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1.</a:t>
            </a:r>
            <a:r>
              <a:rPr lang="zh-TW" altLang="en-US" dirty="0"/>
              <a:t>更新</a:t>
            </a:r>
            <a:r>
              <a:rPr lang="en-US" altLang="zh-TW" dirty="0"/>
              <a:t>ubuntu</a:t>
            </a:r>
          </a:p>
          <a:p>
            <a:pPr lvl="1"/>
            <a:r>
              <a:rPr lang="en-US" sz="1800" dirty="0"/>
              <a:t>1-1</a:t>
            </a:r>
            <a:r>
              <a:rPr lang="en-US" dirty="0"/>
              <a:t>. </a:t>
            </a:r>
            <a:r>
              <a:rPr lang="en-US" dirty="0" err="1"/>
              <a:t>sudo</a:t>
            </a:r>
            <a:r>
              <a:rPr lang="en-US" dirty="0"/>
              <a:t> vim prepare.sh</a:t>
            </a:r>
            <a:endParaRPr lang="en-US" altLang="zh-TW" dirty="0"/>
          </a:p>
          <a:p>
            <a:pPr lvl="1"/>
            <a:r>
              <a:rPr lang="en-US" sz="1800" dirty="0"/>
              <a:t>1-2</a:t>
            </a:r>
            <a:r>
              <a:rPr lang="en-US" dirty="0"/>
              <a:t>. </a:t>
            </a:r>
            <a:r>
              <a:rPr lang="zh-TW" altLang="en-US" dirty="0"/>
              <a:t>進入文件按</a:t>
            </a:r>
            <a:r>
              <a:rPr lang="en-US" altLang="zh-TW" dirty="0" err="1"/>
              <a:t>i</a:t>
            </a:r>
            <a:r>
              <a:rPr lang="zh-TW" altLang="en-US" dirty="0"/>
              <a:t>編輯</a:t>
            </a:r>
            <a:endParaRPr lang="en-US" altLang="zh-TW" dirty="0"/>
          </a:p>
          <a:p>
            <a:pPr lvl="1"/>
            <a:r>
              <a:rPr lang="zh-TW" altLang="en-US" dirty="0"/>
              <a:t>更改</a:t>
            </a:r>
            <a:r>
              <a:rPr lang="en-US" altLang="zh-TW" dirty="0"/>
              <a:t>pip</a:t>
            </a:r>
            <a:r>
              <a:rPr lang="zh-TW" altLang="en-US" dirty="0"/>
              <a:t>為</a:t>
            </a:r>
            <a:r>
              <a:rPr lang="en-US" altLang="zh-TW" dirty="0"/>
              <a:t>pip3</a:t>
            </a:r>
            <a:endParaRPr lang="zh-TW" altLang="en-US" dirty="0"/>
          </a:p>
          <a:p>
            <a:pPr lvl="1"/>
            <a:r>
              <a:rPr lang="en-US" altLang="zh-TW" dirty="0" err="1"/>
              <a:t>Ctrl+c</a:t>
            </a:r>
            <a:r>
              <a:rPr lang="zh-TW" altLang="en-US" dirty="0"/>
              <a:t> 進入指令模式</a:t>
            </a:r>
          </a:p>
          <a:p>
            <a:pPr lvl="1"/>
            <a:r>
              <a:rPr lang="en-US" altLang="zh-TW" dirty="0"/>
              <a:t>:</a:t>
            </a:r>
            <a:r>
              <a:rPr lang="en-US" altLang="zh-TW" dirty="0" err="1"/>
              <a:t>wq</a:t>
            </a:r>
            <a:r>
              <a:rPr lang="en-US" altLang="zh-TW" dirty="0"/>
              <a:t>!</a:t>
            </a:r>
            <a:r>
              <a:rPr lang="zh-TW" altLang="en-US" dirty="0"/>
              <a:t>強制寫入即離開</a:t>
            </a:r>
            <a:endParaRPr lang="en-US" altLang="zh-TW" dirty="0"/>
          </a:p>
          <a:p>
            <a:pPr lvl="1"/>
            <a:endParaRPr lang="en-US" dirty="0"/>
          </a:p>
          <a:p>
            <a:pPr lvl="1"/>
            <a:r>
              <a:rPr lang="en-US" dirty="0"/>
              <a:t>2.</a:t>
            </a:r>
            <a:r>
              <a:rPr lang="zh-TW" altLang="en-US" dirty="0"/>
              <a:t>安裝</a:t>
            </a:r>
            <a:r>
              <a:rPr lang="en-US" altLang="zh-TW" dirty="0" err="1"/>
              <a:t>CTFd</a:t>
            </a:r>
            <a:r>
              <a:rPr lang="zh-TW" altLang="en-US" dirty="0"/>
              <a:t>主要系統</a:t>
            </a:r>
            <a:endParaRPr lang="en-US" dirty="0"/>
          </a:p>
          <a:p>
            <a:pPr lvl="1"/>
            <a:r>
              <a:rPr lang="en-US" sz="1800" dirty="0"/>
              <a:t>2-1. </a:t>
            </a:r>
            <a:r>
              <a:rPr lang="en-US" dirty="0"/>
              <a:t>cd </a:t>
            </a:r>
            <a:r>
              <a:rPr lang="en-US" dirty="0" err="1"/>
              <a:t>CTFd</a:t>
            </a:r>
            <a:r>
              <a:rPr lang="en-US" dirty="0"/>
              <a:t>/</a:t>
            </a:r>
          </a:p>
          <a:p>
            <a:pPr lvl="1"/>
            <a:r>
              <a:rPr lang="en-US" altLang="zh-TW" sz="1800" dirty="0"/>
              <a:t>2-2. </a:t>
            </a:r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 err="1"/>
              <a:t>sh</a:t>
            </a:r>
            <a:r>
              <a:rPr lang="en-US" altLang="zh-TW" dirty="0"/>
              <a:t> prepare.sh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9DA66F59-2873-4247-85DC-7822F5560CFB}"/>
              </a:ext>
            </a:extLst>
          </p:cNvPr>
          <p:cNvSpPr/>
          <p:nvPr/>
        </p:nvSpPr>
        <p:spPr>
          <a:xfrm>
            <a:off x="7909415" y="2227710"/>
            <a:ext cx="2720486" cy="356616"/>
          </a:xfrm>
          <a:prstGeom prst="roundRect">
            <a:avLst/>
          </a:prstGeom>
          <a:noFill/>
          <a:ln w="47625">
            <a:solidFill>
              <a:srgbClr val="C0000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23EE1005-9969-4F23-AB91-62F9F101AC38}"/>
              </a:ext>
            </a:extLst>
          </p:cNvPr>
          <p:cNvSpPr/>
          <p:nvPr/>
        </p:nvSpPr>
        <p:spPr>
          <a:xfrm>
            <a:off x="7162800" y="4945943"/>
            <a:ext cx="3268909" cy="826697"/>
          </a:xfrm>
          <a:prstGeom prst="roundRect">
            <a:avLst/>
          </a:prstGeom>
          <a:noFill/>
          <a:ln w="47625">
            <a:solidFill>
              <a:srgbClr val="C0000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8D9A2EDC-93A6-4933-AF09-17BF8BC1B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83" y="4945943"/>
            <a:ext cx="3629532" cy="342948"/>
          </a:xfrm>
          <a:prstGeom prst="rect">
            <a:avLst/>
          </a:prstGeom>
        </p:spPr>
      </p:pic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62C7FFD3-F2C6-4009-AA71-331D99B90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0792" y="1385616"/>
            <a:ext cx="6512433" cy="714475"/>
          </a:xfrm>
        </p:spPr>
      </p:pic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09178CA2-6D08-4356-99D5-F191549D4301}"/>
              </a:ext>
            </a:extLst>
          </p:cNvPr>
          <p:cNvSpPr/>
          <p:nvPr/>
        </p:nvSpPr>
        <p:spPr>
          <a:xfrm rot="11366587">
            <a:off x="571265" y="2324033"/>
            <a:ext cx="6754515" cy="521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9D789C0F-DBD0-4B4A-80C3-35E2C656DB34}"/>
              </a:ext>
            </a:extLst>
          </p:cNvPr>
          <p:cNvSpPr/>
          <p:nvPr/>
        </p:nvSpPr>
        <p:spPr>
          <a:xfrm>
            <a:off x="7322776" y="3039243"/>
            <a:ext cx="2720486" cy="356616"/>
          </a:xfrm>
          <a:prstGeom prst="roundRect">
            <a:avLst/>
          </a:prstGeom>
          <a:noFill/>
          <a:ln w="47625">
            <a:solidFill>
              <a:srgbClr val="C0000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F8D5EB9E-ECED-41FC-9F9E-59C64A1EE290}"/>
              </a:ext>
            </a:extLst>
          </p:cNvPr>
          <p:cNvSpPr/>
          <p:nvPr/>
        </p:nvSpPr>
        <p:spPr>
          <a:xfrm>
            <a:off x="195761" y="1774047"/>
            <a:ext cx="378508" cy="356616"/>
          </a:xfrm>
          <a:prstGeom prst="roundRect">
            <a:avLst/>
          </a:prstGeom>
          <a:noFill/>
          <a:ln w="47625">
            <a:solidFill>
              <a:srgbClr val="C0000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13C97D41-A629-4F63-9ED4-136E6914E443}"/>
              </a:ext>
            </a:extLst>
          </p:cNvPr>
          <p:cNvSpPr/>
          <p:nvPr/>
        </p:nvSpPr>
        <p:spPr>
          <a:xfrm rot="10800000">
            <a:off x="4009505" y="4838035"/>
            <a:ext cx="3045788" cy="521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7A674DEA-A263-4D6E-91A7-F18760479579}"/>
              </a:ext>
            </a:extLst>
          </p:cNvPr>
          <p:cNvSpPr/>
          <p:nvPr/>
        </p:nvSpPr>
        <p:spPr>
          <a:xfrm>
            <a:off x="5744610" y="2145756"/>
            <a:ext cx="656706" cy="58857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dirty="0"/>
              <a:t>1</a:t>
            </a:r>
            <a:endParaRPr lang="zh-TW" altLang="en-US" sz="3000" dirty="0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37CC91CB-5D11-4008-887A-E50DC9251004}"/>
              </a:ext>
            </a:extLst>
          </p:cNvPr>
          <p:cNvSpPr/>
          <p:nvPr/>
        </p:nvSpPr>
        <p:spPr>
          <a:xfrm>
            <a:off x="5439294" y="4357372"/>
            <a:ext cx="656706" cy="58857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dirty="0"/>
              <a:t>2</a:t>
            </a:r>
            <a:endParaRPr lang="zh-TW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909684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C584E71-7ABD-42ED-9861-DA5676517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326" y="1658939"/>
            <a:ext cx="5638800" cy="3405187"/>
          </a:xfr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526FEC8A-1635-4242-86E4-506B10F94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安裝</a:t>
            </a:r>
            <a:r>
              <a:rPr lang="en-US" altLang="zh-TW" sz="4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CTFd</a:t>
            </a:r>
            <a:endParaRPr 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16B0536F-676E-482E-8521-52986359F36A}"/>
              </a:ext>
            </a:extLst>
          </p:cNvPr>
          <p:cNvSpPr txBox="1">
            <a:spLocks/>
          </p:cNvSpPr>
          <p:nvPr/>
        </p:nvSpPr>
        <p:spPr>
          <a:xfrm>
            <a:off x="5953125" y="1658939"/>
            <a:ext cx="6153149" cy="508024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1.</a:t>
            </a:r>
            <a:r>
              <a:rPr lang="zh-TW" altLang="en-US" dirty="0"/>
              <a:t>安裝</a:t>
            </a:r>
            <a:r>
              <a:rPr lang="en-US" altLang="zh-TW" dirty="0" err="1"/>
              <a:t>CTFd</a:t>
            </a:r>
            <a:r>
              <a:rPr lang="zh-TW" altLang="en-US" dirty="0"/>
              <a:t>系統</a:t>
            </a:r>
            <a:endParaRPr lang="en-US" altLang="zh-TW" dirty="0"/>
          </a:p>
          <a:p>
            <a:pPr lvl="1"/>
            <a:r>
              <a:rPr lang="en-US" sz="1800" dirty="0"/>
              <a:t>1-1</a:t>
            </a:r>
            <a:r>
              <a:rPr lang="en-US" dirty="0"/>
              <a:t>. </a:t>
            </a:r>
            <a:r>
              <a:rPr lang="pt-BR" dirty="0"/>
              <a:t>sudo vim /etc/redis/redis.conf</a:t>
            </a:r>
          </a:p>
          <a:p>
            <a:pPr lvl="1"/>
            <a:r>
              <a:rPr lang="en-US" sz="1800" dirty="0"/>
              <a:t>1-2</a:t>
            </a:r>
            <a:r>
              <a:rPr lang="en-US" dirty="0"/>
              <a:t>. </a:t>
            </a:r>
            <a:r>
              <a:rPr lang="zh-TW" altLang="en-US" dirty="0"/>
              <a:t>進入文件按</a:t>
            </a:r>
            <a:r>
              <a:rPr lang="en-US" altLang="zh-TW" dirty="0" err="1"/>
              <a:t>i</a:t>
            </a:r>
            <a:r>
              <a:rPr lang="zh-TW" altLang="en-US" dirty="0"/>
              <a:t>編輯</a:t>
            </a:r>
            <a:endParaRPr lang="en-US" altLang="zh-TW" dirty="0"/>
          </a:p>
          <a:p>
            <a:pPr lvl="1"/>
            <a:r>
              <a:rPr lang="zh-TW" altLang="en-US" dirty="0"/>
              <a:t>更改</a:t>
            </a:r>
            <a:r>
              <a:rPr lang="en-US" altLang="zh-TW" dirty="0"/>
              <a:t>supervised no --&gt; supervised </a:t>
            </a:r>
            <a:r>
              <a:rPr lang="en-US" altLang="zh-TW" dirty="0" err="1"/>
              <a:t>systemd</a:t>
            </a:r>
            <a:endParaRPr lang="en-US" altLang="zh-TW" dirty="0"/>
          </a:p>
          <a:p>
            <a:pPr lvl="1"/>
            <a:r>
              <a:rPr lang="en-US" altLang="zh-TW" dirty="0" err="1"/>
              <a:t>Ctrl+c</a:t>
            </a:r>
            <a:r>
              <a:rPr lang="zh-TW" altLang="en-US" dirty="0"/>
              <a:t> 進入指令模式</a:t>
            </a:r>
          </a:p>
          <a:p>
            <a:pPr lvl="1"/>
            <a:r>
              <a:rPr lang="en-US" altLang="zh-TW" dirty="0"/>
              <a:t>:</a:t>
            </a:r>
            <a:r>
              <a:rPr lang="en-US" altLang="zh-TW" dirty="0" err="1"/>
              <a:t>wq</a:t>
            </a:r>
            <a:r>
              <a:rPr lang="en-US" altLang="zh-TW" dirty="0"/>
              <a:t>!</a:t>
            </a:r>
            <a:r>
              <a:rPr lang="zh-TW" altLang="en-US" dirty="0"/>
              <a:t>強制寫入即離開</a:t>
            </a:r>
            <a:endParaRPr lang="en-US" altLang="zh-TW" dirty="0"/>
          </a:p>
          <a:p>
            <a:pPr lvl="1"/>
            <a:endParaRPr lang="en-US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CC44B169-7BAB-420C-B01F-4A70581AD8AE}"/>
              </a:ext>
            </a:extLst>
          </p:cNvPr>
          <p:cNvSpPr/>
          <p:nvPr/>
        </p:nvSpPr>
        <p:spPr>
          <a:xfrm>
            <a:off x="6624200" y="2126624"/>
            <a:ext cx="4388223" cy="356616"/>
          </a:xfrm>
          <a:prstGeom prst="roundRect">
            <a:avLst/>
          </a:prstGeom>
          <a:noFill/>
          <a:ln w="47625">
            <a:solidFill>
              <a:srgbClr val="C0000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0D0A6286-666C-4C83-992C-80E0703B0103}"/>
              </a:ext>
            </a:extLst>
          </p:cNvPr>
          <p:cNvSpPr/>
          <p:nvPr/>
        </p:nvSpPr>
        <p:spPr>
          <a:xfrm>
            <a:off x="7319525" y="2919176"/>
            <a:ext cx="4786749" cy="356616"/>
          </a:xfrm>
          <a:prstGeom prst="roundRect">
            <a:avLst/>
          </a:prstGeom>
          <a:noFill/>
          <a:ln w="47625">
            <a:solidFill>
              <a:srgbClr val="C0000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D39B7DC1-BDA2-4F37-A79C-5DF0F422B9E2}"/>
              </a:ext>
            </a:extLst>
          </p:cNvPr>
          <p:cNvSpPr/>
          <p:nvPr/>
        </p:nvSpPr>
        <p:spPr>
          <a:xfrm>
            <a:off x="314326" y="3952874"/>
            <a:ext cx="1285874" cy="262059"/>
          </a:xfrm>
          <a:prstGeom prst="roundRect">
            <a:avLst/>
          </a:prstGeom>
          <a:noFill/>
          <a:ln w="47625">
            <a:solidFill>
              <a:srgbClr val="C0000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24461F72-74F8-4F32-9B7F-13FFD6415952}"/>
              </a:ext>
            </a:extLst>
          </p:cNvPr>
          <p:cNvSpPr/>
          <p:nvPr/>
        </p:nvSpPr>
        <p:spPr>
          <a:xfrm rot="10200505">
            <a:off x="1691699" y="3548337"/>
            <a:ext cx="4973632" cy="356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977D6A55-8E9E-44D4-8ACC-140F90090794}"/>
              </a:ext>
            </a:extLst>
          </p:cNvPr>
          <p:cNvSpPr/>
          <p:nvPr/>
        </p:nvSpPr>
        <p:spPr>
          <a:xfrm>
            <a:off x="9384546" y="1464896"/>
            <a:ext cx="656706" cy="58857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dirty="0"/>
              <a:t>1</a:t>
            </a:r>
            <a:endParaRPr lang="zh-TW" altLang="en-US" sz="3000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69B46BF6-B08C-4F03-AD8C-51745DE13FE7}"/>
              </a:ext>
            </a:extLst>
          </p:cNvPr>
          <p:cNvSpPr/>
          <p:nvPr/>
        </p:nvSpPr>
        <p:spPr>
          <a:xfrm>
            <a:off x="5320780" y="2687221"/>
            <a:ext cx="656706" cy="58857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dirty="0"/>
              <a:t>2</a:t>
            </a:r>
            <a:endParaRPr lang="zh-TW" altLang="en-US" sz="3000" dirty="0"/>
          </a:p>
        </p:txBody>
      </p:sp>
    </p:spTree>
    <p:extLst>
      <p:ext uri="{BB962C8B-B14F-4D97-AF65-F5344CB8AC3E}">
        <p14:creationId xmlns:p14="http://schemas.microsoft.com/office/powerpoint/2010/main" val="515062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390010BB-D6E6-41EE-A860-4A3BBC7A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安裝</a:t>
            </a:r>
            <a:r>
              <a:rPr lang="en-US" altLang="zh-TW" sz="4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CTFd</a:t>
            </a:r>
            <a:endParaRPr 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EBF54BAB-B142-4B20-B9DF-C61109187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EF3E47C-5BC4-41AB-9E63-DBAC8B8F6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32" y="1690687"/>
            <a:ext cx="5038844" cy="2890837"/>
          </a:xfrm>
          <a:prstGeom prst="rect">
            <a:avLst/>
          </a:prstGeom>
        </p:spPr>
      </p:pic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09C86329-946D-411F-9C7A-84331E176769}"/>
              </a:ext>
            </a:extLst>
          </p:cNvPr>
          <p:cNvSpPr txBox="1">
            <a:spLocks/>
          </p:cNvSpPr>
          <p:nvPr/>
        </p:nvSpPr>
        <p:spPr>
          <a:xfrm>
            <a:off x="5252719" y="1690687"/>
            <a:ext cx="6909931" cy="508024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1.</a:t>
            </a:r>
            <a:r>
              <a:rPr lang="zh-TW" altLang="en-US" dirty="0"/>
              <a:t>更改</a:t>
            </a:r>
            <a:r>
              <a:rPr lang="en-US" altLang="zh-TW" dirty="0" err="1"/>
              <a:t>CTFd</a:t>
            </a:r>
            <a:r>
              <a:rPr lang="zh-TW" altLang="en-US" dirty="0"/>
              <a:t>資料庫鏈結</a:t>
            </a:r>
            <a:endParaRPr lang="en-US" altLang="zh-TW" dirty="0"/>
          </a:p>
          <a:p>
            <a:pPr lvl="1"/>
            <a:r>
              <a:rPr lang="en-US" sz="1800" dirty="0"/>
              <a:t>1-1</a:t>
            </a:r>
            <a:r>
              <a:rPr lang="en-US" dirty="0"/>
              <a:t>. </a:t>
            </a:r>
            <a:r>
              <a:rPr lang="pt-BR" dirty="0"/>
              <a:t>sudo vim CTFd/CTFd/config.py</a:t>
            </a:r>
          </a:p>
          <a:p>
            <a:pPr lvl="1"/>
            <a:r>
              <a:rPr lang="en-US" sz="1800" dirty="0"/>
              <a:t>1-2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DATABASE_URL = `</a:t>
            </a:r>
            <a:r>
              <a:rPr lang="en-US" dirty="0" err="1"/>
              <a:t>mysql+pymysql</a:t>
            </a:r>
            <a:r>
              <a:rPr lang="en-US" dirty="0"/>
              <a:t>://ksu:Ksu@0956327000@localhost:3306/</a:t>
            </a:r>
            <a:r>
              <a:rPr lang="en-US" dirty="0" err="1"/>
              <a:t>ctfd</a:t>
            </a:r>
            <a:r>
              <a:rPr lang="en-US" dirty="0"/>
              <a:t>`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REDIS_URL = '</a:t>
            </a:r>
            <a:r>
              <a:rPr lang="en-US" dirty="0" err="1"/>
              <a:t>redis</a:t>
            </a:r>
            <a:r>
              <a:rPr lang="en-US" dirty="0"/>
              <a:t>://127.0.0.1:6379'</a:t>
            </a:r>
          </a:p>
          <a:p>
            <a:pPr lvl="1"/>
            <a:endParaRPr lang="en-US" dirty="0"/>
          </a:p>
          <a:p>
            <a:pPr lvl="1"/>
            <a:r>
              <a:rPr lang="zh-TW" altLang="en-US" dirty="0"/>
              <a:t>進入文件按</a:t>
            </a:r>
            <a:r>
              <a:rPr lang="en-US" altLang="zh-TW" dirty="0" err="1"/>
              <a:t>i</a:t>
            </a:r>
            <a:r>
              <a:rPr lang="zh-TW" altLang="en-US" dirty="0"/>
              <a:t>編輯</a:t>
            </a:r>
            <a:endParaRPr lang="en-US" altLang="zh-TW" dirty="0"/>
          </a:p>
          <a:p>
            <a:pPr lvl="1"/>
            <a:r>
              <a:rPr lang="en-US" altLang="zh-TW" dirty="0" err="1"/>
              <a:t>Ctrl+c</a:t>
            </a:r>
            <a:r>
              <a:rPr lang="zh-TW" altLang="en-US" dirty="0"/>
              <a:t> 進入指令模式</a:t>
            </a:r>
          </a:p>
          <a:p>
            <a:pPr lvl="1"/>
            <a:r>
              <a:rPr lang="en-US" altLang="zh-TW" dirty="0"/>
              <a:t>:</a:t>
            </a:r>
            <a:r>
              <a:rPr lang="en-US" altLang="zh-TW" dirty="0" err="1"/>
              <a:t>wq</a:t>
            </a:r>
            <a:r>
              <a:rPr lang="en-US" altLang="zh-TW" dirty="0"/>
              <a:t>!</a:t>
            </a:r>
            <a:r>
              <a:rPr lang="zh-TW" altLang="en-US" dirty="0"/>
              <a:t>強制寫入即離開</a:t>
            </a:r>
            <a:endParaRPr lang="en-US" altLang="zh-TW" dirty="0"/>
          </a:p>
          <a:p>
            <a:pPr lvl="1"/>
            <a:endParaRPr lang="en-US" dirty="0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E3201CB-7058-432E-8F66-A52DFBEA3923}"/>
              </a:ext>
            </a:extLst>
          </p:cNvPr>
          <p:cNvSpPr/>
          <p:nvPr/>
        </p:nvSpPr>
        <p:spPr>
          <a:xfrm>
            <a:off x="6028766" y="2155199"/>
            <a:ext cx="4388223" cy="356616"/>
          </a:xfrm>
          <a:prstGeom prst="roundRect">
            <a:avLst/>
          </a:prstGeom>
          <a:noFill/>
          <a:ln w="47625">
            <a:solidFill>
              <a:srgbClr val="C0000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197FA97F-11C2-489C-9682-3E8A74CA9DF2}"/>
              </a:ext>
            </a:extLst>
          </p:cNvPr>
          <p:cNvSpPr/>
          <p:nvPr/>
        </p:nvSpPr>
        <p:spPr>
          <a:xfrm>
            <a:off x="213875" y="3250691"/>
            <a:ext cx="4634350" cy="664083"/>
          </a:xfrm>
          <a:prstGeom prst="roundRect">
            <a:avLst/>
          </a:prstGeom>
          <a:noFill/>
          <a:ln w="47625">
            <a:solidFill>
              <a:srgbClr val="C0000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4EB20ED2-0722-4CDD-A245-2DDA5EC0143E}"/>
              </a:ext>
            </a:extLst>
          </p:cNvPr>
          <p:cNvSpPr/>
          <p:nvPr/>
        </p:nvSpPr>
        <p:spPr>
          <a:xfrm>
            <a:off x="5696069" y="2957797"/>
            <a:ext cx="6367799" cy="1852328"/>
          </a:xfrm>
          <a:prstGeom prst="roundRect">
            <a:avLst/>
          </a:prstGeom>
          <a:noFill/>
          <a:ln w="47625">
            <a:solidFill>
              <a:srgbClr val="C0000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B89DD7F2-CB93-4090-A090-082B7CAA3749}"/>
              </a:ext>
            </a:extLst>
          </p:cNvPr>
          <p:cNvSpPr/>
          <p:nvPr/>
        </p:nvSpPr>
        <p:spPr>
          <a:xfrm rot="11521052">
            <a:off x="4848225" y="3914774"/>
            <a:ext cx="710068" cy="295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C3CADEDA-67DC-429F-A000-08BC059CD408}"/>
              </a:ext>
            </a:extLst>
          </p:cNvPr>
          <p:cNvSpPr/>
          <p:nvPr/>
        </p:nvSpPr>
        <p:spPr>
          <a:xfrm>
            <a:off x="9384546" y="1464896"/>
            <a:ext cx="656706" cy="58857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dirty="0"/>
              <a:t>1</a:t>
            </a:r>
            <a:endParaRPr lang="zh-TW" altLang="en-US" sz="3000" dirty="0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D9C40FB2-DDBB-487C-A9ED-A8255680E176}"/>
              </a:ext>
            </a:extLst>
          </p:cNvPr>
          <p:cNvSpPr/>
          <p:nvPr/>
        </p:nvSpPr>
        <p:spPr>
          <a:xfrm>
            <a:off x="4963222" y="3188047"/>
            <a:ext cx="656706" cy="58857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dirty="0"/>
              <a:t>2</a:t>
            </a:r>
            <a:endParaRPr lang="zh-TW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542399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2A2B32-98BE-457C-8B3B-A5471558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5.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安裝</a:t>
            </a:r>
            <a:r>
              <a:rPr lang="en-US" altLang="zh-TW" sz="4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CTFd</a:t>
            </a:r>
            <a:endParaRPr lang="en-US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10740DA0-45F5-4F2E-8232-31692E197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360" y="1681161"/>
            <a:ext cx="5494199" cy="4351338"/>
          </a:xfr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54CE448E-EB4B-48AD-877B-002CCCE9948B}"/>
              </a:ext>
            </a:extLst>
          </p:cNvPr>
          <p:cNvSpPr txBox="1">
            <a:spLocks/>
          </p:cNvSpPr>
          <p:nvPr/>
        </p:nvSpPr>
        <p:spPr>
          <a:xfrm>
            <a:off x="5195569" y="1657349"/>
            <a:ext cx="6909931" cy="508024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1.</a:t>
            </a:r>
            <a:r>
              <a:rPr lang="zh-TW" altLang="en-US" dirty="0"/>
              <a:t>更改</a:t>
            </a:r>
            <a:r>
              <a:rPr lang="en-US" altLang="zh-TW" dirty="0" err="1"/>
              <a:t>CTFd</a:t>
            </a:r>
            <a:r>
              <a:rPr lang="zh-TW" altLang="en-US" dirty="0"/>
              <a:t>資料庫字元</a:t>
            </a:r>
            <a:endParaRPr lang="en-US" altLang="zh-TW" dirty="0"/>
          </a:p>
          <a:p>
            <a:pPr lvl="1"/>
            <a:r>
              <a:rPr lang="en-US" sz="1800" dirty="0"/>
              <a:t>1-1</a:t>
            </a:r>
            <a:r>
              <a:rPr lang="en-US" dirty="0"/>
              <a:t>. </a:t>
            </a:r>
            <a:r>
              <a:rPr lang="pt-BR" dirty="0"/>
              <a:t>sudo mysql -u root -p</a:t>
            </a:r>
          </a:p>
          <a:p>
            <a:pPr lvl="1"/>
            <a:r>
              <a:rPr lang="en-US" sz="1800" dirty="0"/>
              <a:t>1-2</a:t>
            </a:r>
            <a:r>
              <a:rPr lang="en-US" dirty="0"/>
              <a:t>. </a:t>
            </a:r>
            <a:r>
              <a:rPr lang="zh-TW" altLang="en-US" dirty="0"/>
              <a:t>輸入指令</a:t>
            </a:r>
            <a:endParaRPr lang="en-US" dirty="0"/>
          </a:p>
          <a:p>
            <a:pPr lvl="1"/>
            <a:r>
              <a:rPr lang="en-US" altLang="zh-TW" dirty="0"/>
              <a:t>SET</a:t>
            </a:r>
            <a:r>
              <a:rPr lang="en-US" dirty="0"/>
              <a:t> </a:t>
            </a:r>
            <a:r>
              <a:rPr lang="en-US" dirty="0" err="1"/>
              <a:t>character_set_server</a:t>
            </a:r>
            <a:r>
              <a:rPr lang="en-US" dirty="0"/>
              <a:t> = 'latin1';</a:t>
            </a:r>
          </a:p>
          <a:p>
            <a:pPr lvl="1"/>
            <a:r>
              <a:rPr lang="en-US" altLang="zh-TW" dirty="0"/>
              <a:t>SET</a:t>
            </a:r>
            <a:r>
              <a:rPr lang="en-US" dirty="0"/>
              <a:t> </a:t>
            </a:r>
            <a:r>
              <a:rPr lang="en-US" dirty="0" err="1"/>
              <a:t>character_set_results</a:t>
            </a:r>
            <a:r>
              <a:rPr lang="en-US" dirty="0"/>
              <a:t> = 'utf8';</a:t>
            </a:r>
          </a:p>
          <a:p>
            <a:pPr lvl="1"/>
            <a:r>
              <a:rPr lang="en-US" altLang="zh-TW" dirty="0"/>
              <a:t>SET</a:t>
            </a:r>
            <a:r>
              <a:rPr lang="en-US" dirty="0"/>
              <a:t> </a:t>
            </a:r>
            <a:r>
              <a:rPr lang="en-US" dirty="0" err="1"/>
              <a:t>character_set_filesystem</a:t>
            </a:r>
            <a:r>
              <a:rPr lang="en-US" dirty="0"/>
              <a:t> = 'binary';</a:t>
            </a:r>
          </a:p>
          <a:p>
            <a:pPr lvl="1"/>
            <a:r>
              <a:rPr lang="en-US" altLang="zh-TW" dirty="0"/>
              <a:t>SET</a:t>
            </a:r>
            <a:r>
              <a:rPr lang="en-US" dirty="0"/>
              <a:t> </a:t>
            </a:r>
            <a:r>
              <a:rPr lang="en-US" dirty="0" err="1"/>
              <a:t>character_set_database</a:t>
            </a:r>
            <a:r>
              <a:rPr lang="en-US" dirty="0"/>
              <a:t> = 'latin1';</a:t>
            </a:r>
          </a:p>
          <a:p>
            <a:pPr lvl="1"/>
            <a:r>
              <a:rPr lang="en-US" altLang="zh-TW" dirty="0"/>
              <a:t>SET</a:t>
            </a:r>
            <a:r>
              <a:rPr lang="en-US" dirty="0"/>
              <a:t> </a:t>
            </a:r>
            <a:r>
              <a:rPr lang="en-US" dirty="0" err="1"/>
              <a:t>character_set_connection</a:t>
            </a:r>
            <a:r>
              <a:rPr lang="en-US" dirty="0"/>
              <a:t> = 'utf8';</a:t>
            </a:r>
          </a:p>
          <a:p>
            <a:pPr lvl="1"/>
            <a:r>
              <a:rPr lang="en-US" altLang="zh-TW" dirty="0"/>
              <a:t>SET</a:t>
            </a:r>
            <a:r>
              <a:rPr lang="en-US" dirty="0"/>
              <a:t> </a:t>
            </a:r>
            <a:r>
              <a:rPr lang="en-US" dirty="0" err="1"/>
              <a:t>character_set_client</a:t>
            </a:r>
            <a:r>
              <a:rPr lang="en-US" dirty="0"/>
              <a:t> = 'utf8';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SHOW VARIABLES LIKE 'character\_set\_%';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DEFE8253-B00E-4BBA-A629-20DC53017A5E}"/>
              </a:ext>
            </a:extLst>
          </p:cNvPr>
          <p:cNvSpPr/>
          <p:nvPr/>
        </p:nvSpPr>
        <p:spPr>
          <a:xfrm>
            <a:off x="5696069" y="2957796"/>
            <a:ext cx="6367799" cy="3252503"/>
          </a:xfrm>
          <a:prstGeom prst="roundRect">
            <a:avLst/>
          </a:prstGeom>
          <a:noFill/>
          <a:ln w="47625">
            <a:solidFill>
              <a:srgbClr val="C0000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D252842C-6365-490B-811E-AFC981F1C0EA}"/>
              </a:ext>
            </a:extLst>
          </p:cNvPr>
          <p:cNvSpPr/>
          <p:nvPr/>
        </p:nvSpPr>
        <p:spPr>
          <a:xfrm>
            <a:off x="5792559" y="2157697"/>
            <a:ext cx="3446691" cy="381546"/>
          </a:xfrm>
          <a:prstGeom prst="roundRect">
            <a:avLst/>
          </a:prstGeom>
          <a:noFill/>
          <a:ln w="47625">
            <a:solidFill>
              <a:srgbClr val="C0000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439EB0FF-3199-4381-8679-8E242B503063}"/>
              </a:ext>
            </a:extLst>
          </p:cNvPr>
          <p:cNvSpPr/>
          <p:nvPr/>
        </p:nvSpPr>
        <p:spPr>
          <a:xfrm rot="10800000">
            <a:off x="4267198" y="3790950"/>
            <a:ext cx="1428869" cy="600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E64A5066-D91A-4765-A15D-2BDF404ECD61}"/>
              </a:ext>
            </a:extLst>
          </p:cNvPr>
          <p:cNvSpPr/>
          <p:nvPr/>
        </p:nvSpPr>
        <p:spPr>
          <a:xfrm>
            <a:off x="31645" y="1947736"/>
            <a:ext cx="4102206" cy="4108575"/>
          </a:xfrm>
          <a:prstGeom prst="roundRect">
            <a:avLst/>
          </a:prstGeom>
          <a:noFill/>
          <a:ln w="47625">
            <a:solidFill>
              <a:srgbClr val="C0000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8F2B2662-BE51-457E-A91B-26C8740FA6F2}"/>
              </a:ext>
            </a:extLst>
          </p:cNvPr>
          <p:cNvSpPr/>
          <p:nvPr/>
        </p:nvSpPr>
        <p:spPr>
          <a:xfrm>
            <a:off x="9239250" y="1563677"/>
            <a:ext cx="656706" cy="58857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dirty="0"/>
              <a:t>1</a:t>
            </a:r>
            <a:endParaRPr lang="zh-TW" altLang="en-US" sz="3000" dirty="0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C5A4E889-D9B5-4C8C-B07B-64395AF2DD0E}"/>
              </a:ext>
            </a:extLst>
          </p:cNvPr>
          <p:cNvSpPr/>
          <p:nvPr/>
        </p:nvSpPr>
        <p:spPr>
          <a:xfrm>
            <a:off x="4789113" y="3202379"/>
            <a:ext cx="656706" cy="58857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dirty="0"/>
              <a:t>2</a:t>
            </a:r>
            <a:endParaRPr lang="zh-TW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492613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1C8D21F-2CF5-4E22-8CA2-6270D3BF9D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307" y="1814513"/>
            <a:ext cx="4798021" cy="2995612"/>
          </a:xfr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6943199B-16E3-4307-A29A-D1FF67A4AC9A}"/>
              </a:ext>
            </a:extLst>
          </p:cNvPr>
          <p:cNvSpPr txBox="1">
            <a:spLocks/>
          </p:cNvSpPr>
          <p:nvPr/>
        </p:nvSpPr>
        <p:spPr>
          <a:xfrm>
            <a:off x="5087328" y="1690688"/>
            <a:ext cx="6909931" cy="508024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1.</a:t>
            </a:r>
            <a:r>
              <a:rPr lang="zh-TW" altLang="en-US" dirty="0"/>
              <a:t>新增</a:t>
            </a:r>
            <a:r>
              <a:rPr lang="en-US" altLang="zh-TW" dirty="0" err="1"/>
              <a:t>CTFd</a:t>
            </a:r>
            <a:r>
              <a:rPr lang="zh-TW" altLang="en-US" dirty="0"/>
              <a:t>資料庫用戶</a:t>
            </a:r>
            <a:endParaRPr lang="en-US" altLang="zh-TW" dirty="0"/>
          </a:p>
          <a:p>
            <a:pPr lvl="1"/>
            <a:r>
              <a:rPr lang="en-US" sz="1800" dirty="0"/>
              <a:t>1-1</a:t>
            </a:r>
            <a:r>
              <a:rPr lang="en-US" dirty="0"/>
              <a:t>. </a:t>
            </a:r>
            <a:r>
              <a:rPr lang="zh-TW" altLang="en-US" dirty="0"/>
              <a:t>輸入指令</a:t>
            </a:r>
            <a:endParaRPr lang="en-US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create database </a:t>
            </a:r>
            <a:r>
              <a:rPr lang="en-US" altLang="zh-TW" dirty="0" err="1"/>
              <a:t>ctfd</a:t>
            </a:r>
            <a:r>
              <a:rPr lang="en-US" altLang="zh-TW" dirty="0"/>
              <a:t>;</a:t>
            </a:r>
          </a:p>
          <a:p>
            <a:pPr lvl="1"/>
            <a:r>
              <a:rPr lang="en-US" altLang="zh-TW" dirty="0"/>
              <a:t>CREATE USER '</a:t>
            </a:r>
            <a:r>
              <a:rPr lang="en-US" altLang="zh-TW" dirty="0" err="1"/>
              <a:t>ksu</a:t>
            </a:r>
            <a:r>
              <a:rPr lang="en-US" altLang="zh-TW" dirty="0"/>
              <a:t>'@'%' IDENTIFIED BY 'Ksu@0956327000';</a:t>
            </a:r>
          </a:p>
          <a:p>
            <a:pPr lvl="1"/>
            <a:r>
              <a:rPr lang="en-US" altLang="zh-TW" dirty="0"/>
              <a:t>GRANT ALL PRIVILEGES ON *.* TO '</a:t>
            </a:r>
            <a:r>
              <a:rPr lang="en-US" altLang="zh-TW" dirty="0" err="1"/>
              <a:t>ksu</a:t>
            </a:r>
            <a:r>
              <a:rPr lang="en-US" altLang="zh-TW" dirty="0"/>
              <a:t>'@'%' IDENTIFIED BY 'Ksu@0956327000;</a:t>
            </a:r>
          </a:p>
          <a:p>
            <a:pPr lvl="1"/>
            <a:r>
              <a:rPr lang="en-US" altLang="zh-TW" dirty="0"/>
              <a:t>FLUSH PRIVILEGES;</a:t>
            </a:r>
          </a:p>
          <a:p>
            <a:pPr lvl="1"/>
            <a:r>
              <a:rPr lang="en-US" altLang="zh-TW" dirty="0"/>
              <a:t>exit;</a:t>
            </a:r>
          </a:p>
          <a:p>
            <a:pPr lvl="1"/>
            <a:endParaRPr lang="en-US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3C6D6EEF-F661-4318-A625-948DE985538B}"/>
              </a:ext>
            </a:extLst>
          </p:cNvPr>
          <p:cNvSpPr/>
          <p:nvPr/>
        </p:nvSpPr>
        <p:spPr>
          <a:xfrm>
            <a:off x="5534894" y="2957798"/>
            <a:ext cx="6367799" cy="3252503"/>
          </a:xfrm>
          <a:prstGeom prst="roundRect">
            <a:avLst/>
          </a:prstGeom>
          <a:noFill/>
          <a:ln w="47625">
            <a:solidFill>
              <a:srgbClr val="C0000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923CB83D-7232-4DFB-9A35-8FEB5594EC07}"/>
              </a:ext>
            </a:extLst>
          </p:cNvPr>
          <p:cNvSpPr/>
          <p:nvPr/>
        </p:nvSpPr>
        <p:spPr>
          <a:xfrm rot="10800000">
            <a:off x="4106025" y="3543300"/>
            <a:ext cx="1428869" cy="600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09512BEB-389B-4813-A64B-D2140A0612EF}"/>
              </a:ext>
            </a:extLst>
          </p:cNvPr>
          <p:cNvSpPr/>
          <p:nvPr/>
        </p:nvSpPr>
        <p:spPr>
          <a:xfrm>
            <a:off x="4796586" y="3018033"/>
            <a:ext cx="656706" cy="58857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dirty="0"/>
              <a:t>1</a:t>
            </a:r>
            <a:endParaRPr lang="zh-TW" altLang="en-US" sz="3000" dirty="0"/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C861BC48-3FE8-41A2-9493-1A8AB63C4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安裝</a:t>
            </a:r>
            <a:r>
              <a:rPr lang="en-US" altLang="zh-TW" sz="4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CTFd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8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A00674B-507F-46F9-B319-688D596D2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FEC8239-FCB7-43C7-A01E-24E51D871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32" y="1825625"/>
            <a:ext cx="4696609" cy="1767199"/>
          </a:xfrm>
          <a:prstGeom prst="rect">
            <a:avLst/>
          </a:prstGeom>
        </p:spPr>
      </p:pic>
      <p:sp>
        <p:nvSpPr>
          <p:cNvPr id="8" name="標題 1">
            <a:extLst>
              <a:ext uri="{FF2B5EF4-FFF2-40B4-BE49-F238E27FC236}">
                <a16:creationId xmlns:a16="http://schemas.microsoft.com/office/drawing/2014/main" id="{18B2DCEC-DA9C-47A1-B1D1-F9F72B9CF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安裝</a:t>
            </a:r>
            <a:r>
              <a:rPr lang="en-US" altLang="zh-TW" sz="4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CTFd</a:t>
            </a:r>
            <a:endParaRPr lang="en-US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67860B12-675A-437B-A90F-13190466E365}"/>
              </a:ext>
            </a:extLst>
          </p:cNvPr>
          <p:cNvSpPr txBox="1">
            <a:spLocks/>
          </p:cNvSpPr>
          <p:nvPr/>
        </p:nvSpPr>
        <p:spPr>
          <a:xfrm>
            <a:off x="4781551" y="1657349"/>
            <a:ext cx="7323950" cy="508024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1.</a:t>
            </a:r>
            <a:r>
              <a:rPr lang="zh-TW" altLang="en-US" dirty="0"/>
              <a:t>更改</a:t>
            </a:r>
            <a:r>
              <a:rPr lang="en-US" altLang="zh-TW" dirty="0" err="1"/>
              <a:t>CTFd</a:t>
            </a:r>
            <a:r>
              <a:rPr lang="zh-TW" altLang="en-US" dirty="0"/>
              <a:t>文件</a:t>
            </a:r>
            <a:endParaRPr lang="en-US" altLang="zh-TW" dirty="0"/>
          </a:p>
          <a:p>
            <a:pPr lvl="1"/>
            <a:r>
              <a:rPr lang="en-US" sz="1800" dirty="0"/>
              <a:t>1-1</a:t>
            </a:r>
            <a:r>
              <a:rPr lang="en-US" dirty="0"/>
              <a:t>. </a:t>
            </a:r>
            <a:r>
              <a:rPr lang="pt-BR" dirty="0"/>
              <a:t>sudo vim wsgi.py</a:t>
            </a:r>
          </a:p>
          <a:p>
            <a:pPr lvl="1"/>
            <a:r>
              <a:rPr lang="en-US" sz="1800" dirty="0"/>
              <a:t>1-2</a:t>
            </a:r>
            <a:r>
              <a:rPr lang="en-US" dirty="0"/>
              <a:t>. </a:t>
            </a:r>
            <a:r>
              <a:rPr lang="zh-TW" altLang="en-US" dirty="0"/>
              <a:t>更改文件內容</a:t>
            </a:r>
            <a:endParaRPr lang="en-US" altLang="zh-TW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sys.path.insert</a:t>
            </a:r>
            <a:r>
              <a:rPr lang="en-US" dirty="0"/>
              <a:t>(0,'/home/</a:t>
            </a:r>
            <a:r>
              <a:rPr lang="en-US" dirty="0" err="1"/>
              <a:t>ksu</a:t>
            </a:r>
            <a:r>
              <a:rPr lang="en-US" dirty="0"/>
              <a:t>/</a:t>
            </a:r>
            <a:r>
              <a:rPr lang="en-US" dirty="0" err="1"/>
              <a:t>CTFd</a:t>
            </a:r>
            <a:r>
              <a:rPr lang="en-US" dirty="0"/>
              <a:t>’) </a:t>
            </a:r>
          </a:p>
          <a:p>
            <a:pPr lvl="1"/>
            <a:r>
              <a:rPr lang="zh-TW" altLang="en-US" dirty="0"/>
              <a:t>這裡的路徑需要更改對應主目錄名稱</a:t>
            </a:r>
            <a:endParaRPr lang="en-US" altLang="zh-TW" dirty="0"/>
          </a:p>
          <a:p>
            <a:pPr lvl="1"/>
            <a:r>
              <a:rPr lang="zh-TW" altLang="en-US" dirty="0"/>
              <a:t>進入文件按</a:t>
            </a:r>
            <a:r>
              <a:rPr lang="en-US" altLang="zh-TW" dirty="0" err="1"/>
              <a:t>i</a:t>
            </a:r>
            <a:r>
              <a:rPr lang="zh-TW" altLang="en-US" dirty="0"/>
              <a:t>編輯</a:t>
            </a:r>
            <a:endParaRPr lang="en-US" altLang="zh-TW" dirty="0"/>
          </a:p>
          <a:p>
            <a:pPr lvl="1"/>
            <a:r>
              <a:rPr lang="en-US" altLang="zh-TW" dirty="0" err="1"/>
              <a:t>Ctrl+c</a:t>
            </a:r>
            <a:r>
              <a:rPr lang="zh-TW" altLang="en-US" dirty="0"/>
              <a:t> 進入指令模式</a:t>
            </a:r>
          </a:p>
          <a:p>
            <a:pPr lvl="1"/>
            <a:r>
              <a:rPr lang="en-US" altLang="zh-TW" dirty="0"/>
              <a:t>:</a:t>
            </a:r>
            <a:r>
              <a:rPr lang="en-US" altLang="zh-TW" dirty="0" err="1"/>
              <a:t>wq</a:t>
            </a:r>
            <a:r>
              <a:rPr lang="en-US" altLang="zh-TW" dirty="0"/>
              <a:t>!</a:t>
            </a:r>
            <a:r>
              <a:rPr lang="zh-TW" altLang="en-US" dirty="0"/>
              <a:t>強制寫入即離開</a:t>
            </a:r>
            <a:endParaRPr lang="en-US" altLang="zh-TW" dirty="0"/>
          </a:p>
          <a:p>
            <a:pPr lvl="1"/>
            <a:endParaRPr lang="en-US" dirty="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5BB7D473-2455-4964-89D3-19DC65403C2C}"/>
              </a:ext>
            </a:extLst>
          </p:cNvPr>
          <p:cNvSpPr/>
          <p:nvPr/>
        </p:nvSpPr>
        <p:spPr>
          <a:xfrm>
            <a:off x="5314533" y="2957796"/>
            <a:ext cx="6749335" cy="3252503"/>
          </a:xfrm>
          <a:prstGeom prst="roundRect">
            <a:avLst/>
          </a:prstGeom>
          <a:noFill/>
          <a:ln w="47625">
            <a:solidFill>
              <a:srgbClr val="C0000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4C591D39-7441-4674-8593-67D751EA16E8}"/>
              </a:ext>
            </a:extLst>
          </p:cNvPr>
          <p:cNvSpPr/>
          <p:nvPr/>
        </p:nvSpPr>
        <p:spPr>
          <a:xfrm>
            <a:off x="5586045" y="2157697"/>
            <a:ext cx="3653205" cy="381546"/>
          </a:xfrm>
          <a:prstGeom prst="roundRect">
            <a:avLst/>
          </a:prstGeom>
          <a:noFill/>
          <a:ln w="47625">
            <a:solidFill>
              <a:srgbClr val="C0000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1479E990-2388-4075-949F-564FE6AE1BC1}"/>
              </a:ext>
            </a:extLst>
          </p:cNvPr>
          <p:cNvSpPr/>
          <p:nvPr/>
        </p:nvSpPr>
        <p:spPr>
          <a:xfrm rot="11745725">
            <a:off x="2622403" y="2802543"/>
            <a:ext cx="2404879" cy="735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E16FFDC9-285B-43FE-BDD9-629F36C292A5}"/>
              </a:ext>
            </a:extLst>
          </p:cNvPr>
          <p:cNvSpPr/>
          <p:nvPr/>
        </p:nvSpPr>
        <p:spPr>
          <a:xfrm>
            <a:off x="9239250" y="1563677"/>
            <a:ext cx="656706" cy="58857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dirty="0"/>
              <a:t>1</a:t>
            </a:r>
            <a:endParaRPr lang="zh-TW" altLang="en-US" sz="3000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07B1B885-51D0-48A6-AF84-5030C002034F}"/>
              </a:ext>
            </a:extLst>
          </p:cNvPr>
          <p:cNvSpPr/>
          <p:nvPr/>
        </p:nvSpPr>
        <p:spPr>
          <a:xfrm>
            <a:off x="4405775" y="2501447"/>
            <a:ext cx="656706" cy="58857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dirty="0"/>
              <a:t>2</a:t>
            </a:r>
            <a:endParaRPr lang="zh-TW" altLang="en-US" sz="3000" dirty="0"/>
          </a:p>
        </p:txBody>
      </p:sp>
    </p:spTree>
    <p:extLst>
      <p:ext uri="{BB962C8B-B14F-4D97-AF65-F5344CB8AC3E}">
        <p14:creationId xmlns:p14="http://schemas.microsoft.com/office/powerpoint/2010/main" val="646207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310682C5-D3D4-4C3C-B472-559CC7284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591" y="1825625"/>
            <a:ext cx="2470959" cy="4429125"/>
          </a:xfrm>
          <a:prstGeom prst="rect">
            <a:avLst/>
          </a:prstGeom>
        </p:spPr>
      </p:pic>
      <p:sp>
        <p:nvSpPr>
          <p:cNvPr id="8" name="標題 1">
            <a:extLst>
              <a:ext uri="{FF2B5EF4-FFF2-40B4-BE49-F238E27FC236}">
                <a16:creationId xmlns:a16="http://schemas.microsoft.com/office/drawing/2014/main" id="{67C62EB0-7B06-46DB-BA2B-C55B64BCC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8.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安裝</a:t>
            </a:r>
            <a:r>
              <a:rPr lang="en-US" altLang="zh-TW" sz="4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CTFd</a:t>
            </a:r>
            <a:endParaRPr lang="en-US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763490C8-158B-4769-83C2-7728F64574C7}"/>
              </a:ext>
            </a:extLst>
          </p:cNvPr>
          <p:cNvSpPr txBox="1">
            <a:spLocks/>
          </p:cNvSpPr>
          <p:nvPr/>
        </p:nvSpPr>
        <p:spPr>
          <a:xfrm>
            <a:off x="4781551" y="1657349"/>
            <a:ext cx="7323950" cy="508024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1.</a:t>
            </a:r>
            <a:r>
              <a:rPr lang="zh-TW" altLang="en-US" dirty="0"/>
              <a:t>更改</a:t>
            </a:r>
            <a:r>
              <a:rPr lang="en-US" altLang="zh-TW" dirty="0" err="1"/>
              <a:t>CTFd</a:t>
            </a:r>
            <a:r>
              <a:rPr lang="zh-TW" altLang="en-US" dirty="0"/>
              <a:t>中的</a:t>
            </a:r>
            <a:r>
              <a:rPr lang="en-US" altLang="zh-TW" dirty="0" err="1"/>
              <a:t>uwsgi</a:t>
            </a:r>
            <a:r>
              <a:rPr lang="zh-TW" altLang="en-US" dirty="0"/>
              <a:t>設定</a:t>
            </a:r>
            <a:endParaRPr lang="en-US" altLang="zh-TW" dirty="0"/>
          </a:p>
          <a:p>
            <a:pPr lvl="1"/>
            <a:r>
              <a:rPr lang="en-US" sz="1800" dirty="0"/>
              <a:t>1-1.  </a:t>
            </a:r>
            <a:r>
              <a:rPr lang="en-US" dirty="0" err="1"/>
              <a:t>sudo</a:t>
            </a:r>
            <a:r>
              <a:rPr lang="en-US" dirty="0"/>
              <a:t> vim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uwsgi</a:t>
            </a:r>
            <a:r>
              <a:rPr lang="en-US" dirty="0"/>
              <a:t>/apps-available/uwsgi.ini</a:t>
            </a:r>
          </a:p>
          <a:p>
            <a:pPr lvl="1"/>
            <a:r>
              <a:rPr lang="en-US" sz="1800" dirty="0"/>
              <a:t>1-2</a:t>
            </a:r>
            <a:r>
              <a:rPr lang="en-US" dirty="0"/>
              <a:t>. </a:t>
            </a:r>
            <a:r>
              <a:rPr lang="zh-TW" altLang="en-US" dirty="0"/>
              <a:t>更改文件內容</a:t>
            </a:r>
            <a:endParaRPr lang="en-US" altLang="zh-TW" dirty="0"/>
          </a:p>
          <a:p>
            <a:pPr lvl="1"/>
            <a:endParaRPr lang="en-US" dirty="0"/>
          </a:p>
          <a:p>
            <a:pPr lvl="1"/>
            <a:r>
              <a:rPr lang="zh-TW" altLang="en-US" dirty="0"/>
              <a:t>請至下一頁複製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進入文件按</a:t>
            </a:r>
            <a:r>
              <a:rPr lang="en-US" altLang="zh-TW" dirty="0" err="1"/>
              <a:t>i</a:t>
            </a:r>
            <a:r>
              <a:rPr lang="zh-TW" altLang="en-US" dirty="0"/>
              <a:t>編輯</a:t>
            </a:r>
            <a:endParaRPr lang="en-US" dirty="0"/>
          </a:p>
          <a:p>
            <a:pPr lvl="1"/>
            <a:r>
              <a:rPr lang="en-US" altLang="zh-TW" dirty="0" err="1"/>
              <a:t>Ctrl+c</a:t>
            </a:r>
            <a:r>
              <a:rPr lang="zh-TW" altLang="en-US" dirty="0"/>
              <a:t> 進入指令模式</a:t>
            </a:r>
          </a:p>
          <a:p>
            <a:pPr lvl="1"/>
            <a:r>
              <a:rPr lang="en-US" altLang="zh-TW" dirty="0"/>
              <a:t>:</a:t>
            </a:r>
            <a:r>
              <a:rPr lang="en-US" altLang="zh-TW" dirty="0" err="1"/>
              <a:t>wq</a:t>
            </a:r>
            <a:r>
              <a:rPr lang="en-US" altLang="zh-TW" dirty="0"/>
              <a:t>!</a:t>
            </a:r>
            <a:r>
              <a:rPr lang="zh-TW" altLang="en-US" dirty="0"/>
              <a:t>強制寫入即離開</a:t>
            </a:r>
            <a:endParaRPr lang="en-US" altLang="zh-TW" dirty="0"/>
          </a:p>
          <a:p>
            <a:pPr lvl="1"/>
            <a:endParaRPr lang="en-US" dirty="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D5F9A00E-6805-4DE4-A404-94F3E20145A5}"/>
              </a:ext>
            </a:extLst>
          </p:cNvPr>
          <p:cNvSpPr/>
          <p:nvPr/>
        </p:nvSpPr>
        <p:spPr>
          <a:xfrm>
            <a:off x="5314533" y="2957796"/>
            <a:ext cx="6749335" cy="3252503"/>
          </a:xfrm>
          <a:prstGeom prst="roundRect">
            <a:avLst/>
          </a:prstGeom>
          <a:noFill/>
          <a:ln w="47625">
            <a:solidFill>
              <a:srgbClr val="C0000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8CEBC49F-E512-407B-9EF0-EDCDA4901FCE}"/>
              </a:ext>
            </a:extLst>
          </p:cNvPr>
          <p:cNvSpPr/>
          <p:nvPr/>
        </p:nvSpPr>
        <p:spPr>
          <a:xfrm>
            <a:off x="5586045" y="2157697"/>
            <a:ext cx="6196380" cy="381546"/>
          </a:xfrm>
          <a:prstGeom prst="roundRect">
            <a:avLst/>
          </a:prstGeom>
          <a:noFill/>
          <a:ln w="47625">
            <a:solidFill>
              <a:srgbClr val="C0000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EB644558-933D-4115-A7CF-1634A94AA9AC}"/>
              </a:ext>
            </a:extLst>
          </p:cNvPr>
          <p:cNvSpPr/>
          <p:nvPr/>
        </p:nvSpPr>
        <p:spPr>
          <a:xfrm>
            <a:off x="9544050" y="1507214"/>
            <a:ext cx="656706" cy="58857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dirty="0"/>
              <a:t>1</a:t>
            </a:r>
            <a:endParaRPr lang="zh-TW" altLang="en-US" sz="3000" dirty="0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0ECA5BD-75F3-4EB8-A9AE-70647FFB84C3}"/>
              </a:ext>
            </a:extLst>
          </p:cNvPr>
          <p:cNvSpPr/>
          <p:nvPr/>
        </p:nvSpPr>
        <p:spPr>
          <a:xfrm>
            <a:off x="4218740" y="3021404"/>
            <a:ext cx="656706" cy="58857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dirty="0"/>
              <a:t>2</a:t>
            </a:r>
            <a:endParaRPr lang="zh-TW" altLang="en-US" sz="3000" dirty="0"/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BAA17C30-03D9-4231-88B1-C2355548015E}"/>
              </a:ext>
            </a:extLst>
          </p:cNvPr>
          <p:cNvSpPr/>
          <p:nvPr/>
        </p:nvSpPr>
        <p:spPr>
          <a:xfrm rot="10800000">
            <a:off x="3752850" y="3609975"/>
            <a:ext cx="1381125" cy="466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86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 err="1"/>
              <a:t>VirtualBox</a:t>
            </a:r>
            <a:endParaRPr lang="en-US" altLang="zh-TW" sz="6000" b="1" dirty="0"/>
          </a:p>
        </p:txBody>
      </p:sp>
    </p:spTree>
    <p:extLst>
      <p:ext uri="{BB962C8B-B14F-4D97-AF65-F5344CB8AC3E}">
        <p14:creationId xmlns:p14="http://schemas.microsoft.com/office/powerpoint/2010/main" val="34333067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30A30E-F3B9-4BBE-B4B7-A0AAA839E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041219-2317-4807-97FC-ED182DEB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0997"/>
            <a:ext cx="5762445" cy="1325563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[</a:t>
            </a:r>
            <a:r>
              <a:rPr lang="en-US" dirty="0" err="1"/>
              <a:t>uwsgi</a:t>
            </a:r>
            <a:r>
              <a:rPr lang="en-US" dirty="0"/>
              <a:t>]</a:t>
            </a:r>
          </a:p>
          <a:p>
            <a:r>
              <a:rPr lang="en-US" dirty="0"/>
              <a:t># Where you've put CTFD</a:t>
            </a:r>
          </a:p>
          <a:p>
            <a:r>
              <a:rPr lang="en-US" dirty="0"/>
              <a:t>#http=127.0.0.1:65535</a:t>
            </a:r>
          </a:p>
          <a:p>
            <a:r>
              <a:rPr lang="en-US" dirty="0" err="1"/>
              <a:t>chdir</a:t>
            </a:r>
            <a:r>
              <a:rPr lang="en-US" dirty="0"/>
              <a:t> = /home/</a:t>
            </a:r>
            <a:r>
              <a:rPr lang="en-US" dirty="0" err="1"/>
              <a:t>ksu</a:t>
            </a:r>
            <a:r>
              <a:rPr lang="en-US" dirty="0"/>
              <a:t>/</a:t>
            </a:r>
            <a:r>
              <a:rPr lang="en-US" dirty="0" err="1"/>
              <a:t>CTFd</a:t>
            </a:r>
            <a:r>
              <a:rPr lang="en-US" dirty="0"/>
              <a:t>/ </a:t>
            </a:r>
          </a:p>
          <a:p>
            <a:endParaRPr lang="en-US" dirty="0"/>
          </a:p>
          <a:p>
            <a:r>
              <a:rPr lang="en-US" dirty="0"/>
              <a:t>mount = /="</a:t>
            </a:r>
            <a:r>
              <a:rPr lang="en-US" dirty="0" err="1"/>
              <a:t>CTFd:create_app</a:t>
            </a:r>
            <a:r>
              <a:rPr lang="en-US" dirty="0"/>
              <a:t>()"</a:t>
            </a:r>
          </a:p>
          <a:p>
            <a:endParaRPr lang="en-US" dirty="0"/>
          </a:p>
          <a:p>
            <a:r>
              <a:rPr lang="en-US" dirty="0"/>
              <a:t>plugins-</a:t>
            </a:r>
            <a:r>
              <a:rPr lang="en-US" dirty="0" err="1"/>
              <a:t>dir</a:t>
            </a:r>
            <a:r>
              <a:rPr lang="en-US" dirty="0"/>
              <a:t> = /</a:t>
            </a:r>
            <a:r>
              <a:rPr lang="en-US" dirty="0" err="1"/>
              <a:t>usr</a:t>
            </a:r>
            <a:r>
              <a:rPr lang="en-US" dirty="0"/>
              <a:t>/lib/</a:t>
            </a:r>
            <a:r>
              <a:rPr lang="en-US" dirty="0" err="1"/>
              <a:t>uwsgi</a:t>
            </a:r>
            <a:r>
              <a:rPr lang="en-US" dirty="0"/>
              <a:t>/</a:t>
            </a:r>
          </a:p>
          <a:p>
            <a:r>
              <a:rPr lang="en-US" dirty="0"/>
              <a:t>plugin = /usr/lib/uwsgi/plugins/python3_plugin.so</a:t>
            </a:r>
          </a:p>
          <a:p>
            <a:r>
              <a:rPr lang="en-US" dirty="0"/>
              <a:t>socket= /</a:t>
            </a:r>
            <a:r>
              <a:rPr lang="en-US" dirty="0" err="1"/>
              <a:t>tmp</a:t>
            </a:r>
            <a:r>
              <a:rPr lang="en-US" dirty="0"/>
              <a:t>/</a:t>
            </a:r>
            <a:r>
              <a:rPr lang="en-US" dirty="0" err="1"/>
              <a:t>uwsgi.sock</a:t>
            </a:r>
            <a:endParaRPr lang="en-US" dirty="0"/>
          </a:p>
          <a:p>
            <a:r>
              <a:rPr lang="en-US" dirty="0" err="1"/>
              <a:t>chmod</a:t>
            </a:r>
            <a:r>
              <a:rPr lang="en-US" dirty="0"/>
              <a:t>-socket = 666</a:t>
            </a:r>
          </a:p>
          <a:p>
            <a:r>
              <a:rPr lang="en-US" dirty="0"/>
              <a:t>master=true</a:t>
            </a:r>
          </a:p>
          <a:p>
            <a:r>
              <a:rPr lang="en-US" dirty="0"/>
              <a:t>processes = 10</a:t>
            </a:r>
          </a:p>
          <a:p>
            <a:r>
              <a:rPr lang="en-US" dirty="0"/>
              <a:t>threads = 20</a:t>
            </a:r>
          </a:p>
          <a:p>
            <a:r>
              <a:rPr lang="en-US" dirty="0"/>
              <a:t>max-requests = 100</a:t>
            </a:r>
          </a:p>
          <a:p>
            <a:r>
              <a:rPr lang="en-US" dirty="0"/>
              <a:t>enable-threads = true</a:t>
            </a:r>
          </a:p>
          <a:p>
            <a:r>
              <a:rPr lang="en-US" dirty="0"/>
              <a:t>vacuum = true</a:t>
            </a:r>
          </a:p>
          <a:p>
            <a:r>
              <a:rPr lang="en-US" dirty="0"/>
              <a:t>mod-socket = 666</a:t>
            </a:r>
          </a:p>
          <a:p>
            <a:r>
              <a:rPr lang="en-US" dirty="0"/>
              <a:t>manage-script-name = true</a:t>
            </a:r>
          </a:p>
          <a:p>
            <a:r>
              <a:rPr lang="en-US" dirty="0" err="1"/>
              <a:t>wsgi</a:t>
            </a:r>
            <a:r>
              <a:rPr lang="en-US" dirty="0"/>
              <a:t>-file = wsgi.py</a:t>
            </a:r>
          </a:p>
          <a:p>
            <a:r>
              <a:rPr lang="en-US" dirty="0"/>
              <a:t>callable = app</a:t>
            </a:r>
          </a:p>
          <a:p>
            <a:endParaRPr lang="en-US" dirty="0"/>
          </a:p>
          <a:p>
            <a:r>
              <a:rPr lang="en-US" dirty="0"/>
              <a:t>limit-as = 6144</a:t>
            </a:r>
          </a:p>
          <a:p>
            <a:r>
              <a:rPr lang="en-US" dirty="0"/>
              <a:t>limit-post = 104857600</a:t>
            </a:r>
          </a:p>
          <a:p>
            <a:r>
              <a:rPr lang="en-US" dirty="0"/>
              <a:t>reload-on-as = 1024</a:t>
            </a:r>
          </a:p>
          <a:p>
            <a:r>
              <a:rPr lang="en-US" dirty="0"/>
              <a:t>reload-on-</a:t>
            </a:r>
            <a:r>
              <a:rPr lang="en-US" dirty="0" err="1"/>
              <a:t>rss</a:t>
            </a:r>
            <a:r>
              <a:rPr lang="en-US" dirty="0"/>
              <a:t> = 1024</a:t>
            </a:r>
          </a:p>
          <a:p>
            <a:r>
              <a:rPr lang="en-US" dirty="0"/>
              <a:t>#evil-reload-on-as = 2048</a:t>
            </a:r>
          </a:p>
          <a:p>
            <a:r>
              <a:rPr lang="en-US" dirty="0"/>
              <a:t>#evil-reload-on-rss = 1024</a:t>
            </a:r>
          </a:p>
          <a:p>
            <a:r>
              <a:rPr lang="en-US" dirty="0"/>
              <a:t>#max-requests = 1000</a:t>
            </a:r>
          </a:p>
          <a:p>
            <a:r>
              <a:rPr lang="en-US" dirty="0"/>
              <a:t>#max-worker-lifetime = 600</a:t>
            </a:r>
          </a:p>
          <a:p>
            <a:r>
              <a:rPr lang="en-US" dirty="0"/>
              <a:t>#reload-on-rss = 6144</a:t>
            </a:r>
          </a:p>
          <a:p>
            <a:r>
              <a:rPr lang="en-US" dirty="0"/>
              <a:t>#worker-reload-mercy = 600</a:t>
            </a:r>
          </a:p>
          <a:p>
            <a:endParaRPr lang="en-US" dirty="0"/>
          </a:p>
          <a:p>
            <a:r>
              <a:rPr lang="en-US" dirty="0" err="1"/>
              <a:t>harakiri</a:t>
            </a:r>
            <a:r>
              <a:rPr lang="en-US" dirty="0"/>
              <a:t> = 60</a:t>
            </a:r>
          </a:p>
          <a:p>
            <a:endParaRPr lang="en-US" dirty="0"/>
          </a:p>
          <a:p>
            <a:r>
              <a:rPr lang="en-US" dirty="0"/>
              <a:t>#die-on-term = true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#socket=/tmp/uwsgi.sock</a:t>
            </a:r>
          </a:p>
          <a:p>
            <a:r>
              <a:rPr lang="en-US" dirty="0" err="1"/>
              <a:t>uid</a:t>
            </a:r>
            <a:r>
              <a:rPr lang="en-US" dirty="0"/>
              <a:t> = www-data</a:t>
            </a:r>
          </a:p>
          <a:p>
            <a:r>
              <a:rPr lang="en-US" dirty="0"/>
              <a:t>gid = www-data</a:t>
            </a:r>
          </a:p>
          <a:p>
            <a:r>
              <a:rPr lang="en-US" dirty="0" err="1"/>
              <a:t>daemonize</a:t>
            </a:r>
            <a:r>
              <a:rPr lang="en-US" dirty="0"/>
              <a:t>=/var/log/</a:t>
            </a:r>
            <a:r>
              <a:rPr lang="en-US" dirty="0" err="1"/>
              <a:t>uwsgi</a:t>
            </a:r>
            <a:r>
              <a:rPr lang="en-US" dirty="0"/>
              <a:t>/ctfd.log</a:t>
            </a: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84C31D4B-C2BD-4E51-8FEC-14E1201EDDA3}"/>
              </a:ext>
            </a:extLst>
          </p:cNvPr>
          <p:cNvSpPr/>
          <p:nvPr/>
        </p:nvSpPr>
        <p:spPr>
          <a:xfrm>
            <a:off x="3648075" y="365125"/>
            <a:ext cx="656706" cy="58857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dirty="0"/>
              <a:t>3</a:t>
            </a:r>
            <a:endParaRPr lang="zh-TW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201684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FED50DE0-DB13-4101-978F-D498F0DC0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86660C83-1626-4D2F-9BD0-E8FAB7600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04938"/>
            <a:ext cx="5010150" cy="285750"/>
          </a:xfrm>
          <a:prstGeom prst="rect">
            <a:avLst/>
          </a:prstGeom>
        </p:spPr>
      </p:pic>
      <p:sp>
        <p:nvSpPr>
          <p:cNvPr id="12" name="標題 1">
            <a:extLst>
              <a:ext uri="{FF2B5EF4-FFF2-40B4-BE49-F238E27FC236}">
                <a16:creationId xmlns:a16="http://schemas.microsoft.com/office/drawing/2014/main" id="{58F09364-F799-4F53-AAC0-60CA5F2BE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安裝</a:t>
            </a:r>
            <a:r>
              <a:rPr lang="en-US" altLang="zh-TW" sz="4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CTFd</a:t>
            </a:r>
            <a:endParaRPr lang="en-US" dirty="0"/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5635DA5C-AA2D-4123-9903-E54D52777731}"/>
              </a:ext>
            </a:extLst>
          </p:cNvPr>
          <p:cNvSpPr txBox="1">
            <a:spLocks/>
          </p:cNvSpPr>
          <p:nvPr/>
        </p:nvSpPr>
        <p:spPr>
          <a:xfrm>
            <a:off x="333375" y="1825625"/>
            <a:ext cx="9391649" cy="508024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 err="1"/>
              <a:t>chown</a:t>
            </a:r>
            <a:r>
              <a:rPr lang="en-US" altLang="zh-TW" dirty="0"/>
              <a:t> -R </a:t>
            </a:r>
            <a:r>
              <a:rPr lang="en-US" altLang="zh-TW" dirty="0" err="1"/>
              <a:t>www-data:www-data</a:t>
            </a:r>
            <a:r>
              <a:rPr lang="en-US" altLang="zh-TW" dirty="0"/>
              <a:t> /home/</a:t>
            </a:r>
            <a:r>
              <a:rPr lang="en-US" altLang="zh-TW" dirty="0" err="1"/>
              <a:t>ksu</a:t>
            </a:r>
            <a:r>
              <a:rPr lang="en-US" altLang="zh-TW" dirty="0"/>
              <a:t>/</a:t>
            </a:r>
            <a:r>
              <a:rPr lang="en-US" altLang="zh-TW" dirty="0" err="1"/>
              <a:t>CTFd</a:t>
            </a:r>
            <a:r>
              <a:rPr lang="en-US" altLang="zh-TW" dirty="0"/>
              <a:t>/</a:t>
            </a:r>
          </a:p>
          <a:p>
            <a:r>
              <a:rPr lang="zh-TW" altLang="en-US" dirty="0"/>
              <a:t>更改</a:t>
            </a:r>
            <a:r>
              <a:rPr lang="en-US" altLang="zh-TW" dirty="0" err="1"/>
              <a:t>CTFd</a:t>
            </a:r>
            <a:r>
              <a:rPr lang="zh-TW" altLang="en-US" dirty="0"/>
              <a:t>主目錄權限</a:t>
            </a:r>
            <a:endParaRPr lang="en-US" altLang="zh-TW" dirty="0"/>
          </a:p>
          <a:p>
            <a:r>
              <a:rPr lang="en-US" altLang="zh-TW" dirty="0" err="1"/>
              <a:t>sudo</a:t>
            </a:r>
            <a:r>
              <a:rPr lang="en-US" altLang="zh-TW" dirty="0"/>
              <a:t> ln -s 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uwsgi</a:t>
            </a:r>
            <a:r>
              <a:rPr lang="en-US" altLang="zh-TW" dirty="0"/>
              <a:t>/apps-available/uwsgi.ini 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uwsgi</a:t>
            </a:r>
            <a:r>
              <a:rPr lang="en-US" altLang="zh-TW" dirty="0"/>
              <a:t>/apps-enabled/uwsgi.ini</a:t>
            </a:r>
          </a:p>
          <a:p>
            <a:r>
              <a:rPr lang="zh-TW" altLang="en-US" dirty="0"/>
              <a:t>鏈結 </a:t>
            </a:r>
            <a:r>
              <a:rPr lang="en-US" altLang="zh-TW" dirty="0" err="1"/>
              <a:t>uwsgi</a:t>
            </a:r>
            <a:r>
              <a:rPr lang="zh-TW" altLang="en-US" dirty="0"/>
              <a:t> 鏈結</a:t>
            </a:r>
            <a:endParaRPr lang="en-US" altLang="zh-TW" dirty="0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3B21D9CE-A25F-448A-93B9-53366BFCD0E4}"/>
              </a:ext>
            </a:extLst>
          </p:cNvPr>
          <p:cNvSpPr/>
          <p:nvPr/>
        </p:nvSpPr>
        <p:spPr>
          <a:xfrm>
            <a:off x="457199" y="1825625"/>
            <a:ext cx="8372475" cy="381546"/>
          </a:xfrm>
          <a:prstGeom prst="roundRect">
            <a:avLst/>
          </a:prstGeom>
          <a:noFill/>
          <a:ln w="47625">
            <a:solidFill>
              <a:srgbClr val="C0000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8417F8ED-ED6F-483B-B553-00C054B73206}"/>
              </a:ext>
            </a:extLst>
          </p:cNvPr>
          <p:cNvSpPr/>
          <p:nvPr/>
        </p:nvSpPr>
        <p:spPr>
          <a:xfrm>
            <a:off x="333374" y="2891121"/>
            <a:ext cx="7381875" cy="852203"/>
          </a:xfrm>
          <a:prstGeom prst="roundRect">
            <a:avLst/>
          </a:prstGeom>
          <a:noFill/>
          <a:ln w="47625">
            <a:solidFill>
              <a:srgbClr val="C0000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FFBDD441-2DF2-4FCC-899B-3E9D0F9BA046}"/>
              </a:ext>
            </a:extLst>
          </p:cNvPr>
          <p:cNvSpPr/>
          <p:nvPr/>
        </p:nvSpPr>
        <p:spPr>
          <a:xfrm>
            <a:off x="6562725" y="1237054"/>
            <a:ext cx="656706" cy="58857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dirty="0"/>
              <a:t>1</a:t>
            </a:r>
            <a:endParaRPr lang="zh-TW" altLang="en-US" sz="3000" dirty="0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DDD8E2A0-803E-49D0-88E6-BAEB8413D522}"/>
              </a:ext>
            </a:extLst>
          </p:cNvPr>
          <p:cNvSpPr/>
          <p:nvPr/>
        </p:nvSpPr>
        <p:spPr>
          <a:xfrm>
            <a:off x="3977722" y="2308900"/>
            <a:ext cx="656706" cy="58857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dirty="0"/>
              <a:t>2</a:t>
            </a:r>
            <a:endParaRPr lang="zh-TW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137253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9CEB87-D5CC-47B0-8245-7B13D0BB6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10.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安裝</a:t>
            </a:r>
            <a:r>
              <a:rPr lang="en-US" altLang="zh-TW" sz="4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CTFd</a:t>
            </a:r>
            <a:endParaRPr 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470DCC7-F0FB-4686-BF1D-584863299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7D6F669-F98E-44F6-80F2-B98BC0D82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4562832" cy="3290888"/>
          </a:xfrm>
          <a:prstGeom prst="rect">
            <a:avLst/>
          </a:prstGeo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B2ADE2A-C980-429B-93FE-B5B00144E493}"/>
              </a:ext>
            </a:extLst>
          </p:cNvPr>
          <p:cNvSpPr txBox="1">
            <a:spLocks/>
          </p:cNvSpPr>
          <p:nvPr/>
        </p:nvSpPr>
        <p:spPr>
          <a:xfrm>
            <a:off x="4781551" y="1657349"/>
            <a:ext cx="7323950" cy="508024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1.</a:t>
            </a:r>
            <a:r>
              <a:rPr lang="zh-TW" altLang="en-US" dirty="0"/>
              <a:t>更改</a:t>
            </a:r>
            <a:r>
              <a:rPr lang="en-US" altLang="zh-TW" dirty="0" err="1"/>
              <a:t>CTFd</a:t>
            </a:r>
            <a:r>
              <a:rPr lang="zh-TW" altLang="en-US" dirty="0"/>
              <a:t>中的</a:t>
            </a:r>
            <a:r>
              <a:rPr lang="en-US" altLang="zh-TW" dirty="0" err="1"/>
              <a:t>nginx</a:t>
            </a:r>
            <a:r>
              <a:rPr lang="zh-TW" altLang="en-US" dirty="0"/>
              <a:t>設定</a:t>
            </a:r>
            <a:endParaRPr lang="en-US" altLang="zh-TW" dirty="0"/>
          </a:p>
          <a:p>
            <a:pPr lvl="1"/>
            <a:r>
              <a:rPr lang="en-US" sz="1800" dirty="0"/>
              <a:t>1-1. </a:t>
            </a:r>
            <a:r>
              <a:rPr lang="fr-FR" dirty="0"/>
              <a:t>sudo rm /etc/nginx/sites-available/default</a:t>
            </a:r>
          </a:p>
          <a:p>
            <a:pPr lvl="1"/>
            <a:r>
              <a:rPr lang="en-US" sz="1800" dirty="0"/>
              <a:t>1-2</a:t>
            </a:r>
            <a:r>
              <a:rPr lang="en-US" dirty="0"/>
              <a:t>. </a:t>
            </a:r>
            <a:r>
              <a:rPr lang="fr-FR" altLang="zh-TW" dirty="0"/>
              <a:t>sudo vim /etc/nginx/sites-available/default</a:t>
            </a:r>
            <a:endParaRPr lang="en-US" altLang="zh-TW" dirty="0"/>
          </a:p>
          <a:p>
            <a:pPr lvl="1"/>
            <a:endParaRPr lang="en-US" dirty="0"/>
          </a:p>
          <a:p>
            <a:pPr lvl="1"/>
            <a:r>
              <a:rPr lang="zh-TW" altLang="en-US" dirty="0"/>
              <a:t>請至下一頁複製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進入文件按</a:t>
            </a:r>
            <a:r>
              <a:rPr lang="en-US" altLang="zh-TW" dirty="0" err="1"/>
              <a:t>i</a:t>
            </a:r>
            <a:r>
              <a:rPr lang="zh-TW" altLang="en-US" dirty="0"/>
              <a:t>編輯</a:t>
            </a:r>
            <a:endParaRPr lang="en-US" dirty="0"/>
          </a:p>
          <a:p>
            <a:pPr lvl="1"/>
            <a:r>
              <a:rPr lang="en-US" altLang="zh-TW" dirty="0" err="1"/>
              <a:t>Ctrl+c</a:t>
            </a:r>
            <a:r>
              <a:rPr lang="zh-TW" altLang="en-US" dirty="0"/>
              <a:t> 進入指令模式</a:t>
            </a:r>
          </a:p>
          <a:p>
            <a:pPr lvl="1"/>
            <a:r>
              <a:rPr lang="en-US" altLang="zh-TW" dirty="0"/>
              <a:t>:</a:t>
            </a:r>
            <a:r>
              <a:rPr lang="en-US" altLang="zh-TW" dirty="0" err="1"/>
              <a:t>wq</a:t>
            </a:r>
            <a:r>
              <a:rPr lang="en-US" altLang="zh-TW" dirty="0"/>
              <a:t>!</a:t>
            </a:r>
            <a:r>
              <a:rPr lang="zh-TW" altLang="en-US" dirty="0"/>
              <a:t>強制寫入即離開</a:t>
            </a:r>
            <a:endParaRPr lang="en-US" altLang="zh-TW" dirty="0"/>
          </a:p>
          <a:p>
            <a:pPr lvl="1"/>
            <a:endParaRPr lang="en-US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9BA7E1BE-A21A-4EE8-9202-30E9D9403432}"/>
              </a:ext>
            </a:extLst>
          </p:cNvPr>
          <p:cNvSpPr/>
          <p:nvPr/>
        </p:nvSpPr>
        <p:spPr>
          <a:xfrm>
            <a:off x="5314533" y="2957796"/>
            <a:ext cx="6749335" cy="3252503"/>
          </a:xfrm>
          <a:prstGeom prst="roundRect">
            <a:avLst/>
          </a:prstGeom>
          <a:noFill/>
          <a:ln w="47625">
            <a:solidFill>
              <a:srgbClr val="C0000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09D07F72-A78B-40FE-85AF-D960F7F25051}"/>
              </a:ext>
            </a:extLst>
          </p:cNvPr>
          <p:cNvSpPr/>
          <p:nvPr/>
        </p:nvSpPr>
        <p:spPr>
          <a:xfrm>
            <a:off x="5586045" y="2157696"/>
            <a:ext cx="6196380" cy="766763"/>
          </a:xfrm>
          <a:prstGeom prst="roundRect">
            <a:avLst/>
          </a:prstGeom>
          <a:noFill/>
          <a:ln w="47625">
            <a:solidFill>
              <a:srgbClr val="C0000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597E3551-4AB4-4CCC-8841-00817AFB0D1E}"/>
              </a:ext>
            </a:extLst>
          </p:cNvPr>
          <p:cNvSpPr/>
          <p:nvPr/>
        </p:nvSpPr>
        <p:spPr>
          <a:xfrm>
            <a:off x="9239250" y="1563677"/>
            <a:ext cx="656706" cy="58857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dirty="0"/>
              <a:t>1</a:t>
            </a:r>
            <a:endParaRPr lang="zh-TW" altLang="en-US" sz="3000" dirty="0"/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4830B4CD-9C50-4546-8C12-69C6AB30E2B4}"/>
              </a:ext>
            </a:extLst>
          </p:cNvPr>
          <p:cNvSpPr/>
          <p:nvPr/>
        </p:nvSpPr>
        <p:spPr>
          <a:xfrm rot="10800000">
            <a:off x="4210050" y="3429000"/>
            <a:ext cx="962025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74D3A878-33FF-4FB7-922C-8737ACB6A90D}"/>
              </a:ext>
            </a:extLst>
          </p:cNvPr>
          <p:cNvSpPr/>
          <p:nvPr/>
        </p:nvSpPr>
        <p:spPr>
          <a:xfrm>
            <a:off x="4491627" y="2760545"/>
            <a:ext cx="656706" cy="58857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dirty="0"/>
              <a:t>2</a:t>
            </a:r>
            <a:endParaRPr lang="zh-TW" altLang="en-US" sz="3000" dirty="0"/>
          </a:p>
        </p:txBody>
      </p:sp>
    </p:spTree>
    <p:extLst>
      <p:ext uri="{BB962C8B-B14F-4D97-AF65-F5344CB8AC3E}">
        <p14:creationId xmlns:p14="http://schemas.microsoft.com/office/powerpoint/2010/main" val="40216230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5D36C0-9CCD-469E-834C-4C5FF882C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78DF52-3959-4490-834B-A2ABE3A67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450" y="1905000"/>
            <a:ext cx="10420349" cy="4271963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server {</a:t>
            </a:r>
          </a:p>
          <a:p>
            <a:r>
              <a:rPr lang="en-US" dirty="0"/>
              <a:t>        listen 80 </a:t>
            </a:r>
            <a:r>
              <a:rPr lang="en-US" dirty="0" err="1"/>
              <a:t>default_server</a:t>
            </a:r>
            <a:r>
              <a:rPr lang="en-US" dirty="0"/>
              <a:t>;</a:t>
            </a:r>
          </a:p>
          <a:p>
            <a:r>
              <a:rPr lang="en-US" dirty="0"/>
              <a:t>        listen [::]:80 </a:t>
            </a:r>
            <a:r>
              <a:rPr lang="en-US" dirty="0" err="1"/>
              <a:t>default_server</a:t>
            </a:r>
            <a:r>
              <a:rPr lang="en-US" dirty="0"/>
              <a:t>;</a:t>
            </a:r>
          </a:p>
          <a:p>
            <a:r>
              <a:rPr lang="en-US" dirty="0"/>
              <a:t>	root /home/</a:t>
            </a:r>
            <a:r>
              <a:rPr lang="en-US" dirty="0" err="1"/>
              <a:t>ksu</a:t>
            </a:r>
            <a:r>
              <a:rPr lang="en-US" dirty="0"/>
              <a:t>/</a:t>
            </a:r>
            <a:r>
              <a:rPr lang="en-US" dirty="0" err="1"/>
              <a:t>CTFd</a:t>
            </a:r>
            <a:r>
              <a:rPr lang="en-US" dirty="0"/>
              <a:t>; </a:t>
            </a:r>
          </a:p>
          <a:p>
            <a:r>
              <a:rPr lang="en-US" dirty="0"/>
              <a:t>	index index.html index.htm index.nginx-debian.html;</a:t>
            </a:r>
          </a:p>
          <a:p>
            <a:endParaRPr lang="en-US" dirty="0"/>
          </a:p>
          <a:p>
            <a:r>
              <a:rPr lang="en-US" dirty="0"/>
              <a:t>        #server_name 120.114.62.218;</a:t>
            </a:r>
          </a:p>
          <a:p>
            <a:endParaRPr lang="en-US" dirty="0"/>
          </a:p>
          <a:p>
            <a:r>
              <a:rPr lang="en-US" dirty="0"/>
              <a:t>	location / {</a:t>
            </a:r>
          </a:p>
          <a:p>
            <a:r>
              <a:rPr lang="en-US" dirty="0"/>
              <a:t>             #try_files $</a:t>
            </a:r>
            <a:r>
              <a:rPr lang="en-US" dirty="0" err="1"/>
              <a:t>uri</a:t>
            </a:r>
            <a:r>
              <a:rPr lang="en-US" dirty="0"/>
              <a:t> $</a:t>
            </a:r>
            <a:r>
              <a:rPr lang="en-US" dirty="0" err="1"/>
              <a:t>uri</a:t>
            </a:r>
            <a:r>
              <a:rPr lang="en-US" dirty="0"/>
              <a:t>/ =404;</a:t>
            </a:r>
          </a:p>
          <a:p>
            <a:r>
              <a:rPr lang="en-US" dirty="0"/>
              <a:t>             root /home/</a:t>
            </a:r>
            <a:r>
              <a:rPr lang="en-US" dirty="0" err="1"/>
              <a:t>ksu</a:t>
            </a:r>
            <a:r>
              <a:rPr lang="en-US" dirty="0"/>
              <a:t>/</a:t>
            </a:r>
            <a:r>
              <a:rPr lang="en-US" dirty="0" err="1"/>
              <a:t>CTFd</a:t>
            </a:r>
            <a:r>
              <a:rPr lang="en-US" dirty="0"/>
              <a:t>;</a:t>
            </a:r>
          </a:p>
          <a:p>
            <a:r>
              <a:rPr lang="en-US" dirty="0"/>
              <a:t>             include </a:t>
            </a:r>
            <a:r>
              <a:rPr lang="en-US" dirty="0" err="1"/>
              <a:t>uwsgi_params</a:t>
            </a:r>
            <a:r>
              <a:rPr lang="en-US" dirty="0"/>
              <a:t>;</a:t>
            </a:r>
          </a:p>
          <a:p>
            <a:r>
              <a:rPr lang="en-US" dirty="0"/>
              <a:t>             </a:t>
            </a:r>
            <a:r>
              <a:rPr lang="en-US" dirty="0" err="1"/>
              <a:t>uwsgi_pass</a:t>
            </a:r>
            <a:r>
              <a:rPr lang="en-US" dirty="0"/>
              <a:t> </a:t>
            </a:r>
            <a:r>
              <a:rPr lang="en-US" dirty="0" err="1"/>
              <a:t>unix</a:t>
            </a:r>
            <a:r>
              <a:rPr lang="en-US" dirty="0"/>
              <a:t>:/</a:t>
            </a:r>
            <a:r>
              <a:rPr lang="en-US" dirty="0" err="1"/>
              <a:t>tmp</a:t>
            </a:r>
            <a:r>
              <a:rPr lang="en-US" dirty="0"/>
              <a:t>/</a:t>
            </a:r>
            <a:r>
              <a:rPr lang="en-US" dirty="0" err="1"/>
              <a:t>uwsgi.sock</a:t>
            </a:r>
            <a:r>
              <a:rPr lang="en-US" dirty="0"/>
              <a:t>;</a:t>
            </a:r>
          </a:p>
          <a:p>
            <a:r>
              <a:rPr lang="en-US" dirty="0"/>
              <a:t>             </a:t>
            </a:r>
            <a:r>
              <a:rPr lang="en-US" dirty="0" err="1"/>
              <a:t>uwsgi_read_timeout</a:t>
            </a:r>
            <a:r>
              <a:rPr lang="en-US" dirty="0"/>
              <a:t> 300s;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	location /static {</a:t>
            </a:r>
          </a:p>
          <a:p>
            <a:r>
              <a:rPr lang="en-US" dirty="0"/>
              <a:t>               root /home/</a:t>
            </a:r>
            <a:r>
              <a:rPr lang="en-US" dirty="0" err="1"/>
              <a:t>ksu</a:t>
            </a:r>
            <a:r>
              <a:rPr lang="en-US" dirty="0"/>
              <a:t>/</a:t>
            </a:r>
            <a:r>
              <a:rPr lang="en-US" dirty="0" err="1"/>
              <a:t>CTFd</a:t>
            </a:r>
            <a:r>
              <a:rPr lang="en-US" dirty="0"/>
              <a:t>/</a:t>
            </a:r>
            <a:r>
              <a:rPr lang="en-US" dirty="0" err="1"/>
              <a:t>CTFd</a:t>
            </a:r>
            <a:r>
              <a:rPr lang="en-US" dirty="0"/>
              <a:t>/themes/core/static/; 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	</a:t>
            </a:r>
            <a:r>
              <a:rPr lang="en-US" dirty="0" err="1"/>
              <a:t>client_max_body_size</a:t>
            </a:r>
            <a:r>
              <a:rPr lang="en-US" dirty="0"/>
              <a:t> 1000m;</a:t>
            </a:r>
          </a:p>
          <a:p>
            <a:r>
              <a:rPr lang="en-US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2686239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966422-429E-46BA-8B87-F6ED15CD8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11.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安裝</a:t>
            </a:r>
            <a:r>
              <a:rPr lang="en-US" altLang="zh-TW" sz="4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CTFd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FA5BF1-48D9-483F-93E0-55A267175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855" y="2676084"/>
            <a:ext cx="10515600" cy="494665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uwsgi</a:t>
            </a:r>
            <a:r>
              <a:rPr lang="en-US" dirty="0"/>
              <a:t> -d --</a:t>
            </a:r>
            <a:r>
              <a:rPr lang="en-US" dirty="0" err="1"/>
              <a:t>ini</a:t>
            </a:r>
            <a:r>
              <a:rPr lang="en-US" dirty="0"/>
              <a:t>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uwsgi</a:t>
            </a:r>
            <a:r>
              <a:rPr lang="en-US" dirty="0"/>
              <a:t>/apps-enabled/uwsgi.ini</a:t>
            </a:r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pkill</a:t>
            </a:r>
            <a:r>
              <a:rPr lang="en-US" dirty="0"/>
              <a:t> </a:t>
            </a:r>
            <a:r>
              <a:rPr lang="en-US" dirty="0" err="1"/>
              <a:t>uwsgi</a:t>
            </a:r>
            <a:r>
              <a:rPr lang="en-US" dirty="0"/>
              <a:t> -9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FDD8262-8C87-4431-9B8F-46323ECA0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805" y="4208589"/>
            <a:ext cx="4934639" cy="22863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95A52B5-695C-446A-8167-92FD08044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51" y="4572158"/>
            <a:ext cx="6620799" cy="70494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AFD10F6-AACC-4223-9568-F85B99D98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351" y="5412043"/>
            <a:ext cx="1790950" cy="247685"/>
          </a:xfrm>
          <a:prstGeom prst="rect">
            <a:avLst/>
          </a:prstGeom>
        </p:spPr>
      </p:pic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FF8FF8EC-33AC-4F2F-A1D1-C6789F72F758}"/>
              </a:ext>
            </a:extLst>
          </p:cNvPr>
          <p:cNvSpPr txBox="1">
            <a:spLocks/>
          </p:cNvSpPr>
          <p:nvPr/>
        </p:nvSpPr>
        <p:spPr>
          <a:xfrm>
            <a:off x="440015" y="2169219"/>
            <a:ext cx="6907515" cy="241641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1.</a:t>
            </a:r>
            <a:r>
              <a:rPr lang="zh-TW" altLang="en-US" dirty="0"/>
              <a:t>新增</a:t>
            </a:r>
            <a:r>
              <a:rPr lang="en-US" altLang="zh-TW" dirty="0" err="1"/>
              <a:t>CTFd</a:t>
            </a:r>
            <a:r>
              <a:rPr lang="zh-TW" altLang="en-US" dirty="0"/>
              <a:t>中的開啟文件</a:t>
            </a:r>
            <a:endParaRPr lang="en-US" altLang="zh-TW" dirty="0"/>
          </a:p>
          <a:p>
            <a:pPr lvl="1"/>
            <a:r>
              <a:rPr lang="en-US" sz="1800" dirty="0"/>
              <a:t>1-1. </a:t>
            </a:r>
            <a:r>
              <a:rPr lang="fr-FR" dirty="0"/>
              <a:t>sudo vim start.sh</a:t>
            </a:r>
          </a:p>
          <a:p>
            <a:pPr lvl="1"/>
            <a:r>
              <a:rPr lang="en-US" sz="1800" dirty="0"/>
              <a:t>1-2</a:t>
            </a:r>
            <a:r>
              <a:rPr lang="en-US" dirty="0"/>
              <a:t>. </a:t>
            </a:r>
            <a:r>
              <a:rPr lang="fr-FR" dirty="0"/>
              <a:t>sudo vim restart.sh</a:t>
            </a:r>
          </a:p>
          <a:p>
            <a:pPr lvl="1"/>
            <a:r>
              <a:rPr lang="en-US" sz="1800" dirty="0"/>
              <a:t>1-3</a:t>
            </a:r>
            <a:r>
              <a:rPr lang="en-US" dirty="0"/>
              <a:t>. </a:t>
            </a:r>
            <a:r>
              <a:rPr lang="fr-FR" dirty="0"/>
              <a:t>sudo vim stop.sh</a:t>
            </a:r>
          </a:p>
          <a:p>
            <a:pPr lvl="1"/>
            <a:r>
              <a:rPr lang="zh-TW" altLang="en-US" dirty="0"/>
              <a:t>內容依序如下</a:t>
            </a:r>
            <a:endParaRPr lang="en-US" altLang="zh-TW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93E3119B-014B-47DF-8080-7DA2159A25E7}"/>
              </a:ext>
            </a:extLst>
          </p:cNvPr>
          <p:cNvSpPr/>
          <p:nvPr/>
        </p:nvSpPr>
        <p:spPr>
          <a:xfrm>
            <a:off x="228717" y="2133600"/>
            <a:ext cx="6238875" cy="2009123"/>
          </a:xfrm>
          <a:prstGeom prst="roundRect">
            <a:avLst/>
          </a:prstGeom>
          <a:noFill/>
          <a:ln w="47625">
            <a:solidFill>
              <a:srgbClr val="C0000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875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F140AC-2C80-4535-ADC7-0C905B422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12.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開啟</a:t>
            </a:r>
            <a:r>
              <a:rPr lang="en-US" altLang="zh-TW" sz="4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CTFd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686B57-AC95-4CB5-9944-7D46A0106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uwsgi</a:t>
            </a:r>
            <a:r>
              <a:rPr lang="en-US" dirty="0"/>
              <a:t> -d --</a:t>
            </a:r>
            <a:r>
              <a:rPr lang="en-US" dirty="0" err="1"/>
              <a:t>ini</a:t>
            </a:r>
            <a:r>
              <a:rPr lang="en-US" dirty="0"/>
              <a:t>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uwsgi</a:t>
            </a:r>
            <a:r>
              <a:rPr lang="en-US" dirty="0"/>
              <a:t>/apps-enabled/uwsgi.ini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926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 err="1"/>
              <a:t>CTFd</a:t>
            </a:r>
            <a:r>
              <a:rPr lang="zh-TW" altLang="en-US" sz="6000" b="1" dirty="0"/>
              <a:t>網頁端</a:t>
            </a:r>
            <a:endParaRPr lang="en-US" altLang="zh-TW" sz="6000" b="1" dirty="0"/>
          </a:p>
        </p:txBody>
      </p:sp>
    </p:spTree>
    <p:extLst>
      <p:ext uri="{BB962C8B-B14F-4D97-AF65-F5344CB8AC3E}">
        <p14:creationId xmlns:p14="http://schemas.microsoft.com/office/powerpoint/2010/main" val="31161993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9ECBD1-F5B8-4811-976F-93F3B44E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輸入平台平稱</a:t>
            </a:r>
            <a:r>
              <a:rPr lang="en-US" altLang="zh-TW" dirty="0"/>
              <a:t>(</a:t>
            </a:r>
            <a:r>
              <a:rPr lang="zh-TW" altLang="en-US" dirty="0"/>
              <a:t>預設</a:t>
            </a:r>
            <a:r>
              <a:rPr lang="en-US" altLang="zh-TW" dirty="0" err="1"/>
              <a:t>CTFd</a:t>
            </a:r>
            <a:r>
              <a:rPr lang="en-US" altLang="zh-TW" dirty="0"/>
              <a:t>)</a:t>
            </a:r>
            <a:endParaRPr 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C00D078-EDE2-488F-844B-D161EC828F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68475"/>
            <a:ext cx="6941043" cy="4351338"/>
          </a:xfrm>
        </p:spPr>
      </p:pic>
      <p:sp>
        <p:nvSpPr>
          <p:cNvPr id="4" name="矩形: 圓角 3">
            <a:extLst>
              <a:ext uri="{FF2B5EF4-FFF2-40B4-BE49-F238E27FC236}">
                <a16:creationId xmlns:a16="http://schemas.microsoft.com/office/drawing/2014/main" id="{E8E5E69B-1D96-4284-8DE2-35346C498E83}"/>
              </a:ext>
            </a:extLst>
          </p:cNvPr>
          <p:cNvSpPr/>
          <p:nvPr/>
        </p:nvSpPr>
        <p:spPr>
          <a:xfrm>
            <a:off x="2486026" y="3495676"/>
            <a:ext cx="3905250" cy="590550"/>
          </a:xfrm>
          <a:prstGeom prst="roundRect">
            <a:avLst/>
          </a:prstGeom>
          <a:noFill/>
          <a:ln w="47625">
            <a:solidFill>
              <a:srgbClr val="C0000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501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8F4428-848C-4EA6-85AA-8E3E99E1C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選擇模式</a:t>
            </a:r>
            <a:r>
              <a:rPr lang="en-US" altLang="zh-TW" dirty="0"/>
              <a:t>(</a:t>
            </a:r>
            <a:r>
              <a:rPr lang="zh-TW" altLang="en-US" dirty="0"/>
              <a:t>預設</a:t>
            </a:r>
            <a:r>
              <a:rPr lang="en-US" altLang="zh-TW" dirty="0"/>
              <a:t>User Mode)</a:t>
            </a:r>
            <a:endParaRPr 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1DAE446D-83D8-45FB-8219-73FA937F71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68475"/>
            <a:ext cx="6741748" cy="4351338"/>
          </a:xfrm>
        </p:spPr>
      </p:pic>
      <p:sp>
        <p:nvSpPr>
          <p:cNvPr id="4" name="矩形: 圓角 3">
            <a:extLst>
              <a:ext uri="{FF2B5EF4-FFF2-40B4-BE49-F238E27FC236}">
                <a16:creationId xmlns:a16="http://schemas.microsoft.com/office/drawing/2014/main" id="{30BCADF3-5820-4D82-98D6-BF3C3527B225}"/>
              </a:ext>
            </a:extLst>
          </p:cNvPr>
          <p:cNvSpPr/>
          <p:nvPr/>
        </p:nvSpPr>
        <p:spPr>
          <a:xfrm>
            <a:off x="4048125" y="3944144"/>
            <a:ext cx="2276476" cy="1732756"/>
          </a:xfrm>
          <a:prstGeom prst="roundRect">
            <a:avLst/>
          </a:prstGeom>
          <a:noFill/>
          <a:ln w="47625">
            <a:solidFill>
              <a:srgbClr val="C0000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458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1658F2-A4B9-444C-8CA6-702C766AD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新增管理員</a:t>
            </a:r>
            <a:endParaRPr 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4E648F1-DC52-4536-8C84-80ACAA656B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1663"/>
            <a:ext cx="5869825" cy="4351338"/>
          </a:xfrm>
        </p:spPr>
      </p:pic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64F29E60-D6A6-457D-BF13-73BCDDBB814B}"/>
              </a:ext>
            </a:extLst>
          </p:cNvPr>
          <p:cNvSpPr txBox="1">
            <a:spLocks/>
          </p:cNvSpPr>
          <p:nvPr/>
        </p:nvSpPr>
        <p:spPr>
          <a:xfrm>
            <a:off x="7238342" y="1847851"/>
            <a:ext cx="4372633" cy="508024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1. </a:t>
            </a:r>
            <a:r>
              <a:rPr lang="zh-TW" altLang="en-US" dirty="0"/>
              <a:t>管理員帳戶</a:t>
            </a:r>
            <a:endParaRPr lang="en-US" altLang="zh-TW" dirty="0"/>
          </a:p>
          <a:p>
            <a:pPr lvl="2"/>
            <a:r>
              <a:rPr lang="zh-TW" altLang="en-US" dirty="0"/>
              <a:t>帳號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ksu</a:t>
            </a:r>
            <a:endParaRPr lang="en-US" altLang="zh-TW" dirty="0"/>
          </a:p>
          <a:p>
            <a:pPr lvl="2"/>
            <a:r>
              <a:rPr lang="zh-TW" altLang="en-US" dirty="0"/>
              <a:t>密碼</a:t>
            </a:r>
            <a:r>
              <a:rPr lang="en-US" altLang="zh-TW" dirty="0"/>
              <a:t>: Ksu@0956327000</a:t>
            </a:r>
          </a:p>
          <a:p>
            <a:pPr lvl="2"/>
            <a:r>
              <a:rPr lang="zh-TW" altLang="en-US" dirty="0"/>
              <a:t>電郵</a:t>
            </a:r>
            <a:r>
              <a:rPr lang="en-US" altLang="zh-TW" dirty="0"/>
              <a:t>:</a:t>
            </a:r>
            <a:r>
              <a:rPr lang="en-US" altLang="zh-TW" dirty="0" err="1"/>
              <a:t>a@a.a.a</a:t>
            </a:r>
            <a:endParaRPr lang="en-US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B4D5F738-4EF7-4F0B-BAAB-78FD1D21364F}"/>
              </a:ext>
            </a:extLst>
          </p:cNvPr>
          <p:cNvSpPr/>
          <p:nvPr/>
        </p:nvSpPr>
        <p:spPr>
          <a:xfrm>
            <a:off x="9085219" y="2338582"/>
            <a:ext cx="483596" cy="356616"/>
          </a:xfrm>
          <a:prstGeom prst="roundRect">
            <a:avLst/>
          </a:prstGeom>
          <a:noFill/>
          <a:ln w="47625">
            <a:solidFill>
              <a:srgbClr val="0070C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976666F9-75C2-4CE6-A0B6-41F27DCDAB3A}"/>
              </a:ext>
            </a:extLst>
          </p:cNvPr>
          <p:cNvSpPr/>
          <p:nvPr/>
        </p:nvSpPr>
        <p:spPr>
          <a:xfrm>
            <a:off x="9085219" y="2674053"/>
            <a:ext cx="1902162" cy="356616"/>
          </a:xfrm>
          <a:prstGeom prst="roundRect">
            <a:avLst/>
          </a:prstGeom>
          <a:noFill/>
          <a:ln w="47625">
            <a:solidFill>
              <a:srgbClr val="0070C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8C32B4F4-E76C-4D00-B63F-9FC24C45F3C7}"/>
              </a:ext>
            </a:extLst>
          </p:cNvPr>
          <p:cNvSpPr/>
          <p:nvPr/>
        </p:nvSpPr>
        <p:spPr>
          <a:xfrm>
            <a:off x="1820487" y="3456782"/>
            <a:ext cx="3905250" cy="2448718"/>
          </a:xfrm>
          <a:prstGeom prst="roundRect">
            <a:avLst/>
          </a:prstGeom>
          <a:noFill/>
          <a:ln w="47625">
            <a:solidFill>
              <a:srgbClr val="C0000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70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E06687-CC1E-41E6-9962-604CBB0DB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下載</a:t>
            </a:r>
            <a:r>
              <a:rPr lang="en-US" altLang="zh-TW" dirty="0"/>
              <a:t>ubuntu20.04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0EE539-A7C7-436E-B8AA-0E34BA24F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http://www.releases.ubuntu.com/20.04/ubuntu-20.04.3-live-server-amd64.iso</a:t>
            </a:r>
            <a:endParaRPr lang="en-US" dirty="0"/>
          </a:p>
          <a:p>
            <a:r>
              <a:rPr lang="zh-TW" altLang="en-US" dirty="0"/>
              <a:t>有的話不用載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4547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7E377E-9599-4C40-98FC-CFD207C32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點擊</a:t>
            </a:r>
            <a:r>
              <a:rPr lang="en-US" altLang="zh-TW" dirty="0"/>
              <a:t>Finish</a:t>
            </a:r>
            <a:endParaRPr 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911ECDC-C25B-4046-9E32-1E869F92F4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450089" cy="4351338"/>
          </a:xfrm>
        </p:spPr>
      </p:pic>
      <p:sp>
        <p:nvSpPr>
          <p:cNvPr id="4" name="矩形: 圓角 3">
            <a:extLst>
              <a:ext uri="{FF2B5EF4-FFF2-40B4-BE49-F238E27FC236}">
                <a16:creationId xmlns:a16="http://schemas.microsoft.com/office/drawing/2014/main" id="{3EF34380-9C3E-4DF0-A5C6-BCFF345B4319}"/>
              </a:ext>
            </a:extLst>
          </p:cNvPr>
          <p:cNvSpPr/>
          <p:nvPr/>
        </p:nvSpPr>
        <p:spPr>
          <a:xfrm>
            <a:off x="5495925" y="5167312"/>
            <a:ext cx="733425" cy="590550"/>
          </a:xfrm>
          <a:prstGeom prst="roundRect">
            <a:avLst/>
          </a:prstGeom>
          <a:noFill/>
          <a:ln w="47625">
            <a:solidFill>
              <a:srgbClr val="C0000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278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 err="1"/>
              <a:t>CTFd</a:t>
            </a:r>
            <a:r>
              <a:rPr lang="zh-TW" altLang="en-US" sz="6000" b="1" dirty="0"/>
              <a:t>匯入資料</a:t>
            </a:r>
            <a:endParaRPr lang="en-US" altLang="zh-TW" sz="6000" b="1" dirty="0"/>
          </a:p>
        </p:txBody>
      </p:sp>
    </p:spTree>
    <p:extLst>
      <p:ext uri="{BB962C8B-B14F-4D97-AF65-F5344CB8AC3E}">
        <p14:creationId xmlns:p14="http://schemas.microsoft.com/office/powerpoint/2010/main" val="30360215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2CC47E-0649-4F5A-A067-13FED6A3F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點選右上角 </a:t>
            </a:r>
            <a:r>
              <a:rPr lang="en-US" altLang="zh-TW" dirty="0"/>
              <a:t>Admin Panel</a:t>
            </a:r>
            <a:endParaRPr 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8EFD103-C858-4E8F-A066-BEDCD372D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8500"/>
            <a:ext cx="7670253" cy="4351338"/>
          </a:xfrm>
        </p:spPr>
      </p:pic>
      <p:sp>
        <p:nvSpPr>
          <p:cNvPr id="4" name="矩形: 圓角 3">
            <a:extLst>
              <a:ext uri="{FF2B5EF4-FFF2-40B4-BE49-F238E27FC236}">
                <a16:creationId xmlns:a16="http://schemas.microsoft.com/office/drawing/2014/main" id="{3BF721CC-9F1B-4254-8BD6-6930C44B4287}"/>
              </a:ext>
            </a:extLst>
          </p:cNvPr>
          <p:cNvSpPr/>
          <p:nvPr/>
        </p:nvSpPr>
        <p:spPr>
          <a:xfrm>
            <a:off x="4743450" y="1984375"/>
            <a:ext cx="828676" cy="374650"/>
          </a:xfrm>
          <a:prstGeom prst="roundRect">
            <a:avLst/>
          </a:prstGeom>
          <a:noFill/>
          <a:ln w="47625">
            <a:solidFill>
              <a:srgbClr val="C0000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551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CD1DB0-B72C-4BE5-9066-EC829060E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點選</a:t>
            </a:r>
            <a:r>
              <a:rPr lang="en-US" altLang="zh-TW" dirty="0"/>
              <a:t>Config</a:t>
            </a:r>
            <a:endParaRPr 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D1BFD1E-A345-4A6B-90D5-9FCFE5C9E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3D29CE5-8F6F-4A37-B519-B5110ED32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825625"/>
            <a:ext cx="5429250" cy="4772025"/>
          </a:xfrm>
          <a:prstGeom prst="rect">
            <a:avLst/>
          </a:prstGeo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0D98042B-ED81-48C7-AAA3-F1F6EE458338}"/>
              </a:ext>
            </a:extLst>
          </p:cNvPr>
          <p:cNvSpPr/>
          <p:nvPr/>
        </p:nvSpPr>
        <p:spPr>
          <a:xfrm>
            <a:off x="4505325" y="1825625"/>
            <a:ext cx="266700" cy="260350"/>
          </a:xfrm>
          <a:prstGeom prst="roundRect">
            <a:avLst/>
          </a:prstGeom>
          <a:noFill/>
          <a:ln w="47625">
            <a:solidFill>
              <a:srgbClr val="C0000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020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F7C62C-0B82-441A-905D-4CC1DE6EF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點選</a:t>
            </a:r>
            <a:r>
              <a:rPr lang="en-US" altLang="zh-TW" dirty="0"/>
              <a:t>Backup</a:t>
            </a:r>
            <a:endParaRPr 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16515B5-A886-44AD-B14B-4F664CE4F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7050"/>
            <a:ext cx="6594819" cy="4351338"/>
          </a:xfr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CF00F858-CF3E-4305-A1C0-D7102B086B30}"/>
              </a:ext>
            </a:extLst>
          </p:cNvPr>
          <p:cNvSpPr/>
          <p:nvPr/>
        </p:nvSpPr>
        <p:spPr>
          <a:xfrm>
            <a:off x="933450" y="5578474"/>
            <a:ext cx="1676400" cy="403225"/>
          </a:xfrm>
          <a:prstGeom prst="roundRect">
            <a:avLst/>
          </a:prstGeom>
          <a:noFill/>
          <a:ln w="47625">
            <a:solidFill>
              <a:srgbClr val="C0000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D5875ACF-8E2E-4599-8B78-4B24CD536D93}"/>
              </a:ext>
            </a:extLst>
          </p:cNvPr>
          <p:cNvSpPr/>
          <p:nvPr/>
        </p:nvSpPr>
        <p:spPr>
          <a:xfrm>
            <a:off x="2459209" y="3594893"/>
            <a:ext cx="4808366" cy="1386682"/>
          </a:xfrm>
          <a:prstGeom prst="roundRect">
            <a:avLst/>
          </a:prstGeom>
          <a:noFill/>
          <a:ln w="47625">
            <a:solidFill>
              <a:srgbClr val="C0000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3B90B3D-904D-4575-A4E9-09F4CB7C7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850" y="4829041"/>
            <a:ext cx="3939163" cy="2305316"/>
          </a:xfrm>
          <a:prstGeom prst="rect">
            <a:avLst/>
          </a:prstGeom>
        </p:spPr>
      </p:pic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0361405E-B148-4BFE-A23A-997EC210473F}"/>
              </a:ext>
            </a:extLst>
          </p:cNvPr>
          <p:cNvSpPr txBox="1">
            <a:spLocks/>
          </p:cNvSpPr>
          <p:nvPr/>
        </p:nvSpPr>
        <p:spPr>
          <a:xfrm>
            <a:off x="7528269" y="1777759"/>
            <a:ext cx="4372633" cy="508024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1. Export</a:t>
            </a:r>
          </a:p>
          <a:p>
            <a:r>
              <a:rPr lang="zh-TW" altLang="en-US" dirty="0"/>
              <a:t>可匯出當前平台資料</a:t>
            </a:r>
            <a:endParaRPr lang="en-US" dirty="0"/>
          </a:p>
          <a:p>
            <a:r>
              <a:rPr lang="en-US" altLang="zh-TW" dirty="0"/>
              <a:t>2. Import</a:t>
            </a:r>
          </a:p>
          <a:p>
            <a:r>
              <a:rPr lang="zh-TW" altLang="en-US" dirty="0"/>
              <a:t>可匯入平台資料</a:t>
            </a:r>
            <a:endParaRPr lang="en-US" altLang="zh-TW" dirty="0"/>
          </a:p>
          <a:p>
            <a:r>
              <a:rPr lang="zh-TW" altLang="en-US" dirty="0"/>
              <a:t>點選</a:t>
            </a:r>
            <a:r>
              <a:rPr lang="en-US" altLang="zh-TW" dirty="0"/>
              <a:t>Choose File</a:t>
            </a:r>
            <a:r>
              <a:rPr lang="zh-TW" altLang="en-US" dirty="0"/>
              <a:t>選擇檔案</a:t>
            </a:r>
            <a:endParaRPr lang="en-US" altLang="zh-TW" dirty="0"/>
          </a:p>
          <a:p>
            <a:r>
              <a:rPr lang="en-US" altLang="zh-TW" dirty="0"/>
              <a:t>(</a:t>
            </a:r>
            <a:r>
              <a:rPr lang="zh-TW" altLang="en-US" dirty="0"/>
              <a:t>檔案格式必須是平台匯出的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點選下方</a:t>
            </a:r>
            <a:r>
              <a:rPr lang="en-US" altLang="zh-TW" dirty="0"/>
              <a:t>Import</a:t>
            </a:r>
            <a:r>
              <a:rPr lang="zh-TW" altLang="en-US" dirty="0"/>
              <a:t>即可</a:t>
            </a:r>
            <a:endParaRPr lang="en-US" altLang="zh-TW" dirty="0"/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2DB87C74-6372-459A-8FB9-1B720BE4AA8A}"/>
              </a:ext>
            </a:extLst>
          </p:cNvPr>
          <p:cNvSpPr/>
          <p:nvPr/>
        </p:nvSpPr>
        <p:spPr>
          <a:xfrm rot="10800000">
            <a:off x="3317966" y="6037755"/>
            <a:ext cx="1388852" cy="5126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AB263010-E909-477E-908C-BEA0E267D493}"/>
              </a:ext>
            </a:extLst>
          </p:cNvPr>
          <p:cNvSpPr/>
          <p:nvPr/>
        </p:nvSpPr>
        <p:spPr>
          <a:xfrm>
            <a:off x="4706818" y="6037754"/>
            <a:ext cx="3826580" cy="741663"/>
          </a:xfrm>
          <a:prstGeom prst="roundRect">
            <a:avLst/>
          </a:prstGeom>
          <a:noFill/>
          <a:ln w="47625">
            <a:solidFill>
              <a:srgbClr val="C0000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8A4F6554-8335-4C62-A273-C4281D714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2951" y="6194053"/>
            <a:ext cx="3754314" cy="42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3344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 err="1"/>
              <a:t>CTFd</a:t>
            </a:r>
            <a:r>
              <a:rPr lang="zh-TW" altLang="en-US" sz="6000" b="1" dirty="0"/>
              <a:t>題目</a:t>
            </a:r>
            <a:r>
              <a:rPr lang="en-US" altLang="zh-TW" sz="6000" b="1" dirty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31103389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3F0D5B-2923-4125-B4EB-409A92301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下載題目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E1CA35-032D-4281-AFB0-D08AD5151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wget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http://120.114.62.217/MyFirstSecurity_Docker.zip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A8FE3EB-22DE-4ECB-A2B6-5ADA12B40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739" y="2449980"/>
            <a:ext cx="9099842" cy="21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5282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902EFC23-2D14-4079-A8FF-93056A492607}"/>
              </a:ext>
            </a:extLst>
          </p:cNvPr>
          <p:cNvSpPr txBox="1">
            <a:spLocks/>
          </p:cNvSpPr>
          <p:nvPr/>
        </p:nvSpPr>
        <p:spPr>
          <a:xfrm>
            <a:off x="6002438" y="310743"/>
            <a:ext cx="6039693" cy="508024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/>
              <a:t>解壓縮</a:t>
            </a:r>
            <a:r>
              <a:rPr lang="en-US" altLang="zh-TW" dirty="0"/>
              <a:t>Docker</a:t>
            </a:r>
            <a:r>
              <a:rPr lang="zh-TW" altLang="en-US" dirty="0"/>
              <a:t>題目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1.sudo unzip MyFirstSecurity_Docker.zip</a:t>
            </a:r>
          </a:p>
          <a:p>
            <a:pPr marL="0" indent="0">
              <a:buNone/>
            </a:pPr>
            <a:r>
              <a:rPr lang="zh-TW" altLang="en-US" dirty="0"/>
              <a:t>進入</a:t>
            </a:r>
            <a:r>
              <a:rPr lang="en-US" altLang="zh-TW" dirty="0"/>
              <a:t>Docker</a:t>
            </a:r>
            <a:r>
              <a:rPr lang="zh-TW" altLang="en-US" dirty="0"/>
              <a:t>題目目錄</a:t>
            </a:r>
            <a:endParaRPr lang="en-US" dirty="0"/>
          </a:p>
          <a:p>
            <a:pPr marL="0" indent="0">
              <a:buNone/>
            </a:pPr>
            <a:r>
              <a:rPr lang="en-US" altLang="zh-TW" dirty="0"/>
              <a:t>2.cd </a:t>
            </a:r>
            <a:r>
              <a:rPr lang="en-US" dirty="0" err="1"/>
              <a:t>MyFirstSecurity_Docker</a:t>
            </a:r>
            <a:endParaRPr lang="en-US" dirty="0"/>
          </a:p>
          <a:p>
            <a:pPr marL="0" indent="0">
              <a:buNone/>
            </a:pPr>
            <a:r>
              <a:rPr lang="zh-TW" altLang="en-US" dirty="0"/>
              <a:t>安裝</a:t>
            </a:r>
            <a:r>
              <a:rPr lang="en-US" altLang="zh-TW" dirty="0"/>
              <a:t>Docker</a:t>
            </a:r>
            <a:r>
              <a:rPr lang="zh-TW" altLang="en-US" dirty="0"/>
              <a:t>題目</a:t>
            </a:r>
            <a:endParaRPr lang="en-US" dirty="0"/>
          </a:p>
          <a:p>
            <a:pPr marL="0" indent="0">
              <a:buNone/>
            </a:pPr>
            <a:r>
              <a:rPr lang="en-US" altLang="zh-TW" dirty="0"/>
              <a:t>3.sudo </a:t>
            </a:r>
            <a:r>
              <a:rPr lang="en-US" altLang="zh-TW" dirty="0" err="1"/>
              <a:t>sh</a:t>
            </a:r>
            <a:r>
              <a:rPr lang="en-US" altLang="zh-TW" dirty="0"/>
              <a:t> docker.sh</a:t>
            </a:r>
          </a:p>
          <a:p>
            <a:pPr marL="0" indent="0">
              <a:buNone/>
            </a:pPr>
            <a:r>
              <a:rPr lang="zh-TW" altLang="en-US" dirty="0"/>
              <a:t>查看</a:t>
            </a:r>
            <a:r>
              <a:rPr lang="en-US" altLang="zh-TW" dirty="0"/>
              <a:t>Docker</a:t>
            </a:r>
            <a:r>
              <a:rPr lang="zh-TW" altLang="en-US" dirty="0"/>
              <a:t>題目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4.sudo docker </a:t>
            </a:r>
            <a:r>
              <a:rPr lang="en-US" altLang="zh-TW" dirty="0" err="1"/>
              <a:t>ps</a:t>
            </a:r>
            <a:r>
              <a:rPr lang="en-US" altLang="zh-TW" dirty="0"/>
              <a:t> -a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5C42536-4A05-49FC-80EE-174243576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78857" cy="1325563"/>
          </a:xfrm>
        </p:spPr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/>
              <a:t>Docker</a:t>
            </a:r>
            <a:r>
              <a:rPr lang="zh-TW" altLang="en-US" dirty="0"/>
              <a:t>題目</a:t>
            </a:r>
            <a:endParaRPr 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6424EB3-8811-4083-A9C4-556FD2529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6775" y="3429000"/>
            <a:ext cx="4982270" cy="485843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EEEA561-59B1-49F2-910C-D252A77B5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75" y="4007136"/>
            <a:ext cx="5001323" cy="181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1ACD647-9A6E-4029-860F-C37AD08F6E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775" y="4381423"/>
            <a:ext cx="6068272" cy="34294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7D8D07B-5FAD-4EAC-9D3D-B93C3743D2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775" y="4867266"/>
            <a:ext cx="4925112" cy="14289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C55FF6FC-2B7C-4B35-860E-10C7898CC0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775" y="5167312"/>
            <a:ext cx="10964805" cy="1324160"/>
          </a:xfrm>
          <a:prstGeom prst="rect">
            <a:avLst/>
          </a:prstGeom>
        </p:spPr>
      </p:pic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1CDD1AB6-9650-4AEF-9B24-C827EACB28B8}"/>
              </a:ext>
            </a:extLst>
          </p:cNvPr>
          <p:cNvSpPr/>
          <p:nvPr/>
        </p:nvSpPr>
        <p:spPr>
          <a:xfrm>
            <a:off x="2959541" y="3914843"/>
            <a:ext cx="2732346" cy="323685"/>
          </a:xfrm>
          <a:prstGeom prst="roundRect">
            <a:avLst/>
          </a:prstGeom>
          <a:noFill/>
          <a:ln w="47625">
            <a:solidFill>
              <a:srgbClr val="C0000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422AE72E-7436-4366-A9BF-8A0BBDF7FB4F}"/>
              </a:ext>
            </a:extLst>
          </p:cNvPr>
          <p:cNvSpPr/>
          <p:nvPr/>
        </p:nvSpPr>
        <p:spPr>
          <a:xfrm>
            <a:off x="766775" y="4473971"/>
            <a:ext cx="742848" cy="250400"/>
          </a:xfrm>
          <a:prstGeom prst="roundRect">
            <a:avLst/>
          </a:prstGeom>
          <a:noFill/>
          <a:ln w="47625">
            <a:solidFill>
              <a:srgbClr val="C0000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A9B58A36-9C0A-4AEE-886F-D10D8E057282}"/>
              </a:ext>
            </a:extLst>
          </p:cNvPr>
          <p:cNvSpPr/>
          <p:nvPr/>
        </p:nvSpPr>
        <p:spPr>
          <a:xfrm>
            <a:off x="4430864" y="4769091"/>
            <a:ext cx="1337234" cy="342948"/>
          </a:xfrm>
          <a:prstGeom prst="roundRect">
            <a:avLst/>
          </a:prstGeom>
          <a:noFill/>
          <a:ln w="47625">
            <a:solidFill>
              <a:srgbClr val="C0000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99739E00-D597-42BC-9C13-7412F06B60F7}"/>
              </a:ext>
            </a:extLst>
          </p:cNvPr>
          <p:cNvSpPr/>
          <p:nvPr/>
        </p:nvSpPr>
        <p:spPr>
          <a:xfrm>
            <a:off x="6530877" y="5261941"/>
            <a:ext cx="1077621" cy="1386682"/>
          </a:xfrm>
          <a:prstGeom prst="roundRect">
            <a:avLst/>
          </a:prstGeom>
          <a:noFill/>
          <a:ln w="47625">
            <a:solidFill>
              <a:srgbClr val="C0000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箭號: 向下 20">
            <a:extLst>
              <a:ext uri="{FF2B5EF4-FFF2-40B4-BE49-F238E27FC236}">
                <a16:creationId xmlns:a16="http://schemas.microsoft.com/office/drawing/2014/main" id="{478AF30A-7338-40E5-8206-DF008D3B8F85}"/>
              </a:ext>
            </a:extLst>
          </p:cNvPr>
          <p:cNvSpPr/>
          <p:nvPr/>
        </p:nvSpPr>
        <p:spPr>
          <a:xfrm rot="1931529">
            <a:off x="4956948" y="1007519"/>
            <a:ext cx="404113" cy="30939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箭號: 向下 21">
            <a:extLst>
              <a:ext uri="{FF2B5EF4-FFF2-40B4-BE49-F238E27FC236}">
                <a16:creationId xmlns:a16="http://schemas.microsoft.com/office/drawing/2014/main" id="{F6732802-8327-4BDD-81AD-31430491DE6A}"/>
              </a:ext>
            </a:extLst>
          </p:cNvPr>
          <p:cNvSpPr/>
          <p:nvPr/>
        </p:nvSpPr>
        <p:spPr>
          <a:xfrm rot="1922532">
            <a:off x="5463734" y="3212085"/>
            <a:ext cx="418842" cy="158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箭號: 向下 22">
            <a:extLst>
              <a:ext uri="{FF2B5EF4-FFF2-40B4-BE49-F238E27FC236}">
                <a16:creationId xmlns:a16="http://schemas.microsoft.com/office/drawing/2014/main" id="{BA33FA45-06D3-45DD-A0D2-F3A1E9644C40}"/>
              </a:ext>
            </a:extLst>
          </p:cNvPr>
          <p:cNvSpPr/>
          <p:nvPr/>
        </p:nvSpPr>
        <p:spPr>
          <a:xfrm>
            <a:off x="7056408" y="4381423"/>
            <a:ext cx="422603" cy="7858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4469F5BD-9FD0-4B1A-888A-DFBEFA28F4C2}"/>
              </a:ext>
            </a:extLst>
          </p:cNvPr>
          <p:cNvSpPr/>
          <p:nvPr/>
        </p:nvSpPr>
        <p:spPr>
          <a:xfrm>
            <a:off x="4415226" y="1752235"/>
            <a:ext cx="656706" cy="58857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dirty="0"/>
              <a:t>1</a:t>
            </a:r>
            <a:endParaRPr lang="zh-TW" altLang="en-US" sz="3000" dirty="0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43F1CDDE-7A94-4D2C-BADE-A38994900F4D}"/>
              </a:ext>
            </a:extLst>
          </p:cNvPr>
          <p:cNvSpPr/>
          <p:nvPr/>
        </p:nvSpPr>
        <p:spPr>
          <a:xfrm>
            <a:off x="5228562" y="2804575"/>
            <a:ext cx="656706" cy="58857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dirty="0"/>
              <a:t>2</a:t>
            </a:r>
            <a:endParaRPr lang="zh-TW" altLang="en-US" sz="3000" dirty="0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30E8B410-4184-4EBD-AE2D-E6CEB1864D11}"/>
              </a:ext>
            </a:extLst>
          </p:cNvPr>
          <p:cNvSpPr/>
          <p:nvPr/>
        </p:nvSpPr>
        <p:spPr>
          <a:xfrm>
            <a:off x="7479011" y="4331770"/>
            <a:ext cx="656706" cy="58857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dirty="0"/>
              <a:t>3</a:t>
            </a:r>
            <a:endParaRPr lang="zh-TW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8048230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440E51F7-45EE-404E-83B4-A8C94215128D}"/>
              </a:ext>
            </a:extLst>
          </p:cNvPr>
          <p:cNvSpPr/>
          <p:nvPr/>
        </p:nvSpPr>
        <p:spPr>
          <a:xfrm rot="3278255">
            <a:off x="3195328" y="1078148"/>
            <a:ext cx="526212" cy="42141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8298D74-7F8B-495C-8ABA-7D6222D59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Docker</a:t>
            </a:r>
            <a:r>
              <a:rPr lang="zh-TW" altLang="en-US" dirty="0"/>
              <a:t>題目設定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7949184-5B6E-40E9-9C73-1E57F1398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19267"/>
            <a:ext cx="10452621" cy="42352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F29D887-34FA-4471-84B4-FE8E62E67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177730"/>
            <a:ext cx="6468378" cy="152421"/>
          </a:xfrm>
          <a:prstGeom prst="rect">
            <a:avLst/>
          </a:prstGeom>
        </p:spPr>
      </p:pic>
      <p:sp>
        <p:nvSpPr>
          <p:cNvPr id="12" name="內容版面配置區 11">
            <a:extLst>
              <a:ext uri="{FF2B5EF4-FFF2-40B4-BE49-F238E27FC236}">
                <a16:creationId xmlns:a16="http://schemas.microsoft.com/office/drawing/2014/main" id="{34C9EC81-E401-4C4E-826A-F5371A94F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9050" y="1113750"/>
            <a:ext cx="10515600" cy="4351338"/>
          </a:xfrm>
        </p:spPr>
        <p:txBody>
          <a:bodyPr/>
          <a:lstStyle/>
          <a:p>
            <a:r>
              <a:rPr lang="zh-TW" altLang="en-US" dirty="0"/>
              <a:t>進入</a:t>
            </a:r>
            <a:r>
              <a:rPr lang="en-US" altLang="zh-TW" dirty="0"/>
              <a:t>Docker</a:t>
            </a:r>
            <a:r>
              <a:rPr lang="zh-TW" altLang="en-US" dirty="0"/>
              <a:t>題目內</a:t>
            </a:r>
            <a:endParaRPr lang="en-US" dirty="0"/>
          </a:p>
          <a:p>
            <a:r>
              <a:rPr lang="en-US" dirty="0"/>
              <a:t>1.sudo docker exec –</a:t>
            </a:r>
            <a:r>
              <a:rPr lang="en-US" dirty="0" err="1"/>
              <a:t>ti</a:t>
            </a:r>
            <a:r>
              <a:rPr lang="en-US" dirty="0"/>
              <a:t> [CONTAINER ID] bash</a:t>
            </a:r>
          </a:p>
          <a:p>
            <a:r>
              <a:rPr lang="zh-TW" altLang="en-US" dirty="0"/>
              <a:t>執行</a:t>
            </a:r>
            <a:r>
              <a:rPr lang="en-US" altLang="zh-TW" dirty="0"/>
              <a:t>start.sh</a:t>
            </a:r>
            <a:endParaRPr lang="en-US" dirty="0"/>
          </a:p>
          <a:p>
            <a:r>
              <a:rPr lang="en-US" dirty="0"/>
              <a:t>2.sh /bin/start.sh</a:t>
            </a:r>
          </a:p>
          <a:p>
            <a:r>
              <a:rPr lang="zh-TW" altLang="en-US" dirty="0"/>
              <a:t>執行後可直接按</a:t>
            </a:r>
            <a:r>
              <a:rPr lang="en-US" altLang="zh-TW" dirty="0"/>
              <a:t>ENTER</a:t>
            </a:r>
            <a:r>
              <a:rPr lang="zh-TW" altLang="en-US" dirty="0"/>
              <a:t>繼續</a:t>
            </a:r>
            <a:endParaRPr lang="en-US" dirty="0"/>
          </a:p>
          <a:p>
            <a:r>
              <a:rPr lang="en-US" dirty="0"/>
              <a:t>3.exit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E1D0AE34-1078-4A8F-9AF9-A0A3E50FB6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465088"/>
            <a:ext cx="10721618" cy="757554"/>
          </a:xfrm>
          <a:prstGeom prst="rect">
            <a:avLst/>
          </a:prstGeom>
        </p:spPr>
      </p:pic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B9CC823C-0AB2-4520-A06F-E6B42756375C}"/>
              </a:ext>
            </a:extLst>
          </p:cNvPr>
          <p:cNvSpPr/>
          <p:nvPr/>
        </p:nvSpPr>
        <p:spPr>
          <a:xfrm>
            <a:off x="775221" y="4541769"/>
            <a:ext cx="1077621" cy="635961"/>
          </a:xfrm>
          <a:prstGeom prst="roundRect">
            <a:avLst/>
          </a:prstGeom>
          <a:noFill/>
          <a:ln w="47625">
            <a:solidFill>
              <a:srgbClr val="C0000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箭號: 向下 17">
            <a:extLst>
              <a:ext uri="{FF2B5EF4-FFF2-40B4-BE49-F238E27FC236}">
                <a16:creationId xmlns:a16="http://schemas.microsoft.com/office/drawing/2014/main" id="{08AA9F77-F803-4E5B-9EF2-8B396FC27003}"/>
              </a:ext>
            </a:extLst>
          </p:cNvPr>
          <p:cNvSpPr/>
          <p:nvPr/>
        </p:nvSpPr>
        <p:spPr>
          <a:xfrm rot="3139680">
            <a:off x="3766882" y="2503413"/>
            <a:ext cx="455649" cy="35800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EDA7F8E7-9FAE-46A3-AC7A-89E7F0A8C40A}"/>
              </a:ext>
            </a:extLst>
          </p:cNvPr>
          <p:cNvSpPr/>
          <p:nvPr/>
        </p:nvSpPr>
        <p:spPr>
          <a:xfrm>
            <a:off x="2083777" y="5330151"/>
            <a:ext cx="1232531" cy="315107"/>
          </a:xfrm>
          <a:prstGeom prst="roundRect">
            <a:avLst/>
          </a:prstGeom>
          <a:noFill/>
          <a:ln w="47625">
            <a:solidFill>
              <a:srgbClr val="C0000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FBAA64DF-4A42-4B5D-AE03-8BFEFA1565E4}"/>
              </a:ext>
            </a:extLst>
          </p:cNvPr>
          <p:cNvSpPr/>
          <p:nvPr/>
        </p:nvSpPr>
        <p:spPr>
          <a:xfrm>
            <a:off x="2987955" y="2149313"/>
            <a:ext cx="656706" cy="58857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dirty="0"/>
              <a:t>1</a:t>
            </a:r>
            <a:endParaRPr lang="zh-TW" altLang="en-US" sz="3000" dirty="0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CC72AAE7-3DA1-4D2D-984B-6FA770C145E6}"/>
              </a:ext>
            </a:extLst>
          </p:cNvPr>
          <p:cNvSpPr/>
          <p:nvPr/>
        </p:nvSpPr>
        <p:spPr>
          <a:xfrm>
            <a:off x="3872139" y="3214850"/>
            <a:ext cx="656706" cy="58857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dirty="0"/>
              <a:t>2</a:t>
            </a:r>
            <a:endParaRPr lang="zh-TW" altLang="en-US" sz="3000" dirty="0"/>
          </a:p>
        </p:txBody>
      </p:sp>
      <p:sp>
        <p:nvSpPr>
          <p:cNvPr id="22" name="箭號: 向下 21">
            <a:extLst>
              <a:ext uri="{FF2B5EF4-FFF2-40B4-BE49-F238E27FC236}">
                <a16:creationId xmlns:a16="http://schemas.microsoft.com/office/drawing/2014/main" id="{E28B9BCE-3A76-4BFA-956D-189D0722CC22}"/>
              </a:ext>
            </a:extLst>
          </p:cNvPr>
          <p:cNvSpPr/>
          <p:nvPr/>
        </p:nvSpPr>
        <p:spPr>
          <a:xfrm rot="3193191">
            <a:off x="4375346" y="3507869"/>
            <a:ext cx="523341" cy="32434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07F01068-350B-49B5-9FF0-614C58202FBE}"/>
              </a:ext>
            </a:extLst>
          </p:cNvPr>
          <p:cNvSpPr/>
          <p:nvPr/>
        </p:nvSpPr>
        <p:spPr>
          <a:xfrm>
            <a:off x="2083777" y="6020613"/>
            <a:ext cx="474785" cy="315107"/>
          </a:xfrm>
          <a:prstGeom prst="roundRect">
            <a:avLst/>
          </a:prstGeom>
          <a:noFill/>
          <a:ln w="47625">
            <a:solidFill>
              <a:srgbClr val="C0000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箭號: 向右 23">
            <a:extLst>
              <a:ext uri="{FF2B5EF4-FFF2-40B4-BE49-F238E27FC236}">
                <a16:creationId xmlns:a16="http://schemas.microsoft.com/office/drawing/2014/main" id="{A4CA316F-9544-4BA4-8675-36442478639E}"/>
              </a:ext>
            </a:extLst>
          </p:cNvPr>
          <p:cNvSpPr/>
          <p:nvPr/>
        </p:nvSpPr>
        <p:spPr>
          <a:xfrm rot="10544247">
            <a:off x="2730539" y="5935585"/>
            <a:ext cx="585769" cy="4851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34CB7D38-A301-43CA-982A-D2CC299BCC20}"/>
              </a:ext>
            </a:extLst>
          </p:cNvPr>
          <p:cNvSpPr/>
          <p:nvPr/>
        </p:nvSpPr>
        <p:spPr>
          <a:xfrm>
            <a:off x="4609391" y="3965134"/>
            <a:ext cx="656706" cy="58857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dirty="0"/>
              <a:t>3</a:t>
            </a:r>
            <a:endParaRPr lang="zh-TW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5559209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207698-598E-4612-8C5F-60AE3B343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E3864A-617D-4B2A-AA14-39D4B8835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04179FB-8B43-4749-88E7-8658D07FF8D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 err="1"/>
              <a:t>CTFd</a:t>
            </a:r>
            <a:r>
              <a:rPr lang="zh-TW" altLang="en-US" sz="6000" b="1" dirty="0"/>
              <a:t>題目</a:t>
            </a:r>
            <a:r>
              <a:rPr lang="en-US" altLang="zh-TW" sz="6000" b="1" dirty="0"/>
              <a:t>IP</a:t>
            </a:r>
          </a:p>
        </p:txBody>
      </p:sp>
    </p:spTree>
    <p:extLst>
      <p:ext uri="{BB962C8B-B14F-4D97-AF65-F5344CB8AC3E}">
        <p14:creationId xmlns:p14="http://schemas.microsoft.com/office/powerpoint/2010/main" val="1726322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F8E807-66D3-4105-9A35-584B6DF92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97" y="471660"/>
            <a:ext cx="4341962" cy="637426"/>
          </a:xfrm>
        </p:spPr>
        <p:txBody>
          <a:bodyPr>
            <a:noAutofit/>
          </a:bodyPr>
          <a:lstStyle/>
          <a:p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VM</a:t>
            </a:r>
            <a:endParaRPr 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F6C9B4D-6615-424E-99C4-5750FBEEBB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C544B5E-9A05-43E2-965D-EE006F23F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561" y="2473497"/>
            <a:ext cx="6493453" cy="391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7663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417280-0C13-4FC5-9585-B2D626A59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更改</a:t>
            </a:r>
            <a:r>
              <a:rPr lang="en-US" altLang="zh-TW" dirty="0" err="1"/>
              <a:t>CTFd</a:t>
            </a:r>
            <a:r>
              <a:rPr lang="zh-TW" altLang="en-US" dirty="0"/>
              <a:t>網頁端題目</a:t>
            </a:r>
            <a:r>
              <a:rPr lang="en-US" altLang="zh-TW" dirty="0"/>
              <a:t>IP</a:t>
            </a:r>
            <a:endParaRPr 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3C2004B-7223-4BB9-A310-25D74F0660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6511" y="1776952"/>
            <a:ext cx="4282947" cy="4351338"/>
          </a:xfr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115BF101-4896-4B3F-A120-4ED66E71E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52" y="1776953"/>
            <a:ext cx="4725059" cy="4351338"/>
          </a:xfrm>
          <a:prstGeom prst="rect">
            <a:avLst/>
          </a:prstGeom>
        </p:spPr>
      </p:pic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EB361A9E-198E-4D0A-A43E-252294B00514}"/>
              </a:ext>
            </a:extLst>
          </p:cNvPr>
          <p:cNvSpPr/>
          <p:nvPr/>
        </p:nvSpPr>
        <p:spPr>
          <a:xfrm>
            <a:off x="923643" y="4805872"/>
            <a:ext cx="2095602" cy="292339"/>
          </a:xfrm>
          <a:prstGeom prst="roundRect">
            <a:avLst/>
          </a:prstGeom>
          <a:noFill/>
          <a:ln w="47625">
            <a:solidFill>
              <a:srgbClr val="C0000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E4957124-6B28-46D6-844B-634EF08B5F9F}"/>
              </a:ext>
            </a:extLst>
          </p:cNvPr>
          <p:cNvSpPr/>
          <p:nvPr/>
        </p:nvSpPr>
        <p:spPr>
          <a:xfrm>
            <a:off x="3209026" y="4899804"/>
            <a:ext cx="2311880" cy="3709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E438C7AC-5B2B-4B5A-91A0-885B06051BA4}"/>
              </a:ext>
            </a:extLst>
          </p:cNvPr>
          <p:cNvSpPr/>
          <p:nvPr/>
        </p:nvSpPr>
        <p:spPr>
          <a:xfrm>
            <a:off x="5628977" y="4789578"/>
            <a:ext cx="1935020" cy="308633"/>
          </a:xfrm>
          <a:prstGeom prst="roundRect">
            <a:avLst/>
          </a:prstGeom>
          <a:noFill/>
          <a:ln w="47625">
            <a:solidFill>
              <a:srgbClr val="C0000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內容版面配置區 6">
            <a:extLst>
              <a:ext uri="{FF2B5EF4-FFF2-40B4-BE49-F238E27FC236}">
                <a16:creationId xmlns:a16="http://schemas.microsoft.com/office/drawing/2014/main" id="{8AA08F64-049E-42BF-B435-4F4863416F85}"/>
              </a:ext>
            </a:extLst>
          </p:cNvPr>
          <p:cNvSpPr txBox="1">
            <a:spLocks/>
          </p:cNvSpPr>
          <p:nvPr/>
        </p:nvSpPr>
        <p:spPr>
          <a:xfrm>
            <a:off x="16764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舊</a:t>
            </a:r>
            <a:r>
              <a:rPr lang="en-US" altLang="zh-TW" dirty="0"/>
              <a:t>IP</a:t>
            </a:r>
            <a:r>
              <a:rPr lang="zh-TW" altLang="en-US" dirty="0"/>
              <a:t>                                                   新</a:t>
            </a:r>
            <a:r>
              <a:rPr lang="en-US" altLang="zh-TW" dirty="0"/>
              <a:t>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4893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DACCB2-3596-4B3A-941E-83C8B5333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更改</a:t>
            </a:r>
            <a:r>
              <a:rPr lang="en-US" altLang="zh-TW" dirty="0" err="1"/>
              <a:t>CTFd</a:t>
            </a:r>
            <a:r>
              <a:rPr lang="zh-TW" altLang="en-US" dirty="0"/>
              <a:t>網頁端題目</a:t>
            </a:r>
            <a:r>
              <a:rPr lang="en-US" altLang="zh-TW" dirty="0"/>
              <a:t>IP</a:t>
            </a:r>
            <a:endParaRPr 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3D43A01-C397-4E9C-A3C7-E2F61D494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517" y="4568556"/>
            <a:ext cx="6306430" cy="1924319"/>
          </a:xfrm>
          <a:prstGeom prst="rect">
            <a:avLst/>
          </a:prstGeom>
        </p:spPr>
      </p:pic>
      <p:sp>
        <p:nvSpPr>
          <p:cNvPr id="10" name="內容版面配置區 11">
            <a:extLst>
              <a:ext uri="{FF2B5EF4-FFF2-40B4-BE49-F238E27FC236}">
                <a16:creationId xmlns:a16="http://schemas.microsoft.com/office/drawing/2014/main" id="{5514A34D-6D68-43CD-AD48-CA80FDD97764}"/>
              </a:ext>
            </a:extLst>
          </p:cNvPr>
          <p:cNvSpPr txBox="1">
            <a:spLocks/>
          </p:cNvSpPr>
          <p:nvPr/>
        </p:nvSpPr>
        <p:spPr>
          <a:xfrm>
            <a:off x="96328" y="1627217"/>
            <a:ext cx="122998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進入</a:t>
            </a:r>
            <a:r>
              <a:rPr lang="en-US" altLang="zh-TW" dirty="0" err="1"/>
              <a:t>Mariadb</a:t>
            </a:r>
            <a:r>
              <a:rPr lang="zh-TW" altLang="en-US" dirty="0"/>
              <a:t>資料庫</a:t>
            </a:r>
            <a:endParaRPr lang="en-US" dirty="0"/>
          </a:p>
          <a:p>
            <a:r>
              <a:rPr lang="en-US" dirty="0"/>
              <a:t>1.sudo </a:t>
            </a:r>
            <a:r>
              <a:rPr lang="en-US" dirty="0" err="1"/>
              <a:t>mysql</a:t>
            </a:r>
            <a:r>
              <a:rPr lang="en-US" dirty="0"/>
              <a:t> –u root –p </a:t>
            </a:r>
          </a:p>
          <a:p>
            <a:r>
              <a:rPr lang="zh-TW" altLang="en-US" dirty="0"/>
              <a:t>更改題目</a:t>
            </a:r>
            <a:r>
              <a:rPr lang="en-US" altLang="zh-TW" dirty="0"/>
              <a:t>IP</a:t>
            </a:r>
            <a:r>
              <a:rPr lang="zh-TW" altLang="en-US" dirty="0"/>
              <a:t>                                                                                               舊</a:t>
            </a:r>
            <a:r>
              <a:rPr lang="en-US" altLang="zh-TW" dirty="0"/>
              <a:t>IP</a:t>
            </a:r>
            <a:r>
              <a:rPr lang="zh-TW" altLang="en-US" dirty="0"/>
              <a:t>  新</a:t>
            </a:r>
            <a:r>
              <a:rPr lang="en-US" altLang="zh-TW" dirty="0"/>
              <a:t>IP</a:t>
            </a:r>
            <a:endParaRPr lang="en-US" dirty="0"/>
          </a:p>
          <a:p>
            <a:r>
              <a:rPr lang="en-US" dirty="0"/>
              <a:t>2. UPDATE `challenges` SET `description` = replace(`description`, 'old', 'new</a:t>
            </a:r>
            <a:r>
              <a:rPr lang="en-US" altLang="zh-TW" dirty="0"/>
              <a:t>'</a:t>
            </a:r>
            <a:r>
              <a:rPr lang="en-US" dirty="0"/>
              <a:t>);</a:t>
            </a:r>
          </a:p>
          <a:p>
            <a:r>
              <a:rPr lang="en-US" dirty="0"/>
              <a:t>3.exit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48EF64EB-C70C-4111-B2D6-1C0BC9975734}"/>
              </a:ext>
            </a:extLst>
          </p:cNvPr>
          <p:cNvSpPr/>
          <p:nvPr/>
        </p:nvSpPr>
        <p:spPr>
          <a:xfrm>
            <a:off x="6271404" y="6176963"/>
            <a:ext cx="767752" cy="342948"/>
          </a:xfrm>
          <a:prstGeom prst="roundRect">
            <a:avLst/>
          </a:prstGeom>
          <a:noFill/>
          <a:ln w="47625">
            <a:solidFill>
              <a:srgbClr val="C0000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箭號: 向下 11">
            <a:extLst>
              <a:ext uri="{FF2B5EF4-FFF2-40B4-BE49-F238E27FC236}">
                <a16:creationId xmlns:a16="http://schemas.microsoft.com/office/drawing/2014/main" id="{3C6FDAEE-F063-40EF-85F0-65204DC82C4B}"/>
              </a:ext>
            </a:extLst>
          </p:cNvPr>
          <p:cNvSpPr/>
          <p:nvPr/>
        </p:nvSpPr>
        <p:spPr>
          <a:xfrm rot="2591616">
            <a:off x="8048755" y="3150901"/>
            <a:ext cx="569343" cy="36903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E2CC69E4-B641-4D1C-B344-866B87EEC2F1}"/>
              </a:ext>
            </a:extLst>
          </p:cNvPr>
          <p:cNvSpPr/>
          <p:nvPr/>
        </p:nvSpPr>
        <p:spPr>
          <a:xfrm>
            <a:off x="9627696" y="3149601"/>
            <a:ext cx="1966205" cy="438988"/>
          </a:xfrm>
          <a:prstGeom prst="roundRect">
            <a:avLst/>
          </a:prstGeom>
          <a:noFill/>
          <a:ln w="47625">
            <a:solidFill>
              <a:srgbClr val="C0000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FF93D745-AA5F-45E3-9CDB-0415E961A3D0}"/>
              </a:ext>
            </a:extLst>
          </p:cNvPr>
          <p:cNvSpPr/>
          <p:nvPr/>
        </p:nvSpPr>
        <p:spPr>
          <a:xfrm>
            <a:off x="3531419" y="1575993"/>
            <a:ext cx="656706" cy="58857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dirty="0"/>
              <a:t>1</a:t>
            </a:r>
            <a:endParaRPr lang="zh-TW" altLang="en-US" sz="3000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93ADDF37-0CD8-46A8-BCFA-0BCF636FA13E}"/>
              </a:ext>
            </a:extLst>
          </p:cNvPr>
          <p:cNvSpPr/>
          <p:nvPr/>
        </p:nvSpPr>
        <p:spPr>
          <a:xfrm>
            <a:off x="7648466" y="4167895"/>
            <a:ext cx="656706" cy="58857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dirty="0"/>
              <a:t>2</a:t>
            </a:r>
            <a:endParaRPr lang="zh-TW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751791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393EFE79-42D0-4A07-80B2-D7DBEC808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9" y="1412634"/>
            <a:ext cx="2380891" cy="2269744"/>
          </a:xfrm>
          <a:prstGeom prst="rect">
            <a:avLst/>
          </a:prstGeom>
        </p:spPr>
      </p:pic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91B477F-F281-4DA2-B2C8-29C24B3322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54406" y="1398844"/>
            <a:ext cx="2475781" cy="233085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2E7A8D7-60A4-42EC-8B2A-22B21F5DA7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87" y="3763440"/>
            <a:ext cx="2365634" cy="221525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419FFEF0-8BCC-43A9-BEF0-1B74837291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0591" y="3758031"/>
            <a:ext cx="2589631" cy="273484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1FD7EA4B-FD10-41C1-A258-C96B246E7A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5055" y="3758031"/>
            <a:ext cx="2438694" cy="2587186"/>
          </a:xfrm>
          <a:prstGeom prst="rect">
            <a:avLst/>
          </a:prstGeom>
        </p:spPr>
      </p:pic>
      <p:sp>
        <p:nvSpPr>
          <p:cNvPr id="13" name="標題 1">
            <a:extLst>
              <a:ext uri="{FF2B5EF4-FFF2-40B4-BE49-F238E27FC236}">
                <a16:creationId xmlns:a16="http://schemas.microsoft.com/office/drawing/2014/main" id="{C205F83F-6010-45A4-A49D-B6CE56473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調整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VM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</a:t>
            </a:r>
            <a:endParaRPr 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內容版面配置區 2">
            <a:extLst>
              <a:ext uri="{FF2B5EF4-FFF2-40B4-BE49-F238E27FC236}">
                <a16:creationId xmlns:a16="http://schemas.microsoft.com/office/drawing/2014/main" id="{216E0B92-8E50-4B15-A359-75C4E187F804}"/>
              </a:ext>
            </a:extLst>
          </p:cNvPr>
          <p:cNvSpPr txBox="1">
            <a:spLocks/>
          </p:cNvSpPr>
          <p:nvPr/>
        </p:nvSpPr>
        <p:spPr>
          <a:xfrm>
            <a:off x="7458582" y="1693771"/>
            <a:ext cx="4372633" cy="508024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1.</a:t>
            </a:r>
            <a:r>
              <a:rPr lang="zh-TW" altLang="en-US" dirty="0"/>
              <a:t>調整</a:t>
            </a:r>
            <a:r>
              <a:rPr lang="en-US" altLang="zh-TW" dirty="0"/>
              <a:t>VM</a:t>
            </a:r>
            <a:r>
              <a:rPr lang="zh-TW" altLang="en-US" dirty="0"/>
              <a:t>參數</a:t>
            </a:r>
            <a:endParaRPr lang="en-US" altLang="zh-TW" dirty="0"/>
          </a:p>
          <a:p>
            <a:pPr lvl="1"/>
            <a:r>
              <a:rPr lang="en-US" sz="1800" dirty="0"/>
              <a:t>1-1</a:t>
            </a:r>
            <a:r>
              <a:rPr lang="en-US" dirty="0"/>
              <a:t>. Name</a:t>
            </a:r>
            <a:r>
              <a:rPr lang="zh-TW" altLang="en-US" dirty="0"/>
              <a:t>可隨意調整</a:t>
            </a:r>
            <a:endParaRPr lang="en-US" dirty="0"/>
          </a:p>
          <a:p>
            <a:pPr lvl="1"/>
            <a:r>
              <a:rPr lang="en-US" sz="1800" dirty="0"/>
              <a:t>1-2</a:t>
            </a:r>
            <a:r>
              <a:rPr lang="en-US" dirty="0"/>
              <a:t>. Type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Linux</a:t>
            </a:r>
            <a:endParaRPr lang="en-US" dirty="0"/>
          </a:p>
          <a:p>
            <a:pPr lvl="1"/>
            <a:r>
              <a:rPr lang="en-US" sz="1800" dirty="0"/>
              <a:t>1-3</a:t>
            </a:r>
            <a:r>
              <a:rPr lang="en-US" dirty="0"/>
              <a:t>. Version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dirty="0"/>
              <a:t>Ubuntu(64bit)</a:t>
            </a:r>
          </a:p>
          <a:p>
            <a:pPr lvl="1"/>
            <a:r>
              <a:rPr lang="en-US" sz="1800" dirty="0"/>
              <a:t>1-4. </a:t>
            </a:r>
            <a:r>
              <a:rPr lang="en-US" dirty="0"/>
              <a:t>Memory = 4096</a:t>
            </a:r>
          </a:p>
          <a:p>
            <a:pPr lvl="1"/>
            <a:r>
              <a:rPr lang="en-US" sz="1800" dirty="0"/>
              <a:t>1-5. </a:t>
            </a:r>
            <a:r>
              <a:rPr lang="en-US" dirty="0"/>
              <a:t>Next</a:t>
            </a:r>
          </a:p>
          <a:p>
            <a:pPr lvl="1"/>
            <a:r>
              <a:rPr lang="en-US" sz="1800" dirty="0"/>
              <a:t>1-6. </a:t>
            </a:r>
            <a:r>
              <a:rPr lang="en-US" dirty="0"/>
              <a:t>Next</a:t>
            </a:r>
            <a:endParaRPr lang="en-US" sz="1800" dirty="0"/>
          </a:p>
          <a:p>
            <a:pPr lvl="1"/>
            <a:r>
              <a:rPr lang="en-US" sz="1800" dirty="0"/>
              <a:t>1-7. </a:t>
            </a:r>
            <a:r>
              <a:rPr lang="en-US" dirty="0"/>
              <a:t>Size = 20 ~ 30GB</a:t>
            </a:r>
            <a:endParaRPr lang="en-US" sz="1800" dirty="0"/>
          </a:p>
          <a:p>
            <a:pPr lvl="1"/>
            <a:r>
              <a:rPr lang="en-US" sz="1800" dirty="0"/>
              <a:t>1-8.</a:t>
            </a:r>
            <a:r>
              <a:rPr lang="zh-TW" altLang="en-US" sz="1800" dirty="0"/>
              <a:t> </a:t>
            </a:r>
            <a:r>
              <a:rPr lang="en-US" altLang="zh-TW" dirty="0"/>
              <a:t>Create</a:t>
            </a:r>
            <a:endParaRPr lang="en-US" sz="1800" dirty="0"/>
          </a:p>
          <a:p>
            <a:pPr lvl="1"/>
            <a:endParaRPr lang="en-US" sz="1800" dirty="0"/>
          </a:p>
        </p:txBody>
      </p: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53382C4A-E651-4D41-B2C0-37BD9F9B4702}"/>
              </a:ext>
            </a:extLst>
          </p:cNvPr>
          <p:cNvSpPr/>
          <p:nvPr/>
        </p:nvSpPr>
        <p:spPr>
          <a:xfrm>
            <a:off x="8594930" y="2923972"/>
            <a:ext cx="1049968" cy="356616"/>
          </a:xfrm>
          <a:prstGeom prst="roundRect">
            <a:avLst/>
          </a:prstGeom>
          <a:noFill/>
          <a:ln w="47625">
            <a:solidFill>
              <a:srgbClr val="C0000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80FE385D-A50D-43D8-B923-6A7193B518FE}"/>
              </a:ext>
            </a:extLst>
          </p:cNvPr>
          <p:cNvSpPr/>
          <p:nvPr/>
        </p:nvSpPr>
        <p:spPr>
          <a:xfrm>
            <a:off x="8594929" y="2564273"/>
            <a:ext cx="741453" cy="356616"/>
          </a:xfrm>
          <a:prstGeom prst="roundRect">
            <a:avLst/>
          </a:prstGeom>
          <a:noFill/>
          <a:ln w="47625">
            <a:solidFill>
              <a:srgbClr val="C0000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36713C90-D8EC-47D2-80B1-7501AB3FDBFD}"/>
              </a:ext>
            </a:extLst>
          </p:cNvPr>
          <p:cNvSpPr/>
          <p:nvPr/>
        </p:nvSpPr>
        <p:spPr>
          <a:xfrm>
            <a:off x="9531686" y="2560241"/>
            <a:ext cx="841248" cy="356616"/>
          </a:xfrm>
          <a:prstGeom prst="roundRect">
            <a:avLst/>
          </a:prstGeom>
          <a:noFill/>
          <a:ln w="47625">
            <a:solidFill>
              <a:schemeClr val="accent1">
                <a:shade val="50000"/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4FA143BD-8CF5-4CD7-ABCF-BA8DBBCD398C}"/>
              </a:ext>
            </a:extLst>
          </p:cNvPr>
          <p:cNvSpPr/>
          <p:nvPr/>
        </p:nvSpPr>
        <p:spPr>
          <a:xfrm>
            <a:off x="9840201" y="2916857"/>
            <a:ext cx="1931159" cy="356616"/>
          </a:xfrm>
          <a:prstGeom prst="roundRect">
            <a:avLst/>
          </a:prstGeom>
          <a:noFill/>
          <a:ln w="47625">
            <a:solidFill>
              <a:schemeClr val="accent1">
                <a:shade val="50000"/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BB464E31-0685-4173-9D34-CB643A49FCF3}"/>
              </a:ext>
            </a:extLst>
          </p:cNvPr>
          <p:cNvSpPr/>
          <p:nvPr/>
        </p:nvSpPr>
        <p:spPr>
          <a:xfrm>
            <a:off x="5157216" y="4985921"/>
            <a:ext cx="2301366" cy="356616"/>
          </a:xfrm>
          <a:prstGeom prst="roundRect">
            <a:avLst/>
          </a:prstGeom>
          <a:noFill/>
          <a:ln w="47625">
            <a:solidFill>
              <a:srgbClr val="C0000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3DFD44DC-F54F-426E-A002-11E4766A4483}"/>
              </a:ext>
            </a:extLst>
          </p:cNvPr>
          <p:cNvSpPr/>
          <p:nvPr/>
        </p:nvSpPr>
        <p:spPr>
          <a:xfrm>
            <a:off x="9949698" y="3330255"/>
            <a:ext cx="739638" cy="356616"/>
          </a:xfrm>
          <a:prstGeom prst="roundRect">
            <a:avLst/>
          </a:prstGeom>
          <a:noFill/>
          <a:ln w="47625">
            <a:solidFill>
              <a:schemeClr val="accent1">
                <a:shade val="50000"/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8776EBFF-4817-4B9C-9DC6-A1B5D13145CA}"/>
              </a:ext>
            </a:extLst>
          </p:cNvPr>
          <p:cNvSpPr/>
          <p:nvPr/>
        </p:nvSpPr>
        <p:spPr>
          <a:xfrm>
            <a:off x="8621930" y="3357397"/>
            <a:ext cx="1099612" cy="356616"/>
          </a:xfrm>
          <a:prstGeom prst="roundRect">
            <a:avLst/>
          </a:prstGeom>
          <a:noFill/>
          <a:ln w="47625">
            <a:solidFill>
              <a:srgbClr val="C0000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86F1BFC0-5530-4610-8442-0A9B0108A8C9}"/>
              </a:ext>
            </a:extLst>
          </p:cNvPr>
          <p:cNvSpPr/>
          <p:nvPr/>
        </p:nvSpPr>
        <p:spPr>
          <a:xfrm>
            <a:off x="8558216" y="4525399"/>
            <a:ext cx="646314" cy="356616"/>
          </a:xfrm>
          <a:prstGeom prst="roundRect">
            <a:avLst/>
          </a:prstGeom>
          <a:noFill/>
          <a:ln w="47625">
            <a:solidFill>
              <a:srgbClr val="C0000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4098DB39-698D-4DA6-BF05-B0B1F45CB2CC}"/>
              </a:ext>
            </a:extLst>
          </p:cNvPr>
          <p:cNvSpPr/>
          <p:nvPr/>
        </p:nvSpPr>
        <p:spPr>
          <a:xfrm>
            <a:off x="9356930" y="4518284"/>
            <a:ext cx="1444914" cy="356616"/>
          </a:xfrm>
          <a:prstGeom prst="roundRect">
            <a:avLst/>
          </a:prstGeom>
          <a:noFill/>
          <a:ln w="47625">
            <a:solidFill>
              <a:schemeClr val="accent1">
                <a:shade val="50000"/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矩形: 圓角 48">
            <a:extLst>
              <a:ext uri="{FF2B5EF4-FFF2-40B4-BE49-F238E27FC236}">
                <a16:creationId xmlns:a16="http://schemas.microsoft.com/office/drawing/2014/main" id="{85E3CD1F-5EB8-4EF1-B72D-8DDE56672EF6}"/>
              </a:ext>
            </a:extLst>
          </p:cNvPr>
          <p:cNvSpPr/>
          <p:nvPr/>
        </p:nvSpPr>
        <p:spPr>
          <a:xfrm>
            <a:off x="8566212" y="4931682"/>
            <a:ext cx="965474" cy="356616"/>
          </a:xfrm>
          <a:prstGeom prst="roundRect">
            <a:avLst/>
          </a:prstGeom>
          <a:noFill/>
          <a:ln w="47625">
            <a:solidFill>
              <a:srgbClr val="FFC00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矩形: 圓角 57">
            <a:extLst>
              <a:ext uri="{FF2B5EF4-FFF2-40B4-BE49-F238E27FC236}">
                <a16:creationId xmlns:a16="http://schemas.microsoft.com/office/drawing/2014/main" id="{1DC3394E-011A-40F3-B520-6DB6C9AFA462}"/>
              </a:ext>
            </a:extLst>
          </p:cNvPr>
          <p:cNvSpPr/>
          <p:nvPr/>
        </p:nvSpPr>
        <p:spPr>
          <a:xfrm>
            <a:off x="2507020" y="2340864"/>
            <a:ext cx="2475781" cy="530990"/>
          </a:xfrm>
          <a:prstGeom prst="roundRect">
            <a:avLst/>
          </a:prstGeom>
          <a:noFill/>
          <a:ln w="47625">
            <a:solidFill>
              <a:srgbClr val="C0000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矩形: 圓角 58">
            <a:extLst>
              <a:ext uri="{FF2B5EF4-FFF2-40B4-BE49-F238E27FC236}">
                <a16:creationId xmlns:a16="http://schemas.microsoft.com/office/drawing/2014/main" id="{046E4ACD-C11C-4692-A2E4-71B1E5BE6F46}"/>
              </a:ext>
            </a:extLst>
          </p:cNvPr>
          <p:cNvSpPr/>
          <p:nvPr/>
        </p:nvSpPr>
        <p:spPr>
          <a:xfrm>
            <a:off x="156908" y="2428050"/>
            <a:ext cx="2243827" cy="754061"/>
          </a:xfrm>
          <a:prstGeom prst="roundRect">
            <a:avLst/>
          </a:prstGeom>
          <a:noFill/>
          <a:ln w="47625">
            <a:solidFill>
              <a:srgbClr val="C0000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矩形: 圓角 59">
            <a:extLst>
              <a:ext uri="{FF2B5EF4-FFF2-40B4-BE49-F238E27FC236}">
                <a16:creationId xmlns:a16="http://schemas.microsoft.com/office/drawing/2014/main" id="{DE97A9B0-4B03-488A-962B-681E08ECE35D}"/>
              </a:ext>
            </a:extLst>
          </p:cNvPr>
          <p:cNvSpPr/>
          <p:nvPr/>
        </p:nvSpPr>
        <p:spPr>
          <a:xfrm>
            <a:off x="5516186" y="1827049"/>
            <a:ext cx="1362582" cy="356616"/>
          </a:xfrm>
          <a:prstGeom prst="roundRect">
            <a:avLst/>
          </a:prstGeom>
          <a:noFill/>
          <a:ln w="47625">
            <a:solidFill>
              <a:srgbClr val="C0000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矩形: 圓角 60">
            <a:extLst>
              <a:ext uri="{FF2B5EF4-FFF2-40B4-BE49-F238E27FC236}">
                <a16:creationId xmlns:a16="http://schemas.microsoft.com/office/drawing/2014/main" id="{D5E15EF2-8CB4-4501-A82D-CF07437D9331}"/>
              </a:ext>
            </a:extLst>
          </p:cNvPr>
          <p:cNvSpPr/>
          <p:nvPr/>
        </p:nvSpPr>
        <p:spPr>
          <a:xfrm>
            <a:off x="1481328" y="5705177"/>
            <a:ext cx="478784" cy="356616"/>
          </a:xfrm>
          <a:prstGeom prst="roundRect">
            <a:avLst/>
          </a:prstGeom>
          <a:noFill/>
          <a:ln w="47625">
            <a:solidFill>
              <a:srgbClr val="C0000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矩形: 圓角 61">
            <a:extLst>
              <a:ext uri="{FF2B5EF4-FFF2-40B4-BE49-F238E27FC236}">
                <a16:creationId xmlns:a16="http://schemas.microsoft.com/office/drawing/2014/main" id="{A4D6199B-A59E-4BC3-883B-F351513FC753}"/>
              </a:ext>
            </a:extLst>
          </p:cNvPr>
          <p:cNvSpPr/>
          <p:nvPr/>
        </p:nvSpPr>
        <p:spPr>
          <a:xfrm>
            <a:off x="3989277" y="6130679"/>
            <a:ext cx="527860" cy="356616"/>
          </a:xfrm>
          <a:prstGeom prst="roundRect">
            <a:avLst/>
          </a:prstGeom>
          <a:noFill/>
          <a:ln w="47625">
            <a:solidFill>
              <a:srgbClr val="C0000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矩形: 圓角 62">
            <a:extLst>
              <a:ext uri="{FF2B5EF4-FFF2-40B4-BE49-F238E27FC236}">
                <a16:creationId xmlns:a16="http://schemas.microsoft.com/office/drawing/2014/main" id="{836D70AF-B9FC-4AF3-9C83-A3C0070856CA}"/>
              </a:ext>
            </a:extLst>
          </p:cNvPr>
          <p:cNvSpPr/>
          <p:nvPr/>
        </p:nvSpPr>
        <p:spPr>
          <a:xfrm>
            <a:off x="6492239" y="6065357"/>
            <a:ext cx="500679" cy="356616"/>
          </a:xfrm>
          <a:prstGeom prst="roundRect">
            <a:avLst/>
          </a:prstGeom>
          <a:noFill/>
          <a:ln w="47625">
            <a:solidFill>
              <a:srgbClr val="C0000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箭號: 向右 63">
            <a:extLst>
              <a:ext uri="{FF2B5EF4-FFF2-40B4-BE49-F238E27FC236}">
                <a16:creationId xmlns:a16="http://schemas.microsoft.com/office/drawing/2014/main" id="{34F79648-0AD7-4594-B2A4-6B9D020B79C4}"/>
              </a:ext>
            </a:extLst>
          </p:cNvPr>
          <p:cNvSpPr/>
          <p:nvPr/>
        </p:nvSpPr>
        <p:spPr>
          <a:xfrm>
            <a:off x="1831073" y="2314869"/>
            <a:ext cx="1156590" cy="530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箭號: 向右 64">
            <a:extLst>
              <a:ext uri="{FF2B5EF4-FFF2-40B4-BE49-F238E27FC236}">
                <a16:creationId xmlns:a16="http://schemas.microsoft.com/office/drawing/2014/main" id="{ACAE3B63-3101-4799-87C3-44AB208E6956}"/>
              </a:ext>
            </a:extLst>
          </p:cNvPr>
          <p:cNvSpPr/>
          <p:nvPr/>
        </p:nvSpPr>
        <p:spPr>
          <a:xfrm rot="8966533">
            <a:off x="1895732" y="339010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箭號: 向右 65">
            <a:extLst>
              <a:ext uri="{FF2B5EF4-FFF2-40B4-BE49-F238E27FC236}">
                <a16:creationId xmlns:a16="http://schemas.microsoft.com/office/drawing/2014/main" id="{0B9EE8F1-6209-4800-9612-7CC8AA344BAA}"/>
              </a:ext>
            </a:extLst>
          </p:cNvPr>
          <p:cNvSpPr/>
          <p:nvPr/>
        </p:nvSpPr>
        <p:spPr>
          <a:xfrm>
            <a:off x="2177385" y="5191476"/>
            <a:ext cx="1070019" cy="535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箭號: 向右 66">
            <a:extLst>
              <a:ext uri="{FF2B5EF4-FFF2-40B4-BE49-F238E27FC236}">
                <a16:creationId xmlns:a16="http://schemas.microsoft.com/office/drawing/2014/main" id="{9430E391-93CE-43F2-948B-466DAC881C43}"/>
              </a:ext>
            </a:extLst>
          </p:cNvPr>
          <p:cNvSpPr/>
          <p:nvPr/>
        </p:nvSpPr>
        <p:spPr>
          <a:xfrm>
            <a:off x="4543019" y="5264654"/>
            <a:ext cx="1070019" cy="535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橢圓 68">
            <a:extLst>
              <a:ext uri="{FF2B5EF4-FFF2-40B4-BE49-F238E27FC236}">
                <a16:creationId xmlns:a16="http://schemas.microsoft.com/office/drawing/2014/main" id="{7046149D-FF86-4C29-B686-C666BECAADA6}"/>
              </a:ext>
            </a:extLst>
          </p:cNvPr>
          <p:cNvSpPr/>
          <p:nvPr/>
        </p:nvSpPr>
        <p:spPr>
          <a:xfrm>
            <a:off x="51157" y="1798948"/>
            <a:ext cx="575736" cy="58857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dirty="0"/>
              <a:t>1</a:t>
            </a:r>
            <a:endParaRPr lang="zh-TW" altLang="en-US" sz="3000" dirty="0"/>
          </a:p>
        </p:txBody>
      </p:sp>
      <p:sp>
        <p:nvSpPr>
          <p:cNvPr id="70" name="橢圓 69">
            <a:extLst>
              <a:ext uri="{FF2B5EF4-FFF2-40B4-BE49-F238E27FC236}">
                <a16:creationId xmlns:a16="http://schemas.microsoft.com/office/drawing/2014/main" id="{44F62BBB-0F4A-496D-B207-FB4B4F7B27BE}"/>
              </a:ext>
            </a:extLst>
          </p:cNvPr>
          <p:cNvSpPr/>
          <p:nvPr/>
        </p:nvSpPr>
        <p:spPr>
          <a:xfrm>
            <a:off x="2682945" y="1820437"/>
            <a:ext cx="575736" cy="58857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dirty="0"/>
              <a:t>2</a:t>
            </a:r>
            <a:endParaRPr lang="zh-TW" altLang="en-US" sz="3000" dirty="0"/>
          </a:p>
        </p:txBody>
      </p:sp>
      <p:sp>
        <p:nvSpPr>
          <p:cNvPr id="71" name="橢圓 70">
            <a:extLst>
              <a:ext uri="{FF2B5EF4-FFF2-40B4-BE49-F238E27FC236}">
                <a16:creationId xmlns:a16="http://schemas.microsoft.com/office/drawing/2014/main" id="{A941588C-81ED-460F-ADD8-9B2E29470CDF}"/>
              </a:ext>
            </a:extLst>
          </p:cNvPr>
          <p:cNvSpPr/>
          <p:nvPr/>
        </p:nvSpPr>
        <p:spPr>
          <a:xfrm>
            <a:off x="1123691" y="5053109"/>
            <a:ext cx="575736" cy="58857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dirty="0"/>
              <a:t>3</a:t>
            </a:r>
            <a:endParaRPr lang="zh-TW" altLang="en-US" sz="3000" dirty="0"/>
          </a:p>
        </p:txBody>
      </p:sp>
      <p:sp>
        <p:nvSpPr>
          <p:cNvPr id="72" name="橢圓 71">
            <a:extLst>
              <a:ext uri="{FF2B5EF4-FFF2-40B4-BE49-F238E27FC236}">
                <a16:creationId xmlns:a16="http://schemas.microsoft.com/office/drawing/2014/main" id="{644A7912-4D7E-4032-B05B-19B1FDCC628C}"/>
              </a:ext>
            </a:extLst>
          </p:cNvPr>
          <p:cNvSpPr/>
          <p:nvPr/>
        </p:nvSpPr>
        <p:spPr>
          <a:xfrm>
            <a:off x="3641069" y="5513778"/>
            <a:ext cx="575736" cy="58857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dirty="0"/>
              <a:t>4</a:t>
            </a:r>
            <a:endParaRPr lang="zh-TW" altLang="en-US" sz="3000" dirty="0"/>
          </a:p>
        </p:txBody>
      </p:sp>
      <p:sp>
        <p:nvSpPr>
          <p:cNvPr id="73" name="橢圓 72">
            <a:extLst>
              <a:ext uri="{FF2B5EF4-FFF2-40B4-BE49-F238E27FC236}">
                <a16:creationId xmlns:a16="http://schemas.microsoft.com/office/drawing/2014/main" id="{CC9A3178-9254-4E2A-AC78-2C3F0DDB586E}"/>
              </a:ext>
            </a:extLst>
          </p:cNvPr>
          <p:cNvSpPr/>
          <p:nvPr/>
        </p:nvSpPr>
        <p:spPr>
          <a:xfrm>
            <a:off x="6128361" y="5473222"/>
            <a:ext cx="575736" cy="58857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dirty="0"/>
              <a:t>5</a:t>
            </a:r>
            <a:endParaRPr lang="zh-TW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774288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0C38EC1C-CCE5-40AF-B64D-7A8BA0E7A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745625" cy="4730119"/>
          </a:xfrm>
        </p:spPr>
      </p:pic>
      <p:sp>
        <p:nvSpPr>
          <p:cNvPr id="9" name="標題 1">
            <a:extLst>
              <a:ext uri="{FF2B5EF4-FFF2-40B4-BE49-F238E27FC236}">
                <a16:creationId xmlns:a16="http://schemas.microsoft.com/office/drawing/2014/main" id="{9FE996C9-1E35-4AFB-99A6-644B0AE16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更改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VM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</a:t>
            </a:r>
            <a:endParaRPr 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0FEABFFF-307B-4041-96C9-295E75354E73}"/>
              </a:ext>
            </a:extLst>
          </p:cNvPr>
          <p:cNvSpPr txBox="1">
            <a:spLocks/>
          </p:cNvSpPr>
          <p:nvPr/>
        </p:nvSpPr>
        <p:spPr>
          <a:xfrm>
            <a:off x="6981167" y="1690688"/>
            <a:ext cx="4372633" cy="508024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1.</a:t>
            </a:r>
            <a:r>
              <a:rPr lang="zh-TW" altLang="en-US" dirty="0"/>
              <a:t>調整</a:t>
            </a:r>
            <a:r>
              <a:rPr lang="en-US" altLang="zh-TW" dirty="0"/>
              <a:t>VM</a:t>
            </a:r>
            <a:r>
              <a:rPr lang="zh-TW" altLang="en-US" dirty="0"/>
              <a:t>網路</a:t>
            </a:r>
            <a:endParaRPr lang="en-US" altLang="zh-TW" dirty="0"/>
          </a:p>
          <a:p>
            <a:pPr lvl="1"/>
            <a:r>
              <a:rPr lang="en-US" sz="1400" dirty="0"/>
              <a:t>1-1</a:t>
            </a:r>
            <a:r>
              <a:rPr lang="en-US" dirty="0"/>
              <a:t>. </a:t>
            </a:r>
            <a:r>
              <a:rPr lang="zh-TW" altLang="en-US" dirty="0"/>
              <a:t>調整為</a:t>
            </a:r>
            <a:r>
              <a:rPr lang="en-US" dirty="0"/>
              <a:t>Bridged Adapter</a:t>
            </a:r>
          </a:p>
          <a:p>
            <a:pPr marL="914400" lvl="2" indent="0">
              <a:buNone/>
            </a:pPr>
            <a:r>
              <a:rPr lang="en-US" dirty="0"/>
              <a:t>		(</a:t>
            </a:r>
            <a:r>
              <a:rPr lang="zh-TW" altLang="en-US" dirty="0"/>
              <a:t>橋接式網路</a:t>
            </a:r>
            <a:r>
              <a:rPr lang="en-US" dirty="0"/>
              <a:t>)</a:t>
            </a:r>
          </a:p>
          <a:p>
            <a:pPr lvl="1"/>
            <a:r>
              <a:rPr lang="en-US" sz="1400" dirty="0"/>
              <a:t>1-2. </a:t>
            </a:r>
            <a:r>
              <a:rPr lang="zh-TW" altLang="en-US" sz="1400" dirty="0"/>
              <a:t> </a:t>
            </a:r>
            <a:r>
              <a:rPr lang="en-US" altLang="zh-TW" dirty="0"/>
              <a:t>Name</a:t>
            </a:r>
            <a:r>
              <a:rPr lang="zh-TW" altLang="en-US" dirty="0"/>
              <a:t>調整為對應網路名稱</a:t>
            </a:r>
            <a:endParaRPr lang="en-US" dirty="0"/>
          </a:p>
          <a:p>
            <a:pPr lvl="1"/>
            <a:endParaRPr lang="en-US" sz="1800" dirty="0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D629BB36-CCC5-45AA-A7B8-DF66856CC213}"/>
              </a:ext>
            </a:extLst>
          </p:cNvPr>
          <p:cNvSpPr/>
          <p:nvPr/>
        </p:nvSpPr>
        <p:spPr>
          <a:xfrm>
            <a:off x="2348430" y="2837943"/>
            <a:ext cx="2452170" cy="252729"/>
          </a:xfrm>
          <a:prstGeom prst="roundRect">
            <a:avLst/>
          </a:prstGeom>
          <a:noFill/>
          <a:ln w="47625">
            <a:solidFill>
              <a:srgbClr val="C0000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6506E1C0-B9CE-4474-B097-14D9F6337042}"/>
              </a:ext>
            </a:extLst>
          </p:cNvPr>
          <p:cNvSpPr/>
          <p:nvPr/>
        </p:nvSpPr>
        <p:spPr>
          <a:xfrm>
            <a:off x="2507810" y="3090672"/>
            <a:ext cx="3938710" cy="252729"/>
          </a:xfrm>
          <a:prstGeom prst="roundRect">
            <a:avLst/>
          </a:prstGeom>
          <a:noFill/>
          <a:ln w="47625">
            <a:solidFill>
              <a:srgbClr val="C0000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ACD1CCB7-E1A4-4673-A73C-44370152A47F}"/>
              </a:ext>
            </a:extLst>
          </p:cNvPr>
          <p:cNvSpPr/>
          <p:nvPr/>
        </p:nvSpPr>
        <p:spPr>
          <a:xfrm>
            <a:off x="8048480" y="2912364"/>
            <a:ext cx="812056" cy="356616"/>
          </a:xfrm>
          <a:prstGeom prst="roundRect">
            <a:avLst/>
          </a:prstGeom>
          <a:noFill/>
          <a:ln w="47625">
            <a:solidFill>
              <a:srgbClr val="C0000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C370DF82-CB83-48D1-8D38-0321AD418874}"/>
              </a:ext>
            </a:extLst>
          </p:cNvPr>
          <p:cNvSpPr/>
          <p:nvPr/>
        </p:nvSpPr>
        <p:spPr>
          <a:xfrm>
            <a:off x="9684190" y="2912364"/>
            <a:ext cx="1362582" cy="356616"/>
          </a:xfrm>
          <a:prstGeom prst="roundRect">
            <a:avLst/>
          </a:prstGeom>
          <a:noFill/>
          <a:ln w="47625">
            <a:solidFill>
              <a:srgbClr val="C0000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0AB5DBF5-257B-464E-9A49-993D22166256}"/>
              </a:ext>
            </a:extLst>
          </p:cNvPr>
          <p:cNvSpPr/>
          <p:nvPr/>
        </p:nvSpPr>
        <p:spPr>
          <a:xfrm>
            <a:off x="9002898" y="2212372"/>
            <a:ext cx="2180213" cy="283940"/>
          </a:xfrm>
          <a:prstGeom prst="roundRect">
            <a:avLst/>
          </a:prstGeom>
          <a:noFill/>
          <a:ln w="47625">
            <a:solidFill>
              <a:srgbClr val="C0000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56EDD8FA-059E-49AA-AEC8-45D283AFC9C5}"/>
              </a:ext>
            </a:extLst>
          </p:cNvPr>
          <p:cNvSpPr/>
          <p:nvPr/>
        </p:nvSpPr>
        <p:spPr>
          <a:xfrm>
            <a:off x="3423144" y="2212372"/>
            <a:ext cx="575736" cy="58857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dirty="0"/>
              <a:t>1</a:t>
            </a:r>
            <a:endParaRPr lang="zh-TW" altLang="en-US" sz="3000" dirty="0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39216598-C28A-47D3-BBB2-2869A8A6BEA5}"/>
              </a:ext>
            </a:extLst>
          </p:cNvPr>
          <p:cNvSpPr/>
          <p:nvPr/>
        </p:nvSpPr>
        <p:spPr>
          <a:xfrm>
            <a:off x="3077877" y="3429000"/>
            <a:ext cx="575736" cy="58857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dirty="0"/>
              <a:t>2</a:t>
            </a:r>
            <a:endParaRPr lang="zh-TW" altLang="en-US" sz="3000" dirty="0"/>
          </a:p>
        </p:txBody>
      </p:sp>
    </p:spTree>
    <p:extLst>
      <p:ext uri="{BB962C8B-B14F-4D97-AF65-F5344CB8AC3E}">
        <p14:creationId xmlns:p14="http://schemas.microsoft.com/office/powerpoint/2010/main" val="4017258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8A4A0EC-40E9-4031-9E38-1B6F931A7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87579"/>
            <a:ext cx="4417070" cy="2552901"/>
          </a:xfrm>
        </p:spPr>
      </p:pic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3278EE41-2E3A-4D8B-9436-4EACD5B65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070" y="1287579"/>
            <a:ext cx="2945363" cy="2552901"/>
          </a:xfrm>
          <a:prstGeom prst="rect">
            <a:avLst/>
          </a:prstGeom>
        </p:spPr>
      </p:pic>
      <p:pic>
        <p:nvPicPr>
          <p:cNvPr id="6" name="內容版面配置區 4">
            <a:extLst>
              <a:ext uri="{FF2B5EF4-FFF2-40B4-BE49-F238E27FC236}">
                <a16:creationId xmlns:a16="http://schemas.microsoft.com/office/drawing/2014/main" id="{C33FCC58-DDDE-4C38-95FB-F1E1F83C36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59" y="3840480"/>
            <a:ext cx="4005072" cy="2359152"/>
          </a:xfrm>
          <a:prstGeom prst="rect">
            <a:avLst/>
          </a:prstGeom>
        </p:spPr>
      </p:pic>
      <p:pic>
        <p:nvPicPr>
          <p:cNvPr id="7" name="內容版面配置區 4">
            <a:extLst>
              <a:ext uri="{FF2B5EF4-FFF2-40B4-BE49-F238E27FC236}">
                <a16:creationId xmlns:a16="http://schemas.microsoft.com/office/drawing/2014/main" id="{4AEA2DDC-8503-4ABE-ADE0-F5BBBACC99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6202" y="3826753"/>
            <a:ext cx="2770632" cy="2552901"/>
          </a:xfrm>
          <a:prstGeom prst="rect">
            <a:avLst/>
          </a:prstGeom>
        </p:spPr>
      </p:pic>
      <p:sp>
        <p:nvSpPr>
          <p:cNvPr id="8" name="標題 1">
            <a:extLst>
              <a:ext uri="{FF2B5EF4-FFF2-40B4-BE49-F238E27FC236}">
                <a16:creationId xmlns:a16="http://schemas.microsoft.com/office/drawing/2014/main" id="{4880A3F0-409F-440B-8E82-DF7025754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開啟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VM</a:t>
            </a:r>
            <a:endParaRPr 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56A0602B-DB1B-46E5-AF38-837B74543CD2}"/>
              </a:ext>
            </a:extLst>
          </p:cNvPr>
          <p:cNvSpPr/>
          <p:nvPr/>
        </p:nvSpPr>
        <p:spPr>
          <a:xfrm rot="16200000">
            <a:off x="411480" y="2386584"/>
            <a:ext cx="886968" cy="448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636E8A89-EE13-4DE3-8428-1D9FF0218246}"/>
              </a:ext>
            </a:extLst>
          </p:cNvPr>
          <p:cNvSpPr/>
          <p:nvPr/>
        </p:nvSpPr>
        <p:spPr>
          <a:xfrm>
            <a:off x="3748782" y="2564029"/>
            <a:ext cx="1299223" cy="677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95A433D0-A1CB-4948-960C-5B8C3AD0E71E}"/>
              </a:ext>
            </a:extLst>
          </p:cNvPr>
          <p:cNvSpPr/>
          <p:nvPr/>
        </p:nvSpPr>
        <p:spPr>
          <a:xfrm rot="9941468">
            <a:off x="417551" y="3501277"/>
            <a:ext cx="4677830" cy="521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1B60B912-249C-4D1B-A624-D4A6335DF751}"/>
              </a:ext>
            </a:extLst>
          </p:cNvPr>
          <p:cNvSpPr/>
          <p:nvPr/>
        </p:nvSpPr>
        <p:spPr>
          <a:xfrm rot="1542607">
            <a:off x="3172710" y="5291529"/>
            <a:ext cx="1152144" cy="420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7EED260B-DBEF-4E6D-87B2-424B7E251695}"/>
              </a:ext>
            </a:extLst>
          </p:cNvPr>
          <p:cNvSpPr/>
          <p:nvPr/>
        </p:nvSpPr>
        <p:spPr>
          <a:xfrm>
            <a:off x="4572000" y="6050853"/>
            <a:ext cx="777240" cy="342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505B26D4-115C-4CD9-92D5-F96F0AC89F8B}"/>
              </a:ext>
            </a:extLst>
          </p:cNvPr>
          <p:cNvSpPr txBox="1">
            <a:spLocks/>
          </p:cNvSpPr>
          <p:nvPr/>
        </p:nvSpPr>
        <p:spPr>
          <a:xfrm>
            <a:off x="7458582" y="1693771"/>
            <a:ext cx="4372633" cy="508024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1.</a:t>
            </a:r>
            <a:r>
              <a:rPr lang="zh-TW" altLang="en-US" dirty="0"/>
              <a:t>選擇</a:t>
            </a:r>
            <a:r>
              <a:rPr lang="en-US" altLang="zh-TW" dirty="0"/>
              <a:t>VM</a:t>
            </a:r>
            <a:r>
              <a:rPr lang="zh-TW" altLang="en-US" dirty="0"/>
              <a:t>開機映像檔</a:t>
            </a:r>
            <a:endParaRPr lang="en-US" altLang="zh-TW" dirty="0"/>
          </a:p>
          <a:p>
            <a:pPr lvl="1"/>
            <a:r>
              <a:rPr lang="en-US" sz="1800" dirty="0"/>
              <a:t>1-1</a:t>
            </a:r>
            <a:r>
              <a:rPr lang="en-US" dirty="0"/>
              <a:t>. </a:t>
            </a:r>
            <a:r>
              <a:rPr lang="zh-TW" altLang="en-US" dirty="0"/>
              <a:t>雙擊開啟</a:t>
            </a:r>
            <a:r>
              <a:rPr lang="en-US" altLang="zh-TW" dirty="0"/>
              <a:t>VM</a:t>
            </a:r>
            <a:endParaRPr lang="en-US" dirty="0"/>
          </a:p>
          <a:p>
            <a:pPr lvl="1"/>
            <a:r>
              <a:rPr lang="en-US" sz="1800" dirty="0"/>
              <a:t>1-2</a:t>
            </a:r>
            <a:r>
              <a:rPr lang="en-US" dirty="0"/>
              <a:t>. </a:t>
            </a:r>
            <a:r>
              <a:rPr lang="zh-TW" altLang="en-US" dirty="0"/>
              <a:t>新增 </a:t>
            </a:r>
            <a:r>
              <a:rPr lang="en-US" altLang="zh-TW" dirty="0"/>
              <a:t>ubuntu20.04.iso</a:t>
            </a:r>
          </a:p>
          <a:p>
            <a:pPr lvl="1"/>
            <a:r>
              <a:rPr lang="en-US" sz="1800" dirty="0"/>
              <a:t>1-3</a:t>
            </a:r>
            <a:r>
              <a:rPr lang="en-US" dirty="0"/>
              <a:t>.</a:t>
            </a:r>
            <a:r>
              <a:rPr lang="zh-TW" altLang="en-US" dirty="0"/>
              <a:t> 選擇 </a:t>
            </a:r>
            <a:r>
              <a:rPr lang="en-US" altLang="zh-TW" dirty="0"/>
              <a:t>ubuntu20.04.iso</a:t>
            </a:r>
            <a:endParaRPr lang="en-US" dirty="0"/>
          </a:p>
          <a:p>
            <a:pPr lvl="1"/>
            <a:r>
              <a:rPr lang="en-US" sz="1800" dirty="0"/>
              <a:t>1-4.  </a:t>
            </a:r>
            <a:r>
              <a:rPr lang="en-US" dirty="0"/>
              <a:t>Start</a:t>
            </a:r>
            <a:endParaRPr lang="en-US" sz="1800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176F402F-F920-4301-8277-ED29F953C938}"/>
              </a:ext>
            </a:extLst>
          </p:cNvPr>
          <p:cNvSpPr/>
          <p:nvPr/>
        </p:nvSpPr>
        <p:spPr>
          <a:xfrm>
            <a:off x="501806" y="3107334"/>
            <a:ext cx="575736" cy="58857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dirty="0"/>
              <a:t>1</a:t>
            </a:r>
            <a:endParaRPr lang="zh-TW" altLang="en-US" sz="3000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FD0BCDB-C5A0-4EDB-B973-1862F627055B}"/>
              </a:ext>
            </a:extLst>
          </p:cNvPr>
          <p:cNvSpPr/>
          <p:nvPr/>
        </p:nvSpPr>
        <p:spPr>
          <a:xfrm>
            <a:off x="5085358" y="2316326"/>
            <a:ext cx="575736" cy="58857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dirty="0"/>
              <a:t>2</a:t>
            </a:r>
            <a:endParaRPr lang="zh-TW" altLang="en-US" sz="3000" dirty="0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1E7D4C4E-3934-4766-828B-392FB722F977}"/>
              </a:ext>
            </a:extLst>
          </p:cNvPr>
          <p:cNvSpPr/>
          <p:nvPr/>
        </p:nvSpPr>
        <p:spPr>
          <a:xfrm>
            <a:off x="791124" y="4316920"/>
            <a:ext cx="575736" cy="58857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dirty="0"/>
              <a:t>3</a:t>
            </a:r>
            <a:endParaRPr lang="zh-TW" altLang="en-US" sz="3000" dirty="0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29AF3D05-AE36-4F83-99B5-14EB208EDECF}"/>
              </a:ext>
            </a:extLst>
          </p:cNvPr>
          <p:cNvSpPr/>
          <p:nvPr/>
        </p:nvSpPr>
        <p:spPr>
          <a:xfrm>
            <a:off x="4322358" y="5187582"/>
            <a:ext cx="575736" cy="58857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dirty="0"/>
              <a:t>4</a:t>
            </a:r>
            <a:endParaRPr lang="zh-TW" altLang="en-US" sz="3000" dirty="0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ADDE4405-9101-459F-B91A-CBE68B281496}"/>
              </a:ext>
            </a:extLst>
          </p:cNvPr>
          <p:cNvSpPr/>
          <p:nvPr/>
        </p:nvSpPr>
        <p:spPr>
          <a:xfrm>
            <a:off x="5456381" y="6393381"/>
            <a:ext cx="459786" cy="46461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dirty="0"/>
              <a:t>5</a:t>
            </a:r>
            <a:endParaRPr lang="zh-TW" altLang="en-US" sz="3000" dirty="0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B96708F7-2D8E-45BE-94AC-F377B239EA8A}"/>
              </a:ext>
            </a:extLst>
          </p:cNvPr>
          <p:cNvSpPr/>
          <p:nvPr/>
        </p:nvSpPr>
        <p:spPr>
          <a:xfrm>
            <a:off x="4278" y="1770742"/>
            <a:ext cx="1495338" cy="356616"/>
          </a:xfrm>
          <a:prstGeom prst="roundRect">
            <a:avLst/>
          </a:prstGeom>
          <a:noFill/>
          <a:ln w="47625">
            <a:solidFill>
              <a:srgbClr val="C0000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9DB679E0-D22A-4F7D-AE8D-71E9D1126265}"/>
              </a:ext>
            </a:extLst>
          </p:cNvPr>
          <p:cNvSpPr/>
          <p:nvPr/>
        </p:nvSpPr>
        <p:spPr>
          <a:xfrm>
            <a:off x="5168326" y="2919128"/>
            <a:ext cx="1362582" cy="260469"/>
          </a:xfrm>
          <a:prstGeom prst="roundRect">
            <a:avLst/>
          </a:prstGeom>
          <a:noFill/>
          <a:ln w="47625">
            <a:solidFill>
              <a:srgbClr val="C0000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9899B2CC-9ABA-4A82-8134-D1B4EDBCD799}"/>
              </a:ext>
            </a:extLst>
          </p:cNvPr>
          <p:cNvSpPr/>
          <p:nvPr/>
        </p:nvSpPr>
        <p:spPr>
          <a:xfrm>
            <a:off x="137034" y="4891881"/>
            <a:ext cx="3868038" cy="170558"/>
          </a:xfrm>
          <a:prstGeom prst="roundRect">
            <a:avLst/>
          </a:prstGeom>
          <a:noFill/>
          <a:ln w="47625">
            <a:solidFill>
              <a:srgbClr val="C0000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AC16E78A-3208-4D69-9544-E32144ED8CAB}"/>
              </a:ext>
            </a:extLst>
          </p:cNvPr>
          <p:cNvSpPr/>
          <p:nvPr/>
        </p:nvSpPr>
        <p:spPr>
          <a:xfrm>
            <a:off x="4223572" y="5737117"/>
            <a:ext cx="2469835" cy="301670"/>
          </a:xfrm>
          <a:prstGeom prst="roundRect">
            <a:avLst/>
          </a:prstGeom>
          <a:noFill/>
          <a:ln w="47625">
            <a:solidFill>
              <a:srgbClr val="C0000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25E89E5F-5833-4A6E-B088-918B0014532D}"/>
              </a:ext>
            </a:extLst>
          </p:cNvPr>
          <p:cNvSpPr/>
          <p:nvPr/>
        </p:nvSpPr>
        <p:spPr>
          <a:xfrm>
            <a:off x="4278" y="4187872"/>
            <a:ext cx="356507" cy="356616"/>
          </a:xfrm>
          <a:prstGeom prst="roundRect">
            <a:avLst/>
          </a:prstGeom>
          <a:noFill/>
          <a:ln w="47625">
            <a:solidFill>
              <a:srgbClr val="C0000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38F4CF53-A3BD-44D8-B41A-A47F83ED0E15}"/>
              </a:ext>
            </a:extLst>
          </p:cNvPr>
          <p:cNvSpPr/>
          <p:nvPr/>
        </p:nvSpPr>
        <p:spPr>
          <a:xfrm>
            <a:off x="9366606" y="2564029"/>
            <a:ext cx="2162962" cy="356616"/>
          </a:xfrm>
          <a:prstGeom prst="roundRect">
            <a:avLst/>
          </a:prstGeom>
          <a:noFill/>
          <a:ln w="47625">
            <a:solidFill>
              <a:srgbClr val="0070C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2CAD3C3D-B06F-4881-89ED-36E86269644D}"/>
              </a:ext>
            </a:extLst>
          </p:cNvPr>
          <p:cNvSpPr/>
          <p:nvPr/>
        </p:nvSpPr>
        <p:spPr>
          <a:xfrm>
            <a:off x="9366606" y="2919128"/>
            <a:ext cx="2162961" cy="356616"/>
          </a:xfrm>
          <a:prstGeom prst="roundRect">
            <a:avLst/>
          </a:prstGeom>
          <a:noFill/>
          <a:ln w="47625">
            <a:solidFill>
              <a:srgbClr val="0070C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64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3D12E2B-3383-438C-B089-0C754020A9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690689"/>
            <a:ext cx="3986784" cy="3812528"/>
          </a:xfrm>
        </p:spPr>
      </p:pic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BFAB7449-6FFA-4C19-9F62-37227FBD1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6785" y="1690687"/>
            <a:ext cx="3749039" cy="3812529"/>
          </a:xfrm>
          <a:prstGeom prst="rect">
            <a:avLst/>
          </a:prstGeom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id="{94735618-CE65-4B14-BC3B-99ACE8863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5.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設定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ubuntu</a:t>
            </a:r>
            <a:endParaRPr 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9BF26C3F-28C8-4304-AABD-08023490D756}"/>
              </a:ext>
            </a:extLst>
          </p:cNvPr>
          <p:cNvSpPr txBox="1">
            <a:spLocks/>
          </p:cNvSpPr>
          <p:nvPr/>
        </p:nvSpPr>
        <p:spPr>
          <a:xfrm>
            <a:off x="7819367" y="1690687"/>
            <a:ext cx="4372633" cy="508024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1.ubuntu</a:t>
            </a:r>
            <a:r>
              <a:rPr lang="zh-TW" altLang="en-US" dirty="0"/>
              <a:t>設定</a:t>
            </a:r>
            <a:endParaRPr lang="en-US" altLang="zh-TW" dirty="0"/>
          </a:p>
          <a:p>
            <a:pPr lvl="1"/>
            <a:r>
              <a:rPr lang="en-US" sz="1800" dirty="0"/>
              <a:t>1-1</a:t>
            </a:r>
            <a:r>
              <a:rPr lang="en-US" dirty="0"/>
              <a:t>. </a:t>
            </a:r>
            <a:r>
              <a:rPr lang="zh-TW" altLang="en-US" dirty="0"/>
              <a:t>新增用戶</a:t>
            </a:r>
            <a:endParaRPr lang="en-US" altLang="zh-TW" dirty="0"/>
          </a:p>
          <a:p>
            <a:pPr lvl="2"/>
            <a:r>
              <a:rPr lang="zh-TW" altLang="en-US" dirty="0"/>
              <a:t>帳號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ksu</a:t>
            </a:r>
            <a:endParaRPr lang="en-US" altLang="zh-TW" dirty="0"/>
          </a:p>
          <a:p>
            <a:pPr lvl="2"/>
            <a:r>
              <a:rPr lang="zh-TW" altLang="en-US" dirty="0"/>
              <a:t>密碼</a:t>
            </a:r>
            <a:r>
              <a:rPr lang="en-US" altLang="zh-TW" dirty="0"/>
              <a:t>: Ksu@0956327000</a:t>
            </a:r>
            <a:endParaRPr lang="en-US" dirty="0"/>
          </a:p>
          <a:p>
            <a:pPr lvl="1"/>
            <a:r>
              <a:rPr lang="en-US" sz="1800" dirty="0"/>
              <a:t>1-2</a:t>
            </a:r>
            <a:r>
              <a:rPr lang="en-US" dirty="0"/>
              <a:t>. </a:t>
            </a:r>
            <a:r>
              <a:rPr lang="zh-TW" altLang="en-US" dirty="0"/>
              <a:t>勾選 </a:t>
            </a:r>
            <a:endParaRPr lang="en-US" altLang="zh-TW" dirty="0"/>
          </a:p>
          <a:p>
            <a:pPr lvl="2"/>
            <a:r>
              <a:rPr lang="en-US" altLang="zh-TW" dirty="0"/>
              <a:t>Install OpenSSH server</a:t>
            </a:r>
          </a:p>
          <a:p>
            <a:pPr lvl="1"/>
            <a:r>
              <a:rPr lang="en-US" sz="1800" dirty="0"/>
              <a:t>1-3.  </a:t>
            </a:r>
            <a:r>
              <a:rPr lang="en-US" dirty="0"/>
              <a:t>Done</a:t>
            </a:r>
            <a:endParaRPr lang="en-US" sz="1800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80BD4750-A43E-4C01-B302-1D6AAC9E762F}"/>
              </a:ext>
            </a:extLst>
          </p:cNvPr>
          <p:cNvSpPr/>
          <p:nvPr/>
        </p:nvSpPr>
        <p:spPr>
          <a:xfrm>
            <a:off x="550332" y="2055774"/>
            <a:ext cx="575736" cy="58857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dirty="0"/>
              <a:t>1</a:t>
            </a:r>
            <a:endParaRPr lang="zh-TW" altLang="en-US" sz="3000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743BBA09-9FCB-435B-A8CE-59E30172D218}"/>
              </a:ext>
            </a:extLst>
          </p:cNvPr>
          <p:cNvSpPr/>
          <p:nvPr/>
        </p:nvSpPr>
        <p:spPr>
          <a:xfrm>
            <a:off x="5268972" y="1909470"/>
            <a:ext cx="575736" cy="58857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dirty="0"/>
              <a:t>2</a:t>
            </a:r>
            <a:endParaRPr lang="zh-TW" altLang="en-US" sz="3000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544965C3-1205-4799-AB34-22CA69AAA3A8}"/>
              </a:ext>
            </a:extLst>
          </p:cNvPr>
          <p:cNvSpPr/>
          <p:nvPr/>
        </p:nvSpPr>
        <p:spPr>
          <a:xfrm>
            <a:off x="5861304" y="4230807"/>
            <a:ext cx="575736" cy="58857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dirty="0"/>
              <a:t>3</a:t>
            </a:r>
            <a:endParaRPr lang="zh-TW" altLang="en-US" sz="3000" dirty="0"/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2C2233E9-7C17-4CC4-83CB-B8FFE5530DB1}"/>
              </a:ext>
            </a:extLst>
          </p:cNvPr>
          <p:cNvSpPr/>
          <p:nvPr/>
        </p:nvSpPr>
        <p:spPr>
          <a:xfrm>
            <a:off x="3675127" y="2304548"/>
            <a:ext cx="1199051" cy="588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97B8C197-A888-40E6-97C0-8AE10EE965E0}"/>
              </a:ext>
            </a:extLst>
          </p:cNvPr>
          <p:cNvSpPr/>
          <p:nvPr/>
        </p:nvSpPr>
        <p:spPr>
          <a:xfrm rot="3023216">
            <a:off x="3642880" y="3706342"/>
            <a:ext cx="2421468" cy="588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5A5A75C4-BF87-4E07-95CD-AFE1ED2946EA}"/>
              </a:ext>
            </a:extLst>
          </p:cNvPr>
          <p:cNvSpPr/>
          <p:nvPr/>
        </p:nvSpPr>
        <p:spPr>
          <a:xfrm>
            <a:off x="385075" y="2604130"/>
            <a:ext cx="3290052" cy="1360751"/>
          </a:xfrm>
          <a:prstGeom prst="roundRect">
            <a:avLst/>
          </a:prstGeom>
          <a:noFill/>
          <a:ln w="47625">
            <a:solidFill>
              <a:srgbClr val="C0000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EAA8DC60-D07A-4C32-862D-BAB518216087}"/>
              </a:ext>
            </a:extLst>
          </p:cNvPr>
          <p:cNvSpPr/>
          <p:nvPr/>
        </p:nvSpPr>
        <p:spPr>
          <a:xfrm>
            <a:off x="4853614" y="2425823"/>
            <a:ext cx="1362582" cy="356616"/>
          </a:xfrm>
          <a:prstGeom prst="roundRect">
            <a:avLst/>
          </a:prstGeom>
          <a:noFill/>
          <a:ln w="47625">
            <a:solidFill>
              <a:srgbClr val="C0000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97DC9EA5-DDE6-42E1-B45E-126EF40409F0}"/>
              </a:ext>
            </a:extLst>
          </p:cNvPr>
          <p:cNvSpPr/>
          <p:nvPr/>
        </p:nvSpPr>
        <p:spPr>
          <a:xfrm>
            <a:off x="5074458" y="4982643"/>
            <a:ext cx="1362582" cy="356616"/>
          </a:xfrm>
          <a:prstGeom prst="roundRect">
            <a:avLst/>
          </a:prstGeom>
          <a:noFill/>
          <a:ln w="47625">
            <a:solidFill>
              <a:srgbClr val="C0000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F412743F-07D4-45D1-A1C1-F5F5E9CCC656}"/>
              </a:ext>
            </a:extLst>
          </p:cNvPr>
          <p:cNvSpPr/>
          <p:nvPr/>
        </p:nvSpPr>
        <p:spPr>
          <a:xfrm>
            <a:off x="9666244" y="2543368"/>
            <a:ext cx="483596" cy="356616"/>
          </a:xfrm>
          <a:prstGeom prst="roundRect">
            <a:avLst/>
          </a:prstGeom>
          <a:noFill/>
          <a:ln w="47625">
            <a:solidFill>
              <a:srgbClr val="0070C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FD251718-4B46-4A4B-8FE3-BD88D12FC078}"/>
              </a:ext>
            </a:extLst>
          </p:cNvPr>
          <p:cNvSpPr/>
          <p:nvPr/>
        </p:nvSpPr>
        <p:spPr>
          <a:xfrm>
            <a:off x="7622371" y="720211"/>
            <a:ext cx="1362582" cy="356616"/>
          </a:xfrm>
          <a:prstGeom prst="roundRect">
            <a:avLst/>
          </a:prstGeom>
          <a:noFill/>
          <a:ln w="47625">
            <a:solidFill>
              <a:srgbClr val="C0000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8D47B8DC-4ED6-48F6-ADEC-555A5477A560}"/>
              </a:ext>
            </a:extLst>
          </p:cNvPr>
          <p:cNvSpPr/>
          <p:nvPr/>
        </p:nvSpPr>
        <p:spPr>
          <a:xfrm>
            <a:off x="9666244" y="2880280"/>
            <a:ext cx="1902162" cy="356616"/>
          </a:xfrm>
          <a:prstGeom prst="roundRect">
            <a:avLst/>
          </a:prstGeom>
          <a:noFill/>
          <a:ln w="47625">
            <a:solidFill>
              <a:srgbClr val="0070C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1ED589EE-537C-437C-A4B8-00F10E4D8F99}"/>
              </a:ext>
            </a:extLst>
          </p:cNvPr>
          <p:cNvSpPr/>
          <p:nvPr/>
        </p:nvSpPr>
        <p:spPr>
          <a:xfrm>
            <a:off x="8776760" y="3573808"/>
            <a:ext cx="2653240" cy="356616"/>
          </a:xfrm>
          <a:prstGeom prst="roundRect">
            <a:avLst/>
          </a:prstGeom>
          <a:noFill/>
          <a:ln w="47625">
            <a:solidFill>
              <a:srgbClr val="0070C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E4CF60B5-32E4-4D15-B49F-7FEAFD32B9AC}"/>
              </a:ext>
            </a:extLst>
          </p:cNvPr>
          <p:cNvSpPr/>
          <p:nvPr/>
        </p:nvSpPr>
        <p:spPr>
          <a:xfrm>
            <a:off x="8984953" y="4000627"/>
            <a:ext cx="854117" cy="356616"/>
          </a:xfrm>
          <a:prstGeom prst="roundRect">
            <a:avLst/>
          </a:prstGeom>
          <a:noFill/>
          <a:ln w="47625">
            <a:solidFill>
              <a:srgbClr val="0070C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3EFD23D-7849-4E17-975B-C2812CD01F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096" y="1880488"/>
            <a:ext cx="4957114" cy="4017391"/>
          </a:xfrm>
        </p:spPr>
      </p:pic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AEA4D5A8-7016-4A1F-BF5B-89A136661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210" y="1880488"/>
            <a:ext cx="4861560" cy="4115509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C09AD2DE-E66D-40FF-9E70-24736DEAB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完成開機</a:t>
            </a:r>
            <a:endParaRPr 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3A2C923C-861E-4995-A97C-EF5E2E0C1215}"/>
              </a:ext>
            </a:extLst>
          </p:cNvPr>
          <p:cNvSpPr/>
          <p:nvPr/>
        </p:nvSpPr>
        <p:spPr>
          <a:xfrm>
            <a:off x="2483443" y="5337931"/>
            <a:ext cx="1362582" cy="356616"/>
          </a:xfrm>
          <a:prstGeom prst="roundRect">
            <a:avLst/>
          </a:prstGeom>
          <a:noFill/>
          <a:ln w="47625">
            <a:solidFill>
              <a:srgbClr val="C0000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91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2273</TotalTime>
  <Words>1472</Words>
  <Application>Microsoft Office PowerPoint</Application>
  <PresentationFormat>寬螢幕</PresentationFormat>
  <Paragraphs>314</Paragraphs>
  <Slides>41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46" baseType="lpstr">
      <vt:lpstr>微軟正黑體</vt:lpstr>
      <vt:lpstr>Arial</vt:lpstr>
      <vt:lpstr>Calibri</vt:lpstr>
      <vt:lpstr>Calibri Light</vt:lpstr>
      <vt:lpstr>Office 佈景主題</vt:lpstr>
      <vt:lpstr>CTFd建置</vt:lpstr>
      <vt:lpstr>PowerPoint 簡報</vt:lpstr>
      <vt:lpstr>下載ubuntu20.04</vt:lpstr>
      <vt:lpstr>1.新增VM</vt:lpstr>
      <vt:lpstr>2. 調整VM參數</vt:lpstr>
      <vt:lpstr>3. 更改VM網路</vt:lpstr>
      <vt:lpstr>4. 開啟VM</vt:lpstr>
      <vt:lpstr>5. 設定ubuntu</vt:lpstr>
      <vt:lpstr>6. 完成開機</vt:lpstr>
      <vt:lpstr>PowerPoint 簡報</vt:lpstr>
      <vt:lpstr>1. 連線VM</vt:lpstr>
      <vt:lpstr>2. 更新ubuntu</vt:lpstr>
      <vt:lpstr>2. 安裝CTFd</vt:lpstr>
      <vt:lpstr>3. 安裝CTFd</vt:lpstr>
      <vt:lpstr>4. 安裝CTFd</vt:lpstr>
      <vt:lpstr>5. 安裝CTFd</vt:lpstr>
      <vt:lpstr>6. 安裝CTFd</vt:lpstr>
      <vt:lpstr>7. 安裝CTFd</vt:lpstr>
      <vt:lpstr>8. 安裝CTFd</vt:lpstr>
      <vt:lpstr>PowerPoint 簡報</vt:lpstr>
      <vt:lpstr>9. 安裝CTFd</vt:lpstr>
      <vt:lpstr>10. 安裝CTFd</vt:lpstr>
      <vt:lpstr>PowerPoint 簡報</vt:lpstr>
      <vt:lpstr>11. 安裝CTFd</vt:lpstr>
      <vt:lpstr>12. 開啟CTFd</vt:lpstr>
      <vt:lpstr>PowerPoint 簡報</vt:lpstr>
      <vt:lpstr>輸入平台平稱(預設CTFd)</vt:lpstr>
      <vt:lpstr>選擇模式(預設User Mode)</vt:lpstr>
      <vt:lpstr>新增管理員</vt:lpstr>
      <vt:lpstr>點擊Finish</vt:lpstr>
      <vt:lpstr>PowerPoint 簡報</vt:lpstr>
      <vt:lpstr>點選右上角 Admin Panel</vt:lpstr>
      <vt:lpstr>點選Config</vt:lpstr>
      <vt:lpstr>點選Backup</vt:lpstr>
      <vt:lpstr>PowerPoint 簡報</vt:lpstr>
      <vt:lpstr>下載題目</vt:lpstr>
      <vt:lpstr>安裝Docker題目</vt:lpstr>
      <vt:lpstr>Docker題目設定</vt:lpstr>
      <vt:lpstr>PowerPoint 簡報</vt:lpstr>
      <vt:lpstr>更改CTFd網頁端題目IP</vt:lpstr>
      <vt:lpstr>更改CTFd網頁端題目IP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topus oc</dc:creator>
  <cp:lastModifiedBy>崇睿 何</cp:lastModifiedBy>
  <cp:revision>19</cp:revision>
  <dcterms:created xsi:type="dcterms:W3CDTF">2021-12-06T10:44:30Z</dcterms:created>
  <dcterms:modified xsi:type="dcterms:W3CDTF">2021-12-28T15:33:06Z</dcterms:modified>
</cp:coreProperties>
</file>