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61" r:id="rId5"/>
    <p:sldId id="326" r:id="rId6"/>
    <p:sldId id="327" r:id="rId7"/>
    <p:sldId id="328" r:id="rId8"/>
    <p:sldId id="266" r:id="rId9"/>
    <p:sldId id="329" r:id="rId10"/>
    <p:sldId id="330" r:id="rId11"/>
    <p:sldId id="331" r:id="rId12"/>
    <p:sldId id="267" r:id="rId13"/>
    <p:sldId id="332" r:id="rId14"/>
    <p:sldId id="334" r:id="rId15"/>
    <p:sldId id="333" r:id="rId16"/>
    <p:sldId id="335" r:id="rId17"/>
    <p:sldId id="336" r:id="rId18"/>
    <p:sldId id="268" r:id="rId19"/>
    <p:sldId id="345" r:id="rId20"/>
    <p:sldId id="346" r:id="rId21"/>
    <p:sldId id="347" r:id="rId22"/>
    <p:sldId id="269" r:id="rId23"/>
    <p:sldId id="348" r:id="rId24"/>
    <p:sldId id="349" r:id="rId25"/>
    <p:sldId id="350" r:id="rId26"/>
    <p:sldId id="262" r:id="rId27"/>
    <p:sldId id="343" r:id="rId28"/>
    <p:sldId id="344" r:id="rId29"/>
    <p:sldId id="263" r:id="rId30"/>
    <p:sldId id="339" r:id="rId31"/>
    <p:sldId id="340" r:id="rId32"/>
    <p:sldId id="341" r:id="rId33"/>
    <p:sldId id="342" r:id="rId34"/>
    <p:sldId id="272" r:id="rId35"/>
    <p:sldId id="337" r:id="rId36"/>
    <p:sldId id="273" r:id="rId37"/>
    <p:sldId id="33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238" autoAdjust="0"/>
  </p:normalViewPr>
  <p:slideViewPr>
    <p:cSldViewPr snapToGrid="0">
      <p:cViewPr varScale="1">
        <p:scale>
          <a:sx n="70" d="100"/>
          <a:sy n="70" d="100"/>
        </p:scale>
        <p:origin x="4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5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5FEE-5525-41EB-A3D0-D558BA120CD3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FC1D3-FFB6-4710-993D-A7A111822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61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FC1D3-FFB6-4710-993D-A7A111822FE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6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1F035-C20B-4230-BFCD-0B197D4F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601779-C075-4A05-BA66-6EF9591A6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BC260-877F-4F32-8674-E5B25CA6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0FB3CD-962E-40DB-A38C-4593469F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5B5DC1-2049-4D09-9542-E43D28E8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C5D07-E9E6-472E-8D1E-44D6BC83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AC4678-AE6E-4576-A75F-69DB4B82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D7116B-31FB-42B2-9F40-FDAFC94F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42545-28C7-4011-B25B-5994A9A8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2A2B7C-85F4-4BFD-A26E-36E9C70A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84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485599-A26F-4BAA-93AE-52BC0A4FE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0C4410-0560-4C65-9D05-5D6227AC7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F17DD-973A-48E1-B130-4F4E4BC1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50C755-650B-4B86-A791-B3C80573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05A6F-F792-465A-ADCD-34AFC645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3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6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74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77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5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709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41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05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92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5CE72-CFA0-4553-8420-930D0F27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5F5A7-DB16-4683-BF89-01137CA6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2DE6-B2C8-46C4-A92C-9A92C845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3D092F-EEE7-43B3-B1DA-84455DB4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E09EC-0A64-4E5D-B685-86539BF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678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5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22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A367E-65E0-4C44-B91C-8B606A59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8BF558-E407-4DDF-9B92-2AB49C05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6DEE4-9061-45E2-B6DC-3A036EC6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2CAE3-8123-4289-9707-33A79DC5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C6374-A407-4E8F-AF92-88F60CEA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41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4F1F0-C2E4-4E42-B87A-AEB45A5C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971F16-EA49-4B3F-A045-55908EA69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480740-DEEB-482B-AAF1-9F56711D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BAA498-112A-4E45-B7B6-5CCF7373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AB59E6-109E-420B-9D3B-CA619FB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5D137B-93C5-48CE-A1B4-B66690BA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25545-1839-42F4-BAD8-5D03BE5D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9F88FF-EE33-4526-9A37-4A9B1378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D6BDEE-C8A2-4024-819B-014CD733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41D5A9-7EF0-4C3B-81F3-27C58E429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1F2F5C-BF9B-4B4C-84D3-050BD14F2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42DC7F-F9C8-42F1-8FEE-48E6976C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D9C72A-7E43-4985-A506-8167D058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957B31-795C-4B3F-A791-CC5D183E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97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1C186-C1EA-450D-8A58-5C7BAE7A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AA06C4-63A1-4503-AC55-013F3ABB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ACFEBD-1E75-4872-A253-F8E51545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FB791E-EA2A-4D77-8DC2-309AB42B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0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054472-962D-4166-B193-291F0625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8D487B-B7D7-449B-9307-F53C31A8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C881A5-B41B-4CFC-BAF0-55FDEC1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55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0E756-E475-4ED5-BCA6-F027DE8B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61F0E-A99B-47CA-BF16-AF1D5F0E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A9A5DC-E500-4E61-BA78-5F6EE9E9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6C3978-8022-41C1-BD40-7535DD2B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F7AF3-D1CF-4B4F-BC96-EEC32970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6DBC21-1B77-4E25-B233-F96DE84F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673F2-AC5E-42B3-9909-359E6819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9E2218-5B21-4DE8-B6CA-75B70AE16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8559B7-7CFB-4EA6-9970-ECAEBE4A2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57876F-3BE8-4C00-802F-31FB0550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82159E-FEBF-44AD-9B06-A252C7E3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0AA11B-DBBC-45BF-8FDC-F92E5734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EC0281-454A-4810-9E13-49420759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F5A03A-2893-4909-B54B-0B2FFFF9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75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C43BD-4B5E-4C7F-953F-59FDAEB35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4D4A-8739-4188-92E2-0D91BB1B10F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EC796-C04B-4E96-8D3D-48CC7536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0CEE6-7752-454F-9971-606963875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FF8B-0A9B-49C2-816E-A4E1F68E2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0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E015-96EE-4999-B504-A83C18B18F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89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sm.us/pub/nasm/releasebuilds/?C=M;O=D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en.wikipedia.org/wiki/Von_Neumann_architecture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studypress.org/forum/forum/replies/341/memory-hierarchy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19D1B-F841-4130-824C-ABFF84CA9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5469"/>
          </a:xfrm>
        </p:spPr>
        <p:txBody>
          <a:bodyPr/>
          <a:lstStyle/>
          <a:p>
            <a:r>
              <a:rPr lang="zh-TW" altLang="en-US" dirty="0">
                <a:solidFill>
                  <a:srgbClr val="FFCC66"/>
                </a:solidFill>
              </a:rPr>
              <a:t>組合語言實務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0ED639-7628-432A-8EA7-0BBC35B96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姓名：何崇睿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r>
              <a:rPr lang="zh-TW" altLang="en-US" dirty="0"/>
              <a:t>班級：資工二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指導老師：龍大大</a:t>
            </a:r>
          </a:p>
        </p:txBody>
      </p:sp>
    </p:spTree>
    <p:extLst>
      <p:ext uri="{BB962C8B-B14F-4D97-AF65-F5344CB8AC3E}">
        <p14:creationId xmlns:p14="http://schemas.microsoft.com/office/powerpoint/2010/main" val="320061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6C64477-C33B-411A-A3F8-13F99A005ABA}"/>
              </a:ext>
            </a:extLst>
          </p:cNvPr>
          <p:cNvSpPr/>
          <p:nvPr/>
        </p:nvSpPr>
        <p:spPr>
          <a:xfrm>
            <a:off x="3378476" y="778666"/>
            <a:ext cx="4992640" cy="58042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065224" y="12545"/>
            <a:ext cx="212677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ARM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架構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1" y="-1"/>
            <a:ext cx="7308375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Intel/AMD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架構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vs ARM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1FA2B1-1716-4170-9494-1F96F8C6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44" y="708520"/>
            <a:ext cx="4774034" cy="57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1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31" y="2790966"/>
            <a:ext cx="11812137" cy="1276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5000" b="1" dirty="0">
                <a:solidFill>
                  <a:srgbClr val="FFCC66"/>
                </a:solidFill>
              </a:rPr>
              <a:t>組合語言語法格式</a:t>
            </a:r>
            <a:r>
              <a:rPr lang="en-US" altLang="zh-TW" sz="5000" b="1" dirty="0">
                <a:solidFill>
                  <a:srgbClr val="FFCC66"/>
                </a:solidFill>
              </a:rPr>
              <a:t>: AT&amp;T vs INTEL</a:t>
            </a:r>
          </a:p>
        </p:txBody>
      </p:sp>
    </p:spTree>
    <p:extLst>
      <p:ext uri="{BB962C8B-B14F-4D97-AF65-F5344CB8AC3E}">
        <p14:creationId xmlns:p14="http://schemas.microsoft.com/office/powerpoint/2010/main" val="145295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150824" y="12545"/>
            <a:ext cx="304117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AT&amp;T 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語法格式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AT&amp;T vs INTEL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華康細圓體(P)"/>
              <a:ea typeface="華康細圓體(P)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06E3C3-93E3-4EC5-A13D-26840167C021}"/>
              </a:ext>
            </a:extLst>
          </p:cNvPr>
          <p:cNvSpPr txBox="1"/>
          <p:nvPr/>
        </p:nvSpPr>
        <p:spPr>
          <a:xfrm>
            <a:off x="1609298" y="2644170"/>
            <a:ext cx="8973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AT&amp;T(GAS) </a:t>
            </a:r>
            <a:r>
              <a:rPr lang="zh-TW" altLang="en-US" sz="3200" dirty="0"/>
              <a:t>語法是一種彙編語言的語法格式，主要用于 </a:t>
            </a:r>
            <a:r>
              <a:rPr lang="en-US" altLang="zh-TW" sz="3200" dirty="0"/>
              <a:t>Unix-like </a:t>
            </a:r>
            <a:r>
              <a:rPr lang="zh-TW" altLang="en-US" sz="3200" dirty="0"/>
              <a:t>系统的程序開發。它的名字來源于它最初是在 </a:t>
            </a:r>
            <a:r>
              <a:rPr lang="en-US" altLang="zh-TW" sz="3200" dirty="0"/>
              <a:t>AT&amp;T Unix </a:t>
            </a:r>
            <a:r>
              <a:rPr lang="zh-TW" altLang="en-US" sz="3200" dirty="0"/>
              <a:t>系统中使用的。</a:t>
            </a:r>
          </a:p>
        </p:txBody>
      </p:sp>
    </p:spTree>
    <p:extLst>
      <p:ext uri="{BB962C8B-B14F-4D97-AF65-F5344CB8AC3E}">
        <p14:creationId xmlns:p14="http://schemas.microsoft.com/office/powerpoint/2010/main" val="41993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150824" y="12545"/>
            <a:ext cx="304117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AT&amp;T 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語法格式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AT&amp;T vs INTEL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華康細圓體(P)"/>
              <a:ea typeface="華康細圓體(P)"/>
              <a:cs typeface="+mj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37A498E-A9D1-4A9D-85EC-D7AE0F82A962}"/>
              </a:ext>
            </a:extLst>
          </p:cNvPr>
          <p:cNvGrpSpPr/>
          <p:nvPr/>
        </p:nvGrpSpPr>
        <p:grpSpPr>
          <a:xfrm>
            <a:off x="710353" y="1142912"/>
            <a:ext cx="10771293" cy="2712198"/>
            <a:chOff x="842759" y="2816967"/>
            <a:chExt cx="10771293" cy="2712198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1FC92E-3C36-41A0-8DAB-E23631C23AA4}"/>
                </a:ext>
              </a:extLst>
            </p:cNvPr>
            <p:cNvSpPr txBox="1"/>
            <p:nvPr/>
          </p:nvSpPr>
          <p:spPr>
            <a:xfrm>
              <a:off x="901504" y="2816967"/>
              <a:ext cx="8973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AT&amp;T(GAS) </a:t>
              </a:r>
              <a:r>
                <a:rPr lang="zh-TW" altLang="en-US" sz="2800" dirty="0"/>
                <a:t>語法的一般格式如下：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E3F14F1-28D6-4DC6-9AD5-2E743E253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5" r="399"/>
            <a:stretch/>
          </p:blipFill>
          <p:spPr>
            <a:xfrm>
              <a:off x="901504" y="3340187"/>
              <a:ext cx="10712548" cy="123865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CAF9BDBB-5595-478C-9DDA-A483DC0E9680}"/>
                </a:ext>
              </a:extLst>
            </p:cNvPr>
            <p:cNvSpPr/>
            <p:nvPr/>
          </p:nvSpPr>
          <p:spPr>
            <a:xfrm>
              <a:off x="1118381" y="4038313"/>
              <a:ext cx="1108427" cy="39339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D6168E6A-D034-4A11-B74F-0B5FFC0E8B3D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5400000">
              <a:off x="1297656" y="4743355"/>
              <a:ext cx="686582" cy="6329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0A7E0A7-C400-45B3-886A-923A32D0E143}"/>
                </a:ext>
              </a:extLst>
            </p:cNvPr>
            <p:cNvSpPr txBox="1"/>
            <p:nvPr/>
          </p:nvSpPr>
          <p:spPr>
            <a:xfrm>
              <a:off x="842759" y="5118294"/>
              <a:ext cx="1533077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指令的名稱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2ADA569-86DC-4903-9C56-4B90D2A4F900}"/>
                </a:ext>
              </a:extLst>
            </p:cNvPr>
            <p:cNvSpPr/>
            <p:nvPr/>
          </p:nvSpPr>
          <p:spPr>
            <a:xfrm>
              <a:off x="2320875" y="4038313"/>
              <a:ext cx="1428165" cy="39339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D7E3674B-B71A-4E6E-BB4F-FF8A9B58AE7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rot="16200000" flipH="1">
              <a:off x="3027374" y="4439295"/>
              <a:ext cx="728121" cy="7129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862B4C3-4DB4-49D3-AB32-7EF9A6902F74}"/>
                </a:ext>
              </a:extLst>
            </p:cNvPr>
            <p:cNvSpPr txBox="1"/>
            <p:nvPr/>
          </p:nvSpPr>
          <p:spPr>
            <a:xfrm>
              <a:off x="2981372" y="5159833"/>
              <a:ext cx="1533077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目標操作數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B1ECC21-933A-4D48-A36E-9670924DC4D2}"/>
                </a:ext>
              </a:extLst>
            </p:cNvPr>
            <p:cNvSpPr/>
            <p:nvPr/>
          </p:nvSpPr>
          <p:spPr>
            <a:xfrm>
              <a:off x="3806819" y="4024245"/>
              <a:ext cx="747148" cy="39339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D62EC5B1-2B54-4128-AB9B-0C0760F93A5B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rot="16200000" flipH="1">
              <a:off x="5754545" y="2843491"/>
              <a:ext cx="695749" cy="3844053"/>
            </a:xfrm>
            <a:prstGeom prst="bentConnector3">
              <a:avLst>
                <a:gd name="adj1" fmla="val 7022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8CDEFE0-BFA9-438C-8189-1EA599BA10DD}"/>
                </a:ext>
              </a:extLst>
            </p:cNvPr>
            <p:cNvSpPr txBox="1"/>
            <p:nvPr/>
          </p:nvSpPr>
          <p:spPr>
            <a:xfrm>
              <a:off x="7411329" y="5113393"/>
              <a:ext cx="122623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源操作數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D3825ECB-0B2F-4664-8A5D-5AA29F80E31F}"/>
                </a:ext>
              </a:extLst>
            </p:cNvPr>
            <p:cNvSpPr/>
            <p:nvPr/>
          </p:nvSpPr>
          <p:spPr>
            <a:xfrm>
              <a:off x="1118381" y="4038314"/>
              <a:ext cx="1108427" cy="39339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0266FD87-E1E2-4304-98D4-4C44049BF28C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5400000">
              <a:off x="1297656" y="4743356"/>
              <a:ext cx="686582" cy="6329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260FD7B-3C05-4261-9332-F8C527E257B3}"/>
              </a:ext>
            </a:extLst>
          </p:cNvPr>
          <p:cNvGrpSpPr/>
          <p:nvPr/>
        </p:nvGrpSpPr>
        <p:grpSpPr>
          <a:xfrm>
            <a:off x="832404" y="4516792"/>
            <a:ext cx="10231838" cy="1874592"/>
            <a:chOff x="846472" y="4535764"/>
            <a:chExt cx="10231838" cy="1874592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A3433A5-7D17-47E4-ADA3-5CAF7B5E4706}"/>
                </a:ext>
              </a:extLst>
            </p:cNvPr>
            <p:cNvSpPr txBox="1"/>
            <p:nvPr/>
          </p:nvSpPr>
          <p:spPr>
            <a:xfrm>
              <a:off x="846472" y="4535764"/>
              <a:ext cx="989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EX</a:t>
              </a:r>
              <a:r>
                <a:rPr lang="zh-TW" altLang="en-US" sz="2800" dirty="0"/>
                <a:t>：</a:t>
              </a:r>
            </a:p>
          </p:txBody>
        </p: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2E3AE0D-CB3C-4E28-BD90-810ABE76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539" y="5089185"/>
              <a:ext cx="10217771" cy="132117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1299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150824" y="12545"/>
            <a:ext cx="304117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Intel 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語法格式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AT&amp;T vs INTEL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華康細圓體(P)"/>
              <a:ea typeface="華康細圓體(P)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A5A945-1D53-44E6-A795-F66D31DC98BC}"/>
              </a:ext>
            </a:extLst>
          </p:cNvPr>
          <p:cNvSpPr txBox="1"/>
          <p:nvPr/>
        </p:nvSpPr>
        <p:spPr>
          <a:xfrm>
            <a:off x="1609298" y="2397948"/>
            <a:ext cx="89734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Intel(NASM) </a:t>
            </a:r>
            <a:r>
              <a:rPr lang="zh-TW" altLang="en-US" sz="3200" dirty="0"/>
              <a:t>語法是一種匯編語言的語法格式，主要用于 </a:t>
            </a:r>
            <a:r>
              <a:rPr lang="en-US" altLang="zh-TW" sz="3200" dirty="0"/>
              <a:t>x86 </a:t>
            </a:r>
            <a:r>
              <a:rPr lang="zh-TW" altLang="en-US" sz="3200" dirty="0"/>
              <a:t>架構的計算机程序開发。它的名字源于它是由 </a:t>
            </a:r>
            <a:r>
              <a:rPr lang="en-US" altLang="zh-TW" sz="3200" dirty="0"/>
              <a:t>Intel </a:t>
            </a:r>
            <a:r>
              <a:rPr lang="zh-TW" altLang="en-US" sz="3200" dirty="0"/>
              <a:t>公司開發的匯編器 </a:t>
            </a:r>
            <a:r>
              <a:rPr lang="en-US" altLang="zh-TW" sz="3200" dirty="0"/>
              <a:t>NASM(Netwide Assembler) </a:t>
            </a:r>
            <a:r>
              <a:rPr lang="zh-TW" altLang="en-US" sz="3200" dirty="0"/>
              <a:t>使用的語法格式。</a:t>
            </a:r>
          </a:p>
        </p:txBody>
      </p:sp>
    </p:spTree>
    <p:extLst>
      <p:ext uri="{BB962C8B-B14F-4D97-AF65-F5344CB8AC3E}">
        <p14:creationId xmlns:p14="http://schemas.microsoft.com/office/powerpoint/2010/main" val="407109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150824" y="12545"/>
            <a:ext cx="304117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Intel 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語法格式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AT&amp;T vs INTEL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華康細圓體(P)"/>
              <a:ea typeface="華康細圓體(P)"/>
              <a:cs typeface="+mj-cs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A5F3863-FB60-4845-90DF-A97CB3A9D50E}"/>
              </a:ext>
            </a:extLst>
          </p:cNvPr>
          <p:cNvGrpSpPr/>
          <p:nvPr/>
        </p:nvGrpSpPr>
        <p:grpSpPr>
          <a:xfrm>
            <a:off x="710353" y="1142912"/>
            <a:ext cx="10771293" cy="2712198"/>
            <a:chOff x="842759" y="2816967"/>
            <a:chExt cx="10771293" cy="271219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DE08284-E1A4-47A1-B680-455A7EFB602F}"/>
                </a:ext>
              </a:extLst>
            </p:cNvPr>
            <p:cNvSpPr txBox="1"/>
            <p:nvPr/>
          </p:nvSpPr>
          <p:spPr>
            <a:xfrm>
              <a:off x="901504" y="2816967"/>
              <a:ext cx="8973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Intel(NASM) </a:t>
              </a:r>
              <a:r>
                <a:rPr lang="zh-TW" altLang="en-US" sz="2800" dirty="0"/>
                <a:t>語法的一般格式如下：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29ADB76-2F8C-43BE-A17D-5D484015A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5" r="399"/>
            <a:stretch/>
          </p:blipFill>
          <p:spPr>
            <a:xfrm>
              <a:off x="901504" y="3340187"/>
              <a:ext cx="10712548" cy="123865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7792AB5-3423-495A-9D3A-B967CB06478F}"/>
                </a:ext>
              </a:extLst>
            </p:cNvPr>
            <p:cNvSpPr/>
            <p:nvPr/>
          </p:nvSpPr>
          <p:spPr>
            <a:xfrm>
              <a:off x="1118381" y="4038313"/>
              <a:ext cx="1108427" cy="39339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接點: 肘形 7">
              <a:extLst>
                <a:ext uri="{FF2B5EF4-FFF2-40B4-BE49-F238E27FC236}">
                  <a16:creationId xmlns:a16="http://schemas.microsoft.com/office/drawing/2014/main" id="{D7E9B9E1-6368-415D-AD08-38177B287C88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rot="5400000">
              <a:off x="1297656" y="4743355"/>
              <a:ext cx="686582" cy="6329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0716D89-F5CF-48DC-880B-D17C225B12EB}"/>
                </a:ext>
              </a:extLst>
            </p:cNvPr>
            <p:cNvSpPr txBox="1"/>
            <p:nvPr/>
          </p:nvSpPr>
          <p:spPr>
            <a:xfrm>
              <a:off x="842759" y="5118294"/>
              <a:ext cx="1533077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指令的名稱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AEB2486-8971-4A91-8160-26503C2AE84F}"/>
                </a:ext>
              </a:extLst>
            </p:cNvPr>
            <p:cNvSpPr/>
            <p:nvPr/>
          </p:nvSpPr>
          <p:spPr>
            <a:xfrm>
              <a:off x="2320875" y="4038313"/>
              <a:ext cx="1428165" cy="39339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76FBC9ED-0B3B-429A-A04F-3CF7215070C3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rot="16200000" flipH="1">
              <a:off x="3027374" y="4439295"/>
              <a:ext cx="728121" cy="7129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FCE7929-A5DE-4903-B3D2-C93284C83639}"/>
                </a:ext>
              </a:extLst>
            </p:cNvPr>
            <p:cNvSpPr txBox="1"/>
            <p:nvPr/>
          </p:nvSpPr>
          <p:spPr>
            <a:xfrm>
              <a:off x="2981372" y="5159833"/>
              <a:ext cx="1533077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目標操作數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FEF47E9-D742-46C6-AA1E-909897194C13}"/>
                </a:ext>
              </a:extLst>
            </p:cNvPr>
            <p:cNvSpPr/>
            <p:nvPr/>
          </p:nvSpPr>
          <p:spPr>
            <a:xfrm>
              <a:off x="3806819" y="4024245"/>
              <a:ext cx="747148" cy="39339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486DF08C-42C4-40FC-B63B-25051847A889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rot="16200000" flipH="1">
              <a:off x="5754545" y="2843491"/>
              <a:ext cx="695749" cy="3844053"/>
            </a:xfrm>
            <a:prstGeom prst="bentConnector3">
              <a:avLst>
                <a:gd name="adj1" fmla="val 7022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1072A98-38FB-4461-9B26-653D4F0276EB}"/>
                </a:ext>
              </a:extLst>
            </p:cNvPr>
            <p:cNvSpPr txBox="1"/>
            <p:nvPr/>
          </p:nvSpPr>
          <p:spPr>
            <a:xfrm>
              <a:off x="7411329" y="5113393"/>
              <a:ext cx="122623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源操作數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CFCCB4-A484-4DFC-91EF-BBF02072CA64}"/>
              </a:ext>
            </a:extLst>
          </p:cNvPr>
          <p:cNvSpPr txBox="1"/>
          <p:nvPr/>
        </p:nvSpPr>
        <p:spPr>
          <a:xfrm>
            <a:off x="804026" y="4436101"/>
            <a:ext cx="98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</a:t>
            </a:r>
            <a:r>
              <a:rPr lang="zh-TW" altLang="en-US" sz="2800" dirty="0"/>
              <a:t>：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7C81566-8A2A-43B1-AB09-C3F9482C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5" y="4951270"/>
            <a:ext cx="10583949" cy="13405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132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836322" y="12545"/>
            <a:ext cx="135568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差別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AT&amp;T vs INTEL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華康細圓體(P)"/>
              <a:ea typeface="華康細圓體(P)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624209-2E18-45DC-91E1-B04F2E2CA9C6}"/>
              </a:ext>
            </a:extLst>
          </p:cNvPr>
          <p:cNvSpPr txBox="1"/>
          <p:nvPr/>
        </p:nvSpPr>
        <p:spPr>
          <a:xfrm>
            <a:off x="421943" y="2305615"/>
            <a:ext cx="11348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Intel(NASM) </a:t>
            </a:r>
            <a:r>
              <a:rPr lang="zh-TW" altLang="en-US" sz="2800" dirty="0"/>
              <a:t>語法和 </a:t>
            </a:r>
            <a:r>
              <a:rPr lang="en-US" altLang="zh-TW" sz="2800" dirty="0"/>
              <a:t>AT&amp;T(GAS) </a:t>
            </a:r>
            <a:r>
              <a:rPr lang="zh-TW" altLang="en-US" sz="2800" dirty="0"/>
              <a:t>語法的區別在於指令名稱的書寫方式不同，以及操作數的書寫順序。在 </a:t>
            </a:r>
            <a:r>
              <a:rPr lang="en-US" altLang="zh-TW" sz="2800" dirty="0"/>
              <a:t>Intel(NASM) </a:t>
            </a:r>
            <a:r>
              <a:rPr lang="zh-TW" altLang="en-US" sz="2800" dirty="0"/>
              <a:t>語法中，指令名稱通常使用小寫字母書寫，而在 </a:t>
            </a:r>
            <a:r>
              <a:rPr lang="en-US" altLang="zh-TW" sz="2800" dirty="0"/>
              <a:t>AT&amp;T(GAS) </a:t>
            </a:r>
            <a:r>
              <a:rPr lang="zh-TW" altLang="en-US" sz="2800" dirty="0"/>
              <a:t>語法中則使用大寫字母。此外，在 </a:t>
            </a:r>
            <a:r>
              <a:rPr lang="en-US" altLang="zh-TW" sz="2800" dirty="0"/>
              <a:t>Intel(NASM) </a:t>
            </a:r>
            <a:r>
              <a:rPr lang="zh-TW" altLang="en-US" sz="2800" dirty="0"/>
              <a:t>語法中，目標操作數通常位於源操作數的前面，而在 </a:t>
            </a:r>
            <a:r>
              <a:rPr lang="en-US" altLang="zh-TW" sz="2800" dirty="0"/>
              <a:t>AT&amp;T(GAS) </a:t>
            </a:r>
            <a:r>
              <a:rPr lang="zh-TW" altLang="en-US" sz="2800" dirty="0"/>
              <a:t>語法中則相反。</a:t>
            </a:r>
          </a:p>
        </p:txBody>
      </p:sp>
    </p:spTree>
    <p:extLst>
      <p:ext uri="{BB962C8B-B14F-4D97-AF65-F5344CB8AC3E}">
        <p14:creationId xmlns:p14="http://schemas.microsoft.com/office/powerpoint/2010/main" val="332443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37" y="2825086"/>
            <a:ext cx="11122925" cy="1207827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32 </a:t>
            </a:r>
            <a:r>
              <a:rPr lang="zh-TW" altLang="en-US" sz="5000" b="1" dirty="0">
                <a:solidFill>
                  <a:srgbClr val="FFCC66"/>
                </a:solidFill>
              </a:rPr>
              <a:t>位元計算機與 </a:t>
            </a:r>
            <a:r>
              <a:rPr lang="en-US" altLang="zh-TW" sz="5000" b="1" dirty="0">
                <a:solidFill>
                  <a:srgbClr val="FFCC66"/>
                </a:solidFill>
              </a:rPr>
              <a:t>64 </a:t>
            </a:r>
            <a:r>
              <a:rPr lang="zh-TW" altLang="en-US" sz="5000" b="1" dirty="0">
                <a:solidFill>
                  <a:srgbClr val="FFCC66"/>
                </a:solidFill>
              </a:rPr>
              <a:t>位元計算機</a:t>
            </a:r>
          </a:p>
        </p:txBody>
      </p:sp>
    </p:spTree>
    <p:extLst>
      <p:ext uri="{BB962C8B-B14F-4D97-AF65-F5344CB8AC3E}">
        <p14:creationId xmlns:p14="http://schemas.microsoft.com/office/powerpoint/2010/main" val="53111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341893" y="12545"/>
            <a:ext cx="285010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32 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位元計算機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788840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32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位元計算機與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64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位元計算機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624209-2E18-45DC-91E1-B04F2E2CA9C6}"/>
              </a:ext>
            </a:extLst>
          </p:cNvPr>
          <p:cNvSpPr txBox="1"/>
          <p:nvPr/>
        </p:nvSpPr>
        <p:spPr>
          <a:xfrm>
            <a:off x="421943" y="2736502"/>
            <a:ext cx="11348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 </a:t>
            </a:r>
            <a:r>
              <a:rPr lang="en-US" altLang="zh-TW" sz="2800" dirty="0"/>
              <a:t>32 </a:t>
            </a:r>
            <a:r>
              <a:rPr lang="zh-TW" altLang="en-US" sz="2800" dirty="0"/>
              <a:t>位元計算機中，處理器的位元組長度為 </a:t>
            </a:r>
            <a:r>
              <a:rPr lang="en-US" altLang="zh-TW" sz="2800" dirty="0"/>
              <a:t>32 </a:t>
            </a:r>
            <a:r>
              <a:rPr lang="zh-TW" altLang="en-US" sz="2800" dirty="0"/>
              <a:t>位（也就是 </a:t>
            </a:r>
            <a:r>
              <a:rPr lang="en-US" altLang="zh-TW" sz="2800" dirty="0"/>
              <a:t>4 </a:t>
            </a:r>
            <a:r>
              <a:rPr lang="zh-TW" altLang="en-US" sz="2800" dirty="0"/>
              <a:t>字節）。因此，它可以同時處理的數據單位有 </a:t>
            </a:r>
            <a:r>
              <a:rPr lang="en-US" altLang="zh-TW" sz="2800" dirty="0"/>
              <a:t>2^32 </a:t>
            </a:r>
            <a:r>
              <a:rPr lang="zh-TW" altLang="en-US" sz="2800" dirty="0"/>
              <a:t>個，大約為 </a:t>
            </a:r>
            <a:r>
              <a:rPr lang="en-US" altLang="zh-TW" sz="2800" dirty="0"/>
              <a:t>4.3 </a:t>
            </a:r>
            <a:r>
              <a:rPr lang="zh-TW" altLang="en-US" sz="2800" dirty="0"/>
              <a:t>億個。這類計算機的地址空間也只有 </a:t>
            </a:r>
            <a:r>
              <a:rPr lang="en-US" altLang="zh-TW" sz="2800" dirty="0"/>
              <a:t>4GB</a:t>
            </a:r>
            <a:r>
              <a:rPr lang="zh-TW" altLang="en-US" sz="2800" dirty="0"/>
              <a:t>，也就是說它只能訪問 </a:t>
            </a:r>
            <a:r>
              <a:rPr lang="en-US" altLang="zh-TW" sz="2800" dirty="0"/>
              <a:t>4GB </a:t>
            </a:r>
            <a:r>
              <a:rPr lang="zh-TW" altLang="en-US" sz="2800" dirty="0"/>
              <a:t>的內存。</a:t>
            </a:r>
          </a:p>
        </p:txBody>
      </p:sp>
    </p:spTree>
    <p:extLst>
      <p:ext uri="{BB962C8B-B14F-4D97-AF65-F5344CB8AC3E}">
        <p14:creationId xmlns:p14="http://schemas.microsoft.com/office/powerpoint/2010/main" val="289467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341893" y="12545"/>
            <a:ext cx="285010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64 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位元計算機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788840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32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位元計算機與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64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位元計算機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624209-2E18-45DC-91E1-B04F2E2CA9C6}"/>
              </a:ext>
            </a:extLst>
          </p:cNvPr>
          <p:cNvSpPr txBox="1"/>
          <p:nvPr/>
        </p:nvSpPr>
        <p:spPr>
          <a:xfrm>
            <a:off x="421943" y="2736502"/>
            <a:ext cx="11348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64 </a:t>
            </a:r>
            <a:r>
              <a:rPr lang="zh-TW" altLang="en-US" sz="2800" dirty="0"/>
              <a:t>位元計算機的處理器的位元組長度為 </a:t>
            </a:r>
            <a:r>
              <a:rPr lang="en-US" altLang="zh-TW" sz="2800" dirty="0"/>
              <a:t>64 </a:t>
            </a:r>
            <a:r>
              <a:rPr lang="zh-TW" altLang="en-US" sz="2800" dirty="0"/>
              <a:t>位（也就是 </a:t>
            </a:r>
            <a:r>
              <a:rPr lang="en-US" altLang="zh-TW" sz="2800" dirty="0"/>
              <a:t>8 </a:t>
            </a:r>
            <a:r>
              <a:rPr lang="zh-TW" altLang="en-US" sz="2800" dirty="0"/>
              <a:t>字節）。它可以同時處理的數據單位有 </a:t>
            </a:r>
            <a:r>
              <a:rPr lang="en-US" altLang="zh-TW" sz="2800" dirty="0"/>
              <a:t>2^64 </a:t>
            </a:r>
            <a:r>
              <a:rPr lang="zh-TW" altLang="en-US" sz="2800" dirty="0"/>
              <a:t>個，大約為 </a:t>
            </a:r>
            <a:r>
              <a:rPr lang="en-US" altLang="zh-TW" sz="2800" dirty="0"/>
              <a:t>1.8 x 10^19 </a:t>
            </a:r>
            <a:r>
              <a:rPr lang="zh-TW" altLang="en-US" sz="2800" dirty="0"/>
              <a:t>個。這類計算機的地址空間也有 </a:t>
            </a:r>
            <a:r>
              <a:rPr lang="en-US" altLang="zh-TW" sz="2800" dirty="0"/>
              <a:t>8 </a:t>
            </a:r>
            <a:r>
              <a:rPr lang="zh-TW" altLang="en-US" sz="2800" dirty="0"/>
              <a:t>億 </a:t>
            </a:r>
            <a:r>
              <a:rPr lang="en-US" altLang="zh-TW" sz="2800" dirty="0"/>
              <a:t>GB</a:t>
            </a:r>
            <a:r>
              <a:rPr lang="zh-TW" altLang="en-US" sz="2800" dirty="0"/>
              <a:t>，可以訪問非常大的內存。</a:t>
            </a:r>
          </a:p>
        </p:txBody>
      </p:sp>
    </p:spTree>
    <p:extLst>
      <p:ext uri="{BB962C8B-B14F-4D97-AF65-F5344CB8AC3E}">
        <p14:creationId xmlns:p14="http://schemas.microsoft.com/office/powerpoint/2010/main" val="48200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2C161-9C61-4282-BAA2-DA44D073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68526" cy="80445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>
                <a:solidFill>
                  <a:srgbClr val="FFCC66"/>
                </a:solidFill>
              </a:rPr>
              <a:t>Agenda</a:t>
            </a:r>
            <a:endParaRPr lang="zh-TW" altLang="en-US" sz="6000" dirty="0">
              <a:solidFill>
                <a:srgbClr val="FFCC66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FD285-3B45-4B9E-AC0B-36F5030B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805" y="1469555"/>
            <a:ext cx="5930389" cy="3918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計算機系統與組合語言</a:t>
            </a:r>
            <a:endParaRPr lang="en-US" altLang="zh-TW" dirty="0"/>
          </a:p>
          <a:p>
            <a:pPr lvl="1"/>
            <a:r>
              <a:rPr lang="en-US" altLang="zh-TW" dirty="0"/>
              <a:t>Intel/AMD</a:t>
            </a:r>
            <a:r>
              <a:rPr lang="zh-TW" altLang="en-US" dirty="0"/>
              <a:t>架構 </a:t>
            </a:r>
            <a:r>
              <a:rPr lang="en-US" altLang="zh-TW" dirty="0"/>
              <a:t>vs ARM </a:t>
            </a:r>
            <a:r>
              <a:rPr lang="zh-TW" altLang="en-US" dirty="0"/>
              <a:t>架構</a:t>
            </a:r>
            <a:endParaRPr lang="en-US" altLang="zh-TW" dirty="0"/>
          </a:p>
          <a:p>
            <a:pPr lvl="1"/>
            <a:r>
              <a:rPr lang="zh-TW" altLang="en-US" dirty="0"/>
              <a:t>組合語言語法格式</a:t>
            </a:r>
            <a:r>
              <a:rPr lang="en-US" altLang="zh-TW" dirty="0"/>
              <a:t>: AT&amp;T vs INTEL</a:t>
            </a:r>
          </a:p>
          <a:p>
            <a:pPr lvl="1"/>
            <a:r>
              <a:rPr lang="en-US" altLang="zh-TW" dirty="0"/>
              <a:t>32 </a:t>
            </a:r>
            <a:r>
              <a:rPr lang="zh-TW" altLang="en-US" dirty="0"/>
              <a:t>位元計算機與 </a:t>
            </a:r>
            <a:r>
              <a:rPr lang="en-US" altLang="zh-TW" dirty="0"/>
              <a:t>64 </a:t>
            </a:r>
            <a:r>
              <a:rPr lang="zh-TW" altLang="en-US" dirty="0"/>
              <a:t>位元計算機</a:t>
            </a:r>
            <a:endParaRPr lang="en-US" altLang="zh-TW" dirty="0"/>
          </a:p>
          <a:p>
            <a:pPr lvl="1"/>
            <a:r>
              <a:rPr lang="en-US" altLang="zh-TW" dirty="0"/>
              <a:t>32 </a:t>
            </a:r>
            <a:r>
              <a:rPr lang="zh-TW" altLang="en-US" dirty="0"/>
              <a:t>位元組合語言與 </a:t>
            </a:r>
            <a:r>
              <a:rPr lang="en-US" altLang="zh-TW" dirty="0"/>
              <a:t>64 </a:t>
            </a:r>
            <a:r>
              <a:rPr lang="zh-TW" altLang="en-US" dirty="0"/>
              <a:t>位元組合語言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NASM </a:t>
            </a:r>
            <a:r>
              <a:rPr lang="zh-TW" altLang="en-US" sz="2800" dirty="0"/>
              <a:t>組合語言架構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NASM </a:t>
            </a:r>
            <a:r>
              <a:rPr lang="zh-TW" altLang="en-US" dirty="0"/>
              <a:t>組合語言開發</a:t>
            </a:r>
            <a:endParaRPr lang="en-US" altLang="zh-TW" dirty="0"/>
          </a:p>
          <a:p>
            <a:pPr lvl="1"/>
            <a:r>
              <a:rPr lang="en-US" altLang="zh-TW" dirty="0"/>
              <a:t>32 </a:t>
            </a:r>
            <a:r>
              <a:rPr lang="zh-TW" altLang="en-US" dirty="0"/>
              <a:t>位元 </a:t>
            </a:r>
            <a:r>
              <a:rPr lang="en-US" altLang="zh-TW" dirty="0"/>
              <a:t>NASM </a:t>
            </a:r>
            <a:r>
              <a:rPr lang="zh-TW" altLang="en-US" dirty="0"/>
              <a:t>組合語言範例</a:t>
            </a:r>
            <a:endParaRPr lang="en-US" altLang="zh-TW" dirty="0"/>
          </a:p>
          <a:p>
            <a:pPr lvl="1"/>
            <a:r>
              <a:rPr lang="en-US" altLang="zh-TW" dirty="0"/>
              <a:t>64 </a:t>
            </a:r>
            <a:r>
              <a:rPr lang="zh-TW" altLang="en-US" dirty="0"/>
              <a:t>位元 </a:t>
            </a:r>
            <a:r>
              <a:rPr lang="en-US" altLang="zh-TW" dirty="0"/>
              <a:t>NASM </a:t>
            </a:r>
            <a:r>
              <a:rPr lang="zh-TW" altLang="en-US" dirty="0"/>
              <a:t>組合語言範例</a:t>
            </a:r>
          </a:p>
        </p:txBody>
      </p:sp>
    </p:spTree>
    <p:extLst>
      <p:ext uri="{BB962C8B-B14F-4D97-AF65-F5344CB8AC3E}">
        <p14:creationId xmlns:p14="http://schemas.microsoft.com/office/powerpoint/2010/main" val="249267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904561" y="12545"/>
            <a:ext cx="1287441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區別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788840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32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位元計算機與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64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位元計算機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624209-2E18-45DC-91E1-B04F2E2CA9C6}"/>
              </a:ext>
            </a:extLst>
          </p:cNvPr>
          <p:cNvSpPr txBox="1"/>
          <p:nvPr/>
        </p:nvSpPr>
        <p:spPr>
          <a:xfrm>
            <a:off x="421943" y="1874728"/>
            <a:ext cx="11348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處理器位元組長度：</a:t>
            </a:r>
            <a:r>
              <a:rPr lang="en-US" altLang="zh-TW" sz="2800" dirty="0"/>
              <a:t>32 </a:t>
            </a:r>
            <a:r>
              <a:rPr lang="zh-TW" altLang="en-US" sz="2800" dirty="0"/>
              <a:t>位元計算機的處理器位元組長度為 </a:t>
            </a:r>
            <a:r>
              <a:rPr lang="en-US" altLang="zh-TW" sz="2800" dirty="0"/>
              <a:t>32 </a:t>
            </a:r>
            <a:r>
              <a:rPr lang="zh-TW" altLang="en-US" sz="2800" dirty="0"/>
              <a:t>位，而 </a:t>
            </a:r>
            <a:r>
              <a:rPr lang="en-US" altLang="zh-TW" sz="2800" dirty="0"/>
              <a:t>64 </a:t>
            </a:r>
            <a:r>
              <a:rPr lang="zh-TW" altLang="en-US" sz="2800" dirty="0"/>
              <a:t>位元計算機的處理器位元組長度為 </a:t>
            </a:r>
            <a:r>
              <a:rPr lang="en-US" altLang="zh-TW" sz="2800" dirty="0"/>
              <a:t>64 </a:t>
            </a:r>
            <a:r>
              <a:rPr lang="zh-TW" altLang="en-US" sz="2800" dirty="0"/>
              <a:t>位。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地址空間：</a:t>
            </a:r>
            <a:r>
              <a:rPr lang="en-US" altLang="zh-TW" sz="2800" dirty="0"/>
              <a:t>32 </a:t>
            </a:r>
            <a:r>
              <a:rPr lang="zh-TW" altLang="en-US" sz="2800" dirty="0"/>
              <a:t>位元計算機的地址空間為 </a:t>
            </a:r>
            <a:r>
              <a:rPr lang="en-US" altLang="zh-TW" sz="2800" dirty="0"/>
              <a:t>4GB</a:t>
            </a:r>
            <a:r>
              <a:rPr lang="zh-TW" altLang="en-US" sz="2800" dirty="0"/>
              <a:t>，而 </a:t>
            </a:r>
            <a:r>
              <a:rPr lang="en-US" altLang="zh-TW" sz="2800" dirty="0"/>
              <a:t>64 </a:t>
            </a:r>
            <a:r>
              <a:rPr lang="zh-TW" altLang="en-US" sz="2800" dirty="0"/>
              <a:t>位元計算機的地址空間則有 </a:t>
            </a:r>
            <a:r>
              <a:rPr lang="en-US" altLang="zh-TW" sz="2800" dirty="0"/>
              <a:t>8 </a:t>
            </a:r>
            <a:r>
              <a:rPr lang="zh-TW" altLang="en-US" sz="2800" dirty="0"/>
              <a:t>億 </a:t>
            </a:r>
            <a:r>
              <a:rPr lang="en-US" altLang="zh-TW" sz="2800" dirty="0"/>
              <a:t>GB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處理速度：</a:t>
            </a:r>
            <a:r>
              <a:rPr lang="en-US" altLang="zh-TW" sz="2800" dirty="0"/>
              <a:t>64 </a:t>
            </a:r>
            <a:r>
              <a:rPr lang="zh-TW" altLang="en-US" sz="2800" dirty="0"/>
              <a:t>位元計算機的處理速度通常要比 </a:t>
            </a:r>
            <a:r>
              <a:rPr lang="en-US" altLang="zh-TW" sz="2800" dirty="0"/>
              <a:t>32 </a:t>
            </a:r>
            <a:r>
              <a:rPr lang="zh-TW" altLang="en-US" sz="2800" dirty="0"/>
              <a:t>位元計算機快。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軟件兼容性：</a:t>
            </a:r>
            <a:r>
              <a:rPr lang="en-US" altLang="zh-TW" sz="2800" dirty="0"/>
              <a:t>32 </a:t>
            </a:r>
            <a:r>
              <a:rPr lang="zh-TW" altLang="en-US" sz="2800" dirty="0"/>
              <a:t>位元軟件一般都能在 </a:t>
            </a:r>
            <a:r>
              <a:rPr lang="en-US" altLang="zh-TW" sz="2800" dirty="0"/>
              <a:t>64 </a:t>
            </a:r>
            <a:r>
              <a:rPr lang="zh-TW" altLang="en-US" sz="2800" dirty="0"/>
              <a:t>位元計算機上運行，而 </a:t>
            </a:r>
            <a:r>
              <a:rPr lang="en-US" altLang="zh-TW" sz="2800" dirty="0"/>
              <a:t>64 </a:t>
            </a:r>
            <a:r>
              <a:rPr lang="zh-TW" altLang="en-US" sz="2800" dirty="0"/>
              <a:t>位元軟件卻不一定能在 </a:t>
            </a:r>
            <a:r>
              <a:rPr lang="en-US" altLang="zh-TW" sz="2800" dirty="0"/>
              <a:t>32 </a:t>
            </a:r>
            <a:r>
              <a:rPr lang="zh-TW" altLang="en-US" sz="2800" dirty="0"/>
              <a:t>位元計算機上運行。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52111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76" y="2787555"/>
            <a:ext cx="11443648" cy="1282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32 </a:t>
            </a:r>
            <a:r>
              <a:rPr lang="zh-TW" altLang="en-US" sz="5000" b="1" dirty="0">
                <a:solidFill>
                  <a:srgbClr val="FFCC66"/>
                </a:solidFill>
              </a:rPr>
              <a:t>位元組合語言與 </a:t>
            </a:r>
            <a:r>
              <a:rPr lang="en-US" altLang="zh-TW" sz="5000" b="1" dirty="0">
                <a:solidFill>
                  <a:srgbClr val="FFCC66"/>
                </a:solidFill>
              </a:rPr>
              <a:t>64 </a:t>
            </a:r>
            <a:r>
              <a:rPr lang="zh-TW" altLang="en-US" sz="5000" b="1" dirty="0">
                <a:solidFill>
                  <a:srgbClr val="FFCC66"/>
                </a:solidFill>
              </a:rPr>
              <a:t>位元組合語言</a:t>
            </a:r>
          </a:p>
        </p:txBody>
      </p:sp>
    </p:spTree>
    <p:extLst>
      <p:ext uri="{BB962C8B-B14F-4D97-AF65-F5344CB8AC3E}">
        <p14:creationId xmlns:p14="http://schemas.microsoft.com/office/powerpoint/2010/main" val="207422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1" y="-2"/>
            <a:ext cx="4749419" cy="130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32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位元組合語言與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64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位元組合語言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C0082F-2D2B-4E65-AEC0-8D68C45C70B6}"/>
              </a:ext>
            </a:extLst>
          </p:cNvPr>
          <p:cNvSpPr txBox="1"/>
          <p:nvPr/>
        </p:nvSpPr>
        <p:spPr>
          <a:xfrm>
            <a:off x="1322695" y="2736502"/>
            <a:ext cx="9546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處理器的位元組長度為 </a:t>
            </a:r>
            <a:r>
              <a:rPr lang="en-US" altLang="zh-TW" sz="2800" dirty="0"/>
              <a:t>32 </a:t>
            </a:r>
            <a:r>
              <a:rPr lang="zh-TW" altLang="en-US" sz="2800" dirty="0"/>
              <a:t>位（也就是 </a:t>
            </a:r>
            <a:r>
              <a:rPr lang="en-US" altLang="zh-TW" sz="2800" dirty="0"/>
              <a:t>4 </a:t>
            </a:r>
            <a:r>
              <a:rPr lang="zh-TW" altLang="en-US" sz="2800" dirty="0"/>
              <a:t>字節）。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可以同時處理的數據單位有 </a:t>
            </a:r>
            <a:r>
              <a:rPr lang="en-US" altLang="zh-TW" sz="2800" dirty="0"/>
              <a:t>2^32 </a:t>
            </a:r>
            <a:r>
              <a:rPr lang="zh-TW" altLang="en-US" sz="2800" dirty="0"/>
              <a:t>個，大約為 </a:t>
            </a:r>
            <a:r>
              <a:rPr lang="en-US" altLang="zh-TW" sz="2800" dirty="0"/>
              <a:t>4.3 </a:t>
            </a:r>
            <a:r>
              <a:rPr lang="zh-TW" altLang="en-US" sz="2800" dirty="0"/>
              <a:t>億個。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地址空間也只有 </a:t>
            </a:r>
            <a:r>
              <a:rPr lang="en-US" altLang="zh-TW" sz="2800" dirty="0"/>
              <a:t>4GB</a:t>
            </a:r>
            <a:r>
              <a:rPr lang="zh-TW" altLang="en-US" sz="2800" dirty="0"/>
              <a:t>，也就是說它只能訪問 </a:t>
            </a:r>
            <a:r>
              <a:rPr lang="en-US" altLang="zh-TW" sz="2800" dirty="0"/>
              <a:t>4GB </a:t>
            </a:r>
            <a:r>
              <a:rPr lang="zh-TW" altLang="en-US" sz="2800" dirty="0"/>
              <a:t>的內存。</a:t>
            </a:r>
            <a:endParaRPr lang="en-US" altLang="zh-TW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C2BA39-2BA6-46EA-90DE-A808B07A82A7}"/>
              </a:ext>
            </a:extLst>
          </p:cNvPr>
          <p:cNvSpPr txBox="1"/>
          <p:nvPr/>
        </p:nvSpPr>
        <p:spPr>
          <a:xfrm>
            <a:off x="8905164" y="12545"/>
            <a:ext cx="328683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32 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位元組合語言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</p:spTree>
    <p:extLst>
      <p:ext uri="{BB962C8B-B14F-4D97-AF65-F5344CB8AC3E}">
        <p14:creationId xmlns:p14="http://schemas.microsoft.com/office/powerpoint/2010/main" val="148943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1" y="-2"/>
            <a:ext cx="4749419" cy="130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32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位元組合語言與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64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位元組合語言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C0082F-2D2B-4E65-AEC0-8D68C45C70B6}"/>
              </a:ext>
            </a:extLst>
          </p:cNvPr>
          <p:cNvSpPr txBox="1"/>
          <p:nvPr/>
        </p:nvSpPr>
        <p:spPr>
          <a:xfrm>
            <a:off x="1086702" y="2736502"/>
            <a:ext cx="10018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處理器的位元組長度為 </a:t>
            </a:r>
            <a:r>
              <a:rPr lang="en-US" altLang="zh-TW" sz="2800" dirty="0"/>
              <a:t>64 </a:t>
            </a:r>
            <a:r>
              <a:rPr lang="zh-TW" altLang="en-US" sz="2800" dirty="0"/>
              <a:t>位（也就是 </a:t>
            </a:r>
            <a:r>
              <a:rPr lang="en-US" altLang="zh-TW" sz="2800" dirty="0"/>
              <a:t>8 </a:t>
            </a:r>
            <a:r>
              <a:rPr lang="zh-TW" altLang="en-US" sz="2800" dirty="0"/>
              <a:t>字節）。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可以同時處理的數據單位有 </a:t>
            </a:r>
            <a:r>
              <a:rPr lang="en-US" altLang="zh-TW" sz="2800" dirty="0"/>
              <a:t>2^64 </a:t>
            </a:r>
            <a:r>
              <a:rPr lang="zh-TW" altLang="en-US" sz="2800" dirty="0"/>
              <a:t>個，大約為 </a:t>
            </a:r>
            <a:r>
              <a:rPr lang="en-US" altLang="zh-TW" sz="2800" dirty="0"/>
              <a:t>1.8 x 10^19 </a:t>
            </a:r>
            <a:r>
              <a:rPr lang="zh-TW" altLang="en-US" sz="2800" dirty="0"/>
              <a:t>個。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這類計算機的地址空間也有 </a:t>
            </a:r>
            <a:r>
              <a:rPr lang="en-US" altLang="zh-TW" sz="2800" dirty="0"/>
              <a:t>8 </a:t>
            </a:r>
            <a:r>
              <a:rPr lang="zh-TW" altLang="en-US" sz="2800" dirty="0"/>
              <a:t>億 </a:t>
            </a:r>
            <a:r>
              <a:rPr lang="en-US" altLang="zh-TW" sz="2800" dirty="0"/>
              <a:t>GB</a:t>
            </a:r>
            <a:r>
              <a:rPr lang="zh-TW" altLang="en-US" sz="2800" dirty="0"/>
              <a:t>。</a:t>
            </a:r>
            <a:endParaRPr lang="en-US" altLang="zh-TW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C2BA39-2BA6-46EA-90DE-A808B07A82A7}"/>
              </a:ext>
            </a:extLst>
          </p:cNvPr>
          <p:cNvSpPr txBox="1"/>
          <p:nvPr/>
        </p:nvSpPr>
        <p:spPr>
          <a:xfrm>
            <a:off x="8905164" y="12545"/>
            <a:ext cx="328683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64 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位元組合語言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</p:spTree>
    <p:extLst>
      <p:ext uri="{BB962C8B-B14F-4D97-AF65-F5344CB8AC3E}">
        <p14:creationId xmlns:p14="http://schemas.microsoft.com/office/powerpoint/2010/main" val="285360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1" y="-2"/>
            <a:ext cx="4749419" cy="130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32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位元組合語言與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64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位元組合語言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C0082F-2D2B-4E65-AEC0-8D68C45C70B6}"/>
              </a:ext>
            </a:extLst>
          </p:cNvPr>
          <p:cNvSpPr txBox="1"/>
          <p:nvPr/>
        </p:nvSpPr>
        <p:spPr>
          <a:xfrm>
            <a:off x="1086702" y="1905506"/>
            <a:ext cx="10018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處理器位元組長度：</a:t>
            </a:r>
            <a:r>
              <a:rPr lang="en-US" altLang="zh-TW" sz="2400" dirty="0"/>
              <a:t>32 </a:t>
            </a:r>
            <a:r>
              <a:rPr lang="zh-TW" altLang="en-US" sz="2400" dirty="0"/>
              <a:t>位元組合語言的處理器位元組長度為 </a:t>
            </a:r>
            <a:r>
              <a:rPr lang="en-US" altLang="zh-TW" sz="2400" dirty="0"/>
              <a:t>32 </a:t>
            </a:r>
            <a:r>
              <a:rPr lang="zh-TW" altLang="en-US" sz="2400" dirty="0"/>
              <a:t>位，而 </a:t>
            </a:r>
            <a:r>
              <a:rPr lang="en-US" altLang="zh-TW" sz="2400" dirty="0"/>
              <a:t>64 </a:t>
            </a:r>
            <a:r>
              <a:rPr lang="zh-TW" altLang="en-US" sz="2400" dirty="0"/>
              <a:t>位元組合語言的處理器位元組長度為 </a:t>
            </a:r>
            <a:r>
              <a:rPr lang="en-US" altLang="zh-TW" sz="2400" dirty="0"/>
              <a:t>64 </a:t>
            </a:r>
            <a:r>
              <a:rPr lang="zh-TW" altLang="en-US" sz="2400" dirty="0"/>
              <a:t>位。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地址空間：</a:t>
            </a:r>
            <a:r>
              <a:rPr lang="en-US" altLang="zh-TW" sz="2400" dirty="0"/>
              <a:t>32 </a:t>
            </a:r>
            <a:r>
              <a:rPr lang="zh-TW" altLang="en-US" sz="2400" dirty="0"/>
              <a:t>位元組合語言的地址空間為 </a:t>
            </a:r>
            <a:r>
              <a:rPr lang="en-US" altLang="zh-TW" sz="2400" dirty="0"/>
              <a:t>4GB</a:t>
            </a:r>
            <a:r>
              <a:rPr lang="zh-TW" altLang="en-US" sz="2400" dirty="0"/>
              <a:t>，而 </a:t>
            </a:r>
            <a:r>
              <a:rPr lang="en-US" altLang="zh-TW" sz="2400" dirty="0"/>
              <a:t>64 </a:t>
            </a:r>
            <a:r>
              <a:rPr lang="zh-TW" altLang="en-US" sz="2400" dirty="0"/>
              <a:t>位元組合語言的地址空間則有 </a:t>
            </a:r>
            <a:r>
              <a:rPr lang="en-US" altLang="zh-TW" sz="2400" dirty="0"/>
              <a:t>8 </a:t>
            </a:r>
            <a:r>
              <a:rPr lang="zh-TW" altLang="en-US" sz="2400" dirty="0"/>
              <a:t>億 </a:t>
            </a:r>
            <a:r>
              <a:rPr lang="en-US" altLang="zh-TW" sz="2400" dirty="0"/>
              <a:t>GB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指令集：</a:t>
            </a:r>
            <a:r>
              <a:rPr lang="en-US" altLang="zh-TW" sz="2400" dirty="0"/>
              <a:t>64 </a:t>
            </a:r>
            <a:r>
              <a:rPr lang="zh-TW" altLang="en-US" sz="2400" dirty="0"/>
              <a:t>位元組合語言的指令集和語法與 </a:t>
            </a:r>
            <a:r>
              <a:rPr lang="en-US" altLang="zh-TW" sz="2400" dirty="0"/>
              <a:t>32 </a:t>
            </a:r>
            <a:r>
              <a:rPr lang="zh-TW" altLang="en-US" sz="2400" dirty="0"/>
              <a:t>位元組合語言基本相同，只是某些指令的操作數和返回值的位數有所擴展。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軟件兼容性：</a:t>
            </a:r>
            <a:r>
              <a:rPr lang="en-US" altLang="zh-TW" sz="2400" dirty="0"/>
              <a:t>32 </a:t>
            </a:r>
            <a:r>
              <a:rPr lang="zh-TW" altLang="en-US" sz="2400" dirty="0"/>
              <a:t>位元軟件一般都能在 </a:t>
            </a:r>
            <a:r>
              <a:rPr lang="en-US" altLang="zh-TW" sz="2400" dirty="0"/>
              <a:t>64 </a:t>
            </a:r>
            <a:r>
              <a:rPr lang="zh-TW" altLang="en-US" sz="2400" dirty="0"/>
              <a:t>位元計算機上運行，而 </a:t>
            </a:r>
            <a:r>
              <a:rPr lang="en-US" altLang="zh-TW" sz="2400" dirty="0"/>
              <a:t>64 </a:t>
            </a:r>
            <a:r>
              <a:rPr lang="zh-TW" altLang="en-US" sz="2400" dirty="0"/>
              <a:t>位元軟件卻不一定能在 </a:t>
            </a:r>
            <a:r>
              <a:rPr lang="en-US" altLang="zh-TW" sz="2400" dirty="0"/>
              <a:t>32 </a:t>
            </a:r>
            <a:r>
              <a:rPr lang="zh-TW" altLang="en-US" sz="2400" dirty="0"/>
              <a:t>位元計算機上運行。</a:t>
            </a: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C2BA39-2BA6-46EA-90DE-A808B07A82A7}"/>
              </a:ext>
            </a:extLst>
          </p:cNvPr>
          <p:cNvSpPr txBox="1"/>
          <p:nvPr/>
        </p:nvSpPr>
        <p:spPr>
          <a:xfrm>
            <a:off x="11047862" y="12545"/>
            <a:ext cx="114413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區別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</p:spTree>
    <p:extLst>
      <p:ext uri="{BB962C8B-B14F-4D97-AF65-F5344CB8AC3E}">
        <p14:creationId xmlns:p14="http://schemas.microsoft.com/office/powerpoint/2010/main" val="98355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219" y="2779025"/>
            <a:ext cx="8237562" cy="129995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NASM </a:t>
            </a:r>
            <a:r>
              <a:rPr lang="zh-TW" altLang="en-US" sz="6000" b="1" dirty="0">
                <a:solidFill>
                  <a:srgbClr val="FFCC66"/>
                </a:solidFill>
              </a:rPr>
              <a:t>組合語言架構</a:t>
            </a:r>
          </a:p>
        </p:txBody>
      </p:sp>
    </p:spTree>
    <p:extLst>
      <p:ext uri="{BB962C8B-B14F-4D97-AF65-F5344CB8AC3E}">
        <p14:creationId xmlns:p14="http://schemas.microsoft.com/office/powerpoint/2010/main" val="162867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5377216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NASM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組合語言架構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C0082F-2D2B-4E65-AEC0-8D68C45C70B6}"/>
              </a:ext>
            </a:extLst>
          </p:cNvPr>
          <p:cNvSpPr txBox="1"/>
          <p:nvPr/>
        </p:nvSpPr>
        <p:spPr>
          <a:xfrm>
            <a:off x="1322695" y="1303361"/>
            <a:ext cx="9546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NASM </a:t>
            </a:r>
            <a:r>
              <a:rPr lang="zh-TW" altLang="en-US" sz="2400" dirty="0"/>
              <a:t>組合語言可以用於各種不同的硬件架構，包括 </a:t>
            </a:r>
            <a:r>
              <a:rPr lang="en-US" altLang="zh-TW" sz="2400" dirty="0"/>
              <a:t>x86</a:t>
            </a:r>
            <a:r>
              <a:rPr lang="zh-TW" altLang="en-US" sz="2400" dirty="0"/>
              <a:t>、</a:t>
            </a:r>
            <a:r>
              <a:rPr lang="en-US" altLang="zh-TW" sz="2400" dirty="0"/>
              <a:t>x86-64</a:t>
            </a:r>
            <a:r>
              <a:rPr lang="zh-TW" altLang="en-US" sz="2400" dirty="0"/>
              <a:t>、</a:t>
            </a:r>
            <a:r>
              <a:rPr lang="en-US" altLang="zh-TW" sz="2400" dirty="0"/>
              <a:t>ARM </a:t>
            </a:r>
            <a:r>
              <a:rPr lang="zh-TW" altLang="en-US" sz="2400" dirty="0"/>
              <a:t>和 </a:t>
            </a:r>
            <a:r>
              <a:rPr lang="en-US" altLang="zh-TW" sz="2400" dirty="0"/>
              <a:t>AARCH64 </a:t>
            </a:r>
            <a:r>
              <a:rPr lang="zh-TW" altLang="en-US" sz="2400" dirty="0"/>
              <a:t>等。它的指令集涵蓋了常用的數學運算、數據移動、控制流和其他功能。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在 </a:t>
            </a:r>
            <a:r>
              <a:rPr lang="en-US" altLang="zh-TW" sz="2400" dirty="0"/>
              <a:t>NASM </a:t>
            </a:r>
            <a:r>
              <a:rPr lang="zh-TW" altLang="en-US" sz="2400" dirty="0"/>
              <a:t>中，每行指令由一個操作符和零到多個操作數組成。操作符指定指令的功能，而操作數則指定該指令應用到哪些數據上。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NASM </a:t>
            </a:r>
            <a:r>
              <a:rPr lang="zh-TW" altLang="en-US" sz="2400" dirty="0"/>
              <a:t>使用符號表示法表示操作數，其中符號可以是常數、變量或者記憶體位址。例如：</a:t>
            </a:r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517EB7-D8AE-4FDA-9A01-A1C1CABF2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" b="6384"/>
          <a:stretch/>
        </p:blipFill>
        <p:spPr>
          <a:xfrm>
            <a:off x="1667746" y="3981017"/>
            <a:ext cx="8929741" cy="17919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467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5377216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NASM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組合語言架構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E3A9D1-F663-4F7E-8058-BA560BD13001}"/>
              </a:ext>
            </a:extLst>
          </p:cNvPr>
          <p:cNvGrpSpPr/>
          <p:nvPr/>
        </p:nvGrpSpPr>
        <p:grpSpPr>
          <a:xfrm>
            <a:off x="734910" y="924817"/>
            <a:ext cx="10722179" cy="5756054"/>
            <a:chOff x="1322695" y="951243"/>
            <a:chExt cx="10722179" cy="5756054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B0C0082F-2D2B-4E65-AEC0-8D68C45C70B6}"/>
                </a:ext>
              </a:extLst>
            </p:cNvPr>
            <p:cNvSpPr txBox="1"/>
            <p:nvPr/>
          </p:nvSpPr>
          <p:spPr>
            <a:xfrm>
              <a:off x="1322695" y="951243"/>
              <a:ext cx="95466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400" dirty="0"/>
                <a:t>NASM </a:t>
              </a:r>
              <a:r>
                <a:rPr lang="zh-TW" altLang="en-US" sz="2400" dirty="0"/>
                <a:t>也支持定義變量、常量和字符串，並且可以使用匯編指令定義程序流程、跳轉和處理例外。</a:t>
              </a:r>
              <a:endParaRPr lang="en-US" altLang="zh-TW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dirty="0"/>
                <a:t>示例：</a:t>
              </a:r>
              <a:endParaRPr lang="en-US" altLang="zh-TW" sz="2400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5288CE8-E909-458D-BD2A-E3D413471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" t="7034" r="1043" b="2408"/>
            <a:stretch/>
          </p:blipFill>
          <p:spPr>
            <a:xfrm>
              <a:off x="2605584" y="1871793"/>
              <a:ext cx="7684828" cy="483550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70C5981-CECF-481B-BC38-7BB69422E55B}"/>
                </a:ext>
              </a:extLst>
            </p:cNvPr>
            <p:cNvSpPr txBox="1"/>
            <p:nvPr/>
          </p:nvSpPr>
          <p:spPr>
            <a:xfrm>
              <a:off x="10511797" y="2050360"/>
              <a:ext cx="1533077" cy="92333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.data </a:t>
              </a:r>
              <a:r>
                <a:rPr lang="zh-TW" altLang="en-US" dirty="0"/>
                <a:t>段用於存儲變量和常量數據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B582973-759B-44C3-9113-CDF97F96A045}"/>
                </a:ext>
              </a:extLst>
            </p:cNvPr>
            <p:cNvSpPr/>
            <p:nvPr/>
          </p:nvSpPr>
          <p:spPr>
            <a:xfrm>
              <a:off x="2685120" y="2023064"/>
              <a:ext cx="2951404" cy="57001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接點: 肘形 9">
              <a:extLst>
                <a:ext uri="{FF2B5EF4-FFF2-40B4-BE49-F238E27FC236}">
                  <a16:creationId xmlns:a16="http://schemas.microsoft.com/office/drawing/2014/main" id="{860AE901-1626-424D-A9D7-2793D10DE824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5636524" y="2308069"/>
              <a:ext cx="4875273" cy="2039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840E819-E5BC-4EEE-B18A-37A59CE01F18}"/>
                </a:ext>
              </a:extLst>
            </p:cNvPr>
            <p:cNvSpPr txBox="1"/>
            <p:nvPr/>
          </p:nvSpPr>
          <p:spPr>
            <a:xfrm>
              <a:off x="10511797" y="3401489"/>
              <a:ext cx="1533077" cy="646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.text </a:t>
              </a:r>
              <a:r>
                <a:rPr lang="zh-TW" altLang="en-US" dirty="0"/>
                <a:t>段則用於存儲代碼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1CF0B1A-7657-41D6-85C3-219F753B9D27}"/>
                </a:ext>
              </a:extLst>
            </p:cNvPr>
            <p:cNvSpPr/>
            <p:nvPr/>
          </p:nvSpPr>
          <p:spPr>
            <a:xfrm>
              <a:off x="2685120" y="2858990"/>
              <a:ext cx="2951404" cy="57001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8C832F69-5FFC-42C6-8528-A2C1A6B9B828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5636524" y="3143995"/>
              <a:ext cx="4875273" cy="5806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4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80" y="2794379"/>
            <a:ext cx="7916839" cy="1269242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NASM </a:t>
            </a:r>
            <a:r>
              <a:rPr lang="zh-TW" altLang="en-US" sz="6000" b="1" dirty="0">
                <a:solidFill>
                  <a:srgbClr val="FFCC66"/>
                </a:solidFill>
              </a:rPr>
              <a:t>組合語言開發</a:t>
            </a:r>
          </a:p>
        </p:txBody>
      </p:sp>
    </p:spTree>
    <p:extLst>
      <p:ext uri="{BB962C8B-B14F-4D97-AF65-F5344CB8AC3E}">
        <p14:creationId xmlns:p14="http://schemas.microsoft.com/office/powerpoint/2010/main" val="1486723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6933063" y="12545"/>
            <a:ext cx="525894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Linux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 </a:t>
            </a: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&amp;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 </a:t>
            </a: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MacOS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 安裝 </a:t>
            </a: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NASM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5377216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NASM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組合語言開發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DFF552-6C62-4AF4-BE49-CA7D0FD4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39" y="2601140"/>
            <a:ext cx="10280122" cy="16557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382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77" y="2761965"/>
            <a:ext cx="8947246" cy="133407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solidFill>
                  <a:srgbClr val="FFCC66"/>
                </a:solidFill>
              </a:rPr>
              <a:t>計算機系統與組合語言</a:t>
            </a:r>
          </a:p>
        </p:txBody>
      </p:sp>
    </p:spTree>
    <p:extLst>
      <p:ext uri="{BB962C8B-B14F-4D97-AF65-F5344CB8AC3E}">
        <p14:creationId xmlns:p14="http://schemas.microsoft.com/office/powerpoint/2010/main" val="3395816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6933063" y="12545"/>
            <a:ext cx="525894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Windows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 安裝 </a:t>
            </a: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NASM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5377216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NASM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組合語言開發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0B5D1B-358C-4360-9339-B97997712016}"/>
              </a:ext>
            </a:extLst>
          </p:cNvPr>
          <p:cNvSpPr txBox="1"/>
          <p:nvPr/>
        </p:nvSpPr>
        <p:spPr>
          <a:xfrm>
            <a:off x="1854958" y="2521059"/>
            <a:ext cx="8482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從 </a:t>
            </a:r>
            <a:r>
              <a:rPr lang="en-US" altLang="zh-TW" sz="2800" dirty="0">
                <a:hlinkClick r:id="rId2"/>
              </a:rPr>
              <a:t>NASM </a:t>
            </a:r>
            <a:r>
              <a:rPr lang="zh-TW" altLang="en-US" sz="2800" dirty="0">
                <a:hlinkClick r:id="rId2"/>
              </a:rPr>
              <a:t>官網</a:t>
            </a:r>
            <a:r>
              <a:rPr lang="zh-TW" altLang="en-US" sz="2800" dirty="0"/>
              <a:t>安裝文件。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雙</a:t>
            </a:r>
            <a:r>
              <a:rPr lang="zh-CN" altLang="en-US" sz="2800" dirty="0"/>
              <a:t>擊安装文件并按照提示操作即可安装 </a:t>
            </a:r>
            <a:r>
              <a:rPr lang="en-US" altLang="zh-CN" sz="2800" dirty="0"/>
              <a:t>NASM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安裝完成后，您可以在終端中使用 </a:t>
            </a:r>
            <a:r>
              <a:rPr lang="en-US" altLang="zh-TW" sz="2800" dirty="0" err="1">
                <a:solidFill>
                  <a:srgbClr val="FFFF00"/>
                </a:solidFill>
              </a:rPr>
              <a:t>nasm</a:t>
            </a:r>
            <a:r>
              <a:rPr lang="en-US" altLang="zh-TW" sz="2800" dirty="0">
                <a:solidFill>
                  <a:srgbClr val="FFFF00"/>
                </a:solidFill>
              </a:rPr>
              <a:t> -v</a:t>
            </a:r>
            <a:r>
              <a:rPr lang="en-US" altLang="zh-TW" sz="2800" dirty="0"/>
              <a:t> </a:t>
            </a:r>
            <a:r>
              <a:rPr lang="zh-TW" altLang="en-US" sz="2800" dirty="0"/>
              <a:t>命令查看 </a:t>
            </a:r>
            <a:r>
              <a:rPr lang="en-US" altLang="zh-TW" sz="2800" dirty="0"/>
              <a:t>NASM </a:t>
            </a:r>
            <a:r>
              <a:rPr lang="zh-TW" altLang="en-US" sz="2800" dirty="0"/>
              <a:t>組譯器的版本信息，以確認安裝是否成功。</a:t>
            </a:r>
          </a:p>
        </p:txBody>
      </p:sp>
    </p:spTree>
    <p:extLst>
      <p:ext uri="{BB962C8B-B14F-4D97-AF65-F5344CB8AC3E}">
        <p14:creationId xmlns:p14="http://schemas.microsoft.com/office/powerpoint/2010/main" val="2575145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150823" y="12545"/>
            <a:ext cx="304117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建立 </a:t>
            </a: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.</a:t>
            </a:r>
            <a:r>
              <a:rPr lang="en-US" altLang="zh-TW" sz="3200" dirty="0" err="1">
                <a:solidFill>
                  <a:prstClr val="white"/>
                </a:solidFill>
                <a:latin typeface="華康細圓體(P)"/>
                <a:ea typeface="華康細圓體(P)"/>
              </a:rPr>
              <a:t>asm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 檔案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5377216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NASM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組合語言開發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7043B0A-54BF-4E26-8F09-B3599541BC11}"/>
              </a:ext>
            </a:extLst>
          </p:cNvPr>
          <p:cNvGrpSpPr/>
          <p:nvPr/>
        </p:nvGrpSpPr>
        <p:grpSpPr>
          <a:xfrm>
            <a:off x="2370010" y="924011"/>
            <a:ext cx="7159387" cy="5650515"/>
            <a:chOff x="2370010" y="924011"/>
            <a:chExt cx="7159387" cy="565051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0C85D01-838A-438E-B306-736D22C22CEA}"/>
                </a:ext>
              </a:extLst>
            </p:cNvPr>
            <p:cNvGrpSpPr/>
            <p:nvPr/>
          </p:nvGrpSpPr>
          <p:grpSpPr>
            <a:xfrm>
              <a:off x="2370010" y="924011"/>
              <a:ext cx="7159387" cy="1046440"/>
              <a:chOff x="2516305" y="1297579"/>
              <a:chExt cx="7159387" cy="1046440"/>
            </a:xfrm>
          </p:grpSpPr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F0B5D1B-358C-4360-9339-B97997712016}"/>
                  </a:ext>
                </a:extLst>
              </p:cNvPr>
              <p:cNvSpPr txBox="1"/>
              <p:nvPr/>
            </p:nvSpPr>
            <p:spPr>
              <a:xfrm>
                <a:off x="2516305" y="1297579"/>
                <a:ext cx="7159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800" dirty="0"/>
                  <a:t>使用 </a:t>
                </a:r>
                <a:r>
                  <a:rPr lang="en-US" altLang="zh-TW" sz="2800" dirty="0"/>
                  <a:t>Notepad++ </a:t>
                </a:r>
                <a:r>
                  <a:rPr lang="zh-TW" altLang="en-US" sz="2800" dirty="0"/>
                  <a:t>建立副檔名為 </a:t>
                </a:r>
                <a:r>
                  <a:rPr lang="en-US" altLang="zh-TW" sz="2800" dirty="0">
                    <a:solidFill>
                      <a:srgbClr val="FFFF00"/>
                    </a:solidFill>
                  </a:rPr>
                  <a:t>.</a:t>
                </a:r>
                <a:r>
                  <a:rPr lang="en-US" altLang="zh-TW" sz="2800" dirty="0" err="1">
                    <a:solidFill>
                      <a:srgbClr val="FFFF00"/>
                    </a:solidFill>
                  </a:rPr>
                  <a:t>asm</a:t>
                </a:r>
                <a:r>
                  <a:rPr lang="en-US" altLang="zh-TW" sz="2800" dirty="0"/>
                  <a:t> </a:t>
                </a:r>
                <a:r>
                  <a:rPr lang="zh-TW" altLang="en-US" sz="2800" dirty="0"/>
                  <a:t>的檔案</a:t>
                </a: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6B7DBD5-8B52-449A-A50C-AC0A1242A620}"/>
                  </a:ext>
                </a:extLst>
              </p:cNvPr>
              <p:cNvSpPr txBox="1"/>
              <p:nvPr/>
            </p:nvSpPr>
            <p:spPr>
              <a:xfrm>
                <a:off x="2516305" y="1820799"/>
                <a:ext cx="7159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800" dirty="0"/>
                  <a:t>檔案內容如下：</a:t>
                </a:r>
              </a:p>
            </p:txBody>
          </p:sp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30A8466-18C7-4B12-9DAD-52BF4332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919" y="1964991"/>
              <a:ext cx="6704161" cy="460953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6801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150823" y="12545"/>
            <a:ext cx="304117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編譯 </a:t>
            </a:r>
            <a:r>
              <a:rPr lang="en-US" altLang="zh-TW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.</a:t>
            </a:r>
            <a:r>
              <a:rPr lang="en-US" altLang="zh-TW" sz="3200" dirty="0" err="1">
                <a:solidFill>
                  <a:prstClr val="white"/>
                </a:solidFill>
                <a:latin typeface="華康細圓體(P)"/>
                <a:ea typeface="華康細圓體(P)"/>
              </a:rPr>
              <a:t>asm</a:t>
            </a: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 檔案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5377216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NASM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組合語言開發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BF1417-41CB-411A-BFDE-5BE368D3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73" y="3080053"/>
            <a:ext cx="9769000" cy="15670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89A4FC1-D5F3-4836-9844-EC1349B2C5DC}"/>
              </a:ext>
            </a:extLst>
          </p:cNvPr>
          <p:cNvSpPr txBox="1"/>
          <p:nvPr/>
        </p:nvSpPr>
        <p:spPr>
          <a:xfrm>
            <a:off x="1330658" y="2534167"/>
            <a:ext cx="66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使用以下命令將上面的源代碼編譯成可執行文件</a:t>
            </a:r>
          </a:p>
        </p:txBody>
      </p:sp>
    </p:spTree>
    <p:extLst>
      <p:ext uri="{BB962C8B-B14F-4D97-AF65-F5344CB8AC3E}">
        <p14:creationId xmlns:p14="http://schemas.microsoft.com/office/powerpoint/2010/main" val="152659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342" y="2794379"/>
            <a:ext cx="8405315" cy="1269242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32 </a:t>
            </a:r>
            <a:r>
              <a:rPr lang="zh-TW" altLang="en-US" sz="5000" b="1" dirty="0">
                <a:solidFill>
                  <a:srgbClr val="FFCC66"/>
                </a:solidFill>
              </a:rPr>
              <a:t>位元 </a:t>
            </a:r>
            <a:r>
              <a:rPr lang="en-US" altLang="zh-TW" sz="5000" b="1" dirty="0">
                <a:solidFill>
                  <a:srgbClr val="FFCC66"/>
                </a:solidFill>
              </a:rPr>
              <a:t>NASM </a:t>
            </a:r>
            <a:r>
              <a:rPr lang="zh-TW" altLang="en-US" sz="5000" b="1" dirty="0">
                <a:solidFill>
                  <a:srgbClr val="FFCC66"/>
                </a:solidFill>
              </a:rPr>
              <a:t>組合語言範例</a:t>
            </a:r>
          </a:p>
        </p:txBody>
      </p:sp>
    </p:spTree>
    <p:extLst>
      <p:ext uri="{BB962C8B-B14F-4D97-AF65-F5344CB8AC3E}">
        <p14:creationId xmlns:p14="http://schemas.microsoft.com/office/powerpoint/2010/main" val="416738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836322" y="12545"/>
            <a:ext cx="135568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範例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67965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32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NASM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組合語言範例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BAB0A8-01FB-4C76-B021-086DC8FB6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t="1266" r="1596" b="743"/>
          <a:stretch/>
        </p:blipFill>
        <p:spPr>
          <a:xfrm>
            <a:off x="2968907" y="880279"/>
            <a:ext cx="6254185" cy="58753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080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415" y="2857499"/>
            <a:ext cx="9021169" cy="1143001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64 </a:t>
            </a:r>
            <a:r>
              <a:rPr lang="zh-TW" altLang="en-US" sz="5000" b="1" dirty="0">
                <a:solidFill>
                  <a:srgbClr val="FFCC66"/>
                </a:solidFill>
              </a:rPr>
              <a:t>位元 </a:t>
            </a:r>
            <a:r>
              <a:rPr lang="en-US" altLang="zh-TW" sz="5000" b="1" dirty="0">
                <a:solidFill>
                  <a:srgbClr val="FFCC66"/>
                </a:solidFill>
              </a:rPr>
              <a:t>NASM </a:t>
            </a:r>
            <a:r>
              <a:rPr lang="zh-TW" altLang="en-US" sz="5000" b="1" dirty="0">
                <a:solidFill>
                  <a:srgbClr val="FFCC66"/>
                </a:solidFill>
              </a:rPr>
              <a:t>組合語言範例</a:t>
            </a:r>
          </a:p>
        </p:txBody>
      </p:sp>
    </p:spTree>
    <p:extLst>
      <p:ext uri="{BB962C8B-B14F-4D97-AF65-F5344CB8AC3E}">
        <p14:creationId xmlns:p14="http://schemas.microsoft.com/office/powerpoint/2010/main" val="1954550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836322" y="12545"/>
            <a:ext cx="135568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white"/>
                </a:solidFill>
                <a:latin typeface="華康細圓體(P)"/>
                <a:ea typeface="華康細圓體(P)"/>
              </a:rPr>
              <a:t>範例</a:t>
            </a:r>
            <a:endParaRPr lang="en-US" altLang="zh-TW" sz="3200" dirty="0">
              <a:solidFill>
                <a:prstClr val="white"/>
              </a:solidFill>
              <a:latin typeface="華康細圓體(P)"/>
              <a:ea typeface="華康細圓體(P)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67965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64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位元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NASM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組合語言範例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C645FF-8316-4B39-AD10-32D94231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15" y="773072"/>
            <a:ext cx="6257497" cy="60098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7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820884" cy="8033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計算機硬體架構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621487" y="12545"/>
            <a:ext cx="3570516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計算機組織與結構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9423A3-4268-47AD-9B60-536B35BAB5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1"/>
          <a:stretch/>
        </p:blipFill>
        <p:spPr>
          <a:xfrm>
            <a:off x="2307563" y="1926771"/>
            <a:ext cx="7576873" cy="44148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D1141E-C944-40B7-A13D-C3D1FEB6C5AB}"/>
              </a:ext>
            </a:extLst>
          </p:cNvPr>
          <p:cNvSpPr/>
          <p:nvPr/>
        </p:nvSpPr>
        <p:spPr>
          <a:xfrm>
            <a:off x="2320625" y="1465106"/>
            <a:ext cx="2475358" cy="46166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暫存器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(Register)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E4BACE-D82A-45FA-819D-659A02089EDA}"/>
              </a:ext>
            </a:extLst>
          </p:cNvPr>
          <p:cNvSpPr txBox="1"/>
          <p:nvPr/>
        </p:nvSpPr>
        <p:spPr>
          <a:xfrm>
            <a:off x="2389216" y="3071556"/>
            <a:ext cx="143167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鍵盤、滑鼠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53816-1212-4A0C-819C-FFB714F379BF}"/>
              </a:ext>
            </a:extLst>
          </p:cNvPr>
          <p:cNvSpPr txBox="1"/>
          <p:nvPr/>
        </p:nvSpPr>
        <p:spPr>
          <a:xfrm>
            <a:off x="8138160" y="3071556"/>
            <a:ext cx="1664624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螢幕、印表機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5544C26-C8EB-44BE-B65F-144EB4C0FC90}"/>
              </a:ext>
            </a:extLst>
          </p:cNvPr>
          <p:cNvSpPr txBox="1"/>
          <p:nvPr/>
        </p:nvSpPr>
        <p:spPr>
          <a:xfrm>
            <a:off x="4650377" y="5503425"/>
            <a:ext cx="73805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RAM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01E047-2BFA-4569-A6BC-6571E02461AB}"/>
              </a:ext>
            </a:extLst>
          </p:cNvPr>
          <p:cNvSpPr/>
          <p:nvPr/>
        </p:nvSpPr>
        <p:spPr>
          <a:xfrm>
            <a:off x="0" y="6519446"/>
            <a:ext cx="5937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Reference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：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  <a:hlinkClick r:id="rId6"/>
              </a:rPr>
              <a:t>https://en.wikipedia.org/wiki/Von_Neumann_architecture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718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75CA7BB-5181-426A-A365-52369C596A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9" r="2833" b="1005"/>
          <a:stretch/>
        </p:blipFill>
        <p:spPr>
          <a:xfrm>
            <a:off x="2236016" y="1055544"/>
            <a:ext cx="7719967" cy="525785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6439989" y="12545"/>
            <a:ext cx="5752014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記憶體階層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(Memory Hierarchy)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D1141E-C944-40B7-A13D-C3D1FEB6C5AB}"/>
              </a:ext>
            </a:extLst>
          </p:cNvPr>
          <p:cNvSpPr/>
          <p:nvPr/>
        </p:nvSpPr>
        <p:spPr>
          <a:xfrm>
            <a:off x="6814457" y="1437858"/>
            <a:ext cx="1771639" cy="46166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封裝在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CPU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E4BACE-D82A-45FA-819D-659A02089EDA}"/>
              </a:ext>
            </a:extLst>
          </p:cNvPr>
          <p:cNvSpPr txBox="1"/>
          <p:nvPr/>
        </p:nvSpPr>
        <p:spPr>
          <a:xfrm>
            <a:off x="2948744" y="3392084"/>
            <a:ext cx="1105097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RAM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53816-1212-4A0C-819C-FFB714F379BF}"/>
              </a:ext>
            </a:extLst>
          </p:cNvPr>
          <p:cNvSpPr txBox="1"/>
          <p:nvPr/>
        </p:nvSpPr>
        <p:spPr>
          <a:xfrm>
            <a:off x="6095999" y="3392084"/>
            <a:ext cx="1534886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記憶體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5544C26-C8EB-44BE-B65F-144EB4C0FC90}"/>
              </a:ext>
            </a:extLst>
          </p:cNvPr>
          <p:cNvSpPr txBox="1"/>
          <p:nvPr/>
        </p:nvSpPr>
        <p:spPr>
          <a:xfrm>
            <a:off x="6095999" y="4229037"/>
            <a:ext cx="73805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硬碟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01E047-2BFA-4569-A6BC-6571E02461AB}"/>
              </a:ext>
            </a:extLst>
          </p:cNvPr>
          <p:cNvSpPr/>
          <p:nvPr/>
        </p:nvSpPr>
        <p:spPr>
          <a:xfrm>
            <a:off x="0" y="6519446"/>
            <a:ext cx="6688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Reference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：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  <a:hlinkClick r:id="rId6"/>
              </a:rPr>
              <a:t>https://studypress.org/forum/forum/replies/341/memory-hierarchy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計算機硬體架構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華康細圓體(P)"/>
              <a:ea typeface="華康細圓體(P)"/>
              <a:cs typeface="+mj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EDAF15-DAD2-467D-9558-0B355771F9D4}"/>
              </a:ext>
            </a:extLst>
          </p:cNvPr>
          <p:cNvSpPr txBox="1"/>
          <p:nvPr/>
        </p:nvSpPr>
        <p:spPr>
          <a:xfrm>
            <a:off x="6076405" y="4698781"/>
            <a:ext cx="73805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光碟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C58C930-5E9A-48AD-BB59-CFB80BF412D2}"/>
              </a:ext>
            </a:extLst>
          </p:cNvPr>
          <p:cNvSpPr/>
          <p:nvPr/>
        </p:nvSpPr>
        <p:spPr>
          <a:xfrm>
            <a:off x="3762104" y="1055543"/>
            <a:ext cx="2625346" cy="20843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6086668D-3CB6-45B5-AC11-A5E72C404B34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 flipV="1">
            <a:off x="6387450" y="1668691"/>
            <a:ext cx="427007" cy="4290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41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7968343" y="12545"/>
            <a:ext cx="422366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計算機軟體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(Software)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計算機硬體架構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華康細圓體(P)"/>
              <a:ea typeface="華康細圓體(P)"/>
              <a:cs typeface="+mj-cs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EBD3DE0-0379-4A85-8192-DAF79AB289DC}"/>
              </a:ext>
            </a:extLst>
          </p:cNvPr>
          <p:cNvGrpSpPr/>
          <p:nvPr/>
        </p:nvGrpSpPr>
        <p:grpSpPr>
          <a:xfrm>
            <a:off x="1256848" y="1094731"/>
            <a:ext cx="9678304" cy="5448073"/>
            <a:chOff x="674009" y="1055543"/>
            <a:chExt cx="9678304" cy="544807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5830242-162F-4F21-8CDF-1159183A1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5416" y="1055543"/>
              <a:ext cx="5036897" cy="544807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E4BACE-D82A-45FA-819D-659A02089EDA}"/>
                </a:ext>
              </a:extLst>
            </p:cNvPr>
            <p:cNvSpPr txBox="1"/>
            <p:nvPr/>
          </p:nvSpPr>
          <p:spPr>
            <a:xfrm>
              <a:off x="2375846" y="3655903"/>
              <a:ext cx="1936489" cy="5847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華康細圓體(P)"/>
                  <a:ea typeface="華康細圓體(P)"/>
                  <a:cs typeface="+mn-cs"/>
                </a:rPr>
                <a:t>系統程式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4253816-1212-4A0C-819C-FFB714F379BF}"/>
                </a:ext>
              </a:extLst>
            </p:cNvPr>
            <p:cNvSpPr txBox="1"/>
            <p:nvPr/>
          </p:nvSpPr>
          <p:spPr>
            <a:xfrm>
              <a:off x="7784376" y="6036449"/>
              <a:ext cx="1534886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細圓體(P)"/>
                  <a:ea typeface="華康細圓體(P)"/>
                  <a:cs typeface="+mn-cs"/>
                </a:rPr>
                <a:t>計算機硬體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5544C26-C8EB-44BE-B65F-144EB4C0FC90}"/>
                </a:ext>
              </a:extLst>
            </p:cNvPr>
            <p:cNvSpPr txBox="1"/>
            <p:nvPr/>
          </p:nvSpPr>
          <p:spPr>
            <a:xfrm>
              <a:off x="7304638" y="5325403"/>
              <a:ext cx="1179508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細圓體(P)"/>
                  <a:ea typeface="華康細圓體(P)"/>
                  <a:cs typeface="+mn-cs"/>
                </a:rPr>
                <a:t>系統軟體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9EDAF15-DAD2-467D-9558-0B355771F9D4}"/>
                </a:ext>
              </a:extLst>
            </p:cNvPr>
            <p:cNvSpPr txBox="1"/>
            <p:nvPr/>
          </p:nvSpPr>
          <p:spPr>
            <a:xfrm>
              <a:off x="7365274" y="2983975"/>
              <a:ext cx="1206138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細圓體(P)"/>
                  <a:ea typeface="華康細圓體(P)"/>
                  <a:cs typeface="+mn-cs"/>
                </a:rPr>
                <a:t>應用軟體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C58C930-5E9A-48AD-BB59-CFB80BF412D2}"/>
                </a:ext>
              </a:extLst>
            </p:cNvPr>
            <p:cNvSpPr/>
            <p:nvPr/>
          </p:nvSpPr>
          <p:spPr>
            <a:xfrm>
              <a:off x="5501784" y="3487783"/>
              <a:ext cx="4785216" cy="92101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endParaRPr>
            </a:p>
          </p:txBody>
        </p:sp>
        <p:pic>
          <p:nvPicPr>
            <p:cNvPr id="22" name="Picture 4" descr="「System software」的圖片搜尋結果">
              <a:extLst>
                <a:ext uri="{FF2B5EF4-FFF2-40B4-BE49-F238E27FC236}">
                  <a16:creationId xmlns:a16="http://schemas.microsoft.com/office/drawing/2014/main" id="{506A9401-7CDE-4754-A9EC-E76E2EE05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09" y="1057801"/>
              <a:ext cx="4148576" cy="242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84D6B2DE-7B3F-40FD-89F9-7DEC7DE50C31}"/>
                </a:ext>
              </a:extLst>
            </p:cNvPr>
            <p:cNvSpPr/>
            <p:nvPr/>
          </p:nvSpPr>
          <p:spPr>
            <a:xfrm>
              <a:off x="4516121" y="3707751"/>
              <a:ext cx="684634" cy="48108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26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16" y="2685196"/>
            <a:ext cx="9648967" cy="1487607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Intel/AMD</a:t>
            </a:r>
            <a:r>
              <a:rPr lang="zh-TW" altLang="en-US" sz="5000" b="1" dirty="0">
                <a:solidFill>
                  <a:srgbClr val="FFCC66"/>
                </a:solidFill>
              </a:rPr>
              <a:t> 架構 </a:t>
            </a:r>
            <a:r>
              <a:rPr lang="en-US" altLang="zh-TW" sz="5000" b="1" dirty="0">
                <a:solidFill>
                  <a:srgbClr val="FFCC66"/>
                </a:solidFill>
              </a:rPr>
              <a:t>vs ARM </a:t>
            </a:r>
            <a:r>
              <a:rPr lang="zh-TW" altLang="en-US" sz="5000" b="1" dirty="0">
                <a:solidFill>
                  <a:srgbClr val="FFCC66"/>
                </a:solidFill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153788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119815" y="12545"/>
            <a:ext cx="2072187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Intel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 架構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225833" cy="96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Intel/AMD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架構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vs ARM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36C633-CE14-449A-A78D-B0EA9502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83" y="1087435"/>
            <a:ext cx="7225833" cy="54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0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065224" y="12545"/>
            <a:ext cx="212677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AMD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細圓體(P)"/>
                <a:ea typeface="華康細圓體(P)"/>
                <a:cs typeface="+mn-cs"/>
              </a:rPr>
              <a:t>架構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細圓體(P)"/>
              <a:ea typeface="華康細圓體(P)"/>
              <a:cs typeface="+mn-cs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7246960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Intel/AMD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架構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vs ARM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華康細圓體(P)"/>
                <a:ea typeface="華康細圓體(P)"/>
                <a:cs typeface="+mj-cs"/>
              </a:rPr>
              <a:t>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E454918-997E-4BD6-A3A6-DBB7509F422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71" y="803366"/>
            <a:ext cx="8188657" cy="57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華康細圓體(P)"/>
        <a:ea typeface="華康細圓體(P)"/>
        <a:cs typeface=""/>
      </a:majorFont>
      <a:minorFont>
        <a:latin typeface="華康細圓體(P)"/>
        <a:ea typeface="華康細圓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華康細圓體(P)"/>
        <a:ea typeface="華康細圓體(P)"/>
        <a:cs typeface=""/>
      </a:majorFont>
      <a:minorFont>
        <a:latin typeface="華康細圓體(P)"/>
        <a:ea typeface="華康細圓體(P)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1260</Words>
  <Application>Microsoft Office PowerPoint</Application>
  <PresentationFormat>寬螢幕</PresentationFormat>
  <Paragraphs>130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華康細圓體(P)</vt:lpstr>
      <vt:lpstr>Arial</vt:lpstr>
      <vt:lpstr>Calibri</vt:lpstr>
      <vt:lpstr>Office 佈景主題</vt:lpstr>
      <vt:lpstr>Office Theme</vt:lpstr>
      <vt:lpstr>組合語言實務</vt:lpstr>
      <vt:lpstr>Agenda</vt:lpstr>
      <vt:lpstr>計算機系統與組合語言</vt:lpstr>
      <vt:lpstr>計算機硬體架構</vt:lpstr>
      <vt:lpstr>PowerPoint 簡報</vt:lpstr>
      <vt:lpstr>PowerPoint 簡報</vt:lpstr>
      <vt:lpstr>Intel/AMD 架構 vs ARM 架構</vt:lpstr>
      <vt:lpstr>PowerPoint 簡報</vt:lpstr>
      <vt:lpstr>PowerPoint 簡報</vt:lpstr>
      <vt:lpstr>PowerPoint 簡報</vt:lpstr>
      <vt:lpstr>組合語言語法格式: AT&amp;T vs INTEL</vt:lpstr>
      <vt:lpstr>PowerPoint 簡報</vt:lpstr>
      <vt:lpstr>PowerPoint 簡報</vt:lpstr>
      <vt:lpstr>PowerPoint 簡報</vt:lpstr>
      <vt:lpstr>PowerPoint 簡報</vt:lpstr>
      <vt:lpstr>PowerPoint 簡報</vt:lpstr>
      <vt:lpstr>32 位元計算機與 64 位元計算機</vt:lpstr>
      <vt:lpstr>PowerPoint 簡報</vt:lpstr>
      <vt:lpstr>PowerPoint 簡報</vt:lpstr>
      <vt:lpstr>PowerPoint 簡報</vt:lpstr>
      <vt:lpstr>32 位元組合語言與 64 位元組合語言</vt:lpstr>
      <vt:lpstr>PowerPoint 簡報</vt:lpstr>
      <vt:lpstr>PowerPoint 簡報</vt:lpstr>
      <vt:lpstr>PowerPoint 簡報</vt:lpstr>
      <vt:lpstr>NASM 組合語言架構</vt:lpstr>
      <vt:lpstr>PowerPoint 簡報</vt:lpstr>
      <vt:lpstr>PowerPoint 簡報</vt:lpstr>
      <vt:lpstr>NASM 組合語言開發</vt:lpstr>
      <vt:lpstr>PowerPoint 簡報</vt:lpstr>
      <vt:lpstr>PowerPoint 簡報</vt:lpstr>
      <vt:lpstr>PowerPoint 簡報</vt:lpstr>
      <vt:lpstr>PowerPoint 簡報</vt:lpstr>
      <vt:lpstr>32 位元 NASM 組合語言範例</vt:lpstr>
      <vt:lpstr>PowerPoint 簡報</vt:lpstr>
      <vt:lpstr>64 位元 NASM 組合語言範例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59</cp:revision>
  <dcterms:created xsi:type="dcterms:W3CDTF">2023-01-04T08:14:31Z</dcterms:created>
  <dcterms:modified xsi:type="dcterms:W3CDTF">2023-01-04T19:49:14Z</dcterms:modified>
</cp:coreProperties>
</file>