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59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7" r:id="rId17"/>
    <p:sldId id="285" r:id="rId18"/>
    <p:sldId id="286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260" r:id="rId39"/>
    <p:sldId id="307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4" r:id="rId55"/>
    <p:sldId id="323" r:id="rId56"/>
    <p:sldId id="261" r:id="rId57"/>
    <p:sldId id="326" r:id="rId58"/>
    <p:sldId id="327" r:id="rId59"/>
    <p:sldId id="328" r:id="rId60"/>
    <p:sldId id="266" r:id="rId61"/>
    <p:sldId id="267" r:id="rId62"/>
    <p:sldId id="268" r:id="rId63"/>
    <p:sldId id="270" r:id="rId64"/>
    <p:sldId id="269" r:id="rId65"/>
    <p:sldId id="271" r:id="rId66"/>
    <p:sldId id="262" r:id="rId67"/>
    <p:sldId id="263" r:id="rId68"/>
    <p:sldId id="272" r:id="rId69"/>
    <p:sldId id="273" r:id="rId70"/>
    <p:sldId id="264" r:id="rId71"/>
    <p:sldId id="265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99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518" autoAdjust="0"/>
  </p:normalViewPr>
  <p:slideViewPr>
    <p:cSldViewPr snapToGrid="0">
      <p:cViewPr varScale="1">
        <p:scale>
          <a:sx n="73" d="100"/>
          <a:sy n="73" d="100"/>
        </p:scale>
        <p:origin x="36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30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8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60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83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95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86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81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71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E015-96EE-4999-B504-A83C18B18F4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43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4E015-96EE-4999-B504-A83C18B18F44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5E3DB-10A6-45D4-8DFE-9ED239D4E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212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hyperlink" Target="https://wiki.mbalib.com/zh-tw/%E9%9D%99%E6%80%81%E9%93%BE%E6%8E%A5" TargetMode="External"/><Relationship Id="rId5" Type="http://schemas.openxmlformats.org/officeDocument/2006/relationships/image" Target="../media/image23.emf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hyperlink" Target="https://wiki.mbalib.com/zh-tw/%E5%8A%A8%E6%80%81%E9%93%BE%E6%8E%A5" TargetMode="External"/><Relationship Id="rId5" Type="http://schemas.openxmlformats.org/officeDocument/2006/relationships/image" Target="../media/image24.emf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hyperlink" Target="https://wiki.mbalib.com/zh-tw/%E5%8A%A8%E6%80%81%E9%93%BE%E6%8E%A5" TargetMode="Externa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hyperlink" Target="https://wiki.mbalib.com/zh-tw/%E5%8A%A8%E6%80%81%E9%93%BE%E6%8E%A5" TargetMode="Externa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secdecompress.com/posts/ep50_interview_with_aaaddress1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31.emf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Relationship Id="rId4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Relationship Id="rId4" Type="http://schemas.microsoft.com/office/2007/relationships/hdphoto" Target="../media/hdphoto1.wd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microsoft.com/office/2007/relationships/hdphoto" Target="../media/hdphoto1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Relationship Id="rId4" Type="http://schemas.microsoft.com/office/2007/relationships/hdphoto" Target="../media/hdphoto1.wd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Relationship Id="rId4" Type="http://schemas.microsoft.com/office/2007/relationships/hdphoto" Target="../media/hdphoto1.wd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Relationship Id="rId5" Type="http://schemas.openxmlformats.org/officeDocument/2006/relationships/hyperlink" Target="https://en.wikipedia.org/wiki/Executable_and_Linkable_Format" TargetMode="External"/><Relationship Id="rId4" Type="http://schemas.microsoft.com/office/2007/relationships/hdphoto" Target="../media/hdphoto1.wdp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Relationship Id="rId6" Type="http://schemas.openxmlformats.org/officeDocument/2006/relationships/image" Target="../media/image33.png"/><Relationship Id="rId5" Type="http://schemas.openxmlformats.org/officeDocument/2006/relationships/hyperlink" Target="https://github.com/torvalds/linux/blob/master/include/uapi/linux/elf.h" TargetMode="External"/><Relationship Id="rId4" Type="http://schemas.microsoft.com/office/2007/relationships/hdphoto" Target="../media/hdphoto1.wdp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Relationship Id="rId6" Type="http://schemas.openxmlformats.org/officeDocument/2006/relationships/hyperlink" Target="https://en.wikipedia.org/wiki/Von_Neumann_architecture" TargetMode="Externa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Relationship Id="rId6" Type="http://schemas.openxmlformats.org/officeDocument/2006/relationships/hyperlink" Target="https://studypress.org/forum/forum/replies/341/memory-hierarchy" TargetMode="External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D4547-24C5-45D5-BA27-FB97EB5A8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555" y="2319370"/>
            <a:ext cx="11426890" cy="936592"/>
          </a:xfrm>
        </p:spPr>
        <p:txBody>
          <a:bodyPr/>
          <a:lstStyle/>
          <a:p>
            <a:r>
              <a:rPr lang="zh-TW" altLang="en-US" dirty="0">
                <a:solidFill>
                  <a:srgbClr val="FFCC66"/>
                </a:solidFill>
              </a:rPr>
              <a:t>逆向工程核心語法</a:t>
            </a:r>
            <a:r>
              <a:rPr lang="en-US" altLang="zh-TW" dirty="0">
                <a:solidFill>
                  <a:srgbClr val="FFCC66"/>
                </a:solidFill>
              </a:rPr>
              <a:t>(</a:t>
            </a:r>
            <a:r>
              <a:rPr lang="zh-TW" altLang="en-US" dirty="0">
                <a:solidFill>
                  <a:srgbClr val="FFCC66"/>
                </a:solidFill>
              </a:rPr>
              <a:t>組合語言</a:t>
            </a:r>
            <a:r>
              <a:rPr lang="en-US" altLang="zh-TW" dirty="0">
                <a:solidFill>
                  <a:srgbClr val="FFCC66"/>
                </a:solidFill>
              </a:rPr>
              <a:t>)</a:t>
            </a:r>
            <a:r>
              <a:rPr lang="zh-TW" altLang="en-US" dirty="0">
                <a:solidFill>
                  <a:srgbClr val="FFCC66"/>
                </a:solidFill>
              </a:rPr>
              <a:t>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039EB2-743F-4710-A82E-E28E5862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4396"/>
            <a:ext cx="9144000" cy="1847041"/>
          </a:xfrm>
        </p:spPr>
        <p:txBody>
          <a:bodyPr>
            <a:normAutofit/>
          </a:bodyPr>
          <a:lstStyle/>
          <a:p>
            <a:r>
              <a:rPr lang="zh-TW" altLang="en-US" dirty="0"/>
              <a:t>姓名：何崇睿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4100E005</a:t>
            </a:r>
          </a:p>
          <a:p>
            <a:r>
              <a:rPr lang="zh-TW" altLang="en-US" dirty="0"/>
              <a:t>班級：資工二</a:t>
            </a:r>
            <a:r>
              <a:rPr lang="en-US" altLang="zh-TW" dirty="0"/>
              <a:t>A</a:t>
            </a:r>
          </a:p>
          <a:p>
            <a:r>
              <a:rPr lang="zh-TW" altLang="en-US" dirty="0"/>
              <a:t>指導老師：龍大大</a:t>
            </a:r>
          </a:p>
        </p:txBody>
      </p:sp>
    </p:spTree>
    <p:extLst>
      <p:ext uri="{BB962C8B-B14F-4D97-AF65-F5344CB8AC3E}">
        <p14:creationId xmlns:p14="http://schemas.microsoft.com/office/powerpoint/2010/main" val="3770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552405" cy="84566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Linux C </a:t>
            </a:r>
            <a:r>
              <a:rPr lang="zh-TW" altLang="en-US" b="1" dirty="0">
                <a:solidFill>
                  <a:srgbClr val="C00000"/>
                </a:solidFill>
              </a:rPr>
              <a:t>程式設計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9714929" y="12545"/>
            <a:ext cx="2477070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前編譯過程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54A1E2B-5FB0-454C-8A60-DC715F63B218}"/>
              </a:ext>
            </a:extLst>
          </p:cNvPr>
          <p:cNvGrpSpPr/>
          <p:nvPr/>
        </p:nvGrpSpPr>
        <p:grpSpPr>
          <a:xfrm>
            <a:off x="2123420" y="1365905"/>
            <a:ext cx="7945160" cy="5128689"/>
            <a:chOff x="2123420" y="1365905"/>
            <a:chExt cx="7945160" cy="5128689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51DADDD-A523-4622-A2D6-674EAF079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1626" y="1365905"/>
              <a:ext cx="5928747" cy="117482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B6E6A2E-2247-44E7-B769-5E2596C83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39"/>
            <a:stretch/>
          </p:blipFill>
          <p:spPr>
            <a:xfrm>
              <a:off x="2123420" y="3840480"/>
              <a:ext cx="7945160" cy="1825350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48CD755C-9F7C-4E3D-9D89-A72D6F358E9A}"/>
                </a:ext>
              </a:extLst>
            </p:cNvPr>
            <p:cNvSpPr/>
            <p:nvPr/>
          </p:nvSpPr>
          <p:spPr>
            <a:xfrm>
              <a:off x="7289074" y="1711234"/>
              <a:ext cx="1561012" cy="535577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517C7678-2C9C-44AB-A0B2-BD23CD16B1CF}"/>
                </a:ext>
              </a:extLst>
            </p:cNvPr>
            <p:cNvCxnSpPr>
              <a:cxnSpLocks/>
              <a:stCxn id="8" idx="2"/>
              <a:endCxn id="15" idx="0"/>
            </p:cNvCxnSpPr>
            <p:nvPr/>
          </p:nvCxnSpPr>
          <p:spPr>
            <a:xfrm flipH="1">
              <a:off x="8066314" y="2246811"/>
              <a:ext cx="3266" cy="62640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2357219-F3F0-42B3-9DA4-46CEDBE673F4}"/>
                </a:ext>
              </a:extLst>
            </p:cNvPr>
            <p:cNvSpPr txBox="1"/>
            <p:nvPr/>
          </p:nvSpPr>
          <p:spPr>
            <a:xfrm>
              <a:off x="7360920" y="2873216"/>
              <a:ext cx="1410788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輸出的檔案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DE5A1F0C-10DD-4012-A150-A53442AFCA24}"/>
                </a:ext>
              </a:extLst>
            </p:cNvPr>
            <p:cNvSpPr/>
            <p:nvPr/>
          </p:nvSpPr>
          <p:spPr>
            <a:xfrm>
              <a:off x="4980213" y="1749191"/>
              <a:ext cx="1561012" cy="535577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B0754687-7D83-44D7-8B3F-73C9529C3376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flipH="1">
              <a:off x="5757453" y="2284768"/>
              <a:ext cx="3266" cy="62640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312A80D-8769-410A-ACB1-BA055D4E039B}"/>
                </a:ext>
              </a:extLst>
            </p:cNvPr>
            <p:cNvSpPr txBox="1"/>
            <p:nvPr/>
          </p:nvSpPr>
          <p:spPr>
            <a:xfrm>
              <a:off x="5052059" y="2911173"/>
              <a:ext cx="1410788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原始程式碼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6A2E409F-A19B-4448-8F7F-099E37FDD33B}"/>
                </a:ext>
              </a:extLst>
            </p:cNvPr>
            <p:cNvSpPr/>
            <p:nvPr/>
          </p:nvSpPr>
          <p:spPr>
            <a:xfrm>
              <a:off x="6096000" y="5011797"/>
              <a:ext cx="886097" cy="654033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B71F627-086B-4CE9-878B-5F5F789C1A59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 flipH="1">
              <a:off x="6539048" y="5665830"/>
              <a:ext cx="1" cy="3670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AC8736F0-09C3-402C-B446-54AEE362B2E8}"/>
                </a:ext>
              </a:extLst>
            </p:cNvPr>
            <p:cNvSpPr txBox="1"/>
            <p:nvPr/>
          </p:nvSpPr>
          <p:spPr>
            <a:xfrm>
              <a:off x="5070020" y="6032929"/>
              <a:ext cx="2938055" cy="46166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為何檔案變這麼大？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02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552405" cy="84566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Linux C </a:t>
            </a:r>
            <a:r>
              <a:rPr lang="zh-TW" altLang="en-US" b="1" dirty="0">
                <a:solidFill>
                  <a:srgbClr val="C00000"/>
                </a:solidFill>
              </a:rPr>
              <a:t>程式設計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9714929" y="12545"/>
            <a:ext cx="2477070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前編譯過程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C8736F0-09C3-402C-B446-54AEE362B2E8}"/>
              </a:ext>
            </a:extLst>
          </p:cNvPr>
          <p:cNvSpPr txBox="1"/>
          <p:nvPr/>
        </p:nvSpPr>
        <p:spPr>
          <a:xfrm>
            <a:off x="10260874" y="1036387"/>
            <a:ext cx="1931125" cy="83099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為何檔案變這麼大？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0F53CD50-40C1-45C5-B192-F2DF39A7DFAD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rot="16200000" flipH="1">
            <a:off x="10870417" y="680366"/>
            <a:ext cx="439067" cy="272973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DF471B-A1D6-4FB7-B980-E25109C3FC7A}"/>
              </a:ext>
            </a:extLst>
          </p:cNvPr>
          <p:cNvGrpSpPr/>
          <p:nvPr/>
        </p:nvGrpSpPr>
        <p:grpSpPr>
          <a:xfrm>
            <a:off x="871577" y="1036386"/>
            <a:ext cx="8770029" cy="5589662"/>
            <a:chOff x="754377" y="1032356"/>
            <a:chExt cx="8770029" cy="5589662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31814413-7EDD-4B17-8531-EA6F45D97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2483" y="1045416"/>
              <a:ext cx="6341923" cy="5576602"/>
            </a:xfrm>
            <a:prstGeom prst="rect">
              <a:avLst/>
            </a:prstGeom>
          </p:spPr>
        </p:pic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F0FE1E7-5632-49B7-9F87-3625C4C0ABDD}"/>
                </a:ext>
              </a:extLst>
            </p:cNvPr>
            <p:cNvSpPr/>
            <p:nvPr/>
          </p:nvSpPr>
          <p:spPr>
            <a:xfrm>
              <a:off x="5914201" y="1032356"/>
              <a:ext cx="1074423" cy="28046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84E37C36-C89B-4CDA-AA79-6783CEA122ED}"/>
                </a:ext>
              </a:extLst>
            </p:cNvPr>
            <p:cNvSpPr txBox="1"/>
            <p:nvPr/>
          </p:nvSpPr>
          <p:spPr>
            <a:xfrm>
              <a:off x="754377" y="3187386"/>
              <a:ext cx="1410788" cy="6463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查看 </a:t>
              </a:r>
              <a:r>
                <a:rPr lang="en-US" altLang="zh-TW" dirty="0" err="1"/>
                <a:t>test.i</a:t>
              </a:r>
              <a:r>
                <a:rPr lang="zh-TW" altLang="en-US" dirty="0"/>
                <a:t> 的檔案內容</a:t>
              </a:r>
            </a:p>
          </p:txBody>
        </p:sp>
        <p:cxnSp>
          <p:nvCxnSpPr>
            <p:cNvPr id="20" name="接點: 肘形 19">
              <a:extLst>
                <a:ext uri="{FF2B5EF4-FFF2-40B4-BE49-F238E27FC236}">
                  <a16:creationId xmlns:a16="http://schemas.microsoft.com/office/drawing/2014/main" id="{3EB11BEA-F8F4-40A6-B904-5506923B11EF}"/>
                </a:ext>
              </a:extLst>
            </p:cNvPr>
            <p:cNvCxnSpPr>
              <a:cxnSpLocks/>
              <a:stCxn id="29" idx="0"/>
              <a:endCxn id="31" idx="0"/>
            </p:cNvCxnSpPr>
            <p:nvPr/>
          </p:nvCxnSpPr>
          <p:spPr>
            <a:xfrm rot="16200000" flipH="1" flipV="1">
              <a:off x="2878077" y="-385950"/>
              <a:ext cx="2155030" cy="4991642"/>
            </a:xfrm>
            <a:prstGeom prst="bentConnector3">
              <a:avLst>
                <a:gd name="adj1" fmla="val -5153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48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552405" cy="84566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Linux C </a:t>
            </a:r>
            <a:r>
              <a:rPr lang="zh-TW" altLang="en-US" b="1" dirty="0">
                <a:solidFill>
                  <a:srgbClr val="C00000"/>
                </a:solidFill>
              </a:rPr>
              <a:t>程式設計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9714929" y="12545"/>
            <a:ext cx="2477070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前編譯過程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C8736F0-09C3-402C-B446-54AEE362B2E8}"/>
              </a:ext>
            </a:extLst>
          </p:cNvPr>
          <p:cNvSpPr txBox="1"/>
          <p:nvPr/>
        </p:nvSpPr>
        <p:spPr>
          <a:xfrm>
            <a:off x="10202092" y="1036387"/>
            <a:ext cx="1989908" cy="46166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做了什麼事？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0F53CD50-40C1-45C5-B192-F2DF39A7DFAD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rot="16200000" flipH="1">
            <a:off x="10855722" y="695062"/>
            <a:ext cx="439067" cy="243582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7D1D38C-FDCC-4B10-B55E-1B102817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24" y="1036387"/>
            <a:ext cx="9548949" cy="5419428"/>
          </a:xfrm>
        </p:spPr>
        <p:txBody>
          <a:bodyPr>
            <a:normAutofit/>
          </a:bodyPr>
          <a:lstStyle/>
          <a:p>
            <a:r>
              <a:rPr lang="zh-TW" altLang="en-US" dirty="0"/>
              <a:t>主要處理那些原始程式檔中以</a:t>
            </a:r>
            <a:r>
              <a:rPr lang="en-US" altLang="zh-TW" dirty="0"/>
              <a:t>“</a:t>
            </a:r>
            <a:r>
              <a:rPr lang="en-US" altLang="zh-TW" dirty="0">
                <a:solidFill>
                  <a:srgbClr val="FFCC66"/>
                </a:solidFill>
              </a:rPr>
              <a:t>#</a:t>
            </a:r>
            <a:r>
              <a:rPr lang="en-US" altLang="zh-TW" dirty="0"/>
              <a:t>”</a:t>
            </a:r>
            <a:r>
              <a:rPr lang="zh-TW" altLang="en-US" dirty="0"/>
              <a:t>開始的前編譯指令。</a:t>
            </a:r>
            <a:endParaRPr lang="en-US" altLang="zh-TW" dirty="0"/>
          </a:p>
          <a:p>
            <a:pPr lvl="1"/>
            <a:r>
              <a:rPr lang="en-US" altLang="zh-TW" dirty="0"/>
              <a:t>Ex</a:t>
            </a:r>
            <a:r>
              <a:rPr lang="zh-TW" altLang="en-US" dirty="0"/>
              <a:t>：</a:t>
            </a:r>
            <a:r>
              <a:rPr lang="en-US" altLang="zh-TW" dirty="0">
                <a:solidFill>
                  <a:srgbClr val="FFCC66"/>
                </a:solidFill>
              </a:rPr>
              <a:t>#include</a:t>
            </a:r>
            <a:r>
              <a:rPr lang="zh-TW" altLang="en-US" dirty="0"/>
              <a:t>、</a:t>
            </a:r>
            <a:r>
              <a:rPr lang="en-US" altLang="zh-TW" dirty="0"/>
              <a:t>#define </a:t>
            </a:r>
            <a:r>
              <a:rPr lang="zh-TW" altLang="en-US" dirty="0"/>
              <a:t>等。</a:t>
            </a:r>
            <a:endParaRPr lang="en-US" altLang="zh-TW" dirty="0"/>
          </a:p>
          <a:p>
            <a:r>
              <a:rPr lang="zh-TW" altLang="en-US" dirty="0"/>
              <a:t>主要處理規則：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將所有的 </a:t>
            </a:r>
            <a:r>
              <a:rPr lang="en-US" altLang="zh-TW" dirty="0">
                <a:solidFill>
                  <a:srgbClr val="FFCC66"/>
                </a:solidFill>
              </a:rPr>
              <a:t>#define</a:t>
            </a:r>
            <a:r>
              <a:rPr lang="zh-TW" altLang="en-US" dirty="0"/>
              <a:t> 刪除，並且展開所有的巨集定囂。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處理所有條件前編譯指令，比如 </a:t>
            </a:r>
            <a:r>
              <a:rPr lang="zh-TW" altLang="en-US" dirty="0">
                <a:solidFill>
                  <a:srgbClr val="FFCC66"/>
                </a:solidFill>
              </a:rPr>
              <a:t>＃</a:t>
            </a:r>
            <a:r>
              <a:rPr lang="en-US" altLang="zh-TW" dirty="0">
                <a:solidFill>
                  <a:srgbClr val="FFCC66"/>
                </a:solidFill>
              </a:rPr>
              <a:t>if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CC66"/>
                </a:solidFill>
              </a:rPr>
              <a:t>＃</a:t>
            </a:r>
            <a:r>
              <a:rPr lang="en-US" altLang="zh-TW" dirty="0">
                <a:solidFill>
                  <a:srgbClr val="FFCC66"/>
                </a:solidFill>
              </a:rPr>
              <a:t>ifdef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CC66"/>
                </a:solidFill>
              </a:rPr>
              <a:t>＃</a:t>
            </a:r>
            <a:r>
              <a:rPr lang="en-US" altLang="zh-TW" dirty="0" err="1">
                <a:solidFill>
                  <a:srgbClr val="FFCC66"/>
                </a:solidFill>
              </a:rPr>
              <a:t>elif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CC66"/>
                </a:solidFill>
              </a:rPr>
              <a:t>＃</a:t>
            </a:r>
            <a:r>
              <a:rPr lang="en-US" altLang="zh-TW" dirty="0">
                <a:solidFill>
                  <a:srgbClr val="FFCC66"/>
                </a:solidFill>
              </a:rPr>
              <a:t>else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CC66"/>
                </a:solidFill>
              </a:rPr>
              <a:t>＃</a:t>
            </a:r>
            <a:r>
              <a:rPr lang="en-US" altLang="zh-TW" dirty="0">
                <a:solidFill>
                  <a:srgbClr val="FFCC66"/>
                </a:solidFill>
              </a:rPr>
              <a:t>endif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處理 </a:t>
            </a:r>
            <a:r>
              <a:rPr lang="zh-TW" altLang="en-US" dirty="0">
                <a:solidFill>
                  <a:srgbClr val="FFCC66"/>
                </a:solidFill>
              </a:rPr>
              <a:t>＃</a:t>
            </a:r>
            <a:r>
              <a:rPr lang="en-US" altLang="zh-TW" dirty="0">
                <a:solidFill>
                  <a:srgbClr val="FFCC66"/>
                </a:solidFill>
              </a:rPr>
              <a:t>include</a:t>
            </a:r>
            <a:r>
              <a:rPr lang="zh-TW" altLang="en-US" dirty="0"/>
              <a:t> 前編譯指令，將包含的檔案插入到該前編譯指令的位置。</a:t>
            </a:r>
            <a:endParaRPr lang="en-US" altLang="zh-TW" dirty="0"/>
          </a:p>
          <a:p>
            <a:pPr marL="914400" lvl="2" indent="0">
              <a:buNone/>
            </a:pPr>
            <a:r>
              <a:rPr lang="en-US" altLang="zh-TW" dirty="0">
                <a:solidFill>
                  <a:schemeClr val="accent5"/>
                </a:solidFill>
              </a:rPr>
              <a:t>PS. </a:t>
            </a:r>
            <a:r>
              <a:rPr lang="zh-TW" altLang="en-US" dirty="0"/>
              <a:t>這個過程是遞迴進行的，也就是說包含的檔案可能還包含其他檔。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刪除所有的註解 </a:t>
            </a:r>
            <a:r>
              <a:rPr lang="en-US" altLang="zh-TW" dirty="0">
                <a:solidFill>
                  <a:srgbClr val="FFCC66"/>
                </a:solidFill>
              </a:rPr>
              <a:t>//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>
                <a:solidFill>
                  <a:srgbClr val="FFCC66"/>
                </a:solidFill>
              </a:rPr>
              <a:t>/</a:t>
            </a:r>
            <a:r>
              <a:rPr lang="zh-TW" altLang="en-US" dirty="0">
                <a:solidFill>
                  <a:srgbClr val="FFCC66"/>
                </a:solidFill>
              </a:rPr>
              <a:t>＊ ＊</a:t>
            </a:r>
            <a:r>
              <a:rPr lang="en-US" altLang="zh-TW" dirty="0">
                <a:solidFill>
                  <a:srgbClr val="FFCC66"/>
                </a:solidFill>
              </a:rPr>
              <a:t>/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添加行號和檔案名稱標誌，比如：</a:t>
            </a:r>
            <a:r>
              <a:rPr lang="zh-TW" altLang="en-US" dirty="0">
                <a:solidFill>
                  <a:srgbClr val="FFCC66"/>
                </a:solidFill>
              </a:rPr>
              <a:t> </a:t>
            </a:r>
            <a:r>
              <a:rPr lang="en-US" altLang="zh-TW" dirty="0">
                <a:solidFill>
                  <a:srgbClr val="FFCC66"/>
                </a:solidFill>
              </a:rPr>
              <a:t>#2“test.c”2</a:t>
            </a:r>
            <a:r>
              <a:rPr lang="zh-TW" altLang="en-US" dirty="0"/>
              <a:t>，以便於編譯時編譯器產生除錯用的行號資訊，及用於編譯時產生編譯錯誤或警告時能顯示行號。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保留所有的</a:t>
            </a:r>
            <a:r>
              <a:rPr lang="zh-TW" altLang="en-US" dirty="0">
                <a:solidFill>
                  <a:srgbClr val="FFCC66"/>
                </a:solidFill>
              </a:rPr>
              <a:t>＃</a:t>
            </a:r>
            <a:r>
              <a:rPr lang="en-US" altLang="zh-TW" dirty="0">
                <a:solidFill>
                  <a:srgbClr val="FFCC66"/>
                </a:solidFill>
              </a:rPr>
              <a:t>pragma</a:t>
            </a:r>
            <a:r>
              <a:rPr lang="en-US" altLang="zh-TW" dirty="0"/>
              <a:t> </a:t>
            </a:r>
            <a:r>
              <a:rPr lang="zh-TW" altLang="en-US" dirty="0"/>
              <a:t>指令，因為編譯器需要使用它們。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377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552405" cy="84566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Linux C </a:t>
            </a:r>
            <a:r>
              <a:rPr lang="zh-TW" altLang="en-US" b="1" dirty="0">
                <a:solidFill>
                  <a:srgbClr val="C00000"/>
                </a:solidFill>
              </a:rPr>
              <a:t>程式設計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210799" y="12545"/>
            <a:ext cx="198119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編譯過程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FF9068-8065-4ACF-804F-61DAC2F4D4FE}"/>
              </a:ext>
            </a:extLst>
          </p:cNvPr>
          <p:cNvSpPr txBox="1"/>
          <p:nvPr/>
        </p:nvSpPr>
        <p:spPr>
          <a:xfrm>
            <a:off x="10704286" y="1036387"/>
            <a:ext cx="1487714" cy="46166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產生組語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3900D2CD-48AC-4A24-B3E2-222D1026434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953465" y="597319"/>
            <a:ext cx="494678" cy="439068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CDA80046-F5E9-4166-880A-13AF35138E62}"/>
              </a:ext>
            </a:extLst>
          </p:cNvPr>
          <p:cNvGrpSpPr/>
          <p:nvPr/>
        </p:nvGrpSpPr>
        <p:grpSpPr>
          <a:xfrm>
            <a:off x="3585252" y="2396568"/>
            <a:ext cx="5210182" cy="1913515"/>
            <a:chOff x="3585252" y="2396568"/>
            <a:chExt cx="5210182" cy="1913515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CE9DEDF9-A443-4384-8307-3FC232B7F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5252" y="2396568"/>
              <a:ext cx="5210182" cy="103243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68FF29CD-84A1-43A5-81D0-C0C3B3829323}"/>
                </a:ext>
              </a:extLst>
            </p:cNvPr>
            <p:cNvSpPr/>
            <p:nvPr/>
          </p:nvSpPr>
          <p:spPr>
            <a:xfrm>
              <a:off x="7234422" y="2627401"/>
              <a:ext cx="1482634" cy="535577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B883C8D0-5B39-425F-A1B4-85EAAE60852E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7975739" y="3162978"/>
              <a:ext cx="0" cy="49685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66EF23-D6E7-448A-819B-8A071891E57B}"/>
                </a:ext>
              </a:extLst>
            </p:cNvPr>
            <p:cNvSpPr txBox="1"/>
            <p:nvPr/>
          </p:nvSpPr>
          <p:spPr>
            <a:xfrm>
              <a:off x="7270345" y="3659833"/>
              <a:ext cx="1410788" cy="6463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輸出的檔案：組合語言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59D75348-A7DD-4970-8702-96A5142AF137}"/>
                </a:ext>
              </a:extLst>
            </p:cNvPr>
            <p:cNvSpPr/>
            <p:nvPr/>
          </p:nvSpPr>
          <p:spPr>
            <a:xfrm>
              <a:off x="5092449" y="2627401"/>
              <a:ext cx="1561012" cy="535577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CC71EE84-4C07-46BC-BF03-5571933F3DF1}"/>
                </a:ext>
              </a:extLst>
            </p:cNvPr>
            <p:cNvCxnSpPr>
              <a:cxnSpLocks/>
              <a:stCxn id="22" idx="2"/>
              <a:endCxn id="30" idx="0"/>
            </p:cNvCxnSpPr>
            <p:nvPr/>
          </p:nvCxnSpPr>
          <p:spPr>
            <a:xfrm>
              <a:off x="5872955" y="3162978"/>
              <a:ext cx="0" cy="50077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877CF439-50FE-449B-AFB8-E68A00F4C826}"/>
                </a:ext>
              </a:extLst>
            </p:cNvPr>
            <p:cNvSpPr txBox="1"/>
            <p:nvPr/>
          </p:nvSpPr>
          <p:spPr>
            <a:xfrm>
              <a:off x="5293319" y="3663752"/>
              <a:ext cx="1159272" cy="6463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要被編譯的檔案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30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552405" cy="84566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Linux C </a:t>
            </a:r>
            <a:r>
              <a:rPr lang="zh-TW" altLang="en-US" b="1" dirty="0">
                <a:solidFill>
                  <a:srgbClr val="C00000"/>
                </a:solidFill>
              </a:rPr>
              <a:t>程式設計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210799" y="12545"/>
            <a:ext cx="198119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編譯過程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FF9068-8065-4ACF-804F-61DAC2F4D4FE}"/>
              </a:ext>
            </a:extLst>
          </p:cNvPr>
          <p:cNvSpPr txBox="1"/>
          <p:nvPr/>
        </p:nvSpPr>
        <p:spPr>
          <a:xfrm>
            <a:off x="10704286" y="1036387"/>
            <a:ext cx="1487714" cy="46166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產生組語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3900D2CD-48AC-4A24-B3E2-222D1026434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953465" y="597319"/>
            <a:ext cx="494678" cy="439068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2C67644B-7AA3-4856-AA49-2CDF961D0FFE}"/>
              </a:ext>
            </a:extLst>
          </p:cNvPr>
          <p:cNvGrpSpPr/>
          <p:nvPr/>
        </p:nvGrpSpPr>
        <p:grpSpPr>
          <a:xfrm>
            <a:off x="837030" y="1036387"/>
            <a:ext cx="10517940" cy="5562900"/>
            <a:chOff x="837029" y="1077149"/>
            <a:chExt cx="10517940" cy="5562900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66EF23-D6E7-448A-819B-8A071891E57B}"/>
                </a:ext>
              </a:extLst>
            </p:cNvPr>
            <p:cNvSpPr txBox="1"/>
            <p:nvPr/>
          </p:nvSpPr>
          <p:spPr>
            <a:xfrm>
              <a:off x="2757058" y="1077149"/>
              <a:ext cx="6677884" cy="46166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產生 </a:t>
              </a:r>
              <a:r>
                <a:rPr lang="en-US" altLang="zh-TW" sz="2400" dirty="0">
                  <a:solidFill>
                    <a:srgbClr val="FFC000"/>
                  </a:solidFill>
                </a:rPr>
                <a:t>AT&amp;T</a:t>
              </a:r>
              <a:r>
                <a:rPr lang="zh-TW" altLang="en-US" sz="2400" dirty="0"/>
                <a:t> 語法格式的組語</a:t>
              </a:r>
              <a:r>
                <a:rPr lang="en-US" altLang="zh-TW" sz="2400" dirty="0"/>
                <a:t>(</a:t>
              </a:r>
              <a:r>
                <a:rPr lang="en-US" altLang="zh-TW" sz="2400" dirty="0" err="1"/>
                <a:t>gcc</a:t>
              </a:r>
              <a:r>
                <a:rPr lang="zh-TW" altLang="en-US" sz="2400" dirty="0"/>
                <a:t> 預設使用的格式</a:t>
              </a:r>
              <a:r>
                <a:rPr lang="en-US" altLang="zh-TW" sz="2400" dirty="0"/>
                <a:t>)</a:t>
              </a:r>
              <a:endParaRPr lang="zh-TW" altLang="en-US" sz="2400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4DEE99B-2A5D-472A-86FA-5C6B507847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7" t="18335" r="3425" b="20485"/>
            <a:stretch/>
          </p:blipFill>
          <p:spPr>
            <a:xfrm>
              <a:off x="2460171" y="1918021"/>
              <a:ext cx="7271657" cy="6335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ACAB10AF-AE07-44CC-8E30-AB3704878458}"/>
                </a:ext>
              </a:extLst>
            </p:cNvPr>
            <p:cNvCxnSpPr>
              <a:cxnSpLocks/>
              <a:stCxn id="21" idx="2"/>
              <a:endCxn id="5" idx="0"/>
            </p:cNvCxnSpPr>
            <p:nvPr/>
          </p:nvCxnSpPr>
          <p:spPr>
            <a:xfrm>
              <a:off x="6096000" y="1538814"/>
              <a:ext cx="0" cy="37920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E539864-8F5D-41A7-BB00-1E3BD46B8391}"/>
                </a:ext>
              </a:extLst>
            </p:cNvPr>
            <p:cNvSpPr txBox="1"/>
            <p:nvPr/>
          </p:nvSpPr>
          <p:spPr>
            <a:xfrm>
              <a:off x="2822372" y="2967335"/>
              <a:ext cx="6677884" cy="46166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產生 </a:t>
              </a:r>
              <a:r>
                <a:rPr lang="en-US" altLang="zh-TW" sz="2400" dirty="0">
                  <a:solidFill>
                    <a:srgbClr val="FFC000"/>
                  </a:solidFill>
                </a:rPr>
                <a:t>Intel</a:t>
              </a:r>
              <a:r>
                <a:rPr lang="zh-TW" altLang="en-US" sz="2400" dirty="0"/>
                <a:t> 語法格式的組語</a:t>
              </a:r>
              <a:r>
                <a:rPr lang="en-US" altLang="zh-TW" sz="2400" dirty="0"/>
                <a:t>(</a:t>
              </a:r>
              <a:r>
                <a:rPr lang="zh-TW" altLang="en-US" sz="2400" dirty="0"/>
                <a:t>微軟預設使用的格式</a:t>
              </a:r>
              <a:r>
                <a:rPr lang="en-US" altLang="zh-TW" sz="2400" dirty="0"/>
                <a:t>)</a:t>
              </a:r>
              <a:endParaRPr lang="zh-TW" altLang="en-US" sz="2400" dirty="0"/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EAA1197B-FB11-4170-BB1E-74F56652D99E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6161314" y="3429000"/>
              <a:ext cx="0" cy="4157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1607EED-02C4-485E-9B04-508856D2F2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45" b="8622"/>
            <a:stretch/>
          </p:blipFill>
          <p:spPr>
            <a:xfrm>
              <a:off x="2525489" y="3844792"/>
              <a:ext cx="7271649" cy="6335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288E26D-0BEC-490C-B635-0A18A4C0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029" y="5138041"/>
              <a:ext cx="10517940" cy="5847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11AADDA1-E3E0-4398-9229-880350044FF3}"/>
                </a:ext>
              </a:extLst>
            </p:cNvPr>
            <p:cNvSpPr/>
            <p:nvPr/>
          </p:nvSpPr>
          <p:spPr>
            <a:xfrm>
              <a:off x="6986563" y="5241762"/>
              <a:ext cx="4298293" cy="377332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D5705822-3A29-4008-969A-34765962165F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 flipH="1">
              <a:off x="9135709" y="5619094"/>
              <a:ext cx="1" cy="37462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17CB795-D2A5-4092-92BD-3BDBA047F956}"/>
                </a:ext>
              </a:extLst>
            </p:cNvPr>
            <p:cNvSpPr txBox="1"/>
            <p:nvPr/>
          </p:nvSpPr>
          <p:spPr>
            <a:xfrm>
              <a:off x="8291236" y="5993718"/>
              <a:ext cx="1688945" cy="6463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加上此參數可去掉一堆註解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97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552405" cy="84566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Linux C </a:t>
            </a:r>
            <a:r>
              <a:rPr lang="zh-TW" altLang="en-US" b="1" dirty="0">
                <a:solidFill>
                  <a:srgbClr val="C00000"/>
                </a:solidFill>
              </a:rPr>
              <a:t>程式設計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210799" y="12545"/>
            <a:ext cx="198119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編譯過程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FF9068-8065-4ACF-804F-61DAC2F4D4FE}"/>
              </a:ext>
            </a:extLst>
          </p:cNvPr>
          <p:cNvSpPr txBox="1"/>
          <p:nvPr/>
        </p:nvSpPr>
        <p:spPr>
          <a:xfrm>
            <a:off x="10305142" y="1036387"/>
            <a:ext cx="1886857" cy="83099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產生的 </a:t>
            </a:r>
            <a:r>
              <a:rPr lang="en-US" altLang="zh-TW" sz="2400" dirty="0"/>
              <a:t>AT&amp;T </a:t>
            </a:r>
            <a:r>
              <a:rPr lang="zh-TW" altLang="en-US" sz="2400" dirty="0"/>
              <a:t>組語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3900D2CD-48AC-4A24-B3E2-222D1026434C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10881484" y="669300"/>
            <a:ext cx="439068" cy="29510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6C1FCB05-38A6-4D72-9606-82570AEF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083" y="959698"/>
            <a:ext cx="4887834" cy="56149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5451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552405" cy="84566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Linux C </a:t>
            </a:r>
            <a:r>
              <a:rPr lang="zh-TW" altLang="en-US" b="1" dirty="0">
                <a:solidFill>
                  <a:srgbClr val="C00000"/>
                </a:solidFill>
              </a:rPr>
              <a:t>程式設計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210799" y="12545"/>
            <a:ext cx="198119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編譯過程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3900D2CD-48AC-4A24-B3E2-222D1026434C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10881484" y="669300"/>
            <a:ext cx="439068" cy="29510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9B8D6-71A8-481B-B638-BA06760B2FB7}"/>
              </a:ext>
            </a:extLst>
          </p:cNvPr>
          <p:cNvSpPr txBox="1"/>
          <p:nvPr/>
        </p:nvSpPr>
        <p:spPr>
          <a:xfrm>
            <a:off x="9666513" y="2306451"/>
            <a:ext cx="2525485" cy="46166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有去掉一堆註解</a:t>
            </a: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A7EFE08-A5C0-4785-A7A5-BEE0DB6FB0F0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5400000">
            <a:off x="10869381" y="1927260"/>
            <a:ext cx="439067" cy="31931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577963F9-E31C-4EFC-838C-1494DD6CF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668" y="969148"/>
            <a:ext cx="4862663" cy="56249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91356B-FB88-4347-A4C0-EAFE62C68BFD}"/>
              </a:ext>
            </a:extLst>
          </p:cNvPr>
          <p:cNvSpPr txBox="1"/>
          <p:nvPr/>
        </p:nvSpPr>
        <p:spPr>
          <a:xfrm>
            <a:off x="10305142" y="1036387"/>
            <a:ext cx="1886857" cy="83099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產生的 </a:t>
            </a:r>
            <a:r>
              <a:rPr lang="en-US" altLang="zh-TW" sz="2400" dirty="0"/>
              <a:t>AT&amp;T </a:t>
            </a:r>
            <a:r>
              <a:rPr lang="zh-TW" altLang="en-US" sz="2400" dirty="0"/>
              <a:t>組語</a:t>
            </a:r>
          </a:p>
        </p:txBody>
      </p:sp>
    </p:spTree>
    <p:extLst>
      <p:ext uri="{BB962C8B-B14F-4D97-AF65-F5344CB8AC3E}">
        <p14:creationId xmlns:p14="http://schemas.microsoft.com/office/powerpoint/2010/main" val="388224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552405" cy="84566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Linux C </a:t>
            </a:r>
            <a:r>
              <a:rPr lang="zh-TW" altLang="en-US" b="1" dirty="0">
                <a:solidFill>
                  <a:srgbClr val="C00000"/>
                </a:solidFill>
              </a:rPr>
              <a:t>程式設計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210799" y="12545"/>
            <a:ext cx="198119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編譯過程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FF9068-8065-4ACF-804F-61DAC2F4D4FE}"/>
              </a:ext>
            </a:extLst>
          </p:cNvPr>
          <p:cNvSpPr txBox="1"/>
          <p:nvPr/>
        </p:nvSpPr>
        <p:spPr>
          <a:xfrm>
            <a:off x="9666514" y="1036387"/>
            <a:ext cx="2525485" cy="46166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產生的 </a:t>
            </a:r>
            <a:r>
              <a:rPr lang="en-US" altLang="zh-TW" sz="2400" dirty="0"/>
              <a:t>Intel </a:t>
            </a:r>
            <a:r>
              <a:rPr lang="zh-TW" altLang="en-US" sz="2400" dirty="0"/>
              <a:t>組語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3900D2CD-48AC-4A24-B3E2-222D1026434C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0721827" y="804749"/>
            <a:ext cx="439068" cy="2420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F4B0787E-7AA9-4362-8A8B-4A552390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571" y="845662"/>
            <a:ext cx="5082858" cy="58060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98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552405" cy="84566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Linux C </a:t>
            </a:r>
            <a:r>
              <a:rPr lang="zh-TW" altLang="en-US" b="1" dirty="0">
                <a:solidFill>
                  <a:srgbClr val="C00000"/>
                </a:solidFill>
              </a:rPr>
              <a:t>程式設計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210799" y="12545"/>
            <a:ext cx="198119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編譯過程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FF9068-8065-4ACF-804F-61DAC2F4D4FE}"/>
              </a:ext>
            </a:extLst>
          </p:cNvPr>
          <p:cNvSpPr txBox="1"/>
          <p:nvPr/>
        </p:nvSpPr>
        <p:spPr>
          <a:xfrm>
            <a:off x="9666514" y="1036387"/>
            <a:ext cx="2525485" cy="46166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產生的 </a:t>
            </a:r>
            <a:r>
              <a:rPr lang="en-US" altLang="zh-TW" sz="2400" dirty="0"/>
              <a:t>Intel </a:t>
            </a:r>
            <a:r>
              <a:rPr lang="zh-TW" altLang="en-US" sz="2400" dirty="0"/>
              <a:t>組語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3900D2CD-48AC-4A24-B3E2-222D1026434C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0721827" y="804749"/>
            <a:ext cx="439068" cy="2420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25D88E88-73CC-48DF-824D-2A9119C5D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562" y="845662"/>
            <a:ext cx="4826876" cy="57723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59B8D6-71A8-481B-B638-BA06760B2FB7}"/>
              </a:ext>
            </a:extLst>
          </p:cNvPr>
          <p:cNvSpPr txBox="1"/>
          <p:nvPr/>
        </p:nvSpPr>
        <p:spPr>
          <a:xfrm>
            <a:off x="9666513" y="1937119"/>
            <a:ext cx="2525485" cy="46166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有去掉一堆註解</a:t>
            </a: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A7EFE08-A5C0-4785-A7A5-BEE0DB6FB0F0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rot="5400000">
            <a:off x="10709724" y="1717585"/>
            <a:ext cx="43906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89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552405" cy="84566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Linux C </a:t>
            </a:r>
            <a:r>
              <a:rPr lang="zh-TW" altLang="en-US" b="1" dirty="0">
                <a:solidFill>
                  <a:srgbClr val="C00000"/>
                </a:solidFill>
              </a:rPr>
              <a:t>程式設計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210799" y="12545"/>
            <a:ext cx="198119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組譯過程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82E3477-44F5-4267-B05E-0B84E84462BE}"/>
              </a:ext>
            </a:extLst>
          </p:cNvPr>
          <p:cNvGrpSpPr/>
          <p:nvPr/>
        </p:nvGrpSpPr>
        <p:grpSpPr>
          <a:xfrm>
            <a:off x="778217" y="2653470"/>
            <a:ext cx="10635566" cy="2366316"/>
            <a:chOff x="565832" y="2653470"/>
            <a:chExt cx="10635566" cy="236631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38CA671-8E6F-403B-BF3D-CCBEB5DF3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3283" y="3006356"/>
              <a:ext cx="3898115" cy="67016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9273DF0-61C2-4C9F-B6C3-34265067E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5832" y="2988531"/>
              <a:ext cx="4265568" cy="70581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DA814AE9-AE2C-4144-A063-289CCB91F15D}"/>
                </a:ext>
              </a:extLst>
            </p:cNvPr>
            <p:cNvCxnSpPr>
              <a:cxnSpLocks/>
              <a:stCxn id="23" idx="2"/>
              <a:endCxn id="14" idx="0"/>
            </p:cNvCxnSpPr>
            <p:nvPr/>
          </p:nvCxnSpPr>
          <p:spPr>
            <a:xfrm flipH="1">
              <a:off x="4160744" y="3529624"/>
              <a:ext cx="2525" cy="8438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47258B8-EB6F-403D-BA57-773A6BAA4F6D}"/>
                </a:ext>
              </a:extLst>
            </p:cNvPr>
            <p:cNvSpPr txBox="1"/>
            <p:nvPr/>
          </p:nvSpPr>
          <p:spPr>
            <a:xfrm>
              <a:off x="3455350" y="4373454"/>
              <a:ext cx="1410788" cy="6463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輸出的 </a:t>
              </a:r>
              <a:r>
                <a:rPr lang="en-US" altLang="zh-TW" dirty="0"/>
                <a:t>Object </a:t>
              </a:r>
              <a:r>
                <a:rPr lang="zh-TW" altLang="en-US" dirty="0"/>
                <a:t>檔</a:t>
              </a: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09C32886-0401-4341-94FA-378269543FD0}"/>
                </a:ext>
              </a:extLst>
            </p:cNvPr>
            <p:cNvSpPr/>
            <p:nvPr/>
          </p:nvSpPr>
          <p:spPr>
            <a:xfrm>
              <a:off x="1870849" y="3178694"/>
              <a:ext cx="1159272" cy="35093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FCDA6EEA-A9D0-46DE-8599-37320F48321B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2450485" y="3529624"/>
              <a:ext cx="0" cy="8438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EA3CD2B-43B1-48A3-9B5B-5DBE57290380}"/>
                </a:ext>
              </a:extLst>
            </p:cNvPr>
            <p:cNvSpPr txBox="1"/>
            <p:nvPr/>
          </p:nvSpPr>
          <p:spPr>
            <a:xfrm>
              <a:off x="1870849" y="4373455"/>
              <a:ext cx="1159272" cy="6463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組合語言程式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7BCBBFE5-BD4C-4CBA-8108-234186A00DFA}"/>
                </a:ext>
              </a:extLst>
            </p:cNvPr>
            <p:cNvSpPr/>
            <p:nvPr/>
          </p:nvSpPr>
          <p:spPr>
            <a:xfrm>
              <a:off x="3583633" y="3178694"/>
              <a:ext cx="1159272" cy="35093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E3043F3B-7A9D-429F-B7B2-27720742A5E5}"/>
                </a:ext>
              </a:extLst>
            </p:cNvPr>
            <p:cNvSpPr txBox="1"/>
            <p:nvPr/>
          </p:nvSpPr>
          <p:spPr>
            <a:xfrm>
              <a:off x="5404401" y="2653470"/>
              <a:ext cx="14107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0" b="1" dirty="0"/>
                <a:t>==</a:t>
              </a:r>
              <a:endParaRPr lang="zh-TW" altLang="en-US" sz="6000" b="1" dirty="0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8738CACA-9F07-444D-9B6C-B69F9C5E9C16}"/>
                </a:ext>
              </a:extLst>
            </p:cNvPr>
            <p:cNvSpPr/>
            <p:nvPr/>
          </p:nvSpPr>
          <p:spPr>
            <a:xfrm>
              <a:off x="7401504" y="3165854"/>
              <a:ext cx="524007" cy="35093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657D98D1-C3C0-44FB-AE31-67B5EC2CACA9}"/>
                </a:ext>
              </a:extLst>
            </p:cNvPr>
            <p:cNvCxnSpPr>
              <a:cxnSpLocks/>
              <a:stCxn id="30" idx="2"/>
              <a:endCxn id="32" idx="0"/>
            </p:cNvCxnSpPr>
            <p:nvPr/>
          </p:nvCxnSpPr>
          <p:spPr>
            <a:xfrm flipH="1">
              <a:off x="7663507" y="3516784"/>
              <a:ext cx="1" cy="6146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5FF981B-8109-4E6E-9257-2118153CF165}"/>
                </a:ext>
              </a:extLst>
            </p:cNvPr>
            <p:cNvSpPr txBox="1"/>
            <p:nvPr/>
          </p:nvSpPr>
          <p:spPr>
            <a:xfrm>
              <a:off x="6770620" y="4131453"/>
              <a:ext cx="1785773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GNU Assembler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956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A15FF-92F4-4AA5-8B34-AFDCF234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169994" cy="90075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FFCC66"/>
                </a:solidFill>
              </a:rPr>
              <a:t>Agenda</a:t>
            </a:r>
            <a:endParaRPr lang="zh-TW" altLang="en-US" b="1" dirty="0">
              <a:solidFill>
                <a:srgbClr val="FFCC66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772BB-29DF-4426-9238-A3B967AC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736" y="112518"/>
            <a:ext cx="6250576" cy="6632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逆向工程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Linux C </a:t>
            </a:r>
            <a:r>
              <a:rPr lang="zh-TW" altLang="en-US" sz="2000" dirty="0"/>
              <a:t>程式開發</a:t>
            </a:r>
            <a:r>
              <a:rPr lang="en-US" altLang="zh-TW" sz="2000" dirty="0"/>
              <a:t>:</a:t>
            </a:r>
            <a:r>
              <a:rPr lang="zh-TW" altLang="en-US" sz="2000" dirty="0"/>
              <a:t>編譯與組譯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Linux ELF </a:t>
            </a:r>
            <a:r>
              <a:rPr lang="zh-TW" altLang="en-US" sz="2000" dirty="0"/>
              <a:t>分析</a:t>
            </a:r>
            <a:endParaRPr lang="en-US" altLang="zh-TW" sz="2000" dirty="0"/>
          </a:p>
          <a:p>
            <a:pPr lvl="1"/>
            <a:r>
              <a:rPr lang="zh-TW" altLang="en-US" sz="1600" dirty="0"/>
              <a:t>使用</a:t>
            </a:r>
            <a:r>
              <a:rPr lang="en-US" altLang="zh-TW" sz="1600" dirty="0" err="1"/>
              <a:t>readelf</a:t>
            </a:r>
            <a:r>
              <a:rPr lang="zh-TW" altLang="en-US" sz="1600" dirty="0"/>
              <a:t>分析</a:t>
            </a:r>
            <a:r>
              <a:rPr lang="en-US" altLang="zh-TW" sz="1600" dirty="0"/>
              <a:t>Linux ELF</a:t>
            </a:r>
          </a:p>
          <a:p>
            <a:pPr lvl="1"/>
            <a:r>
              <a:rPr lang="zh-TW" altLang="en-US" sz="1600" dirty="0"/>
              <a:t>使用</a:t>
            </a:r>
            <a:r>
              <a:rPr lang="en-US" altLang="zh-TW" sz="1600" dirty="0" err="1"/>
              <a:t>objdump</a:t>
            </a:r>
            <a:r>
              <a:rPr lang="zh-TW" altLang="en-US" sz="1600" dirty="0"/>
              <a:t>分析</a:t>
            </a:r>
            <a:r>
              <a:rPr lang="en-US" altLang="zh-TW" sz="1600" dirty="0"/>
              <a:t>Linux ELF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計算機系統與組合語言</a:t>
            </a:r>
          </a:p>
          <a:p>
            <a:pPr lvl="1"/>
            <a:r>
              <a:rPr lang="en-US" altLang="zh-TW" sz="1800" dirty="0"/>
              <a:t>Intel/AMD</a:t>
            </a:r>
            <a:r>
              <a:rPr lang="zh-TW" altLang="en-US" sz="1800" dirty="0"/>
              <a:t>架構 </a:t>
            </a:r>
            <a:r>
              <a:rPr lang="en-US" altLang="zh-TW" sz="1800" dirty="0"/>
              <a:t>vs ARM </a:t>
            </a:r>
            <a:r>
              <a:rPr lang="zh-TW" altLang="en-US" sz="1800" dirty="0"/>
              <a:t>架構</a:t>
            </a:r>
            <a:endParaRPr lang="en-US" altLang="zh-TW" sz="1800" dirty="0"/>
          </a:p>
          <a:p>
            <a:pPr lvl="1"/>
            <a:r>
              <a:rPr lang="zh-TW" altLang="en-US" sz="1800" dirty="0"/>
              <a:t>組合語言語法格式</a:t>
            </a:r>
            <a:r>
              <a:rPr lang="en-US" altLang="zh-TW" sz="1800" dirty="0"/>
              <a:t>: AT&amp;T vs INTEL</a:t>
            </a:r>
          </a:p>
          <a:p>
            <a:pPr lvl="1"/>
            <a:r>
              <a:rPr lang="en-US" altLang="zh-TW" sz="1800" dirty="0"/>
              <a:t>32 </a:t>
            </a:r>
            <a:r>
              <a:rPr lang="zh-TW" altLang="en-US" sz="1800" dirty="0"/>
              <a:t>位元計算機與 </a:t>
            </a:r>
            <a:r>
              <a:rPr lang="en-US" altLang="zh-TW" sz="1800" dirty="0"/>
              <a:t>64 </a:t>
            </a:r>
            <a:r>
              <a:rPr lang="zh-TW" altLang="en-US" sz="1800" dirty="0"/>
              <a:t>位元計算機</a:t>
            </a:r>
            <a:endParaRPr lang="en-US" altLang="zh-TW" sz="1800" dirty="0"/>
          </a:p>
          <a:p>
            <a:pPr lvl="2">
              <a:buSzPct val="70000"/>
              <a:buFont typeface="Wingdings" panose="05000000000000000000" pitchFamily="2" charset="2"/>
              <a:buChar char="n"/>
            </a:pPr>
            <a:r>
              <a:rPr lang="en-US" altLang="zh-TW" sz="1400" dirty="0"/>
              <a:t>Registers</a:t>
            </a:r>
          </a:p>
          <a:p>
            <a:pPr lvl="1">
              <a:buSzPct val="100000"/>
            </a:pPr>
            <a:r>
              <a:rPr lang="en-US" altLang="zh-TW" sz="1800" dirty="0"/>
              <a:t>32 </a:t>
            </a:r>
            <a:r>
              <a:rPr lang="zh-TW" altLang="en-US" sz="1800" dirty="0"/>
              <a:t>位元組合語言與 </a:t>
            </a:r>
            <a:r>
              <a:rPr lang="en-US" altLang="zh-TW" sz="1800" dirty="0"/>
              <a:t>64 </a:t>
            </a:r>
            <a:r>
              <a:rPr lang="zh-TW" altLang="en-US" sz="1800" dirty="0"/>
              <a:t>位元組合語言</a:t>
            </a:r>
            <a:endParaRPr lang="en-US" altLang="zh-TW" sz="1800" dirty="0"/>
          </a:p>
          <a:p>
            <a:pPr lvl="2">
              <a:buSzPct val="70000"/>
              <a:buFont typeface="Wingdings" panose="05000000000000000000" pitchFamily="2" charset="2"/>
              <a:buChar char="n"/>
            </a:pPr>
            <a:r>
              <a:rPr lang="en-US" altLang="zh-TW" sz="1400" dirty="0"/>
              <a:t>Function calling convention 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TW" sz="2000" dirty="0"/>
              <a:t>NASM </a:t>
            </a:r>
            <a:r>
              <a:rPr lang="zh-TW" altLang="en-US" sz="2000" dirty="0"/>
              <a:t>組合語言架構</a:t>
            </a:r>
            <a:endParaRPr lang="en-US" altLang="zh-TW" sz="20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TW" sz="2000" dirty="0"/>
              <a:t>NASM </a:t>
            </a:r>
            <a:r>
              <a:rPr lang="zh-TW" altLang="en-US" sz="2000" dirty="0"/>
              <a:t>組合語言開發</a:t>
            </a:r>
            <a:endParaRPr lang="en-US" altLang="zh-TW" sz="2000" dirty="0"/>
          </a:p>
          <a:p>
            <a:pPr lvl="1">
              <a:buSzPct val="100000"/>
            </a:pPr>
            <a:r>
              <a:rPr lang="en-US" altLang="zh-TW" sz="1800" dirty="0"/>
              <a:t>32 </a:t>
            </a:r>
            <a:r>
              <a:rPr lang="zh-TW" altLang="en-US" sz="1800" dirty="0"/>
              <a:t>位元 </a:t>
            </a:r>
            <a:r>
              <a:rPr lang="en-US" altLang="zh-TW" sz="1800" dirty="0"/>
              <a:t>NASM </a:t>
            </a:r>
            <a:r>
              <a:rPr lang="zh-TW" altLang="en-US" sz="1800" dirty="0"/>
              <a:t>組合語言範例</a:t>
            </a:r>
          </a:p>
          <a:p>
            <a:pPr lvl="1">
              <a:buSzPct val="100000"/>
            </a:pPr>
            <a:r>
              <a:rPr lang="en-US" altLang="zh-TW" sz="1800" dirty="0"/>
              <a:t>64 </a:t>
            </a:r>
            <a:r>
              <a:rPr lang="zh-TW" altLang="en-US" sz="1800" dirty="0"/>
              <a:t>位元 </a:t>
            </a:r>
            <a:r>
              <a:rPr lang="en-US" altLang="zh-TW" sz="1800" dirty="0"/>
              <a:t>NASM </a:t>
            </a:r>
            <a:r>
              <a:rPr lang="zh-TW" altLang="en-US" sz="1800" dirty="0"/>
              <a:t>組合語言範例</a:t>
            </a:r>
            <a:endParaRPr lang="en-US" altLang="zh-TW" sz="18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TW" sz="2000" dirty="0"/>
              <a:t>NASM </a:t>
            </a:r>
            <a:r>
              <a:rPr lang="zh-TW" altLang="en-US" sz="2000" dirty="0"/>
              <a:t>組合語言實戰 </a:t>
            </a:r>
            <a:r>
              <a:rPr lang="en-US" altLang="zh-TW" sz="2000" dirty="0"/>
              <a:t>(</a:t>
            </a:r>
            <a:r>
              <a:rPr lang="zh-TW" altLang="en-US" sz="2000" dirty="0"/>
              <a:t>以分析的程式技術與數量評分</a:t>
            </a:r>
            <a:r>
              <a:rPr lang="en-US" altLang="zh-TW" sz="2000" dirty="0"/>
              <a:t>)</a:t>
            </a:r>
            <a:r>
              <a:rPr lang="zh-TW" altLang="en-US" sz="2000" dirty="0"/>
              <a:t>：教科書程式碼的錄影 </a:t>
            </a:r>
            <a:r>
              <a:rPr lang="en-US" altLang="zh-TW" sz="2000" dirty="0"/>
              <a:t>(</a:t>
            </a:r>
            <a:r>
              <a:rPr lang="zh-TW" altLang="en-US" sz="2000" dirty="0"/>
              <a:t>下周</a:t>
            </a:r>
            <a:r>
              <a:rPr lang="en-US" altLang="zh-TW" sz="2000" dirty="0"/>
              <a:t>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TW" sz="2000" dirty="0"/>
              <a:t>Assembly-CTF </a:t>
            </a:r>
            <a:r>
              <a:rPr lang="zh-TW" altLang="en-US" sz="2000" dirty="0"/>
              <a:t>解題</a:t>
            </a:r>
          </a:p>
        </p:txBody>
      </p:sp>
    </p:spTree>
    <p:extLst>
      <p:ext uri="{BB962C8B-B14F-4D97-AF65-F5344CB8AC3E}">
        <p14:creationId xmlns:p14="http://schemas.microsoft.com/office/powerpoint/2010/main" val="57899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552405" cy="84566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Linux C </a:t>
            </a:r>
            <a:r>
              <a:rPr lang="zh-TW" altLang="en-US" b="1" dirty="0">
                <a:solidFill>
                  <a:srgbClr val="C00000"/>
                </a:solidFill>
              </a:rPr>
              <a:t>程式設計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210799" y="12545"/>
            <a:ext cx="198119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組譯過程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91B3C7-A573-469C-BAC2-11DED4723779}"/>
              </a:ext>
            </a:extLst>
          </p:cNvPr>
          <p:cNvSpPr txBox="1"/>
          <p:nvPr/>
        </p:nvSpPr>
        <p:spPr>
          <a:xfrm>
            <a:off x="10461170" y="1036387"/>
            <a:ext cx="1480456" cy="46166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過程解釋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79B7EF9A-D9C0-4F3D-9253-5E5232FB7562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5400000">
            <a:off x="10981866" y="816853"/>
            <a:ext cx="43906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EEB21F-3AEE-4A17-91C1-ADA2C8B46095}"/>
              </a:ext>
            </a:extLst>
          </p:cNvPr>
          <p:cNvSpPr txBox="1"/>
          <p:nvPr/>
        </p:nvSpPr>
        <p:spPr>
          <a:xfrm>
            <a:off x="1446712" y="1975493"/>
            <a:ext cx="8317762" cy="290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500"/>
              </a:lnSpc>
              <a:buFont typeface="Wingdings" panose="05000000000000000000" pitchFamily="2" charset="2"/>
              <a:buChar char="l"/>
            </a:pPr>
            <a:r>
              <a:rPr lang="zh-TW" altLang="en-US" sz="2400" dirty="0"/>
              <a:t>將組合語言程式碼轉成機器可以執行的指令 </a:t>
            </a:r>
            <a:r>
              <a:rPr lang="en-US" altLang="zh-TW" sz="2400" dirty="0"/>
              <a:t>(instructions)</a:t>
            </a:r>
          </a:p>
          <a:p>
            <a:pPr marL="285750" indent="-285750">
              <a:lnSpc>
                <a:spcPts val="4500"/>
              </a:lnSpc>
              <a:buFont typeface="Wingdings" panose="05000000000000000000" pitchFamily="2" charset="2"/>
              <a:buChar char="l"/>
            </a:pPr>
            <a:r>
              <a:rPr lang="zh-TW" altLang="en-US" sz="2400" dirty="0"/>
              <a:t>每一個組語語句都對應一機器指令。</a:t>
            </a:r>
            <a:endParaRPr lang="en-US" altLang="zh-TW" sz="2400" dirty="0"/>
          </a:p>
          <a:p>
            <a:pPr marL="285750" indent="-285750">
              <a:lnSpc>
                <a:spcPts val="4500"/>
              </a:lnSpc>
              <a:buFont typeface="Wingdings" panose="05000000000000000000" pitchFamily="2" charset="2"/>
              <a:buChar char="l"/>
            </a:pPr>
            <a:r>
              <a:rPr lang="zh-TW" altLang="en-US" sz="2400" dirty="0"/>
              <a:t>組譯器的組譯過程相對於編譯器來講比較簡單</a:t>
            </a:r>
            <a:endParaRPr lang="en-US" altLang="zh-TW" sz="2400" dirty="0"/>
          </a:p>
          <a:p>
            <a:pPr marL="285750" indent="-285750">
              <a:lnSpc>
                <a:spcPts val="4500"/>
              </a:lnSpc>
              <a:buFont typeface="Wingdings" panose="05000000000000000000" pitchFamily="2" charset="2"/>
              <a:buChar char="l"/>
            </a:pPr>
            <a:r>
              <a:rPr lang="zh-TW" altLang="en-US" sz="2400" dirty="0"/>
              <a:t>它沒有複雜的語法，也沒有語意，也不需要做指令最佳化，只是根據組語指令和機器指令的對照表一一翻譯就可以</a:t>
            </a:r>
          </a:p>
        </p:txBody>
      </p:sp>
    </p:spTree>
    <p:extLst>
      <p:ext uri="{BB962C8B-B14F-4D97-AF65-F5344CB8AC3E}">
        <p14:creationId xmlns:p14="http://schemas.microsoft.com/office/powerpoint/2010/main" val="189125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552405" cy="84566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Linux C </a:t>
            </a:r>
            <a:r>
              <a:rPr lang="zh-TW" altLang="en-US" b="1" dirty="0">
                <a:solidFill>
                  <a:srgbClr val="C00000"/>
                </a:solidFill>
              </a:rPr>
              <a:t>程式設計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210799" y="12545"/>
            <a:ext cx="198119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組譯過程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91B3C7-A573-469C-BAC2-11DED4723779}"/>
              </a:ext>
            </a:extLst>
          </p:cNvPr>
          <p:cNvSpPr txBox="1"/>
          <p:nvPr/>
        </p:nvSpPr>
        <p:spPr>
          <a:xfrm>
            <a:off x="9087397" y="1036387"/>
            <a:ext cx="3104603" cy="83099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AT&amp;T</a:t>
            </a:r>
            <a:r>
              <a:rPr lang="zh-TW" altLang="en-US" sz="2400" dirty="0"/>
              <a:t> 組語和 </a:t>
            </a:r>
            <a:r>
              <a:rPr lang="en-US" altLang="zh-TW" sz="2400" dirty="0"/>
              <a:t>Intel </a:t>
            </a:r>
            <a:r>
              <a:rPr lang="zh-TW" altLang="en-US" sz="2400" dirty="0"/>
              <a:t>組語組譯後的檔案大小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79B7EF9A-D9C0-4F3D-9253-5E5232FB7562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5400000">
            <a:off x="10701016" y="536003"/>
            <a:ext cx="439067" cy="561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421A2ADD-3FDE-4614-8D7F-1BAE34BBD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83" y="2417485"/>
            <a:ext cx="8078845" cy="36228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A756959-307B-43E9-9458-765A49DC7200}"/>
              </a:ext>
            </a:extLst>
          </p:cNvPr>
          <p:cNvSpPr/>
          <p:nvPr/>
        </p:nvSpPr>
        <p:spPr>
          <a:xfrm>
            <a:off x="3804150" y="4473477"/>
            <a:ext cx="780911" cy="26833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34F6DD1-0BED-42BD-88D5-30E7D0E39EF3}"/>
              </a:ext>
            </a:extLst>
          </p:cNvPr>
          <p:cNvSpPr txBox="1"/>
          <p:nvPr/>
        </p:nvSpPr>
        <p:spPr>
          <a:xfrm>
            <a:off x="9858787" y="3787849"/>
            <a:ext cx="115927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相同大小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F0E3DA6-C5F7-4072-A521-0726E37B80C6}"/>
              </a:ext>
            </a:extLst>
          </p:cNvPr>
          <p:cNvSpPr/>
          <p:nvPr/>
        </p:nvSpPr>
        <p:spPr>
          <a:xfrm>
            <a:off x="3804151" y="5230792"/>
            <a:ext cx="780911" cy="26833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8140B34-9B3F-4E0A-A443-2DAF230FD3D1}"/>
              </a:ext>
            </a:extLst>
          </p:cNvPr>
          <p:cNvCxnSpPr>
            <a:cxnSpLocks/>
            <a:stCxn id="13" idx="0"/>
            <a:endCxn id="15" idx="0"/>
          </p:cNvCxnSpPr>
          <p:nvPr/>
        </p:nvCxnSpPr>
        <p:spPr>
          <a:xfrm rot="5400000" flipH="1" flipV="1">
            <a:off x="6973700" y="1008755"/>
            <a:ext cx="685628" cy="6243817"/>
          </a:xfrm>
          <a:prstGeom prst="bentConnector3">
            <a:avLst>
              <a:gd name="adj1" fmla="val 13334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8AFB91B2-87A1-4A68-873C-7F46470442B9}"/>
              </a:ext>
            </a:extLst>
          </p:cNvPr>
          <p:cNvCxnSpPr>
            <a:cxnSpLocks/>
            <a:stCxn id="19" idx="2"/>
            <a:endCxn id="15" idx="2"/>
          </p:cNvCxnSpPr>
          <p:nvPr/>
        </p:nvCxnSpPr>
        <p:spPr>
          <a:xfrm rot="5400000" flipH="1" flipV="1">
            <a:off x="6645540" y="1706248"/>
            <a:ext cx="1341949" cy="6243816"/>
          </a:xfrm>
          <a:prstGeom prst="bentConnector3">
            <a:avLst>
              <a:gd name="adj1" fmla="val -1703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3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854355EB-B9DA-4C7D-847F-FA0DAB955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831" y="1466709"/>
            <a:ext cx="4267657" cy="6250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552405" cy="84566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Linux C </a:t>
            </a:r>
            <a:r>
              <a:rPr lang="zh-TW" altLang="en-US" b="1" dirty="0">
                <a:solidFill>
                  <a:srgbClr val="C00000"/>
                </a:solidFill>
              </a:rPr>
              <a:t>程式設計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210799" y="12545"/>
            <a:ext cx="198119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連結過程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A41C379-9FB6-4A9E-8E8B-51B9F9A9086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142122" y="1998392"/>
            <a:ext cx="2520" cy="5345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D5F122-FDB5-4ACC-B2D3-851D85AFAFBE}"/>
              </a:ext>
            </a:extLst>
          </p:cNvPr>
          <p:cNvSpPr txBox="1"/>
          <p:nvPr/>
        </p:nvSpPr>
        <p:spPr>
          <a:xfrm>
            <a:off x="8294795" y="2532979"/>
            <a:ext cx="1699693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執行檔 </a:t>
            </a:r>
            <a:r>
              <a:rPr lang="en-US" altLang="zh-TW" dirty="0"/>
              <a:t>(ELF32)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F635AB4-BC80-4729-8EFB-047BC407E578}"/>
              </a:ext>
            </a:extLst>
          </p:cNvPr>
          <p:cNvSpPr/>
          <p:nvPr/>
        </p:nvSpPr>
        <p:spPr>
          <a:xfrm>
            <a:off x="6472355" y="1563842"/>
            <a:ext cx="1338943" cy="41721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424BBF8-1608-483F-AF6D-C18BD7AE8BA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141826" y="1981061"/>
            <a:ext cx="1" cy="5519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4C6A88E5-5394-4E9C-85EC-E14DA182695A}"/>
              </a:ext>
            </a:extLst>
          </p:cNvPr>
          <p:cNvSpPr txBox="1"/>
          <p:nvPr/>
        </p:nvSpPr>
        <p:spPr>
          <a:xfrm>
            <a:off x="6562190" y="2532979"/>
            <a:ext cx="115927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Object</a:t>
            </a:r>
            <a:r>
              <a:rPr lang="zh-TW" altLang="en-US" dirty="0"/>
              <a:t> 檔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F5C13FF-F25F-44D5-9487-937778BD557E}"/>
              </a:ext>
            </a:extLst>
          </p:cNvPr>
          <p:cNvSpPr/>
          <p:nvPr/>
        </p:nvSpPr>
        <p:spPr>
          <a:xfrm>
            <a:off x="8389417" y="1570373"/>
            <a:ext cx="1505409" cy="42801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9E1D413-3C32-4140-821C-18D63DB933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145" y="3955689"/>
            <a:ext cx="7471603" cy="19010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3B6986F-A127-4696-990B-B5960A27742A}"/>
              </a:ext>
            </a:extLst>
          </p:cNvPr>
          <p:cNvSpPr/>
          <p:nvPr/>
        </p:nvSpPr>
        <p:spPr>
          <a:xfrm>
            <a:off x="3870732" y="4604659"/>
            <a:ext cx="1165713" cy="25472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7E2D7F3-530E-439E-B736-8B6F15A895B1}"/>
              </a:ext>
            </a:extLst>
          </p:cNvPr>
          <p:cNvSpPr txBox="1"/>
          <p:nvPr/>
        </p:nvSpPr>
        <p:spPr>
          <a:xfrm>
            <a:off x="8803236" y="3632523"/>
            <a:ext cx="2465482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綠色字在 </a:t>
            </a:r>
            <a:r>
              <a:rPr lang="en-US" altLang="zh-TW" dirty="0"/>
              <a:t>Linux </a:t>
            </a:r>
            <a:r>
              <a:rPr lang="zh-TW" altLang="en-US" dirty="0"/>
              <a:t>中代表有執行權限的檔案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1D071FBA-0A44-4F83-9AD7-DD0ECC751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9566" y="1264231"/>
            <a:ext cx="2975583" cy="1985577"/>
          </a:xfrm>
          <a:prstGeom prst="rect">
            <a:avLst/>
          </a:prstGeom>
        </p:spPr>
      </p:pic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1DCB1108-8936-45E4-AFC6-7941FA410051}"/>
              </a:ext>
            </a:extLst>
          </p:cNvPr>
          <p:cNvSpPr/>
          <p:nvPr/>
        </p:nvSpPr>
        <p:spPr>
          <a:xfrm>
            <a:off x="4735376" y="4912485"/>
            <a:ext cx="1506874" cy="25472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B3319F8-D0D7-4B98-B5A1-71463AF93D8D}"/>
              </a:ext>
            </a:extLst>
          </p:cNvPr>
          <p:cNvSpPr txBox="1"/>
          <p:nvPr/>
        </p:nvSpPr>
        <p:spPr>
          <a:xfrm>
            <a:off x="8764603" y="5102961"/>
            <a:ext cx="2542747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執行剛剛產生的執行檔</a:t>
            </a: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3AEFE01D-79AC-490A-BB6C-F3178F7BD43D}"/>
              </a:ext>
            </a:extLst>
          </p:cNvPr>
          <p:cNvSpPr/>
          <p:nvPr/>
        </p:nvSpPr>
        <p:spPr>
          <a:xfrm>
            <a:off x="508349" y="5133321"/>
            <a:ext cx="1607834" cy="35856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0A87072-0413-4ED3-910B-22F9D642E3A2}"/>
              </a:ext>
            </a:extLst>
          </p:cNvPr>
          <p:cNvSpPr txBox="1"/>
          <p:nvPr/>
        </p:nvSpPr>
        <p:spPr>
          <a:xfrm>
            <a:off x="479144" y="6193297"/>
            <a:ext cx="2277198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結果符合 </a:t>
            </a:r>
            <a:r>
              <a:rPr lang="en-US" altLang="zh-TW" dirty="0" err="1"/>
              <a:t>test.c</a:t>
            </a:r>
            <a:r>
              <a:rPr lang="en-US" altLang="zh-TW" dirty="0"/>
              <a:t> </a:t>
            </a:r>
            <a:r>
              <a:rPr lang="zh-TW" altLang="en-US" dirty="0"/>
              <a:t>所寫</a:t>
            </a:r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5028C30B-E840-4327-9675-F9885E2A3036}"/>
              </a:ext>
            </a:extLst>
          </p:cNvPr>
          <p:cNvCxnSpPr>
            <a:stCxn id="48" idx="1"/>
            <a:endCxn id="32" idx="1"/>
          </p:cNvCxnSpPr>
          <p:nvPr/>
        </p:nvCxnSpPr>
        <p:spPr>
          <a:xfrm rot="10800000" flipH="1">
            <a:off x="508348" y="2257020"/>
            <a:ext cx="1051217" cy="3055584"/>
          </a:xfrm>
          <a:prstGeom prst="bentConnector3">
            <a:avLst>
              <a:gd name="adj1" fmla="val -2485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0DE0AC3B-1136-41DF-9FDE-FDDE44FB226F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rot="10800000" flipV="1">
            <a:off x="479145" y="5312603"/>
            <a:ext cx="29205" cy="1065359"/>
          </a:xfrm>
          <a:prstGeom prst="bentConnector3">
            <a:avLst>
              <a:gd name="adj1" fmla="val 88274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A5CE5A0E-0943-4938-9997-0A099F95F81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5036445" y="3955689"/>
            <a:ext cx="3766791" cy="776332"/>
          </a:xfrm>
          <a:prstGeom prst="bentConnector3">
            <a:avLst>
              <a:gd name="adj1" fmla="val 8676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4524BF61-4E34-4CDC-B820-7141B95A0827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289766" y="5039846"/>
            <a:ext cx="2474837" cy="247781"/>
          </a:xfrm>
          <a:prstGeom prst="bentConnector3">
            <a:avLst>
              <a:gd name="adj1" fmla="val 8167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38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546565" cy="84566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函式庫</a:t>
            </a:r>
            <a:r>
              <a:rPr lang="en-US" altLang="zh-TW" b="1" dirty="0">
                <a:solidFill>
                  <a:srgbClr val="C00000"/>
                </a:solidFill>
              </a:rPr>
              <a:t>(Library)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8515491" y="12545"/>
            <a:ext cx="3676507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重用</a:t>
            </a:r>
            <a:r>
              <a:rPr lang="en-US" altLang="zh-TW" sz="3200" dirty="0"/>
              <a:t>(reuse) </a:t>
            </a:r>
            <a:r>
              <a:rPr lang="zh-TW" altLang="en-US" sz="3200" dirty="0"/>
              <a:t>的觀念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C77BE-0A67-4597-AB8B-BFE6FB907B15}"/>
              </a:ext>
            </a:extLst>
          </p:cNvPr>
          <p:cNvSpPr txBox="1"/>
          <p:nvPr/>
        </p:nvSpPr>
        <p:spPr>
          <a:xfrm>
            <a:off x="1011280" y="909935"/>
            <a:ext cx="10169435" cy="349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500"/>
              </a:lnSpc>
              <a:buFont typeface="Wingdings" panose="05000000000000000000" pitchFamily="2" charset="2"/>
              <a:buChar char="l"/>
            </a:pPr>
            <a:r>
              <a:rPr lang="zh-TW" altLang="en-US" sz="2800" dirty="0"/>
              <a:t>將許多需要被使用到的功能</a:t>
            </a:r>
            <a:r>
              <a:rPr lang="en-US" altLang="zh-TW" sz="2800" dirty="0"/>
              <a:t>(</a:t>
            </a:r>
            <a:r>
              <a:rPr lang="zh-TW" altLang="en-US" sz="2800" dirty="0"/>
              <a:t>網路存取、數學運算</a:t>
            </a:r>
            <a:r>
              <a:rPr lang="en-US" altLang="zh-TW" sz="2800" dirty="0"/>
              <a:t>) </a:t>
            </a:r>
            <a:r>
              <a:rPr lang="zh-TW" altLang="en-US" sz="2800" dirty="0"/>
              <a:t>寫成函式庫，可以被許多不同程式呼叫使用。</a:t>
            </a:r>
            <a:endParaRPr lang="en-US" altLang="zh-TW" sz="2800" dirty="0"/>
          </a:p>
          <a:p>
            <a:pPr marL="285750" indent="-285750">
              <a:lnSpc>
                <a:spcPts val="4500"/>
              </a:lnSpc>
              <a:buFont typeface="Wingdings" panose="05000000000000000000" pitchFamily="2" charset="2"/>
              <a:buChar char="l"/>
            </a:pPr>
            <a:r>
              <a:rPr lang="zh-TW" altLang="en-US" sz="2800" dirty="0"/>
              <a:t>函式庫是</a:t>
            </a:r>
            <a:r>
              <a:rPr lang="zh-TW" altLang="en-US" sz="2800" dirty="0">
                <a:solidFill>
                  <a:srgbClr val="FF0000"/>
                </a:solidFill>
              </a:rPr>
              <a:t>程式碼重用</a:t>
            </a:r>
            <a:r>
              <a:rPr lang="en-US" altLang="zh-TW" sz="2800" dirty="0">
                <a:solidFill>
                  <a:srgbClr val="FF0000"/>
                </a:solidFill>
              </a:rPr>
              <a:t>(reuse) </a:t>
            </a:r>
            <a:r>
              <a:rPr lang="zh-TW" altLang="en-US" sz="2800" dirty="0"/>
              <a:t>思想的體現。</a:t>
            </a:r>
            <a:endParaRPr lang="en-US" altLang="zh-TW" sz="2800" dirty="0"/>
          </a:p>
          <a:p>
            <a:pPr marL="285750" indent="-285750">
              <a:lnSpc>
                <a:spcPts val="4500"/>
              </a:lnSpc>
              <a:buFont typeface="Wingdings" panose="05000000000000000000" pitchFamily="2" charset="2"/>
              <a:buChar char="l"/>
            </a:pPr>
            <a:r>
              <a:rPr lang="zh-TW" altLang="en-US" sz="2800" dirty="0"/>
              <a:t>使用庫可以節約程式設計人員大量的時間。</a:t>
            </a:r>
            <a:endParaRPr lang="en-US" altLang="zh-TW" sz="2800" dirty="0"/>
          </a:p>
          <a:p>
            <a:pPr marL="285750" indent="-285750">
              <a:lnSpc>
                <a:spcPts val="4500"/>
              </a:lnSpc>
              <a:buFont typeface="Wingdings" panose="05000000000000000000" pitchFamily="2" charset="2"/>
              <a:buChar char="l"/>
            </a:pPr>
            <a:r>
              <a:rPr lang="zh-TW" altLang="en-US" sz="2800" dirty="0"/>
              <a:t>函式庫是</a:t>
            </a:r>
            <a:r>
              <a:rPr lang="zh-TW" altLang="en-US" sz="2800" dirty="0">
                <a:solidFill>
                  <a:srgbClr val="FF0000"/>
                </a:solidFill>
              </a:rPr>
              <a:t>作業系統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800" dirty="0">
                <a:solidFill>
                  <a:srgbClr val="FF0000"/>
                </a:solidFill>
              </a:rPr>
              <a:t>系統呼叫 </a:t>
            </a:r>
            <a:r>
              <a:rPr lang="en-US" altLang="zh-TW" sz="2800" dirty="0">
                <a:solidFill>
                  <a:srgbClr val="FF0000"/>
                </a:solidFill>
              </a:rPr>
              <a:t>| win32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TW" altLang="en-US" sz="2800" dirty="0"/>
              <a:t>或者編譯器</a:t>
            </a:r>
            <a:r>
              <a:rPr lang="en-US" altLang="zh-TW" sz="2800" dirty="0"/>
              <a:t>(</a:t>
            </a:r>
            <a:r>
              <a:rPr lang="en-US" altLang="zh-TW" sz="2800" dirty="0" err="1"/>
              <a:t>libc</a:t>
            </a:r>
            <a:r>
              <a:rPr lang="en-US" altLang="zh-TW" sz="2800" dirty="0"/>
              <a:t>) </a:t>
            </a:r>
            <a:r>
              <a:rPr lang="zh-TW" altLang="en-US" sz="2800" dirty="0"/>
              <a:t>提供的一種目的檔案，是可以被多個軟體專案使用的二進位代碼集。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35BB00D-A805-4314-9226-8A1F114013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1" t="8202" r="5241" b="6290"/>
          <a:stretch/>
        </p:blipFill>
        <p:spPr>
          <a:xfrm>
            <a:off x="3634394" y="4588329"/>
            <a:ext cx="4923205" cy="20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41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546565" cy="84566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函式庫</a:t>
            </a:r>
            <a:r>
              <a:rPr lang="en-US" altLang="zh-TW" b="1" dirty="0">
                <a:solidFill>
                  <a:srgbClr val="C00000"/>
                </a:solidFill>
              </a:rPr>
              <a:t>(Library)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8059783" y="12545"/>
            <a:ext cx="4132216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靜態鏈結 </a:t>
            </a:r>
            <a:r>
              <a:rPr lang="en-US" altLang="zh-TW" sz="3200" dirty="0"/>
              <a:t>vs </a:t>
            </a:r>
            <a:r>
              <a:rPr lang="zh-TW" altLang="en-US" sz="3200" dirty="0"/>
              <a:t>動態鏈結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C77BE-0A67-4597-AB8B-BFE6FB907B15}"/>
              </a:ext>
            </a:extLst>
          </p:cNvPr>
          <p:cNvSpPr txBox="1"/>
          <p:nvPr/>
        </p:nvSpPr>
        <p:spPr>
          <a:xfrm>
            <a:off x="84907" y="1108712"/>
            <a:ext cx="6426924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500"/>
              </a:lnSpc>
              <a:buFont typeface="Wingdings" panose="05000000000000000000" pitchFamily="2" charset="2"/>
              <a:buChar char="l"/>
            </a:pPr>
            <a:r>
              <a:rPr lang="zh-TW" altLang="en-US" sz="2800" dirty="0"/>
              <a:t>靜態鏈結：</a:t>
            </a:r>
            <a:endParaRPr lang="en-US" altLang="zh-TW" sz="2400" dirty="0"/>
          </a:p>
          <a:p>
            <a:pPr marL="742950" lvl="1" indent="-285750">
              <a:lnSpc>
                <a:spcPts val="4500"/>
              </a:lnSpc>
              <a:buSzPct val="80000"/>
              <a:buFont typeface="Wingdings" panose="05000000000000000000" pitchFamily="2" charset="2"/>
              <a:buChar char="l"/>
            </a:pPr>
            <a:r>
              <a:rPr lang="zh-TW" altLang="en-US" sz="2400" dirty="0"/>
              <a:t>指在編寫應用程式時，如果需要調用運行函數庫中已有的函數，只需呼叫函數名和所需要的參數，就可以執行相應的操作。</a:t>
            </a:r>
            <a:endParaRPr lang="en-US" altLang="zh-TW" sz="2400" dirty="0"/>
          </a:p>
          <a:p>
            <a:pPr marL="742950" lvl="1" indent="-285750">
              <a:lnSpc>
                <a:spcPts val="4500"/>
              </a:lnSpc>
              <a:buSzPct val="80000"/>
              <a:buFont typeface="Wingdings" panose="05000000000000000000" pitchFamily="2" charset="2"/>
              <a:buChar char="l"/>
            </a:pPr>
            <a:r>
              <a:rPr lang="zh-TW" altLang="en-US" sz="2400" dirty="0"/>
              <a:t>優缺點：</a:t>
            </a:r>
            <a:endParaRPr lang="en-US" altLang="zh-TW" sz="2400" dirty="0"/>
          </a:p>
          <a:p>
            <a:pPr marL="1200150" lvl="2" indent="-285750">
              <a:lnSpc>
                <a:spcPts val="4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TW" altLang="en-US" sz="2000" dirty="0"/>
              <a:t>靜態鏈接的優點是可以獨立運行，不需要額外動態庫的支持。</a:t>
            </a:r>
            <a:endParaRPr lang="en-US" altLang="zh-TW" sz="2000" dirty="0"/>
          </a:p>
          <a:p>
            <a:pPr marL="1200150" lvl="2" indent="-285750">
              <a:lnSpc>
                <a:spcPts val="4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TW" altLang="en-US" sz="2000" dirty="0"/>
              <a:t>是生成的文件較大，一旦需要程式升級，則需要更新整個目標程式。</a:t>
            </a:r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3D80AFFF-FFCC-4D3D-B9B1-068E5250D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596743" y="1948515"/>
            <a:ext cx="5408750" cy="410356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E73BDBA-849A-4B77-BB6A-8C73D13CBFB8}"/>
              </a:ext>
            </a:extLst>
          </p:cNvPr>
          <p:cNvSpPr txBox="1"/>
          <p:nvPr/>
        </p:nvSpPr>
        <p:spPr>
          <a:xfrm>
            <a:off x="0" y="6488668"/>
            <a:ext cx="50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</a:t>
            </a:r>
            <a:r>
              <a:rPr lang="zh-TW" altLang="en-US" dirty="0"/>
              <a:t>：</a:t>
            </a:r>
            <a:r>
              <a:rPr lang="en-US" altLang="zh-TW" dirty="0">
                <a:hlinkClick r:id="rId6"/>
              </a:rPr>
              <a:t>https://wiki.mbalib.com/zh-tw/</a:t>
            </a:r>
            <a:r>
              <a:rPr lang="zh-TW" altLang="en-US" dirty="0">
                <a:hlinkClick r:id="rId6"/>
              </a:rPr>
              <a:t>靜態鏈結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12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546565" cy="84566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函式庫</a:t>
            </a:r>
            <a:r>
              <a:rPr lang="en-US" altLang="zh-TW" b="1" dirty="0">
                <a:solidFill>
                  <a:srgbClr val="C00000"/>
                </a:solidFill>
              </a:rPr>
              <a:t>(Library)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8059783" y="12545"/>
            <a:ext cx="4132216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靜態鏈結 </a:t>
            </a:r>
            <a:r>
              <a:rPr lang="en-US" altLang="zh-TW" sz="3200" dirty="0"/>
              <a:t>vs </a:t>
            </a:r>
            <a:r>
              <a:rPr lang="zh-TW" altLang="en-US" sz="3200" dirty="0"/>
              <a:t>動態鏈結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C77BE-0A67-4597-AB8B-BFE6FB907B15}"/>
              </a:ext>
            </a:extLst>
          </p:cNvPr>
          <p:cNvSpPr txBox="1"/>
          <p:nvPr/>
        </p:nvSpPr>
        <p:spPr>
          <a:xfrm>
            <a:off x="92164" y="2264033"/>
            <a:ext cx="6426924" cy="2329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500"/>
              </a:lnSpc>
              <a:buFont typeface="Wingdings" panose="05000000000000000000" pitchFamily="2" charset="2"/>
              <a:buChar char="l"/>
            </a:pPr>
            <a:r>
              <a:rPr lang="zh-TW" altLang="en-US" sz="2800" dirty="0"/>
              <a:t>動態鏈結：</a:t>
            </a:r>
            <a:endParaRPr lang="en-US" altLang="zh-TW" sz="2400" dirty="0"/>
          </a:p>
          <a:p>
            <a:pPr marL="742950" lvl="1" indent="-285750">
              <a:lnSpc>
                <a:spcPts val="4500"/>
              </a:lnSpc>
              <a:buSzPct val="80000"/>
              <a:buFont typeface="Wingdings" panose="05000000000000000000" pitchFamily="2" charset="2"/>
              <a:buChar char="l"/>
            </a:pPr>
            <a:r>
              <a:rPr lang="zh-TW" altLang="en-US" sz="2400" dirty="0"/>
              <a:t>指編譯系統在鏈接階段並不會把目標文件和函數庫文件鏈接在一起，而是等到程式在運行過程中需要使用時才鏈接函數庫。</a:t>
            </a:r>
            <a:endParaRPr lang="en-US" altLang="zh-TW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5AFBBC9-72B7-4F62-8A64-E9B8BEAD0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743" y="1970285"/>
            <a:ext cx="5408750" cy="412400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119837B-A527-463B-BDCD-ED40C23DF323}"/>
              </a:ext>
            </a:extLst>
          </p:cNvPr>
          <p:cNvSpPr txBox="1"/>
          <p:nvPr/>
        </p:nvSpPr>
        <p:spPr>
          <a:xfrm>
            <a:off x="0" y="6488668"/>
            <a:ext cx="50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</a:t>
            </a:r>
            <a:r>
              <a:rPr lang="zh-TW" altLang="en-US" dirty="0"/>
              <a:t>：</a:t>
            </a:r>
            <a:r>
              <a:rPr lang="en-US" altLang="zh-TW" dirty="0">
                <a:hlinkClick r:id="rId6"/>
              </a:rPr>
              <a:t>https://wiki.mbalib.com/zh-tw/</a:t>
            </a:r>
            <a:r>
              <a:rPr lang="zh-TW" altLang="en-US" dirty="0">
                <a:hlinkClick r:id="rId6"/>
              </a:rPr>
              <a:t>動態鏈結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361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546565" cy="84566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函式庫</a:t>
            </a:r>
            <a:r>
              <a:rPr lang="en-US" altLang="zh-TW" b="1" dirty="0">
                <a:solidFill>
                  <a:srgbClr val="C00000"/>
                </a:solidFill>
              </a:rPr>
              <a:t>(Library)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8059783" y="12545"/>
            <a:ext cx="4132216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靜態鏈結 </a:t>
            </a:r>
            <a:r>
              <a:rPr lang="en-US" altLang="zh-TW" sz="3200" dirty="0"/>
              <a:t>vs </a:t>
            </a:r>
            <a:r>
              <a:rPr lang="zh-TW" altLang="en-US" sz="3200" dirty="0"/>
              <a:t>動態鏈結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C77BE-0A67-4597-AB8B-BFE6FB907B15}"/>
              </a:ext>
            </a:extLst>
          </p:cNvPr>
          <p:cNvSpPr txBox="1"/>
          <p:nvPr/>
        </p:nvSpPr>
        <p:spPr>
          <a:xfrm>
            <a:off x="375012" y="1008548"/>
            <a:ext cx="11441975" cy="5203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500"/>
              </a:lnSpc>
              <a:buFont typeface="Wingdings" panose="05000000000000000000" pitchFamily="2" charset="2"/>
              <a:buChar char="l"/>
            </a:pPr>
            <a:r>
              <a:rPr lang="zh-TW" altLang="en-US" sz="2800" dirty="0"/>
              <a:t>動態鏈結：</a:t>
            </a:r>
            <a:endParaRPr lang="en-US" altLang="zh-TW" sz="2800" dirty="0"/>
          </a:p>
          <a:p>
            <a:pPr marL="742950" lvl="1" indent="-285750">
              <a:lnSpc>
                <a:spcPts val="4500"/>
              </a:lnSpc>
              <a:buFont typeface="Wingdings" panose="05000000000000000000" pitchFamily="2" charset="2"/>
              <a:buChar char="l"/>
            </a:pPr>
            <a:r>
              <a:rPr lang="zh-TW" altLang="en-US" sz="2400" dirty="0"/>
              <a:t>優點：</a:t>
            </a:r>
            <a:endParaRPr lang="en-US" altLang="zh-TW" sz="2400" dirty="0"/>
          </a:p>
          <a:p>
            <a:pPr marL="1371600" lvl="2" indent="-457200">
              <a:lnSpc>
                <a:spcPts val="4500"/>
              </a:lnSpc>
              <a:buFont typeface="+mj-lt"/>
              <a:buAutoNum type="arabicPeriod"/>
            </a:pPr>
            <a:r>
              <a:rPr lang="zh-TW" altLang="en-US" sz="2000" dirty="0"/>
              <a:t>共用：多個進程可以共用一個 </a:t>
            </a:r>
            <a:r>
              <a:rPr lang="en-US" altLang="zh-TW" sz="2000" dirty="0"/>
              <a:t>DLL</a:t>
            </a:r>
            <a:r>
              <a:rPr lang="zh-TW" altLang="en-US" sz="2000" dirty="0"/>
              <a:t>，比較節省記憶體，從而可以減少文件的交換。</a:t>
            </a:r>
            <a:endParaRPr lang="en-US" altLang="zh-TW" sz="2000" dirty="0"/>
          </a:p>
          <a:p>
            <a:pPr marL="1371600" lvl="2" indent="-457200">
              <a:lnSpc>
                <a:spcPts val="4500"/>
              </a:lnSpc>
              <a:buFont typeface="+mj-lt"/>
              <a:buAutoNum type="arabicPeriod"/>
            </a:pPr>
            <a:r>
              <a:rPr lang="zh-TW" altLang="en-US" sz="2000" dirty="0"/>
              <a:t>部分裝入：一個進程可以將多種操作分散在不同的 </a:t>
            </a:r>
            <a:r>
              <a:rPr lang="en-US" altLang="zh-TW" sz="2000" dirty="0"/>
              <a:t>DLL</a:t>
            </a:r>
            <a:r>
              <a:rPr lang="zh-TW" altLang="en-US" sz="2000" dirty="0"/>
              <a:t> 中實現，而只將當前操作的 </a:t>
            </a:r>
            <a:r>
              <a:rPr lang="en-US" altLang="zh-TW" sz="2000" dirty="0"/>
              <a:t>DLL</a:t>
            </a:r>
            <a:r>
              <a:rPr lang="zh-TW" altLang="en-US" sz="2000" dirty="0"/>
              <a:t> 裝入記憶體。</a:t>
            </a:r>
            <a:endParaRPr lang="en-US" altLang="zh-TW" sz="2000" dirty="0"/>
          </a:p>
          <a:p>
            <a:pPr marL="1371600" lvl="2" indent="-457200">
              <a:lnSpc>
                <a:spcPts val="4500"/>
              </a:lnSpc>
              <a:buFont typeface="+mj-lt"/>
              <a:buAutoNum type="arabicPeriod"/>
            </a:pPr>
            <a:r>
              <a:rPr lang="zh-TW" altLang="en-US" sz="2000" dirty="0"/>
              <a:t>便於局部代碼修改：只要函數的介面參數</a:t>
            </a:r>
            <a:r>
              <a:rPr lang="en-US" altLang="zh-TW" sz="2000" dirty="0"/>
              <a:t>(</a:t>
            </a:r>
            <a:r>
              <a:rPr lang="zh-TW" altLang="en-US" sz="2000" dirty="0"/>
              <a:t>輸入和輸出</a:t>
            </a:r>
            <a:r>
              <a:rPr lang="en-US" altLang="zh-TW" sz="2000" dirty="0"/>
              <a:t>)</a:t>
            </a:r>
            <a:r>
              <a:rPr lang="zh-TW" altLang="en-US" sz="2000" dirty="0"/>
              <a:t>不變，則修改函數及其 </a:t>
            </a:r>
            <a:r>
              <a:rPr lang="en-US" altLang="zh-TW" sz="2000" dirty="0"/>
              <a:t>DLL</a:t>
            </a:r>
            <a:r>
              <a:rPr lang="zh-TW" altLang="en-US" sz="2000" dirty="0"/>
              <a:t> 時，無需對可執行文件重新編譯或鏈接。</a:t>
            </a:r>
            <a:endParaRPr lang="en-US" altLang="zh-TW" sz="2000" dirty="0"/>
          </a:p>
          <a:p>
            <a:pPr marL="1371600" lvl="2" indent="-457200">
              <a:lnSpc>
                <a:spcPts val="4500"/>
              </a:lnSpc>
              <a:buFont typeface="+mj-lt"/>
              <a:buAutoNum type="arabicPeriod"/>
            </a:pPr>
            <a:r>
              <a:rPr lang="zh-TW" altLang="en-US" sz="2000" dirty="0"/>
              <a:t>便於適應運行環境：調用不同的 </a:t>
            </a:r>
            <a:r>
              <a:rPr lang="en-US" altLang="zh-TW" sz="2000" dirty="0"/>
              <a:t>DLL</a:t>
            </a:r>
            <a:r>
              <a:rPr lang="zh-TW" altLang="en-US" sz="2000" dirty="0"/>
              <a:t>，就可以適應多種使用環境並提供不同的功能。例如：不同的顯示卡只需廠商為其提供特定的 </a:t>
            </a:r>
            <a:r>
              <a:rPr lang="en-US" altLang="zh-TW" sz="2000" dirty="0"/>
              <a:t>DLL</a:t>
            </a:r>
            <a:r>
              <a:rPr lang="zh-TW" altLang="en-US" sz="2000" dirty="0"/>
              <a:t>，而操作系統和應用程式則不必修改。</a:t>
            </a:r>
            <a:endParaRPr lang="en-US" altLang="zh-TW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92E4468-01E4-4DE5-9EBD-18B8A9DB4359}"/>
              </a:ext>
            </a:extLst>
          </p:cNvPr>
          <p:cNvSpPr txBox="1"/>
          <p:nvPr/>
        </p:nvSpPr>
        <p:spPr>
          <a:xfrm>
            <a:off x="0" y="6488668"/>
            <a:ext cx="50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</a:t>
            </a:r>
            <a:r>
              <a:rPr lang="zh-TW" altLang="en-US" dirty="0"/>
              <a:t>：</a:t>
            </a:r>
            <a:r>
              <a:rPr lang="en-US" altLang="zh-TW" dirty="0">
                <a:hlinkClick r:id="rId5"/>
              </a:rPr>
              <a:t>https://wiki.mbalib.com/zh-tw/</a:t>
            </a:r>
            <a:r>
              <a:rPr lang="zh-TW" altLang="en-US" dirty="0">
                <a:hlinkClick r:id="rId5"/>
              </a:rPr>
              <a:t>動態鏈結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9922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546565" cy="84566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函式庫</a:t>
            </a:r>
            <a:r>
              <a:rPr lang="en-US" altLang="zh-TW" b="1" dirty="0">
                <a:solidFill>
                  <a:srgbClr val="C00000"/>
                </a:solidFill>
              </a:rPr>
              <a:t>(Library)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8059783" y="12545"/>
            <a:ext cx="4132216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靜態鏈結 </a:t>
            </a:r>
            <a:r>
              <a:rPr lang="en-US" altLang="zh-TW" sz="3200" dirty="0"/>
              <a:t>vs </a:t>
            </a:r>
            <a:r>
              <a:rPr lang="zh-TW" altLang="en-US" sz="3200" dirty="0"/>
              <a:t>動態鏈結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C77BE-0A67-4597-AB8B-BFE6FB907B15}"/>
              </a:ext>
            </a:extLst>
          </p:cNvPr>
          <p:cNvSpPr txBox="1"/>
          <p:nvPr/>
        </p:nvSpPr>
        <p:spPr>
          <a:xfrm>
            <a:off x="2629534" y="2270157"/>
            <a:ext cx="6932931" cy="231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500"/>
              </a:lnSpc>
              <a:buFont typeface="Wingdings" panose="05000000000000000000" pitchFamily="2" charset="2"/>
              <a:buChar char="l"/>
            </a:pPr>
            <a:r>
              <a:rPr lang="zh-TW" altLang="en-US" sz="2800" dirty="0"/>
              <a:t>動態鏈結：</a:t>
            </a:r>
            <a:endParaRPr lang="en-US" altLang="zh-TW" sz="2800" dirty="0"/>
          </a:p>
          <a:p>
            <a:pPr marL="742950" lvl="1" indent="-285750">
              <a:lnSpc>
                <a:spcPts val="4500"/>
              </a:lnSpc>
              <a:buFont typeface="Wingdings" panose="05000000000000000000" pitchFamily="2" charset="2"/>
              <a:buChar char="l"/>
            </a:pPr>
            <a:r>
              <a:rPr lang="zh-TW" altLang="en-US" sz="2400" dirty="0"/>
              <a:t>缺點：</a:t>
            </a:r>
            <a:endParaRPr lang="en-US" altLang="zh-TW" sz="2400" dirty="0"/>
          </a:p>
          <a:p>
            <a:pPr marL="1371600" lvl="2" indent="-457200">
              <a:lnSpc>
                <a:spcPts val="4500"/>
              </a:lnSpc>
              <a:buFont typeface="+mj-lt"/>
              <a:buAutoNum type="arabicPeriod"/>
            </a:pPr>
            <a:r>
              <a:rPr lang="zh-TW" altLang="en-US" sz="2000" dirty="0"/>
              <a:t>增加了程式執行時的鏈接開銷。</a:t>
            </a:r>
            <a:endParaRPr lang="en-US" altLang="zh-TW" sz="2000" dirty="0"/>
          </a:p>
          <a:p>
            <a:pPr marL="1371600" lvl="2" indent="-457200">
              <a:lnSpc>
                <a:spcPts val="4500"/>
              </a:lnSpc>
              <a:buFont typeface="+mj-lt"/>
              <a:buAutoNum type="arabicPeriod"/>
            </a:pPr>
            <a:r>
              <a:rPr lang="zh-TW" altLang="en-US" sz="2000" dirty="0"/>
              <a:t>程式由多個文件組成，因此增加了管理複雜度。</a:t>
            </a:r>
            <a:endParaRPr lang="en-US" altLang="zh-TW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CF6FD1-4F42-40F5-9528-43F514274077}"/>
              </a:ext>
            </a:extLst>
          </p:cNvPr>
          <p:cNvSpPr txBox="1"/>
          <p:nvPr/>
        </p:nvSpPr>
        <p:spPr>
          <a:xfrm>
            <a:off x="0" y="6488668"/>
            <a:ext cx="50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</a:t>
            </a:r>
            <a:r>
              <a:rPr lang="zh-TW" altLang="en-US" dirty="0"/>
              <a:t>：</a:t>
            </a:r>
            <a:r>
              <a:rPr lang="en-US" altLang="zh-TW" dirty="0">
                <a:hlinkClick r:id="rId5"/>
              </a:rPr>
              <a:t>https://wiki.mbalib.com/zh-tw/</a:t>
            </a:r>
            <a:r>
              <a:rPr lang="zh-TW" altLang="en-US" dirty="0">
                <a:hlinkClick r:id="rId5"/>
              </a:rPr>
              <a:t>動態鏈結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4580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546565" cy="84566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函式庫</a:t>
            </a:r>
            <a:r>
              <a:rPr lang="en-US" altLang="zh-TW" b="1" dirty="0">
                <a:solidFill>
                  <a:srgbClr val="C00000"/>
                </a:solidFill>
              </a:rPr>
              <a:t>(Library)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994571" y="12545"/>
            <a:ext cx="1197428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分類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C77BE-0A67-4597-AB8B-BFE6FB907B15}"/>
              </a:ext>
            </a:extLst>
          </p:cNvPr>
          <p:cNvSpPr txBox="1"/>
          <p:nvPr/>
        </p:nvSpPr>
        <p:spPr>
          <a:xfrm>
            <a:off x="293982" y="5525295"/>
            <a:ext cx="2980237" cy="44217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TW" sz="2000" dirty="0"/>
              <a:t>PS. </a:t>
            </a:r>
            <a:r>
              <a:rPr lang="zh-TW" altLang="en-US" sz="2000" dirty="0"/>
              <a:t>所有庫都以 </a:t>
            </a:r>
            <a:r>
              <a:rPr lang="en-US" altLang="zh-TW" sz="2000" dirty="0"/>
              <a:t>lib</a:t>
            </a:r>
            <a:r>
              <a:rPr lang="zh-TW" altLang="en-US" sz="2000" dirty="0"/>
              <a:t> 開頭</a:t>
            </a:r>
            <a:endParaRPr lang="en-US" altLang="zh-TW" sz="20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1732B51-3A96-4601-807D-8E96B8B84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11378"/>
              </p:ext>
            </p:extLst>
          </p:nvPr>
        </p:nvGraphicFramePr>
        <p:xfrm>
          <a:off x="301239" y="1371600"/>
          <a:ext cx="11589522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5943">
                  <a:extLst>
                    <a:ext uri="{9D8B030D-6E8A-4147-A177-3AD203B41FA5}">
                      <a16:colId xmlns:a16="http://schemas.microsoft.com/office/drawing/2014/main" val="4204173387"/>
                    </a:ext>
                  </a:extLst>
                </a:gridCol>
                <a:gridCol w="7583579">
                  <a:extLst>
                    <a:ext uri="{9D8B030D-6E8A-4147-A177-3AD203B41FA5}">
                      <a16:colId xmlns:a16="http://schemas.microsoft.com/office/drawing/2014/main" val="2234380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靜態</a:t>
                      </a:r>
                      <a:r>
                        <a:rPr lang="en-US" altLang="zh-TW" dirty="0"/>
                        <a:t>(Static)</a:t>
                      </a:r>
                      <a:r>
                        <a:rPr lang="zh-TW" altLang="en-US" dirty="0"/>
                        <a:t> 函式庫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在執行程式運行前就已經加入到執行碼中，在實體上成為執行程式的一部分。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副檔名為 </a:t>
                      </a:r>
                      <a:r>
                        <a:rPr lang="en-US" altLang="zh-TW" dirty="0"/>
                        <a:t>.a</a:t>
                      </a:r>
                      <a:r>
                        <a:rPr lang="zh-TW" altLang="en-US" dirty="0"/>
                        <a:t>，例如</a:t>
                      </a:r>
                      <a:r>
                        <a:rPr lang="en-US" altLang="zh-TW" dirty="0"/>
                        <a:t>l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lib</a:t>
                      </a:r>
                      <a:r>
                        <a:rPr lang="en-US" altLang="zh-TW" dirty="0" err="1"/>
                        <a:t>test.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12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共享</a:t>
                      </a:r>
                      <a:r>
                        <a:rPr lang="en-US" altLang="zh-TW" dirty="0"/>
                        <a:t>(Shared)</a:t>
                      </a:r>
                      <a:r>
                        <a:rPr lang="zh-TW" altLang="en-US" dirty="0"/>
                        <a:t> 函式庫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在執行程式啟動時載入到執行程式中，可以被多個執行程式共用使用。</a:t>
                      </a:r>
                      <a:endParaRPr lang="en-US" altLang="zh-TW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副檔名為 </a:t>
                      </a:r>
                      <a:r>
                        <a:rPr lang="en-US" altLang="zh-TW" dirty="0"/>
                        <a:t>.so, </a:t>
                      </a:r>
                      <a:r>
                        <a:rPr lang="zh-TW" altLang="en-US" dirty="0"/>
                        <a:t>例如：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lib</a:t>
                      </a:r>
                      <a:r>
                        <a:rPr lang="en-US" altLang="zh-TW" dirty="0"/>
                        <a:t>test.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so</a:t>
                      </a:r>
                    </a:p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so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==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hared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bject</a:t>
                      </a:r>
                    </a:p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每個共享函式庫都有三個檔案名稱：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real name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：真正的共享函式庫，包含完整版本號。</a:t>
                      </a:r>
                    </a:p>
                    <a:p>
                      <a:pPr marL="742950" lvl="1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soname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：符號連結的名字，只包含主版本號（主版本號相同，函數的介面是一致的）。</a:t>
                      </a:r>
                    </a:p>
                    <a:p>
                      <a:pPr marL="742950" lvl="1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linker name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：編譯連結時使用，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gcc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–L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選項應該指定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linker name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所在目錄。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91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動態鏈接</a:t>
                      </a:r>
                      <a:r>
                        <a:rPr lang="en-US" altLang="zh-TW" dirty="0"/>
                        <a:t>(dynamically Loaded) </a:t>
                      </a:r>
                      <a:r>
                        <a:rPr lang="zh-TW" altLang="en-US" dirty="0"/>
                        <a:t>函式庫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其實並不是一種真正的函式庫類型，應該是一種函式庫的使用技術，應用程式可以在運行過程中隨時載入和使用函式庫。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7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597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546565" cy="84566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函式庫</a:t>
            </a:r>
            <a:r>
              <a:rPr lang="en-US" altLang="zh-TW" b="1" dirty="0">
                <a:solidFill>
                  <a:srgbClr val="C00000"/>
                </a:solidFill>
              </a:rPr>
              <a:t>(Library)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9771017" y="12545"/>
            <a:ext cx="2420982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常用函式庫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1732B51-3A96-4601-807D-8E96B8B84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50938"/>
              </p:ext>
            </p:extLst>
          </p:nvPr>
        </p:nvGraphicFramePr>
        <p:xfrm>
          <a:off x="2262917" y="1371600"/>
          <a:ext cx="7666166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0578">
                  <a:extLst>
                    <a:ext uri="{9D8B030D-6E8A-4147-A177-3AD203B41FA5}">
                      <a16:colId xmlns:a16="http://schemas.microsoft.com/office/drawing/2014/main" val="4204173387"/>
                    </a:ext>
                  </a:extLst>
                </a:gridCol>
                <a:gridCol w="1887582">
                  <a:extLst>
                    <a:ext uri="{9D8B030D-6E8A-4147-A177-3AD203B41FA5}">
                      <a16:colId xmlns:a16="http://schemas.microsoft.com/office/drawing/2014/main" val="2234380446"/>
                    </a:ext>
                  </a:extLst>
                </a:gridCol>
                <a:gridCol w="3638006">
                  <a:extLst>
                    <a:ext uri="{9D8B030D-6E8A-4147-A177-3AD203B41FA5}">
                      <a16:colId xmlns:a16="http://schemas.microsoft.com/office/drawing/2014/main" val="1447322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函式庫名稱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標頭檔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12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/>
                        <a:t>lib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r>
                        <a:rPr lang="en-US" altLang="zh-CN" sz="2400" b="1" dirty="0"/>
                        <a:t>.so</a:t>
                      </a:r>
                      <a:endParaRPr lang="zh-TW" altLang="en-US" sz="2400" b="1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無</a:t>
                      </a:r>
                      <a:endParaRPr lang="zh-TW" altLang="en-US" sz="2400" b="1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/>
                        <a:t>標準</a:t>
                      </a:r>
                      <a:r>
                        <a:rPr lang="en-US" altLang="zh-CN" sz="2400" b="1" dirty="0"/>
                        <a:t>C</a:t>
                      </a:r>
                      <a:r>
                        <a:rPr lang="zh-TW" altLang="en-US" sz="2400" b="1" dirty="0"/>
                        <a:t>函式</a:t>
                      </a:r>
                      <a:r>
                        <a:rPr lang="zh-CN" altLang="en-US" sz="2400" b="1" dirty="0"/>
                        <a:t>庫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91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lib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db</a:t>
                      </a:r>
                      <a:r>
                        <a:rPr lang="en-US" altLang="zh-CN" sz="2400" b="1" dirty="0"/>
                        <a:t>.so</a:t>
                      </a:r>
                      <a:endParaRPr lang="zh-TW" altLang="en-US" sz="2400" b="1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db.h</a:t>
                      </a:r>
                      <a:endParaRPr lang="zh-TW" altLang="en-US" sz="2400" b="1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資料庫</a:t>
                      </a:r>
                      <a:r>
                        <a:rPr lang="zh-TW" altLang="en-US" sz="2400" b="1" dirty="0"/>
                        <a:t>函式</a:t>
                      </a:r>
                      <a:r>
                        <a:rPr lang="zh-CN" altLang="en-US" sz="2400" b="1" dirty="0"/>
                        <a:t>庫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/>
                        <a:t>lib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  <a:r>
                        <a:rPr lang="en-US" altLang="zh-CN" sz="2400" b="1" dirty="0"/>
                        <a:t>.so</a:t>
                      </a:r>
                      <a:endParaRPr lang="zh-TW" altLang="en-US" sz="2400" b="1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math.h</a:t>
                      </a:r>
                      <a:endParaRPr lang="zh-TW" altLang="en-US" sz="2400" b="1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數學</a:t>
                      </a:r>
                      <a:r>
                        <a:rPr lang="zh-TW" altLang="en-US" sz="2400" b="1" dirty="0"/>
                        <a:t>函式</a:t>
                      </a:r>
                      <a:r>
                        <a:rPr lang="zh-CN" altLang="en-US" sz="2400" b="1" dirty="0"/>
                        <a:t>庫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48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/>
                        <a:t>lib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pthread</a:t>
                      </a:r>
                      <a:r>
                        <a:rPr lang="en-US" altLang="zh-CN" sz="2400" b="1" dirty="0"/>
                        <a:t>.so</a:t>
                      </a:r>
                      <a:endParaRPr lang="zh-TW" altLang="en-US" sz="2400" b="1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pthread.h</a:t>
                      </a:r>
                      <a:endParaRPr lang="zh-TW" altLang="en-US" sz="2400" b="1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多執行緒</a:t>
                      </a:r>
                      <a:r>
                        <a:rPr lang="zh-TW" altLang="en-US" sz="2400" b="1" dirty="0"/>
                        <a:t>函式</a:t>
                      </a:r>
                      <a:r>
                        <a:rPr lang="zh-CN" altLang="en-US" sz="2400" b="1" dirty="0"/>
                        <a:t>庫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40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/>
                        <a:t>lib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</a:t>
                      </a:r>
                      <a:r>
                        <a:rPr lang="en-US" altLang="zh-CN" sz="2400" b="1" dirty="0"/>
                        <a:t>.so</a:t>
                      </a:r>
                      <a:endParaRPr lang="zh-TW" altLang="en-US" sz="2400" b="1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zlib.h</a:t>
                      </a:r>
                      <a:endParaRPr lang="zh-TW" altLang="en-US" sz="2400" b="1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壓縮</a:t>
                      </a:r>
                      <a:r>
                        <a:rPr lang="zh-TW" altLang="en-US" sz="2400" b="1" dirty="0"/>
                        <a:t>函式</a:t>
                      </a:r>
                      <a:r>
                        <a:rPr lang="zh-CN" altLang="en-US" sz="2400" b="1" dirty="0"/>
                        <a:t>庫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82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/>
                        <a:t>lib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vga</a:t>
                      </a:r>
                      <a:r>
                        <a:rPr lang="en-US" altLang="zh-CN" sz="2400" b="1" dirty="0"/>
                        <a:t>.so</a:t>
                      </a:r>
                      <a:endParaRPr lang="zh-TW" altLang="en-US" sz="2400" b="1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vga.h</a:t>
                      </a:r>
                      <a:endParaRPr lang="zh-TW" altLang="en-US" sz="2400" b="1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/>
                        <a:t>底層圖形</a:t>
                      </a:r>
                      <a:r>
                        <a:rPr lang="zh-TW" altLang="en-US" sz="2400" b="1" dirty="0"/>
                        <a:t>函式</a:t>
                      </a:r>
                      <a:r>
                        <a:rPr lang="zh-CN" altLang="en-US" sz="2400" b="1" dirty="0"/>
                        <a:t>庫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64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/>
                        <a:t>libcom_err.so</a:t>
                      </a:r>
                      <a:endParaRPr lang="zh-TW" altLang="en-US" sz="2400" b="1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com_err.h</a:t>
                      </a:r>
                      <a:endParaRPr lang="zh-TW" altLang="en-US" sz="2400" b="1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/>
                        <a:t>錯</a:t>
                      </a:r>
                      <a:r>
                        <a:rPr lang="zh-TW" altLang="en-US" sz="2400" b="1" dirty="0"/>
                        <a:t>誤</a:t>
                      </a:r>
                      <a:r>
                        <a:rPr lang="zh-CN" altLang="en-US" sz="2400" b="1" dirty="0"/>
                        <a:t>處理</a:t>
                      </a:r>
                      <a:r>
                        <a:rPr lang="zh-TW" altLang="en-US" sz="2400" b="1" dirty="0"/>
                        <a:t>函式</a:t>
                      </a:r>
                      <a:r>
                        <a:rPr lang="zh-CN" altLang="en-US" sz="2400" b="1" dirty="0"/>
                        <a:t>庫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6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/>
                        <a:t>lib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dl</a:t>
                      </a:r>
                      <a:r>
                        <a:rPr lang="en-US" altLang="zh-CN" sz="2400" b="1" dirty="0"/>
                        <a:t>.so</a:t>
                      </a:r>
                      <a:endParaRPr lang="zh-TW" altLang="en-US" sz="2400" b="1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dlfcn.h</a:t>
                      </a:r>
                      <a:endParaRPr lang="zh-TW" altLang="en-US" sz="2400" b="1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/>
                        <a:t>動態載入庫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297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654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E8FE4-4C6C-4062-A5BB-408A939D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278" y="2734670"/>
            <a:ext cx="4451444" cy="138866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>
                <a:solidFill>
                  <a:srgbClr val="FFCC66"/>
                </a:solidFill>
              </a:rPr>
              <a:t>1. </a:t>
            </a:r>
            <a:r>
              <a:rPr lang="zh-TW" altLang="en-US" sz="6000" b="1" dirty="0">
                <a:solidFill>
                  <a:srgbClr val="FFCC66"/>
                </a:solidFill>
              </a:rPr>
              <a:t>逆向工程</a:t>
            </a:r>
          </a:p>
        </p:txBody>
      </p:sp>
    </p:spTree>
    <p:extLst>
      <p:ext uri="{BB962C8B-B14F-4D97-AF65-F5344CB8AC3E}">
        <p14:creationId xmlns:p14="http://schemas.microsoft.com/office/powerpoint/2010/main" val="3859177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546565" cy="84566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函式庫</a:t>
            </a:r>
            <a:r>
              <a:rPr lang="en-US" altLang="zh-TW" b="1" dirty="0">
                <a:solidFill>
                  <a:srgbClr val="C00000"/>
                </a:solidFill>
              </a:rPr>
              <a:t>(Library)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8340634" y="12545"/>
            <a:ext cx="3851365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/>
              <a:t>libc</a:t>
            </a:r>
            <a:r>
              <a:rPr lang="en-US" altLang="zh-TW" sz="3200" dirty="0"/>
              <a:t> vs </a:t>
            </a:r>
            <a:r>
              <a:rPr lang="en-US" altLang="zh-TW" sz="3200" dirty="0" err="1"/>
              <a:t>glibc</a:t>
            </a:r>
            <a:r>
              <a:rPr lang="zh-TW" altLang="en-US" sz="3200" dirty="0"/>
              <a:t> 函式庫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C177C6-304B-45FF-AE7B-6B44CFDB5C5D}"/>
              </a:ext>
            </a:extLst>
          </p:cNvPr>
          <p:cNvSpPr txBox="1"/>
          <p:nvPr/>
        </p:nvSpPr>
        <p:spPr>
          <a:xfrm>
            <a:off x="679269" y="1765908"/>
            <a:ext cx="4963885" cy="319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en-US" altLang="zh-TW" sz="3200" dirty="0" err="1"/>
              <a:t>libc</a:t>
            </a:r>
            <a:r>
              <a:rPr lang="en-US" altLang="zh-TW" sz="3200" dirty="0"/>
              <a:t> </a:t>
            </a:r>
            <a:r>
              <a:rPr lang="zh-TW" altLang="en-US" sz="3200" dirty="0"/>
              <a:t>函式庫：</a:t>
            </a:r>
            <a:endParaRPr lang="en-US" altLang="zh-TW" sz="3200" dirty="0"/>
          </a:p>
          <a:p>
            <a:pPr marL="742950" lvl="1" indent="-285750">
              <a:lnSpc>
                <a:spcPts val="3500"/>
              </a:lnSpc>
              <a:buSzPct val="85000"/>
              <a:buFont typeface="Wingdings" panose="05000000000000000000" pitchFamily="2" charset="2"/>
              <a:buChar char="l"/>
            </a:pPr>
            <a:r>
              <a:rPr lang="zh-TW" altLang="en-US" sz="2400" dirty="0"/>
              <a:t>是 </a:t>
            </a:r>
            <a:r>
              <a:rPr lang="en-US" altLang="zh-TW" sz="2400" dirty="0" err="1"/>
              <a:t>linux</a:t>
            </a:r>
            <a:r>
              <a:rPr lang="en-US" altLang="zh-TW" sz="2400" dirty="0"/>
              <a:t> </a:t>
            </a:r>
            <a:r>
              <a:rPr lang="zh-TW" altLang="en-US" sz="2400" dirty="0"/>
              <a:t>下的 </a:t>
            </a:r>
            <a:r>
              <a:rPr lang="en-US" altLang="zh-TW" sz="2400" dirty="0"/>
              <a:t>ANSI C </a:t>
            </a:r>
            <a:r>
              <a:rPr lang="zh-TW" altLang="en-US" sz="2400" dirty="0"/>
              <a:t>函數庫。</a:t>
            </a:r>
            <a:endParaRPr lang="en-US" altLang="zh-TW" sz="2400" dirty="0"/>
          </a:p>
          <a:p>
            <a:pPr marL="742950" lvl="1" indent="-285750">
              <a:lnSpc>
                <a:spcPts val="3500"/>
              </a:lnSpc>
              <a:buSzPct val="85000"/>
              <a:buFont typeface="Wingdings" panose="05000000000000000000" pitchFamily="2" charset="2"/>
              <a:buChar char="l"/>
            </a:pPr>
            <a:r>
              <a:rPr lang="en-US" altLang="zh-TW" sz="2400" dirty="0"/>
              <a:t>ANSI C </a:t>
            </a:r>
            <a:r>
              <a:rPr lang="zh-TW" altLang="en-US" sz="2400" dirty="0"/>
              <a:t>函式庫是基本的 </a:t>
            </a:r>
            <a:r>
              <a:rPr lang="en-US" altLang="zh-TW" sz="2400" dirty="0"/>
              <a:t>C </a:t>
            </a:r>
            <a:r>
              <a:rPr lang="zh-TW" altLang="en-US" sz="2400" dirty="0"/>
              <a:t>語言函式程式庫，包含了 </a:t>
            </a:r>
            <a:r>
              <a:rPr lang="en-US" altLang="zh-TW" sz="2400" dirty="0"/>
              <a:t>C </a:t>
            </a:r>
            <a:r>
              <a:rPr lang="zh-TW" altLang="en-US" sz="2400" dirty="0"/>
              <a:t>語言最基本的庫函數。</a:t>
            </a:r>
            <a:endParaRPr lang="en-US" altLang="zh-TW" sz="2400" dirty="0"/>
          </a:p>
          <a:p>
            <a:pPr marL="742950" lvl="1" indent="-285750">
              <a:lnSpc>
                <a:spcPts val="3500"/>
              </a:lnSpc>
              <a:buSzPct val="85000"/>
              <a:buFont typeface="Wingdings" panose="05000000000000000000" pitchFamily="2" charset="2"/>
              <a:buChar char="l"/>
            </a:pPr>
            <a:r>
              <a:rPr lang="zh-TW" altLang="en-US" sz="2400" dirty="0"/>
              <a:t>可以根據標頭檔劃分為 </a:t>
            </a:r>
            <a:r>
              <a:rPr lang="en-US" altLang="zh-TW" sz="2400" dirty="0"/>
              <a:t>15 </a:t>
            </a:r>
            <a:r>
              <a:rPr lang="zh-TW" altLang="en-US" sz="2400" dirty="0"/>
              <a:t>個部分。</a:t>
            </a:r>
            <a:endParaRPr lang="en-US" altLang="zh-TW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D766095-AAB5-49F8-A8AF-D4F0516D79EE}"/>
              </a:ext>
            </a:extLst>
          </p:cNvPr>
          <p:cNvSpPr txBox="1"/>
          <p:nvPr/>
        </p:nvSpPr>
        <p:spPr>
          <a:xfrm>
            <a:off x="6096000" y="1606801"/>
            <a:ext cx="5582194" cy="364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en-US" altLang="zh-TW" sz="3200" dirty="0" err="1"/>
              <a:t>glibc</a:t>
            </a:r>
            <a:r>
              <a:rPr lang="en-US" altLang="zh-TW" sz="3200" dirty="0"/>
              <a:t> </a:t>
            </a:r>
            <a:r>
              <a:rPr lang="zh-TW" altLang="en-US" sz="3200" dirty="0"/>
              <a:t>函式庫：</a:t>
            </a:r>
          </a:p>
          <a:p>
            <a:pPr marL="742950" lvl="1" indent="-285750">
              <a:lnSpc>
                <a:spcPts val="3500"/>
              </a:lnSpc>
              <a:buSzPct val="85000"/>
              <a:buFont typeface="Wingdings" panose="05000000000000000000" pitchFamily="2" charset="2"/>
              <a:buChar char="l"/>
            </a:pPr>
            <a:r>
              <a:rPr lang="zh-TW" altLang="en-US" sz="2400" dirty="0"/>
              <a:t>是 </a:t>
            </a:r>
            <a:r>
              <a:rPr lang="en-US" altLang="zh-TW" sz="2400" dirty="0"/>
              <a:t>Linux </a:t>
            </a:r>
            <a:r>
              <a:rPr lang="zh-TW" altLang="en-US" sz="2400" dirty="0"/>
              <a:t>下的 </a:t>
            </a:r>
            <a:r>
              <a:rPr lang="en-US" altLang="zh-TW" sz="2400" dirty="0"/>
              <a:t>GUN C </a:t>
            </a:r>
            <a:r>
              <a:rPr lang="zh-TW" altLang="en-US" sz="2400" dirty="0"/>
              <a:t>函式程式庫</a:t>
            </a:r>
            <a:r>
              <a:rPr lang="en-US" altLang="zh-TW" sz="2400" dirty="0"/>
              <a:t>(GNU C Library)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742950" lvl="1" indent="-285750">
              <a:lnSpc>
                <a:spcPts val="3500"/>
              </a:lnSpc>
              <a:buSzPct val="85000"/>
              <a:buFont typeface="Wingdings" panose="05000000000000000000" pitchFamily="2" charset="2"/>
              <a:buChar char="l"/>
            </a:pPr>
            <a:r>
              <a:rPr lang="zh-TW" altLang="en-US" sz="2400" dirty="0"/>
              <a:t>本身是 </a:t>
            </a:r>
            <a:r>
              <a:rPr lang="en-US" altLang="zh-TW" sz="2400" dirty="0"/>
              <a:t>GNU </a:t>
            </a:r>
            <a:r>
              <a:rPr lang="zh-TW" altLang="en-US" sz="2400" dirty="0"/>
              <a:t>旗下的 </a:t>
            </a:r>
            <a:r>
              <a:rPr lang="en-US" altLang="zh-TW" sz="2400" dirty="0"/>
              <a:t>C </a:t>
            </a:r>
            <a:r>
              <a:rPr lang="zh-TW" altLang="en-US" sz="2400" dirty="0"/>
              <a:t>標準庫，後來逐漸成為了 </a:t>
            </a:r>
            <a:r>
              <a:rPr lang="en-US" altLang="zh-TW" sz="2400" dirty="0"/>
              <a:t>Linux </a:t>
            </a:r>
            <a:r>
              <a:rPr lang="zh-TW" altLang="en-US" sz="2400" dirty="0"/>
              <a:t>的標準</a:t>
            </a:r>
            <a:r>
              <a:rPr lang="en-US" altLang="zh-TW" sz="2400" dirty="0"/>
              <a:t>c </a:t>
            </a:r>
            <a:r>
              <a:rPr lang="zh-TW" altLang="en-US" sz="2400" dirty="0"/>
              <a:t>庫。</a:t>
            </a:r>
            <a:endParaRPr lang="en-US" altLang="zh-TW" sz="2400" dirty="0"/>
          </a:p>
          <a:p>
            <a:pPr marL="742950" lvl="1" indent="-285750">
              <a:lnSpc>
                <a:spcPts val="3500"/>
              </a:lnSpc>
              <a:buSzPct val="85000"/>
              <a:buFont typeface="Wingdings" panose="05000000000000000000" pitchFamily="2" charset="2"/>
              <a:buChar char="l"/>
            </a:pPr>
            <a:r>
              <a:rPr lang="en-US" altLang="zh-TW" sz="2400" dirty="0" err="1"/>
              <a:t>glibc</a:t>
            </a:r>
            <a:r>
              <a:rPr lang="en-US" altLang="zh-TW" sz="2400" dirty="0"/>
              <a:t> </a:t>
            </a:r>
            <a:r>
              <a:rPr lang="zh-TW" altLang="en-US" sz="2400" dirty="0"/>
              <a:t>在 </a:t>
            </a:r>
            <a:r>
              <a:rPr lang="en-US" altLang="zh-TW" sz="2400" dirty="0"/>
              <a:t>/lib </a:t>
            </a:r>
            <a:r>
              <a:rPr lang="zh-TW" altLang="en-US" sz="2400" dirty="0"/>
              <a:t>目錄</a:t>
            </a:r>
            <a:r>
              <a:rPr lang="en-US" altLang="zh-TW" sz="2400" dirty="0"/>
              <a:t>(</a:t>
            </a:r>
            <a:r>
              <a:rPr lang="zh-TW" altLang="en-US" sz="2400" dirty="0"/>
              <a:t>不同 </a:t>
            </a:r>
            <a:r>
              <a:rPr lang="en-US" altLang="zh-TW" sz="2400" dirty="0" err="1"/>
              <a:t>linux</a:t>
            </a:r>
            <a:r>
              <a:rPr lang="en-US" altLang="zh-TW" sz="2400" dirty="0"/>
              <a:t> </a:t>
            </a:r>
            <a:r>
              <a:rPr lang="zh-TW" altLang="en-US" sz="2400" dirty="0"/>
              <a:t>版本會放置在不同目錄</a:t>
            </a:r>
            <a:r>
              <a:rPr lang="en-US" altLang="zh-TW" sz="2400" dirty="0"/>
              <a:t>)</a:t>
            </a:r>
            <a:r>
              <a:rPr lang="zh-TW" altLang="en-US" sz="2400" dirty="0"/>
              <a:t>下的 </a:t>
            </a:r>
            <a:r>
              <a:rPr lang="en-US" altLang="zh-TW" sz="2400" dirty="0"/>
              <a:t>.so </a:t>
            </a:r>
            <a:r>
              <a:rPr lang="zh-TW" altLang="en-US" sz="2400" dirty="0"/>
              <a:t>文件為 </a:t>
            </a:r>
            <a:r>
              <a:rPr lang="en-US" altLang="zh-TW" sz="2400" dirty="0"/>
              <a:t>libc.so.6</a:t>
            </a:r>
            <a:r>
              <a:rPr lang="zh-TW" altLang="en-US" sz="2400" dirty="0"/>
              <a:t>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973573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0"/>
            <a:ext cx="1534884" cy="845662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實作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10293531" y="12545"/>
            <a:ext cx="1898468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使用範例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4BF3291-CE45-4170-981A-98E9E613FC09}"/>
              </a:ext>
            </a:extLst>
          </p:cNvPr>
          <p:cNvGrpSpPr/>
          <p:nvPr/>
        </p:nvGrpSpPr>
        <p:grpSpPr>
          <a:xfrm>
            <a:off x="1351067" y="1204188"/>
            <a:ext cx="9489866" cy="4449624"/>
            <a:chOff x="1351067" y="1204188"/>
            <a:chExt cx="9489866" cy="444962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D785D52-FDBA-42D4-A85C-8E1B9DEF6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57598" y="1753532"/>
              <a:ext cx="3487268" cy="173529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01EB708-41EA-45B9-87A7-BEFFCF674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07922" y="4369194"/>
              <a:ext cx="3596928" cy="128461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8EDE3011-FD6C-4D4A-BCDF-724822F7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93715" y="1740470"/>
              <a:ext cx="3347218" cy="173529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71C9CC3-9B84-463E-86AB-A844F151E357}"/>
                </a:ext>
              </a:extLst>
            </p:cNvPr>
            <p:cNvSpPr txBox="1"/>
            <p:nvPr/>
          </p:nvSpPr>
          <p:spPr>
            <a:xfrm>
              <a:off x="1351067" y="1217250"/>
              <a:ext cx="1219514" cy="52322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err="1"/>
                <a:t>hello.c</a:t>
              </a:r>
              <a:endParaRPr lang="zh-TW" altLang="en-US" sz="28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AD4621E-603E-45CC-BF3B-103C7DF73640}"/>
                </a:ext>
              </a:extLst>
            </p:cNvPr>
            <p:cNvSpPr txBox="1"/>
            <p:nvPr/>
          </p:nvSpPr>
          <p:spPr>
            <a:xfrm>
              <a:off x="7480652" y="1204188"/>
              <a:ext cx="1337079" cy="52322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err="1"/>
                <a:t>world.c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3F00BDE-2D32-4510-A788-BDAA4EB62730}"/>
                </a:ext>
              </a:extLst>
            </p:cNvPr>
            <p:cNvSpPr txBox="1"/>
            <p:nvPr/>
          </p:nvSpPr>
          <p:spPr>
            <a:xfrm>
              <a:off x="4501391" y="3839443"/>
              <a:ext cx="1374094" cy="52322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err="1"/>
                <a:t>mylib.h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409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0"/>
            <a:ext cx="3069770" cy="845662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靜態函式庫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8961120" y="12545"/>
            <a:ext cx="323087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開發靜態函式庫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3B0553-9269-4C08-A070-2E09505B5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204" y="1394390"/>
            <a:ext cx="9761591" cy="12737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F15A5717-5383-459F-99CE-5A3EA1BC55BB}"/>
              </a:ext>
            </a:extLst>
          </p:cNvPr>
          <p:cNvSpPr/>
          <p:nvPr/>
        </p:nvSpPr>
        <p:spPr>
          <a:xfrm>
            <a:off x="4591596" y="2116975"/>
            <a:ext cx="293914" cy="28005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C72C57-3A99-44A3-ACFA-50AACC8C6D6A}"/>
              </a:ext>
            </a:extLst>
          </p:cNvPr>
          <p:cNvSpPr txBox="1"/>
          <p:nvPr/>
        </p:nvSpPr>
        <p:spPr>
          <a:xfrm>
            <a:off x="1647978" y="3004397"/>
            <a:ext cx="1533077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創建靜態庫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B3F825F-90F4-42CA-A54E-814F94CCD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75344"/>
              </p:ext>
            </p:extLst>
          </p:nvPr>
        </p:nvGraphicFramePr>
        <p:xfrm>
          <a:off x="2584138" y="3908083"/>
          <a:ext cx="702372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8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9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參數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說明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在庫中插入模組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替換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。當插入的模組名已經在庫中存在，則替換同名的模組。如果若干模組中有一個模組在庫中不存在，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ar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顯示一個錯誤消息，並不替換其他同名模組。預設的情況下，新的成員增加在庫的結尾處，可以使用其他任選項來改變增加的位置。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創建一個庫。不管庫是否存在，都將創建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。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創建目的檔案索引，這在創建較大的庫時能加快時間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如果不需要創建索引，可改成大寫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參數；如果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.a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檔缺少索引，可以使用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ranlib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命令添加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。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B48074E-2CC2-469C-A1C7-0FB7B763461D}"/>
              </a:ext>
            </a:extLst>
          </p:cNvPr>
          <p:cNvSpPr/>
          <p:nvPr/>
        </p:nvSpPr>
        <p:spPr>
          <a:xfrm>
            <a:off x="4957350" y="2116975"/>
            <a:ext cx="379113" cy="28005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CEC32D26-78C0-4918-BF1F-BBFD9EDE791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3272854" y="1538697"/>
            <a:ext cx="607363" cy="2324036"/>
          </a:xfrm>
          <a:prstGeom prst="bentConnector3">
            <a:avLst>
              <a:gd name="adj1" fmla="val 6505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B2177721-ACDF-439A-B75D-3989D1D71315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5400000">
            <a:off x="2492779" y="2488394"/>
            <a:ext cx="2745489" cy="2562769"/>
          </a:xfrm>
          <a:prstGeom prst="bentConnector4">
            <a:avLst>
              <a:gd name="adj1" fmla="val 45361"/>
              <a:gd name="adj2" fmla="val 12191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381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0"/>
            <a:ext cx="3069770" cy="845662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靜態函式庫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8961120" y="12545"/>
            <a:ext cx="323087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使用靜態函式庫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ABD5FC-C2CE-46DF-B667-3AEB039EFE22}"/>
              </a:ext>
            </a:extLst>
          </p:cNvPr>
          <p:cNvSpPr txBox="1"/>
          <p:nvPr/>
        </p:nvSpPr>
        <p:spPr>
          <a:xfrm>
            <a:off x="3202577" y="3044279"/>
            <a:ext cx="5786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未完成 </a:t>
            </a:r>
            <a:r>
              <a:rPr lang="en-US" altLang="zh-TW" sz="4400" dirty="0"/>
              <a:t>debug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50160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0"/>
            <a:ext cx="3069770" cy="845662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共享函式庫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8961120" y="12545"/>
            <a:ext cx="323087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開發共享函式庫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6BBBAF0-FB33-4D7F-8D86-3BED4FD545E5}"/>
              </a:ext>
            </a:extLst>
          </p:cNvPr>
          <p:cNvGrpSpPr/>
          <p:nvPr/>
        </p:nvGrpSpPr>
        <p:grpSpPr>
          <a:xfrm>
            <a:off x="2172974" y="2488790"/>
            <a:ext cx="7846052" cy="1880420"/>
            <a:chOff x="2172974" y="2488790"/>
            <a:chExt cx="7846052" cy="188042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4DF6DED-6741-475A-A227-0AEC7A5D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2974" y="2488790"/>
              <a:ext cx="7846052" cy="99257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9BA9FCA-D83C-4218-A3DC-AE061AEE430F}"/>
                </a:ext>
              </a:extLst>
            </p:cNvPr>
            <p:cNvSpPr/>
            <p:nvPr/>
          </p:nvSpPr>
          <p:spPr>
            <a:xfrm>
              <a:off x="4205951" y="2697792"/>
              <a:ext cx="1338943" cy="525417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07EE3AA1-5B70-44F6-99E4-EE059365DC75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4875422" y="3223209"/>
              <a:ext cx="1" cy="49967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1730A0A-1027-45E3-BB25-BE6A3719BB41}"/>
                </a:ext>
              </a:extLst>
            </p:cNvPr>
            <p:cNvSpPr txBox="1"/>
            <p:nvPr/>
          </p:nvSpPr>
          <p:spPr>
            <a:xfrm>
              <a:off x="3292690" y="3722879"/>
              <a:ext cx="3165464" cy="6463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編譯時要加上此參數來產生 </a:t>
              </a:r>
              <a:r>
                <a:rPr lang="en-US" altLang="zh-TW" dirty="0"/>
                <a:t>position-independent code</a:t>
              </a:r>
              <a:r>
                <a:rPr lang="zh-TW" altLang="en-US" dirty="0"/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82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0"/>
            <a:ext cx="3069770" cy="845662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共享函式庫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8961120" y="12545"/>
            <a:ext cx="323087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開發共享函式庫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ED8047D-C067-49B8-BC1F-7418E3559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58637"/>
              </p:ext>
            </p:extLst>
          </p:nvPr>
        </p:nvGraphicFramePr>
        <p:xfrm>
          <a:off x="3363505" y="3429000"/>
          <a:ext cx="546499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4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說明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-shared 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表示要編譯成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shared library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Wl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用於參遞參數給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linker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，因此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soname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與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libmylib.so.1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會被傳給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linker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處理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soname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用來指定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soname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的名稱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本範例為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limylib.so.1)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-o 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用來指定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real name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的名稱</a:t>
                      </a:r>
                      <a:endParaRPr lang="en-US" altLang="zh-TW" sz="1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本範例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library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會被輸出成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libmylib.so.1.0.0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C16728B5-A507-4598-9963-E62727E91617}"/>
              </a:ext>
            </a:extLst>
          </p:cNvPr>
          <p:cNvGrpSpPr/>
          <p:nvPr/>
        </p:nvGrpSpPr>
        <p:grpSpPr>
          <a:xfrm>
            <a:off x="1534887" y="1504374"/>
            <a:ext cx="9076016" cy="3060006"/>
            <a:chOff x="1534887" y="1504374"/>
            <a:chExt cx="9076016" cy="306000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E78A4B6-83AF-48A9-A369-B35CFF295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4887" y="1504374"/>
              <a:ext cx="9076016" cy="10941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9BA9FCA-D83C-4218-A3DC-AE061AEE430F}"/>
                </a:ext>
              </a:extLst>
            </p:cNvPr>
            <p:cNvSpPr/>
            <p:nvPr/>
          </p:nvSpPr>
          <p:spPr>
            <a:xfrm>
              <a:off x="2739101" y="1807801"/>
              <a:ext cx="3420399" cy="525417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接點: 肘形 11">
              <a:extLst>
                <a:ext uri="{FF2B5EF4-FFF2-40B4-BE49-F238E27FC236}">
                  <a16:creationId xmlns:a16="http://schemas.microsoft.com/office/drawing/2014/main" id="{A32D18FE-A509-4815-988E-3A34FFA07B2F}"/>
                </a:ext>
              </a:extLst>
            </p:cNvPr>
            <p:cNvCxnSpPr>
              <a:cxnSpLocks/>
              <a:stCxn id="6" idx="2"/>
              <a:endCxn id="11" idx="1"/>
            </p:cNvCxnSpPr>
            <p:nvPr/>
          </p:nvCxnSpPr>
          <p:spPr>
            <a:xfrm rot="5400000">
              <a:off x="2790822" y="2905901"/>
              <a:ext cx="2231162" cy="1085796"/>
            </a:xfrm>
            <a:prstGeom prst="bentConnector4">
              <a:avLst>
                <a:gd name="adj1" fmla="val 24556"/>
                <a:gd name="adj2" fmla="val 121054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8578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0"/>
            <a:ext cx="3069770" cy="845662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共享函式庫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8961120" y="12545"/>
            <a:ext cx="323087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使用共享函式庫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3F6299-838A-4EC2-BC35-ACE983C1545C}"/>
              </a:ext>
            </a:extLst>
          </p:cNvPr>
          <p:cNvSpPr txBox="1"/>
          <p:nvPr/>
        </p:nvSpPr>
        <p:spPr>
          <a:xfrm>
            <a:off x="3202577" y="3044279"/>
            <a:ext cx="5786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未完成</a:t>
            </a:r>
          </a:p>
        </p:txBody>
      </p:sp>
    </p:spTree>
    <p:extLst>
      <p:ext uri="{BB962C8B-B14F-4D97-AF65-F5344CB8AC3E}">
        <p14:creationId xmlns:p14="http://schemas.microsoft.com/office/powerpoint/2010/main" val="44851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970415" cy="8456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GCC </a:t>
            </a:r>
            <a:r>
              <a:rPr lang="zh-TW" altLang="en-US" b="1" dirty="0">
                <a:solidFill>
                  <a:srgbClr val="C00000"/>
                </a:solidFill>
              </a:rPr>
              <a:t>編譯器指令參數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4A7EDF5-A9EB-4C7A-9908-F1062BAA6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6041"/>
              </p:ext>
            </p:extLst>
          </p:nvPr>
        </p:nvGraphicFramePr>
        <p:xfrm>
          <a:off x="2166937" y="1346200"/>
          <a:ext cx="7858125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說明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-E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只進行前置處理並把前置處理結果輸出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只編譯不連結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-o &lt;filename&gt;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指定輸出檔案名稱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-S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產生組合語言程式碼檔案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-O0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闢閉所有最佳化選項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-g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編譯結果中加入除錯資訊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-shared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產生共用物件檔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-static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使用靜態連結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啟用對原始碼中的多數編譯警告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fno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-stack-protector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關閉堆疊保護功能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66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931" y="2956446"/>
            <a:ext cx="6478137" cy="945108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b="1" dirty="0">
                <a:solidFill>
                  <a:srgbClr val="FFCC66"/>
                </a:solidFill>
              </a:rPr>
              <a:t>3. Linux ELF </a:t>
            </a:r>
            <a:r>
              <a:rPr lang="zh-TW" altLang="en-US" sz="6000" b="1" dirty="0">
                <a:solidFill>
                  <a:srgbClr val="FFCC66"/>
                </a:solidFill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09360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4611187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ELF (</a:t>
            </a:r>
            <a:r>
              <a:rPr lang="en-US" altLang="zh-TW" b="1" dirty="0" err="1">
                <a:solidFill>
                  <a:srgbClr val="C00000"/>
                </a:solidFill>
              </a:rPr>
              <a:t>Excutable</a:t>
            </a:r>
            <a:r>
              <a:rPr lang="en-US" altLang="zh-TW" b="1" dirty="0">
                <a:solidFill>
                  <a:srgbClr val="C00000"/>
                </a:solidFill>
              </a:rPr>
              <a:t> and Linking Format)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9437914" y="12545"/>
            <a:ext cx="2754085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各種檔案類型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4BAE83D-5973-43F9-BBC1-0A6C44A20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300087"/>
              </p:ext>
            </p:extLst>
          </p:nvPr>
        </p:nvGraphicFramePr>
        <p:xfrm>
          <a:off x="1680397" y="1531841"/>
          <a:ext cx="8831206" cy="4196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9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tx1"/>
                          </a:solidFill>
                        </a:rPr>
                        <a:t>類型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Windows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066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執行檔格式 </a:t>
                      </a:r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Executable 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solidFill>
                            <a:schemeClr val="tx1"/>
                          </a:solidFill>
                        </a:rPr>
                        <a:t>PE ( Portable</a:t>
                      </a:r>
                      <a:r>
                        <a:rPr lang="zh-TW" altLang="en-US" sz="2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100" dirty="0">
                          <a:solidFill>
                            <a:schemeClr val="tx1"/>
                          </a:solidFill>
                        </a:rPr>
                        <a:t>Executable)</a:t>
                      </a:r>
                    </a:p>
                    <a:p>
                      <a:pPr algn="ctr"/>
                      <a:r>
                        <a:rPr lang="en-US" altLang="zh-TW" sz="2100" dirty="0">
                          <a:solidFill>
                            <a:schemeClr val="tx1"/>
                          </a:solidFill>
                        </a:rPr>
                        <a:t>PE+ </a:t>
                      </a:r>
                      <a:endParaRPr lang="zh-TW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100" dirty="0">
                          <a:solidFill>
                            <a:schemeClr val="tx1"/>
                          </a:solidFill>
                        </a:rPr>
                        <a:t>ELF ( Executable Linkable Format </a:t>
                      </a:r>
                      <a:r>
                        <a:rPr lang="zh-TW" altLang="en-US" sz="21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092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目的檔</a:t>
                      </a:r>
                      <a:r>
                        <a:rPr lang="en-US" altLang="zh-TW" sz="1400" b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Object File)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zh-TW" sz="2100" dirty="0" err="1">
                          <a:solidFill>
                            <a:schemeClr val="tx1"/>
                          </a:solidFill>
                        </a:rPr>
                        <a:t>obj</a:t>
                      </a:r>
                      <a:endParaRPr lang="zh-TW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100" dirty="0">
                          <a:solidFill>
                            <a:schemeClr val="tx1"/>
                          </a:solidFill>
                        </a:rPr>
                        <a:t>.o</a:t>
                      </a:r>
                      <a:endParaRPr lang="zh-TW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6554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動態連結程式庫</a:t>
                      </a:r>
                      <a:endParaRPr lang="en-US" altLang="zh-TW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DLL , Dynamic Linking Library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zh-TW" sz="2100" dirty="0" err="1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lang="en-US" altLang="zh-TW" sz="2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100" dirty="0">
                          <a:solidFill>
                            <a:schemeClr val="tx1"/>
                          </a:solidFill>
                        </a:rPr>
                        <a:t>.so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動態共用物件</a:t>
                      </a:r>
                      <a:r>
                        <a:rPr lang="zh-TW" altLang="en-US" sz="2100" dirty="0">
                          <a:solidFill>
                            <a:schemeClr val="tx1"/>
                          </a:solidFill>
                        </a:rPr>
                        <a:t>簡稱</a:t>
                      </a:r>
                      <a:r>
                        <a:rPr lang="zh-TW" altLang="en-US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共用物件</a:t>
                      </a:r>
                    </a:p>
                    <a:p>
                      <a:r>
                        <a:rPr lang="en-US" altLang="zh-TW" sz="2100" dirty="0">
                          <a:solidFill>
                            <a:schemeClr val="tx1"/>
                          </a:solidFill>
                        </a:rPr>
                        <a:t>DSO , Dynamic Shared Objects </a:t>
                      </a:r>
                      <a:endParaRPr lang="zh-TW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255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靜態連結程式庫</a:t>
                      </a:r>
                      <a:endParaRPr lang="en-US" altLang="zh-TW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Static Linking Library 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solidFill>
                            <a:schemeClr val="tx1"/>
                          </a:solidFill>
                        </a:rPr>
                        <a:t>.lib</a:t>
                      </a:r>
                      <a:endParaRPr lang="zh-TW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100" dirty="0">
                          <a:solidFill>
                            <a:schemeClr val="tx1"/>
                          </a:solidFill>
                        </a:rPr>
                        <a:t>.a</a:t>
                      </a:r>
                      <a:endParaRPr lang="zh-TW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695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2168D-0742-425E-9413-46FF4320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" y="0"/>
            <a:ext cx="1672988" cy="863173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E9963D-AFC2-4B3C-AB87-E84C62B0E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4155744"/>
          </a:xfrm>
        </p:spPr>
        <p:txBody>
          <a:bodyPr/>
          <a:lstStyle/>
          <a:p>
            <a:r>
              <a:rPr lang="zh-TW" altLang="en-US" dirty="0"/>
              <a:t>英文：</a:t>
            </a:r>
            <a:r>
              <a:rPr lang="en-US" altLang="zh-TW" dirty="0"/>
              <a:t>Reverse Engineering</a:t>
            </a:r>
          </a:p>
          <a:p>
            <a:r>
              <a:rPr lang="zh-TW" altLang="en-US" dirty="0"/>
              <a:t>就是將一個程式透過包含旁錄、側錄行為、反編譯工具等等的不同方式，去釐清程式背後的行為以及這個程式會達到什麼效果。</a:t>
            </a:r>
            <a:endParaRPr lang="en-US" altLang="zh-TW" dirty="0"/>
          </a:p>
          <a:p>
            <a:r>
              <a:rPr lang="zh-TW" altLang="en-US" dirty="0"/>
              <a:t>會透過晶片領域的方式去思考，將二進位的檔案回推出它是怎麼跑的。</a:t>
            </a:r>
            <a:endParaRPr lang="en-US" altLang="zh-TW" dirty="0"/>
          </a:p>
          <a:p>
            <a:r>
              <a:rPr lang="zh-TW" altLang="en-US" dirty="0"/>
              <a:t>能夠處理：二進位檔案、</a:t>
            </a:r>
            <a:r>
              <a:rPr lang="en-US" altLang="zh-TW" dirty="0"/>
              <a:t>C++</a:t>
            </a:r>
            <a:r>
              <a:rPr lang="zh-TW" altLang="en-US" dirty="0"/>
              <a:t>、</a:t>
            </a:r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/>
              <a:t>.NET</a:t>
            </a:r>
            <a:r>
              <a:rPr lang="zh-TW" altLang="en-US" dirty="0"/>
              <a:t>、</a:t>
            </a:r>
            <a:r>
              <a:rPr lang="en-US" altLang="zh-TW" dirty="0"/>
              <a:t>Node.js </a:t>
            </a:r>
            <a:r>
              <a:rPr lang="zh-TW" altLang="en-US" dirty="0"/>
              <a:t>等等的程式語言。</a:t>
            </a:r>
            <a:endParaRPr lang="en-US" altLang="zh-TW" dirty="0"/>
          </a:p>
          <a:p>
            <a:r>
              <a:rPr lang="zh-TW" altLang="en-US" dirty="0"/>
              <a:t>只要檔案有因為經過編譯變得無法直接解讀，去解析跟逆推這個目標的邏輯都算是逆向工程。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D631965-70AF-4D02-9DF7-CCF4737C9581}"/>
              </a:ext>
            </a:extLst>
          </p:cNvPr>
          <p:cNvSpPr txBox="1"/>
          <p:nvPr/>
        </p:nvSpPr>
        <p:spPr>
          <a:xfrm>
            <a:off x="0" y="6488668"/>
            <a:ext cx="68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https://infosecdecompress.com/posts/ep50_interview_with_aaaddress1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2035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4611187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ELF (</a:t>
            </a:r>
            <a:r>
              <a:rPr lang="en-US" altLang="zh-TW" b="1" dirty="0" err="1">
                <a:solidFill>
                  <a:srgbClr val="C00000"/>
                </a:solidFill>
              </a:rPr>
              <a:t>Excutable</a:t>
            </a:r>
            <a:r>
              <a:rPr lang="en-US" altLang="zh-TW" b="1" dirty="0">
                <a:solidFill>
                  <a:srgbClr val="C00000"/>
                </a:solidFill>
              </a:rPr>
              <a:t> and Linking Format)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7315200" y="12545"/>
            <a:ext cx="4876799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目的檔</a:t>
            </a:r>
            <a:r>
              <a:rPr lang="en-US" altLang="zh-TW" sz="3200" dirty="0"/>
              <a:t>(Object File) </a:t>
            </a:r>
            <a:r>
              <a:rPr lang="zh-TW" altLang="en-US" sz="3200" dirty="0"/>
              <a:t>簡介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FBDFFE-C0D5-4F37-977B-0B5555C646A4}"/>
              </a:ext>
            </a:extLst>
          </p:cNvPr>
          <p:cNvSpPr txBox="1"/>
          <p:nvPr/>
        </p:nvSpPr>
        <p:spPr>
          <a:xfrm>
            <a:off x="1442357" y="1937119"/>
            <a:ext cx="9307286" cy="321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5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/>
              <a:t>目的檔中的內容至少有編譯後的機器指令程式碼、資料。</a:t>
            </a:r>
            <a:endParaRPr lang="en-US" altLang="zh-TW" sz="2400" dirty="0"/>
          </a:p>
          <a:p>
            <a:pPr marL="285750" indent="-285750">
              <a:lnSpc>
                <a:spcPts val="5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/>
              <a:t>除了這些內容以外，目的檔中還包括了連結時所需要的一些資訊，比如符號表、除錯資訊、字串等。</a:t>
            </a:r>
            <a:endParaRPr lang="en-US" altLang="zh-TW" sz="2400" dirty="0"/>
          </a:p>
          <a:p>
            <a:pPr marL="285750" indent="-285750">
              <a:lnSpc>
                <a:spcPts val="5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/>
              <a:t>目的檔按不同的屬性，以“節” </a:t>
            </a:r>
            <a:r>
              <a:rPr lang="en-US" altLang="zh-TW" sz="2400" dirty="0"/>
              <a:t>( Section </a:t>
            </a:r>
            <a:r>
              <a:rPr lang="zh-TW" altLang="en-US" sz="2400" dirty="0"/>
              <a:t>）的形式儲存</a:t>
            </a:r>
            <a:r>
              <a:rPr lang="en-US" altLang="zh-TW" sz="2400" dirty="0"/>
              <a:t>[</a:t>
            </a:r>
            <a:r>
              <a:rPr lang="zh-TW" altLang="en-US" sz="2400" dirty="0"/>
              <a:t>也叫“段”或 區段</a:t>
            </a:r>
            <a:r>
              <a:rPr lang="en-US" altLang="zh-TW" sz="2400" dirty="0"/>
              <a:t>(Segment </a:t>
            </a:r>
            <a:r>
              <a:rPr lang="zh-TW" altLang="en-US" sz="24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931831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4611187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ELF (</a:t>
            </a:r>
            <a:r>
              <a:rPr lang="en-US" altLang="zh-TW" b="1" dirty="0" err="1">
                <a:solidFill>
                  <a:srgbClr val="C00000"/>
                </a:solidFill>
              </a:rPr>
              <a:t>Excutable</a:t>
            </a:r>
            <a:r>
              <a:rPr lang="en-US" altLang="zh-TW" b="1" dirty="0">
                <a:solidFill>
                  <a:srgbClr val="C00000"/>
                </a:solidFill>
              </a:rPr>
              <a:t> and Linking Format)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7119258" y="12545"/>
            <a:ext cx="5072742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目的檔</a:t>
            </a:r>
            <a:r>
              <a:rPr lang="en-US" altLang="zh-TW" sz="3200" dirty="0"/>
              <a:t>(Object File) </a:t>
            </a:r>
            <a:r>
              <a:rPr lang="zh-TW" altLang="en-US" sz="3200" dirty="0"/>
              <a:t>的內容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DB7EB11A-5CAA-4F52-AF68-AFE15420A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2305" y="1336493"/>
            <a:ext cx="7209425" cy="4581697"/>
          </a:xfrm>
          <a:prstGeom prst="rect">
            <a:avLst/>
          </a:prstGeom>
        </p:spPr>
      </p:pic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2B162E90-8BCD-46DC-A638-DF08EA7D9668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1807487" y="6005190"/>
            <a:ext cx="30606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CFD9BAA-BAA0-4467-9384-D4CC0BCBF8C9}"/>
              </a:ext>
            </a:extLst>
          </p:cNvPr>
          <p:cNvSpPr/>
          <p:nvPr/>
        </p:nvSpPr>
        <p:spPr>
          <a:xfrm>
            <a:off x="139336" y="1711234"/>
            <a:ext cx="3642361" cy="414092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45B9109-1E61-45F2-8613-044C8992099C}"/>
              </a:ext>
            </a:extLst>
          </p:cNvPr>
          <p:cNvGrpSpPr/>
          <p:nvPr/>
        </p:nvGrpSpPr>
        <p:grpSpPr>
          <a:xfrm>
            <a:off x="1213120" y="6158220"/>
            <a:ext cx="1494791" cy="417785"/>
            <a:chOff x="320946" y="6244478"/>
            <a:chExt cx="3279140" cy="417785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F0B700F1-A698-45A3-B54E-E42C6D43068D}"/>
                </a:ext>
              </a:extLst>
            </p:cNvPr>
            <p:cNvSpPr/>
            <p:nvPr/>
          </p:nvSpPr>
          <p:spPr>
            <a:xfrm>
              <a:off x="320946" y="6244478"/>
              <a:ext cx="3279140" cy="41288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00C6BB9-85C9-468C-AE33-E9CF7D67CC29}"/>
                </a:ext>
              </a:extLst>
            </p:cNvPr>
            <p:cNvSpPr txBox="1"/>
            <p:nvPr/>
          </p:nvSpPr>
          <p:spPr>
            <a:xfrm>
              <a:off x="378823" y="6292931"/>
              <a:ext cx="3141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C</a:t>
              </a:r>
              <a:r>
                <a:rPr lang="zh-TW" altLang="en-US" dirty="0"/>
                <a:t> 語言程式</a:t>
              </a:r>
            </a:p>
          </p:txBody>
        </p:sp>
      </p:grp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E334267-09D2-4871-B114-D84FBD33FF13}"/>
              </a:ext>
            </a:extLst>
          </p:cNvPr>
          <p:cNvSpPr/>
          <p:nvPr/>
        </p:nvSpPr>
        <p:spPr>
          <a:xfrm>
            <a:off x="5649398" y="2472202"/>
            <a:ext cx="1338943" cy="30678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CCE7372-8FA3-4D08-9721-4DAB227C7836}"/>
              </a:ext>
            </a:extLst>
          </p:cNvPr>
          <p:cNvSpPr txBox="1"/>
          <p:nvPr/>
        </p:nvSpPr>
        <p:spPr>
          <a:xfrm>
            <a:off x="7903028" y="1554446"/>
            <a:ext cx="3865177" cy="1477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ELF 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檔頭描述了整個檔案，包括檔案是否可執行、是靜態連結還是動態連結及入口位址（如果是可執行檔）、目標硬體、目標作業系統等資訊，檔頭還包括一個段表 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Table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75C92C76-FA2E-44D8-A3A4-5302C86114EF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6988341" y="2293110"/>
            <a:ext cx="914687" cy="33248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7625949-C750-4875-BD08-316A582842D1}"/>
              </a:ext>
            </a:extLst>
          </p:cNvPr>
          <p:cNvSpPr/>
          <p:nvPr/>
        </p:nvSpPr>
        <p:spPr>
          <a:xfrm>
            <a:off x="5671172" y="3089556"/>
            <a:ext cx="1338943" cy="30678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93167E4-D038-4FBE-9259-A032F9ACBF2C}"/>
              </a:ext>
            </a:extLst>
          </p:cNvPr>
          <p:cNvSpPr txBox="1"/>
          <p:nvPr/>
        </p:nvSpPr>
        <p:spPr>
          <a:xfrm>
            <a:off x="7903027" y="3118819"/>
            <a:ext cx="3865177" cy="923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程式原始碼編譯後的機器指令常被放在程式區 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Section 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，程式碼區常見的名稱有“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.code”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或“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.text”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0F084756-6CC7-453C-B725-921E19A2D461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7010115" y="3242951"/>
            <a:ext cx="892912" cy="337533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1E1A618D-9D99-4617-87F8-6E2F294E5880}"/>
              </a:ext>
            </a:extLst>
          </p:cNvPr>
          <p:cNvSpPr/>
          <p:nvPr/>
        </p:nvSpPr>
        <p:spPr>
          <a:xfrm>
            <a:off x="5671172" y="3848724"/>
            <a:ext cx="1338943" cy="30678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597FE83-495E-4206-9E42-F13B4C13D594}"/>
              </a:ext>
            </a:extLst>
          </p:cNvPr>
          <p:cNvSpPr txBox="1"/>
          <p:nvPr/>
        </p:nvSpPr>
        <p:spPr>
          <a:xfrm>
            <a:off x="7903026" y="4123730"/>
            <a:ext cx="3865177" cy="923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全域變數和區域靜態變數資料經常放在資料區段 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，資料區段的一般名稱都叫“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.data”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6C7E12E8-A065-4B25-8EE9-9911A2226EB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7010115" y="4002119"/>
            <a:ext cx="892911" cy="583276"/>
          </a:xfrm>
          <a:prstGeom prst="bentConnector3">
            <a:avLst>
              <a:gd name="adj1" fmla="val 6828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872C042A-B930-496E-A225-F8CEF6B462F2}"/>
              </a:ext>
            </a:extLst>
          </p:cNvPr>
          <p:cNvSpPr/>
          <p:nvPr/>
        </p:nvSpPr>
        <p:spPr>
          <a:xfrm>
            <a:off x="5671172" y="4509501"/>
            <a:ext cx="1338943" cy="30678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33C5534-FE2E-4961-9853-3ADBCD4D875B}"/>
              </a:ext>
            </a:extLst>
          </p:cNvPr>
          <p:cNvSpPr txBox="1"/>
          <p:nvPr/>
        </p:nvSpPr>
        <p:spPr>
          <a:xfrm>
            <a:off x="7903026" y="5128641"/>
            <a:ext cx="3865177" cy="12003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未初始化的全域變數和區域靜態變數一般放在一個叫 </a:t>
            </a:r>
            <a:r>
              <a:rPr lang="en-US" altLang="zh-TW" sz="1800" dirty="0"/>
              <a:t>.</a:t>
            </a:r>
            <a:r>
              <a:rPr lang="en-US" altLang="zh-TW" sz="1800" dirty="0" err="1"/>
              <a:t>bss</a:t>
            </a:r>
            <a:r>
              <a:rPr lang="en-US" altLang="zh-TW" sz="1800" dirty="0"/>
              <a:t> </a:t>
            </a:r>
            <a:r>
              <a:rPr lang="zh-TW" altLang="en-US" sz="1800" dirty="0"/>
              <a:t>的區段段。</a:t>
            </a:r>
            <a:endParaRPr lang="en-US" altLang="zh-TW" sz="1800" dirty="0"/>
          </a:p>
          <a:p>
            <a:r>
              <a:rPr lang="en-US" altLang="zh-TW" sz="1800" dirty="0"/>
              <a:t>.</a:t>
            </a:r>
            <a:r>
              <a:rPr lang="en-US" altLang="zh-TW" sz="1800" dirty="0" err="1"/>
              <a:t>bss</a:t>
            </a:r>
            <a:r>
              <a:rPr lang="zh-TW" altLang="en-US" sz="1800" dirty="0"/>
              <a:t>段只是預留位置而已，它並沒有內容，所以它在檔案中也不佔空間。</a:t>
            </a:r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8E55E14A-F5E4-4B6A-85E9-376296CC55C5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7010115" y="4662896"/>
            <a:ext cx="892911" cy="106591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33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4611187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ELF (</a:t>
            </a:r>
            <a:r>
              <a:rPr lang="en-US" altLang="zh-TW" b="1" dirty="0" err="1">
                <a:solidFill>
                  <a:srgbClr val="C00000"/>
                </a:solidFill>
              </a:rPr>
              <a:t>Excutable</a:t>
            </a:r>
            <a:r>
              <a:rPr lang="en-US" altLang="zh-TW" b="1" dirty="0">
                <a:solidFill>
                  <a:srgbClr val="C00000"/>
                </a:solidFill>
              </a:rPr>
              <a:t> and Linking Format)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8177350" y="12545"/>
            <a:ext cx="4014650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ELF</a:t>
            </a:r>
            <a:r>
              <a:rPr lang="zh-TW" altLang="en-US" sz="3200" dirty="0"/>
              <a:t> </a:t>
            </a:r>
            <a:r>
              <a:rPr lang="en-US" altLang="zh-TW" sz="3200" dirty="0"/>
              <a:t>Object File </a:t>
            </a:r>
            <a:r>
              <a:rPr lang="zh-TW" altLang="en-US" sz="3200" dirty="0"/>
              <a:t>介紹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31F2D46-B1C8-4410-BAF1-3E70301C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634" y="2344148"/>
            <a:ext cx="5904411" cy="2901543"/>
          </a:xfrm>
        </p:spPr>
        <p:txBody>
          <a:bodyPr>
            <a:normAutofit/>
          </a:bodyPr>
          <a:lstStyle/>
          <a:p>
            <a:r>
              <a:rPr lang="en-US" altLang="zh-TW" dirty="0"/>
              <a:t>ELF</a:t>
            </a:r>
            <a:r>
              <a:rPr lang="zh-TW" altLang="en-US" dirty="0"/>
              <a:t>是 </a:t>
            </a:r>
            <a:r>
              <a:rPr lang="en-US" altLang="zh-TW" dirty="0"/>
              <a:t>object file </a:t>
            </a:r>
            <a:r>
              <a:rPr lang="zh-TW" altLang="en-US" dirty="0"/>
              <a:t>的檔案格式，其主要結構是以 </a:t>
            </a:r>
            <a:r>
              <a:rPr lang="en-US" altLang="zh-TW" dirty="0"/>
              <a:t>section</a:t>
            </a:r>
            <a:r>
              <a:rPr lang="zh-TW" altLang="en-US" dirty="0"/>
              <a:t>（節區）為主</a:t>
            </a:r>
          </a:p>
          <a:p>
            <a:r>
              <a:rPr lang="en-US" altLang="zh-TW" dirty="0"/>
              <a:t>Object file </a:t>
            </a:r>
            <a:r>
              <a:rPr lang="zh-TW" altLang="en-US" dirty="0"/>
              <a:t>主要有 </a:t>
            </a:r>
            <a:r>
              <a:rPr lang="en-US" altLang="zh-TW" dirty="0"/>
              <a:t>3 </a:t>
            </a:r>
            <a:r>
              <a:rPr lang="zh-TW" altLang="en-US" dirty="0"/>
              <a:t>種類別：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relocatable file(</a:t>
            </a:r>
            <a:r>
              <a:rPr lang="zh-TW" altLang="en-US" dirty="0"/>
              <a:t>副檔名為 </a:t>
            </a:r>
            <a:r>
              <a:rPr lang="en-US" altLang="zh-TW" dirty="0"/>
              <a:t>.o 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executable file(</a:t>
            </a:r>
            <a:r>
              <a:rPr lang="en-US" altLang="zh-TW" dirty="0" err="1"/>
              <a:t>a.out</a:t>
            </a:r>
            <a:r>
              <a:rPr lang="en-US" altLang="zh-TW" dirty="0"/>
              <a:t> </a:t>
            </a:r>
            <a:r>
              <a:rPr lang="zh-TW" altLang="en-US" dirty="0"/>
              <a:t>檔案等</a:t>
            </a:r>
            <a:r>
              <a:rPr lang="en-US" altLang="zh-TW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shared object file(</a:t>
            </a:r>
            <a:r>
              <a:rPr lang="zh-TW" altLang="en-US" dirty="0"/>
              <a:t>副檔名為 *</a:t>
            </a:r>
            <a:r>
              <a:rPr lang="en-US" altLang="zh-TW" dirty="0"/>
              <a:t>.so</a:t>
            </a:r>
            <a:r>
              <a:rPr lang="zh-TW" altLang="en-US" dirty="0"/>
              <a:t>（</a:t>
            </a:r>
            <a:r>
              <a:rPr lang="en-US" altLang="zh-TW" dirty="0"/>
              <a:t>shared libraries</a:t>
            </a:r>
            <a:r>
              <a:rPr lang="zh-TW" altLang="en-US" dirty="0"/>
              <a:t>）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graphicFrame>
        <p:nvGraphicFramePr>
          <p:cNvPr id="24" name="Table 19">
            <a:extLst>
              <a:ext uri="{FF2B5EF4-FFF2-40B4-BE49-F238E27FC236}">
                <a16:creationId xmlns:a16="http://schemas.microsoft.com/office/drawing/2014/main" id="{909ACB1A-0A5B-49C7-9490-50C5E7B55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29699"/>
              </p:ext>
            </p:extLst>
          </p:nvPr>
        </p:nvGraphicFramePr>
        <p:xfrm>
          <a:off x="8058853" y="947056"/>
          <a:ext cx="2676058" cy="5538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4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ELF </a:t>
                      </a:r>
                      <a:r>
                        <a:rPr kumimoji="0" lang="en-I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header</a:t>
                      </a: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zh-TW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標頭檔</a:t>
                      </a: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4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Program header table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4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.text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4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.data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4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.rodata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4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.bss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4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.sym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64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.rel.text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64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.rel.data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64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.rel.rodata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64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.line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64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.debug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564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.strtab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64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Section header table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472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4611187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ELF (</a:t>
            </a:r>
            <a:r>
              <a:rPr lang="en-US" altLang="zh-TW" b="1" dirty="0" err="1">
                <a:solidFill>
                  <a:srgbClr val="C00000"/>
                </a:solidFill>
              </a:rPr>
              <a:t>Excutable</a:t>
            </a:r>
            <a:r>
              <a:rPr lang="en-US" altLang="zh-TW" b="1" dirty="0">
                <a:solidFill>
                  <a:srgbClr val="C00000"/>
                </a:solidFill>
              </a:rPr>
              <a:t> and Linking Format)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5884817" y="12545"/>
            <a:ext cx="6307183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可重定位的目的檔</a:t>
            </a:r>
            <a:r>
              <a:rPr lang="en-US" altLang="zh-TW" sz="3200" dirty="0"/>
              <a:t>(Relocatable file)</a:t>
            </a:r>
            <a:endParaRPr lang="zh-TW" altLang="en-US" sz="32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0498CA1-9948-4C9E-8DF8-2DE7F2CB7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68" y="2147250"/>
            <a:ext cx="10833463" cy="3188927"/>
          </a:xfrm>
        </p:spPr>
        <p:txBody>
          <a:bodyPr>
            <a:normAutofit/>
          </a:bodyPr>
          <a:lstStyle/>
          <a:p>
            <a:r>
              <a:rPr lang="en-US" altLang="zh-TW" dirty="0"/>
              <a:t>This type of object file contains data and code that can be </a:t>
            </a:r>
            <a:r>
              <a:rPr lang="en-US" altLang="zh-TW" dirty="0">
                <a:solidFill>
                  <a:srgbClr val="FF0000"/>
                </a:solidFill>
              </a:rPr>
              <a:t>linked</a:t>
            </a:r>
            <a:r>
              <a:rPr lang="en-US" altLang="zh-TW" dirty="0"/>
              <a:t> together with other relocatable files to produce an </a:t>
            </a:r>
            <a:r>
              <a:rPr lang="en-US" altLang="zh-TW" dirty="0">
                <a:solidFill>
                  <a:schemeClr val="accent6"/>
                </a:solidFill>
              </a:rPr>
              <a:t>executable binary or a shared object file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A relocatable file is same as the </a:t>
            </a:r>
            <a:r>
              <a:rPr lang="en-US" altLang="zh-TW" dirty="0">
                <a:solidFill>
                  <a:srgbClr val="FF0000"/>
                </a:solidFill>
              </a:rPr>
              <a:t>.o</a:t>
            </a:r>
            <a:r>
              <a:rPr lang="en-US" altLang="zh-TW" dirty="0"/>
              <a:t> file produced when we compile a code in the following way</a:t>
            </a:r>
          </a:p>
          <a:p>
            <a:pPr lvl="1"/>
            <a:r>
              <a:rPr lang="it-IT" altLang="zh-TW" dirty="0"/>
              <a:t>gcc -Wall -c test.c -o test.</a:t>
            </a:r>
            <a:r>
              <a:rPr lang="it-IT" altLang="zh-TW" dirty="0">
                <a:solidFill>
                  <a:srgbClr val="FF0000"/>
                </a:solidFill>
              </a:rPr>
              <a:t>o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/>
              <a:t>test.o</a:t>
            </a:r>
            <a:r>
              <a:rPr lang="en-US" altLang="zh-TW" dirty="0"/>
              <a:t> produced after the operation above would be a relocatable file.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630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4611187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ELF (</a:t>
            </a:r>
            <a:r>
              <a:rPr lang="en-US" altLang="zh-TW" b="1" dirty="0" err="1">
                <a:solidFill>
                  <a:srgbClr val="C00000"/>
                </a:solidFill>
              </a:rPr>
              <a:t>Excutable</a:t>
            </a:r>
            <a:r>
              <a:rPr lang="en-US" altLang="zh-TW" b="1" dirty="0">
                <a:solidFill>
                  <a:srgbClr val="C00000"/>
                </a:solidFill>
              </a:rPr>
              <a:t> and Linking Format)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5303521" y="12545"/>
            <a:ext cx="6888480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可被共用的目的檔</a:t>
            </a:r>
            <a:r>
              <a:rPr lang="en-US" altLang="zh-TW" sz="3200" dirty="0"/>
              <a:t>(Shared Object File)</a:t>
            </a:r>
            <a:endParaRPr lang="zh-TW" altLang="en-US" sz="32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49C1F5-FEFF-4F64-801F-28652FAB3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785"/>
            <a:ext cx="10515600" cy="3869781"/>
          </a:xfrm>
        </p:spPr>
        <p:txBody>
          <a:bodyPr/>
          <a:lstStyle/>
          <a:p>
            <a:r>
              <a:rPr lang="en-US" altLang="zh-TW" dirty="0"/>
              <a:t>This type of object file is used by the dynamic linker to combine it with the executable and / or other shared object files to create a complete process image. </a:t>
            </a:r>
          </a:p>
          <a:p>
            <a:r>
              <a:rPr lang="en-US" altLang="zh-TW" dirty="0"/>
              <a:t>A shared object file is same as the .so file produced when the code is compiled with the </a:t>
            </a:r>
            <a:r>
              <a:rPr lang="en-US" altLang="zh-TW" dirty="0">
                <a:solidFill>
                  <a:schemeClr val="accent6"/>
                </a:solidFill>
              </a:rPr>
              <a:t>-</a:t>
            </a:r>
            <a:r>
              <a:rPr lang="en-US" altLang="zh-TW" dirty="0" err="1">
                <a:solidFill>
                  <a:schemeClr val="accent6"/>
                </a:solidFill>
              </a:rPr>
              <a:t>fPIC</a:t>
            </a:r>
            <a:r>
              <a:rPr lang="en-US" altLang="zh-TW" dirty="0"/>
              <a:t> flag in the following way </a:t>
            </a:r>
          </a:p>
          <a:p>
            <a:pPr lvl="1"/>
            <a:r>
              <a:rPr lang="en-US" altLang="zh-TW" dirty="0" err="1"/>
              <a:t>gcc</a:t>
            </a:r>
            <a:r>
              <a:rPr lang="en-US" altLang="zh-TW" dirty="0"/>
              <a:t> -c -Wall -</a:t>
            </a:r>
            <a:r>
              <a:rPr lang="en-US" altLang="zh-TW" dirty="0" err="1"/>
              <a:t>Werror</a:t>
            </a:r>
            <a:r>
              <a:rPr lang="en-US" altLang="zh-TW" dirty="0"/>
              <a:t> -</a:t>
            </a:r>
            <a:r>
              <a:rPr lang="en-US" altLang="zh-TW" dirty="0" err="1"/>
              <a:t>fPIC</a:t>
            </a:r>
            <a:r>
              <a:rPr lang="en-US" altLang="zh-TW" dirty="0"/>
              <a:t> </a:t>
            </a:r>
            <a:r>
              <a:rPr lang="en-US" altLang="zh-TW" dirty="0" err="1"/>
              <a:t>shared.c</a:t>
            </a:r>
            <a:endParaRPr lang="en-US" altLang="zh-TW" dirty="0"/>
          </a:p>
          <a:p>
            <a:pPr lvl="1"/>
            <a:r>
              <a:rPr lang="en-US" altLang="zh-TW" dirty="0" err="1"/>
              <a:t>gcc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-shared</a:t>
            </a:r>
            <a:r>
              <a:rPr lang="en-US" altLang="zh-TW" dirty="0"/>
              <a:t> -o </a:t>
            </a:r>
            <a:r>
              <a:rPr lang="en-US" altLang="zh-TW" dirty="0">
                <a:solidFill>
                  <a:srgbClr val="FF0000"/>
                </a:solidFill>
              </a:rPr>
              <a:t>lib</a:t>
            </a:r>
            <a:r>
              <a:rPr lang="en-US" altLang="zh-TW" dirty="0"/>
              <a:t>shared.</a:t>
            </a:r>
            <a:r>
              <a:rPr lang="en-US" altLang="zh-TW" dirty="0">
                <a:solidFill>
                  <a:srgbClr val="FF0000"/>
                </a:solidFill>
              </a:rPr>
              <a:t>so</a:t>
            </a:r>
            <a:r>
              <a:rPr lang="en-US" altLang="zh-TW" dirty="0"/>
              <a:t> </a:t>
            </a:r>
            <a:r>
              <a:rPr lang="en-US" altLang="zh-TW" dirty="0" err="1"/>
              <a:t>shared.o</a:t>
            </a:r>
            <a:endParaRPr lang="en-US" altLang="zh-TW" dirty="0"/>
          </a:p>
          <a:p>
            <a:r>
              <a:rPr lang="en-US" altLang="zh-TW" dirty="0"/>
              <a:t>After the above two commands are done, a shared object file libshared.so is produced as output.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763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4611187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ELF (</a:t>
            </a:r>
            <a:r>
              <a:rPr lang="en-US" altLang="zh-TW" b="1" dirty="0" err="1">
                <a:solidFill>
                  <a:srgbClr val="C00000"/>
                </a:solidFill>
              </a:rPr>
              <a:t>Excutable</a:t>
            </a:r>
            <a:r>
              <a:rPr lang="en-US" altLang="zh-TW" b="1" dirty="0">
                <a:solidFill>
                  <a:srgbClr val="C00000"/>
                </a:solidFill>
              </a:rPr>
              <a:t> and Linking Format)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9993085" y="12545"/>
            <a:ext cx="2198915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File Layout</a:t>
            </a:r>
            <a:endParaRPr lang="zh-TW" altLang="en-US" sz="32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49C1F5-FEFF-4F64-801F-28652FAB3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40" y="1809207"/>
            <a:ext cx="6211389" cy="409520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Each ELF file is made up of </a:t>
            </a:r>
            <a:r>
              <a:rPr lang="en-US" altLang="zh-TW" sz="2400" dirty="0">
                <a:solidFill>
                  <a:srgbClr val="FF0000"/>
                </a:solidFill>
              </a:rPr>
              <a:t>one ELF header</a:t>
            </a:r>
            <a:r>
              <a:rPr lang="en-US" altLang="zh-TW" sz="2400" dirty="0"/>
              <a:t>, followed by file data. </a:t>
            </a:r>
          </a:p>
          <a:p>
            <a:r>
              <a:rPr lang="en-US" altLang="zh-TW" sz="2400" dirty="0"/>
              <a:t>The file data can include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/>
              <a:t>Program header table, describing zero or more segments.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/>
              <a:t>Section header table, describing zero or more sections.</a:t>
            </a:r>
          </a:p>
          <a:p>
            <a:r>
              <a:rPr lang="en-US" altLang="zh-TW" sz="2400" dirty="0"/>
              <a:t>The segments contain information that is necessary for </a:t>
            </a:r>
            <a:r>
              <a:rPr lang="en-US" altLang="zh-TW" sz="2400" dirty="0">
                <a:solidFill>
                  <a:srgbClr val="FF0000"/>
                </a:solidFill>
              </a:rPr>
              <a:t>runtime execution</a:t>
            </a:r>
            <a:r>
              <a:rPr lang="en-US" altLang="zh-TW" sz="2400" dirty="0"/>
              <a:t> of the file.</a:t>
            </a:r>
          </a:p>
          <a:p>
            <a:r>
              <a:rPr lang="en-US" altLang="zh-TW" sz="2400" dirty="0"/>
              <a:t>The sections contain important data for </a:t>
            </a:r>
            <a:r>
              <a:rPr lang="en-US" altLang="zh-TW" sz="2400" dirty="0">
                <a:solidFill>
                  <a:srgbClr val="FF0000"/>
                </a:solidFill>
              </a:rPr>
              <a:t>linking and relocation</a:t>
            </a:r>
            <a:r>
              <a:rPr lang="en-US" altLang="zh-TW" sz="2400" dirty="0"/>
              <a:t>.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48B1F0-73D9-4234-9FED-740641550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42363"/>
              </p:ext>
            </p:extLst>
          </p:nvPr>
        </p:nvGraphicFramePr>
        <p:xfrm>
          <a:off x="8222652" y="901337"/>
          <a:ext cx="2676058" cy="562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6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ELF header(</a:t>
                      </a:r>
                      <a:r>
                        <a:rPr kumimoji="0" lang="zh-TW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標頭檔</a:t>
                      </a: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Program header table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.text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.data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.rodata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.bss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.sym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.rel.text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.rel.data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.rel.rodata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.line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.debug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.strtab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Section header table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171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4611187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ELF (</a:t>
            </a:r>
            <a:r>
              <a:rPr lang="en-US" altLang="zh-TW" b="1" dirty="0" err="1">
                <a:solidFill>
                  <a:srgbClr val="C00000"/>
                </a:solidFill>
              </a:rPr>
              <a:t>Excutable</a:t>
            </a:r>
            <a:r>
              <a:rPr lang="en-US" altLang="zh-TW" b="1" dirty="0">
                <a:solidFill>
                  <a:srgbClr val="C00000"/>
                </a:solidFill>
              </a:rPr>
              <a:t> and Linking Format)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6230983" y="12545"/>
            <a:ext cx="5961017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Execution View </a:t>
            </a:r>
            <a:r>
              <a:rPr lang="en-US" altLang="zh-TW" sz="3200" dirty="0" err="1"/>
              <a:t>v.s</a:t>
            </a:r>
            <a:r>
              <a:rPr lang="en-US" altLang="zh-TW" sz="3200" dirty="0"/>
              <a:t>. Linking View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1C31B4D-430C-42F3-A78F-4E0809BC3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44509"/>
              </p:ext>
            </p:extLst>
          </p:nvPr>
        </p:nvGraphicFramePr>
        <p:xfrm>
          <a:off x="2098383" y="1886806"/>
          <a:ext cx="2722002" cy="396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ELF header(</a:t>
                      </a:r>
                      <a:r>
                        <a:rPr kumimoji="0" lang="zh-TW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標頭檔</a:t>
                      </a: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Program header table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Optional</a:t>
                      </a: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可選擇</a:t>
                      </a:r>
                      <a:endParaRPr kumimoji="0" lang="en-I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AR PL KaitiM GB" charset="0"/>
                        <a:cs typeface="Times New Roman" pitchFamily="18" charset="0"/>
                      </a:endParaRP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Section</a:t>
                      </a:r>
                      <a:r>
                        <a:rPr kumimoji="0" lang="en-IN" altLang="zh-TW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1</a:t>
                      </a:r>
                      <a:endParaRPr kumimoji="0" lang="en-I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AR PL KaitiM GB" charset="0"/>
                        <a:cs typeface="Times New Roman" pitchFamily="18" charset="0"/>
                      </a:endParaRP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/>
                      </a:pPr>
                      <a:r>
                        <a:rPr kumimoji="0" lang="en-IN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Section</a:t>
                      </a:r>
                      <a:r>
                        <a:rPr kumimoji="0" lang="en-IN" altLang="zh-TW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…….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…….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……..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/>
                      </a:pPr>
                      <a:r>
                        <a:rPr kumimoji="0" lang="en-IN" altLang="zh-TW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Section</a:t>
                      </a:r>
                      <a:r>
                        <a:rPr kumimoji="0" lang="en-IN" altLang="zh-TW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N</a:t>
                      </a:r>
                      <a:endParaRPr kumimoji="0" lang="en-IN" altLang="zh-TW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AR PL KaitiM GB" charset="0"/>
                        <a:cs typeface="Times New Roman" pitchFamily="18" charset="0"/>
                      </a:endParaRP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Section header table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02D986F-86DB-465A-BB28-B919A9E41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17727"/>
              </p:ext>
            </p:extLst>
          </p:nvPr>
        </p:nvGraphicFramePr>
        <p:xfrm>
          <a:off x="7371615" y="1583492"/>
          <a:ext cx="2676058" cy="382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15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ELF header(</a:t>
                      </a:r>
                      <a:r>
                        <a:rPr kumimoji="0" lang="zh-TW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標頭檔</a:t>
                      </a: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1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Program header table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1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/>
                      </a:pPr>
                      <a:r>
                        <a:rPr kumimoji="0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Segment 1</a:t>
                      </a:r>
                      <a:endParaRPr kumimoji="0" lang="en-IN" altLang="zh-TW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AR PL KaitiM GB" charset="0"/>
                        <a:cs typeface="Times New Roman" pitchFamily="18" charset="0"/>
                      </a:endParaRP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4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/>
                      </a:pPr>
                      <a:r>
                        <a:rPr kumimoji="0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Segment 2</a:t>
                      </a:r>
                      <a:endParaRPr kumimoji="0" lang="en-IN" altLang="zh-TW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AR PL KaitiM GB" charset="0"/>
                        <a:cs typeface="Times New Roman" pitchFamily="18" charset="0"/>
                      </a:endParaRP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93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…………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017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/>
                      </a:pPr>
                      <a:r>
                        <a:rPr kumimoji="0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segment </a:t>
                      </a:r>
                      <a:r>
                        <a:rPr kumimoji="0" lang="en-IN" altLang="zh-TW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06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en-I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Section header table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/>
                      </a:pPr>
                      <a:r>
                        <a:rPr kumimoji="0" lang="en-IN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Optional</a:t>
                      </a: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AR PL KaitiM GB" charset="0"/>
                          <a:cs typeface="Times New Roman" pitchFamily="18" charset="0"/>
                        </a:rPr>
                        <a:t>可選擇</a:t>
                      </a:r>
                      <a:endParaRPr kumimoji="0" lang="en-IN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AR PL KaitiM GB" charset="0"/>
                        <a:cs typeface="Times New Roman" pitchFamily="18" charset="0"/>
                      </a:endParaRPr>
                    </a:p>
                  </a:txBody>
                  <a:tcPr marL="0" marR="0" marT="1940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34D56FA-E504-44E0-92DE-7AD624C2A078}"/>
              </a:ext>
            </a:extLst>
          </p:cNvPr>
          <p:cNvSpPr txBox="1"/>
          <p:nvPr/>
        </p:nvSpPr>
        <p:spPr>
          <a:xfrm>
            <a:off x="2023367" y="1311544"/>
            <a:ext cx="2872034" cy="400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Linking View (</a:t>
            </a:r>
            <a:r>
              <a:rPr lang="zh-TW" altLang="en-US" sz="2000" dirty="0"/>
              <a:t>執行觀點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4918DA7-AC29-449D-93C8-5469D8AB6760}"/>
              </a:ext>
            </a:extLst>
          </p:cNvPr>
          <p:cNvSpPr txBox="1"/>
          <p:nvPr/>
        </p:nvSpPr>
        <p:spPr>
          <a:xfrm>
            <a:off x="7147455" y="1111489"/>
            <a:ext cx="3124377" cy="400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Execution View (</a:t>
            </a:r>
            <a:r>
              <a:rPr lang="zh-TW" altLang="en-US" sz="2000" dirty="0"/>
              <a:t>執行觀點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33FA53-BDA2-491B-A0CD-B26350E0FEBB}"/>
              </a:ext>
            </a:extLst>
          </p:cNvPr>
          <p:cNvSpPr txBox="1"/>
          <p:nvPr/>
        </p:nvSpPr>
        <p:spPr>
          <a:xfrm>
            <a:off x="2217724" y="5984879"/>
            <a:ext cx="2483319" cy="707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Relocatable </a:t>
            </a:r>
            <a:r>
              <a:rPr lang="en-US" altLang="zh-TW" sz="2000" dirty="0">
                <a:solidFill>
                  <a:srgbClr val="FF0000"/>
                </a:solidFill>
              </a:rPr>
              <a:t>file</a:t>
            </a:r>
          </a:p>
          <a:p>
            <a:pPr algn="ctr"/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可重定位的</a:t>
            </a:r>
            <a:r>
              <a:rPr lang="zh-TW" altLang="en-US" sz="2000" dirty="0">
                <a:solidFill>
                  <a:srgbClr val="FF0000"/>
                </a:solidFill>
              </a:rPr>
              <a:t>目的檔</a:t>
            </a:r>
            <a:r>
              <a:rPr lang="en-US" altLang="zh-TW" sz="2000" dirty="0"/>
              <a:t>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C483460-F848-47B7-A07B-FB63B6EB219E}"/>
              </a:ext>
            </a:extLst>
          </p:cNvPr>
          <p:cNvSpPr txBox="1"/>
          <p:nvPr/>
        </p:nvSpPr>
        <p:spPr>
          <a:xfrm>
            <a:off x="7215242" y="5498643"/>
            <a:ext cx="2988801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Executable file(</a:t>
            </a:r>
            <a:r>
              <a:rPr lang="zh-TW" altLang="en-US" sz="2000" dirty="0"/>
              <a:t>可執行檔</a:t>
            </a:r>
            <a:r>
              <a:rPr lang="en-US" altLang="zh-TW" sz="2000" dirty="0"/>
              <a:t>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A44069-BE4F-43D0-A09E-A3EA684851EA}"/>
              </a:ext>
            </a:extLst>
          </p:cNvPr>
          <p:cNvSpPr txBox="1"/>
          <p:nvPr/>
        </p:nvSpPr>
        <p:spPr>
          <a:xfrm>
            <a:off x="7215242" y="5984879"/>
            <a:ext cx="2988801" cy="707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Shared object file</a:t>
            </a:r>
          </a:p>
          <a:p>
            <a:pPr algn="ctr"/>
            <a:r>
              <a:rPr lang="en-US" altLang="zh-TW" sz="2000" dirty="0"/>
              <a:t>(</a:t>
            </a:r>
            <a:r>
              <a:rPr lang="zh-TW" altLang="en-US" sz="2000" dirty="0"/>
              <a:t>可被共用的目的檔</a:t>
            </a:r>
            <a:r>
              <a:rPr lang="en-US" altLang="zh-TW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8370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4611187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ELF (</a:t>
            </a:r>
            <a:r>
              <a:rPr lang="en-US" altLang="zh-TW" b="1" dirty="0" err="1">
                <a:solidFill>
                  <a:srgbClr val="C00000"/>
                </a:solidFill>
              </a:rPr>
              <a:t>Excutable</a:t>
            </a:r>
            <a:r>
              <a:rPr lang="en-US" altLang="zh-TW" b="1" dirty="0">
                <a:solidFill>
                  <a:srgbClr val="C00000"/>
                </a:solidFill>
              </a:rPr>
              <a:t> and Linking Format)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6230983" y="12545"/>
            <a:ext cx="5961017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Execution View </a:t>
            </a:r>
            <a:r>
              <a:rPr lang="en-US" altLang="zh-TW" sz="3200" dirty="0" err="1"/>
              <a:t>v.s</a:t>
            </a:r>
            <a:r>
              <a:rPr lang="en-US" altLang="zh-TW" sz="3200" dirty="0"/>
              <a:t>. Linking View</a:t>
            </a:r>
          </a:p>
        </p:txBody>
      </p:sp>
      <p:pic>
        <p:nvPicPr>
          <p:cNvPr id="15" name="內容版面配置區 3">
            <a:extLst>
              <a:ext uri="{FF2B5EF4-FFF2-40B4-BE49-F238E27FC236}">
                <a16:creationId xmlns:a16="http://schemas.microsoft.com/office/drawing/2014/main" id="{FAD6D910-DEA8-48AD-9BE6-2F4EAF29E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681051" y="1325879"/>
            <a:ext cx="6829898" cy="53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46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3442061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ELF</a:t>
            </a:r>
            <a:r>
              <a:rPr lang="zh-TW" altLang="en-US" b="1" dirty="0">
                <a:solidFill>
                  <a:srgbClr val="C0000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Analysis </a:t>
            </a:r>
            <a:r>
              <a:rPr lang="en-US" altLang="zh-TW" b="1" dirty="0" err="1">
                <a:solidFill>
                  <a:srgbClr val="C00000"/>
                </a:solidFill>
              </a:rPr>
              <a:t>Ussing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b="1" dirty="0" err="1">
                <a:solidFill>
                  <a:srgbClr val="C00000"/>
                </a:solidFill>
              </a:rPr>
              <a:t>readelf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5878287" y="12545"/>
            <a:ext cx="6313714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ELF</a:t>
            </a:r>
            <a:r>
              <a:rPr lang="zh-TW" altLang="en-US" sz="3200" dirty="0"/>
              <a:t>分析工具：</a:t>
            </a:r>
            <a:r>
              <a:rPr lang="en-US" altLang="zh-TW" sz="3200" dirty="0" err="1"/>
              <a:t>objdump</a:t>
            </a:r>
            <a:r>
              <a:rPr lang="en-US" altLang="zh-TW" sz="3200" dirty="0"/>
              <a:t> vs </a:t>
            </a:r>
            <a:r>
              <a:rPr lang="en-US" altLang="zh-TW" sz="3200" dirty="0" err="1"/>
              <a:t>readelf</a:t>
            </a:r>
            <a:endParaRPr lang="en-US" altLang="zh-TW" sz="32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E137DC6-5201-491A-9684-70466BE7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141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3442061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ELF</a:t>
            </a:r>
            <a:r>
              <a:rPr lang="zh-TW" altLang="en-US" b="1" dirty="0">
                <a:solidFill>
                  <a:srgbClr val="C0000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Analysis </a:t>
            </a:r>
            <a:r>
              <a:rPr lang="en-US" altLang="zh-TW" b="1" dirty="0" err="1">
                <a:solidFill>
                  <a:srgbClr val="C00000"/>
                </a:solidFill>
              </a:rPr>
              <a:t>Ussing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b="1" dirty="0" err="1">
                <a:solidFill>
                  <a:srgbClr val="C00000"/>
                </a:solidFill>
              </a:rPr>
              <a:t>readelf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9072155" y="12545"/>
            <a:ext cx="3119846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查看</a:t>
            </a:r>
            <a:r>
              <a:rPr lang="en-US" altLang="zh-TW" sz="3200" dirty="0"/>
              <a:t>ELF header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E137DC6-5201-491A-9684-70466BE7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6939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84" y="2587981"/>
            <a:ext cx="11398431" cy="1682038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>
                <a:solidFill>
                  <a:srgbClr val="FFCC66"/>
                </a:solidFill>
              </a:rPr>
              <a:t>2. Linux C </a:t>
            </a:r>
            <a:r>
              <a:rPr lang="zh-TW" altLang="en-US" sz="6000" b="1" dirty="0">
                <a:solidFill>
                  <a:srgbClr val="FFCC66"/>
                </a:solidFill>
              </a:rPr>
              <a:t>程式開發：編譯與組譯</a:t>
            </a:r>
          </a:p>
        </p:txBody>
      </p:sp>
    </p:spTree>
    <p:extLst>
      <p:ext uri="{BB962C8B-B14F-4D97-AF65-F5344CB8AC3E}">
        <p14:creationId xmlns:p14="http://schemas.microsoft.com/office/powerpoint/2010/main" val="27708868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3442061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ELF</a:t>
            </a:r>
            <a:r>
              <a:rPr lang="zh-TW" altLang="en-US" b="1" dirty="0">
                <a:solidFill>
                  <a:srgbClr val="C0000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Analysis </a:t>
            </a:r>
            <a:r>
              <a:rPr lang="en-US" altLang="zh-TW" b="1" dirty="0" err="1">
                <a:solidFill>
                  <a:srgbClr val="C00000"/>
                </a:solidFill>
              </a:rPr>
              <a:t>Ussing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b="1" dirty="0" err="1">
                <a:solidFill>
                  <a:srgbClr val="C00000"/>
                </a:solidFill>
              </a:rPr>
              <a:t>readelf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7308669" y="12545"/>
            <a:ext cx="4883332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查看可執行文件的入口處</a:t>
            </a:r>
            <a:endParaRPr lang="en-US" altLang="zh-TW" sz="32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E137DC6-5201-491A-9684-70466BE7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9322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3442061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ELF</a:t>
            </a:r>
            <a:r>
              <a:rPr lang="zh-TW" altLang="en-US" b="1" dirty="0">
                <a:solidFill>
                  <a:srgbClr val="C0000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Analysis </a:t>
            </a:r>
            <a:r>
              <a:rPr lang="en-US" altLang="zh-TW" b="1" dirty="0" err="1">
                <a:solidFill>
                  <a:srgbClr val="C00000"/>
                </a:solidFill>
              </a:rPr>
              <a:t>Ussing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b="1" dirty="0" err="1">
                <a:solidFill>
                  <a:srgbClr val="C00000"/>
                </a:solidFill>
              </a:rPr>
              <a:t>readelf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5799910" y="12545"/>
            <a:ext cx="6392092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ELF header</a:t>
            </a:r>
            <a:r>
              <a:rPr lang="zh-TW" altLang="en-US" sz="3200" dirty="0"/>
              <a:t>：檔頭格式 </a:t>
            </a:r>
            <a:r>
              <a:rPr lang="en-US" altLang="zh-TW" sz="3200" dirty="0"/>
              <a:t>Elf32_Ehdr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5083737-AEDC-48EF-AE2D-AE4F6569F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15118"/>
              </p:ext>
            </p:extLst>
          </p:nvPr>
        </p:nvGraphicFramePr>
        <p:xfrm>
          <a:off x="1034142" y="1300889"/>
          <a:ext cx="10123715" cy="1691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9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bg1"/>
                          </a:solidFill>
                        </a:rPr>
                        <a:t>Represent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zh-TW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63814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bg1"/>
                          </a:solidFill>
                        </a:rPr>
                        <a:t>unsigned char 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>
                          <a:solidFill>
                            <a:schemeClr val="bg1"/>
                          </a:solidFill>
                        </a:rPr>
                        <a:t>e_ident</a:t>
                      </a:r>
                      <a:r>
                        <a:rPr lang="en-US" altLang="zh-TW" sz="1600" b="1" dirty="0">
                          <a:solidFill>
                            <a:schemeClr val="bg1"/>
                          </a:solidFill>
                        </a:rPr>
                        <a:t>[EI_NIDENT]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bg1"/>
                          </a:solidFill>
                        </a:rPr>
                        <a:t>ELF</a:t>
                      </a:r>
                      <a:r>
                        <a:rPr lang="zh-TW" altLang="en-US" sz="1600" b="1" dirty="0">
                          <a:solidFill>
                            <a:schemeClr val="bg1"/>
                          </a:solidFill>
                        </a:rPr>
                        <a:t>辨識代號區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Magic : 7f 45 4c 46 01 01 01 00 00 00 00 00 00 00 00 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  Class : ELF32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  Data : 2's complement, little endian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  Version : 1 (current)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  OS/ABI : UNIX - System 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  ABI Version : 0</a:t>
                      </a:r>
                      <a:endParaRPr lang="zh-TW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5" name="群組 54">
            <a:extLst>
              <a:ext uri="{FF2B5EF4-FFF2-40B4-BE49-F238E27FC236}">
                <a16:creationId xmlns:a16="http://schemas.microsoft.com/office/drawing/2014/main" id="{4C559AA9-DE9F-4E19-ABAD-A8C6DADDFF91}"/>
              </a:ext>
            </a:extLst>
          </p:cNvPr>
          <p:cNvGrpSpPr/>
          <p:nvPr/>
        </p:nvGrpSpPr>
        <p:grpSpPr>
          <a:xfrm>
            <a:off x="355111" y="3105879"/>
            <a:ext cx="11481776" cy="3552366"/>
            <a:chOff x="202779" y="3099348"/>
            <a:chExt cx="11481776" cy="35523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1751CB4-DC60-4AAC-82B9-2B1515394656}"/>
                </a:ext>
              </a:extLst>
            </p:cNvPr>
            <p:cNvSpPr/>
            <p:nvPr/>
          </p:nvSpPr>
          <p:spPr>
            <a:xfrm>
              <a:off x="2283993" y="4534821"/>
              <a:ext cx="94005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3200" b="1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7f 45 4c 46 </a:t>
              </a:r>
              <a:r>
                <a:rPr lang="en-US" altLang="zh-TW" sz="3200" dirty="0"/>
                <a:t>01 01 </a:t>
              </a:r>
              <a:r>
                <a:rPr lang="en-US" altLang="zh-TW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</a:t>
              </a:r>
              <a:r>
                <a:rPr lang="en-US" altLang="zh-TW" sz="3200" dirty="0"/>
                <a:t> </a:t>
              </a:r>
              <a:r>
                <a:rPr lang="en-US" altLang="zh-TW" sz="3200" u="sng" dirty="0"/>
                <a:t>00 00 00 00 00 00 00 00 00 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31D265C-596F-4122-AB0E-75AE12E88418}"/>
                </a:ext>
              </a:extLst>
            </p:cNvPr>
            <p:cNvSpPr/>
            <p:nvPr/>
          </p:nvSpPr>
          <p:spPr>
            <a:xfrm>
              <a:off x="738052" y="4642542"/>
              <a:ext cx="1542410" cy="369332"/>
            </a:xfrm>
            <a:prstGeom prst="rect">
              <a:avLst/>
            </a:prstGeom>
            <a:ln w="38100">
              <a:solidFill>
                <a:schemeClr val="accent2"/>
              </a:solidFill>
            </a:ln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魔數 </a:t>
              </a:r>
              <a:r>
                <a:rPr lang="en-US" altLang="zh-TW" b="1" dirty="0"/>
                <a:t>Magic</a:t>
              </a:r>
              <a:r>
                <a:rPr lang="zh-TW" altLang="en-US" b="1" dirty="0"/>
                <a:t>：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FE32D51-9ACE-4E47-B7A8-40E5A3C13643}"/>
                </a:ext>
              </a:extLst>
            </p:cNvPr>
            <p:cNvSpPr/>
            <p:nvPr/>
          </p:nvSpPr>
          <p:spPr>
            <a:xfrm>
              <a:off x="5185668" y="4594179"/>
              <a:ext cx="496678" cy="525417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8A249E0-6A05-480A-A64E-88273F661C01}"/>
                </a:ext>
              </a:extLst>
            </p:cNvPr>
            <p:cNvSpPr txBox="1"/>
            <p:nvPr/>
          </p:nvSpPr>
          <p:spPr>
            <a:xfrm>
              <a:off x="5375130" y="3099348"/>
              <a:ext cx="1609144" cy="120032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位元組順序</a:t>
              </a:r>
            </a:p>
            <a:p>
              <a:pPr algn="ctr"/>
              <a:r>
                <a:rPr lang="en-US" altLang="zh-TW" dirty="0"/>
                <a:t>0::</a:t>
              </a:r>
              <a:r>
                <a:rPr lang="zh-TW" altLang="en-US" dirty="0"/>
                <a:t>無效檔案</a:t>
              </a:r>
            </a:p>
            <a:p>
              <a:pPr algn="ctr"/>
              <a:r>
                <a:rPr lang="en-US" altLang="zh-TW" dirty="0"/>
                <a:t>1::</a:t>
              </a:r>
              <a:r>
                <a:rPr lang="zh-TW" altLang="en-US" dirty="0"/>
                <a:t>小端格式</a:t>
              </a:r>
            </a:p>
            <a:p>
              <a:pPr algn="ctr"/>
              <a:r>
                <a:rPr lang="en-US" altLang="zh-TW" dirty="0"/>
                <a:t>2::</a:t>
              </a:r>
              <a:r>
                <a:rPr lang="zh-TW" altLang="en-US" dirty="0"/>
                <a:t>大端措式</a:t>
              </a:r>
            </a:p>
          </p:txBody>
        </p:sp>
        <p:cxnSp>
          <p:nvCxnSpPr>
            <p:cNvPr id="17" name="接點: 肘形 16">
              <a:extLst>
                <a:ext uri="{FF2B5EF4-FFF2-40B4-BE49-F238E27FC236}">
                  <a16:creationId xmlns:a16="http://schemas.microsoft.com/office/drawing/2014/main" id="{FA762F91-E867-43E1-B988-016D1B6F4AD4}"/>
                </a:ext>
              </a:extLst>
            </p:cNvPr>
            <p:cNvCxnSpPr>
              <a:cxnSpLocks/>
              <a:stCxn id="10" idx="0"/>
              <a:endCxn id="12" idx="2"/>
            </p:cNvCxnSpPr>
            <p:nvPr/>
          </p:nvCxnSpPr>
          <p:spPr>
            <a:xfrm rot="5400000" flipH="1" flipV="1">
              <a:off x="5659603" y="4074081"/>
              <a:ext cx="294502" cy="745695"/>
            </a:xfrm>
            <a:prstGeom prst="bentConnector3">
              <a:avLst>
                <a:gd name="adj1" fmla="val 3004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D31716A-216F-4621-B407-785A94271DC2}"/>
                </a:ext>
              </a:extLst>
            </p:cNvPr>
            <p:cNvSpPr/>
            <p:nvPr/>
          </p:nvSpPr>
          <p:spPr>
            <a:xfrm>
              <a:off x="4623078" y="4595087"/>
              <a:ext cx="496678" cy="525417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DDE7364-6922-4F35-8EE8-970E5397DF08}"/>
                </a:ext>
              </a:extLst>
            </p:cNvPr>
            <p:cNvSpPr txBox="1"/>
            <p:nvPr/>
          </p:nvSpPr>
          <p:spPr>
            <a:xfrm>
              <a:off x="3144004" y="5451385"/>
              <a:ext cx="2231126" cy="120032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ELF </a:t>
              </a:r>
              <a:r>
                <a:rPr lang="zh-TW" altLang="en-US" dirty="0"/>
                <a:t>檔案類型</a:t>
              </a:r>
            </a:p>
            <a:p>
              <a:r>
                <a:rPr lang="en-US" altLang="zh-TW" dirty="0"/>
                <a:t>0::</a:t>
              </a:r>
              <a:r>
                <a:rPr lang="zh-TW" altLang="en-US" dirty="0"/>
                <a:t>無效檔案</a:t>
              </a:r>
            </a:p>
            <a:p>
              <a:r>
                <a:rPr lang="en-US" altLang="zh-TW" dirty="0"/>
                <a:t>1:: 32</a:t>
              </a:r>
              <a:r>
                <a:rPr lang="zh-TW" altLang="en-US" dirty="0"/>
                <a:t>位元</a:t>
              </a:r>
              <a:r>
                <a:rPr lang="en-US" altLang="zh-TW" dirty="0"/>
                <a:t>ELF</a:t>
              </a:r>
              <a:r>
                <a:rPr lang="zh-TW" altLang="en-US" dirty="0"/>
                <a:t>檔案</a:t>
              </a:r>
            </a:p>
            <a:p>
              <a:r>
                <a:rPr lang="en-US" altLang="zh-TW" dirty="0"/>
                <a:t>2:: 64</a:t>
              </a:r>
              <a:r>
                <a:rPr lang="zh-TW" altLang="en-US" dirty="0"/>
                <a:t>位元</a:t>
              </a:r>
              <a:r>
                <a:rPr lang="en-US" altLang="zh-TW" dirty="0"/>
                <a:t>ELF</a:t>
              </a:r>
              <a:r>
                <a:rPr lang="zh-TW" altLang="en-US" dirty="0"/>
                <a:t>檔案</a:t>
              </a:r>
            </a:p>
          </p:txBody>
        </p: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21CC2051-0A43-49DD-8580-8C77BE4B0EA2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rot="5400000">
              <a:off x="4400052" y="4980019"/>
              <a:ext cx="330881" cy="6118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CED559BE-11DF-4A64-B89B-948A47FC6EE2}"/>
                </a:ext>
              </a:extLst>
            </p:cNvPr>
            <p:cNvSpPr/>
            <p:nvPr/>
          </p:nvSpPr>
          <p:spPr>
            <a:xfrm>
              <a:off x="5799909" y="4594178"/>
              <a:ext cx="496678" cy="525417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CE4A2CF-11CC-4ECF-9D2B-D639836EF32F}"/>
                </a:ext>
              </a:extLst>
            </p:cNvPr>
            <p:cNvSpPr txBox="1"/>
            <p:nvPr/>
          </p:nvSpPr>
          <p:spPr>
            <a:xfrm>
              <a:off x="6096000" y="5589884"/>
              <a:ext cx="3369927" cy="92333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ELF </a:t>
              </a:r>
              <a:r>
                <a:rPr lang="zh-TW" altLang="en-US" dirty="0"/>
                <a:t>檔的主版本序號，一般是</a:t>
              </a:r>
              <a:r>
                <a:rPr lang="en-US" altLang="zh-TW" dirty="0"/>
                <a:t>1 </a:t>
              </a:r>
            </a:p>
            <a:p>
              <a:r>
                <a:rPr lang="en-US" altLang="zh-TW" dirty="0"/>
                <a:t>ELF </a:t>
              </a:r>
              <a:r>
                <a:rPr lang="zh-TW" altLang="en-US" dirty="0"/>
                <a:t>標準自</a:t>
              </a:r>
              <a:r>
                <a:rPr lang="en-US" altLang="zh-TW" dirty="0"/>
                <a:t>1.2 </a:t>
              </a:r>
              <a:r>
                <a:rPr lang="zh-TW" altLang="en-US" dirty="0"/>
                <a:t>版以後就再也沒有更新</a:t>
              </a:r>
            </a:p>
          </p:txBody>
        </p:sp>
        <p:cxnSp>
          <p:nvCxnSpPr>
            <p:cNvPr id="38" name="接點: 肘形 37">
              <a:extLst>
                <a:ext uri="{FF2B5EF4-FFF2-40B4-BE49-F238E27FC236}">
                  <a16:creationId xmlns:a16="http://schemas.microsoft.com/office/drawing/2014/main" id="{14C12D0D-130D-4164-A271-B4FC974C28D0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 rot="16200000" flipH="1">
              <a:off x="6679462" y="4488381"/>
              <a:ext cx="470289" cy="173271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7AB6203A-604B-44DB-B379-8166F538B849}"/>
                </a:ext>
              </a:extLst>
            </p:cNvPr>
            <p:cNvSpPr txBox="1"/>
            <p:nvPr/>
          </p:nvSpPr>
          <p:spPr>
            <a:xfrm>
              <a:off x="202779" y="5589216"/>
              <a:ext cx="2758274" cy="92333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作業系統在載入可執行檔時，會確認魔數是否正確，</a:t>
              </a:r>
            </a:p>
            <a:p>
              <a:r>
                <a:rPr lang="zh-TW" altLang="en-US" dirty="0"/>
                <a:t>如果不正確會拒絕載入。</a:t>
              </a:r>
            </a:p>
          </p:txBody>
        </p:sp>
        <p:cxnSp>
          <p:nvCxnSpPr>
            <p:cNvPr id="45" name="接點: 肘形 44">
              <a:extLst>
                <a:ext uri="{FF2B5EF4-FFF2-40B4-BE49-F238E27FC236}">
                  <a16:creationId xmlns:a16="http://schemas.microsoft.com/office/drawing/2014/main" id="{198A9721-EA5F-4FEE-941B-2AE556C0D755}"/>
                </a:ext>
              </a:extLst>
            </p:cNvPr>
            <p:cNvCxnSpPr>
              <a:cxnSpLocks/>
              <a:stCxn id="9" idx="2"/>
              <a:endCxn id="44" idx="0"/>
            </p:cNvCxnSpPr>
            <p:nvPr/>
          </p:nvCxnSpPr>
          <p:spPr>
            <a:xfrm rot="16200000" flipH="1">
              <a:off x="1256915" y="5264215"/>
              <a:ext cx="577342" cy="7265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496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3442061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ELF</a:t>
            </a:r>
            <a:r>
              <a:rPr lang="zh-TW" altLang="en-US" b="1" dirty="0">
                <a:solidFill>
                  <a:srgbClr val="C0000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Analysis </a:t>
            </a:r>
            <a:r>
              <a:rPr lang="en-US" altLang="zh-TW" b="1" dirty="0" err="1">
                <a:solidFill>
                  <a:srgbClr val="C00000"/>
                </a:solidFill>
              </a:rPr>
              <a:t>Ussing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b="1" dirty="0" err="1">
                <a:solidFill>
                  <a:srgbClr val="C00000"/>
                </a:solidFill>
              </a:rPr>
              <a:t>readelf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5799910" y="12545"/>
            <a:ext cx="6392092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ELF header</a:t>
            </a:r>
            <a:r>
              <a:rPr lang="zh-TW" altLang="en-US" sz="3200" dirty="0"/>
              <a:t>：檔頭格式 </a:t>
            </a:r>
            <a:r>
              <a:rPr lang="en-US" altLang="zh-TW" sz="3200" dirty="0"/>
              <a:t>Elf32_Ehdr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B9A2B80A-A873-443F-AFB1-FDECBB41F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877494"/>
              </p:ext>
            </p:extLst>
          </p:nvPr>
        </p:nvGraphicFramePr>
        <p:xfrm>
          <a:off x="390545" y="1423851"/>
          <a:ext cx="11410909" cy="47146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2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9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bg1"/>
                          </a:solidFill>
                        </a:rPr>
                        <a:t>Represent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zh-TW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Elf32_Half</a:t>
                      </a:r>
                      <a:endParaRPr lang="zh-TW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chemeClr val="bg1"/>
                          </a:solidFill>
                        </a:rPr>
                        <a:t>e_type</a:t>
                      </a:r>
                      <a:endParaRPr lang="zh-TW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檔案類型代號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Type : DYN (Shared object file)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3 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種 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ELF 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檔案類型，每個檔案顯型對應一個常數。系統透過這個常數來判斷 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ELF 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的真芷檔案額型，而不是透過檔的副檔名。相關常數以“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ET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＿”開頭：</a:t>
                      </a:r>
                      <a:endParaRPr lang="en-US" altLang="zh-TW"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ET REL(1) : 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可重建檔，一般為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.o 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檔案</a:t>
                      </a:r>
                      <a:endParaRPr lang="en-US" altLang="zh-TW"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ET EXEC(2) : 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可執行檔</a:t>
                      </a:r>
                      <a:endParaRPr lang="en-US" altLang="zh-TW"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ET DYN(3) : 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共用目的檔，一股為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.so 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檔案</a:t>
                      </a:r>
                      <a:endParaRPr lang="en-US" altLang="zh-TW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Elf32_Half </a:t>
                      </a:r>
                      <a:endParaRPr lang="zh-TW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chemeClr val="bg1"/>
                          </a:solidFill>
                        </a:rPr>
                        <a:t>e_machine</a:t>
                      </a:r>
                      <a:endParaRPr lang="zh-TW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機器平台代號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Machine : Intel 80386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不同平台下的 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ELF 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檔都遵宿同一套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ELF 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標單。</a:t>
                      </a:r>
                      <a:r>
                        <a:rPr lang="en-US" altLang="zh-TW" sz="1400" b="1" dirty="0" err="1">
                          <a:solidFill>
                            <a:schemeClr val="bg1"/>
                          </a:solidFill>
                        </a:rPr>
                        <a:t>e_machine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成員就表示該 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ELF 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檔案的平台屬性。</a:t>
                      </a:r>
                      <a:endParaRPr lang="en-US" altLang="zh-TW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Elf32_Word </a:t>
                      </a:r>
                      <a:endParaRPr lang="zh-TW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chemeClr val="bg1"/>
                          </a:solidFill>
                        </a:rPr>
                        <a:t>e_version</a:t>
                      </a:r>
                      <a:endParaRPr lang="zh-TW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ELF 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版本資訊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</a:rPr>
                        <a:t>。一般為常數 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zh-TW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Version : 0x1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Elf32_Addr 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e_entry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程式的起始位址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Entry point address : 0x420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入口位址，規定 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ELF 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程式的入口虛擬位址，作業系統在載入完該程式後從這個位址開始執行行程的指令。</a:t>
                      </a:r>
                      <a:endParaRPr lang="en-US" altLang="zh-TW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可重定擋一般沒有入口位址，則這個值為 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Elf32_Off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e_</a:t>
                      </a:r>
                      <a:r>
                        <a:rPr lang="en-US" altLang="zh-TW" sz="1400" b="1" dirty="0" err="1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</a:t>
                      </a:r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程式表頭的位址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 Start of program headers : 52 (bytes into file)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Elf32_Off 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e_</a:t>
                      </a:r>
                      <a:r>
                        <a:rPr lang="en-US" altLang="zh-TW" sz="1400" b="1" dirty="0" err="1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</a:t>
                      </a:r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分段表頭的位址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6272 (bytes into file)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毆頭表在檔案中的偏移，也就是段頭表檔案的第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6273 </a:t>
                      </a:r>
                      <a:r>
                        <a:rPr lang="zh-TW" altLang="en-US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價位元組開始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2E9F255-ECE6-420D-AF39-191306B769D4}"/>
              </a:ext>
            </a:extLst>
          </p:cNvPr>
          <p:cNvSpPr/>
          <p:nvPr/>
        </p:nvSpPr>
        <p:spPr>
          <a:xfrm>
            <a:off x="0" y="6158047"/>
            <a:ext cx="53361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/>
              <a:t>ELF </a:t>
            </a:r>
            <a:r>
              <a:rPr lang="zh-TW" altLang="en-US" sz="1100" dirty="0"/>
              <a:t>檔有</a:t>
            </a:r>
            <a:r>
              <a:rPr lang="en-US" altLang="zh-TW" sz="1100" dirty="0"/>
              <a:t>32 </a:t>
            </a:r>
            <a:r>
              <a:rPr lang="zh-TW" altLang="en-US" sz="1100" dirty="0"/>
              <a:t>位版本和</a:t>
            </a:r>
            <a:r>
              <a:rPr lang="en-US" altLang="zh-TW" sz="1100" dirty="0"/>
              <a:t>64 </a:t>
            </a:r>
            <a:r>
              <a:rPr lang="zh-TW" altLang="en-US" sz="1100" dirty="0"/>
              <a:t>位版本。</a:t>
            </a:r>
            <a:endParaRPr lang="en-US" altLang="zh-TW" sz="1100" dirty="0"/>
          </a:p>
          <a:p>
            <a:r>
              <a:rPr lang="zh-TW" altLang="en-US" sz="1100" dirty="0"/>
              <a:t>它的檔頭結構也有這兩種版本，分別叫做“</a:t>
            </a:r>
            <a:r>
              <a:rPr lang="en-US" altLang="zh-TW" sz="1100" dirty="0"/>
              <a:t>E1f32_Ehdr”</a:t>
            </a:r>
            <a:r>
              <a:rPr lang="zh-TW" altLang="en-US" sz="1100" dirty="0"/>
              <a:t>，和“</a:t>
            </a:r>
            <a:r>
              <a:rPr lang="en-US" altLang="zh-TW" sz="1100" dirty="0"/>
              <a:t>E1f64_Ehdr” </a:t>
            </a:r>
          </a:p>
          <a:p>
            <a:r>
              <a:rPr lang="en-US" altLang="zh-TW" sz="1100" dirty="0"/>
              <a:t>32 </a:t>
            </a:r>
            <a:r>
              <a:rPr lang="zh-TW" altLang="en-US" sz="1100" dirty="0"/>
              <a:t>位版本與</a:t>
            </a:r>
            <a:r>
              <a:rPr lang="en-US" altLang="zh-TW" sz="1100" dirty="0"/>
              <a:t>64 </a:t>
            </a:r>
            <a:r>
              <a:rPr lang="zh-TW" altLang="en-US" sz="1100" dirty="0"/>
              <a:t>位版本的</a:t>
            </a:r>
            <a:r>
              <a:rPr lang="en-US" altLang="zh-TW" sz="1100" dirty="0"/>
              <a:t>ELF </a:t>
            </a:r>
            <a:r>
              <a:rPr lang="zh-TW" altLang="en-US" sz="1100" dirty="0"/>
              <a:t>檔的檔頭內容是一樣的，只不過有些成員的大小不一樣</a:t>
            </a:r>
          </a:p>
        </p:txBody>
      </p:sp>
    </p:spTree>
    <p:extLst>
      <p:ext uri="{BB962C8B-B14F-4D97-AF65-F5344CB8AC3E}">
        <p14:creationId xmlns:p14="http://schemas.microsoft.com/office/powerpoint/2010/main" val="299306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3442061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ELF</a:t>
            </a:r>
            <a:r>
              <a:rPr lang="zh-TW" altLang="en-US" b="1" dirty="0">
                <a:solidFill>
                  <a:srgbClr val="C0000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Analysis </a:t>
            </a:r>
            <a:r>
              <a:rPr lang="en-US" altLang="zh-TW" b="1" dirty="0" err="1">
                <a:solidFill>
                  <a:srgbClr val="C00000"/>
                </a:solidFill>
              </a:rPr>
              <a:t>Ussing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b="1" dirty="0" err="1">
                <a:solidFill>
                  <a:srgbClr val="C00000"/>
                </a:solidFill>
              </a:rPr>
              <a:t>readelf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5799910" y="12545"/>
            <a:ext cx="6392092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ELF header</a:t>
            </a:r>
            <a:r>
              <a:rPr lang="zh-TW" altLang="en-US" sz="3200" dirty="0"/>
              <a:t>：檔頭格式 </a:t>
            </a:r>
            <a:r>
              <a:rPr lang="en-US" altLang="zh-TW" sz="3200" dirty="0"/>
              <a:t>Elf32_Ehdr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E9F255-ECE6-420D-AF39-191306B769D4}"/>
              </a:ext>
            </a:extLst>
          </p:cNvPr>
          <p:cNvSpPr/>
          <p:nvPr/>
        </p:nvSpPr>
        <p:spPr>
          <a:xfrm>
            <a:off x="0" y="6158047"/>
            <a:ext cx="53361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/>
              <a:t>ELF </a:t>
            </a:r>
            <a:r>
              <a:rPr lang="zh-TW" altLang="en-US" sz="1100" dirty="0"/>
              <a:t>檔有</a:t>
            </a:r>
            <a:r>
              <a:rPr lang="en-US" altLang="zh-TW" sz="1100" dirty="0"/>
              <a:t>32 </a:t>
            </a:r>
            <a:r>
              <a:rPr lang="zh-TW" altLang="en-US" sz="1100" dirty="0"/>
              <a:t>位版本和</a:t>
            </a:r>
            <a:r>
              <a:rPr lang="en-US" altLang="zh-TW" sz="1100" dirty="0"/>
              <a:t>64 </a:t>
            </a:r>
            <a:r>
              <a:rPr lang="zh-TW" altLang="en-US" sz="1100" dirty="0"/>
              <a:t>位版本。</a:t>
            </a:r>
            <a:endParaRPr lang="en-US" altLang="zh-TW" sz="1100" dirty="0"/>
          </a:p>
          <a:p>
            <a:r>
              <a:rPr lang="zh-TW" altLang="en-US" sz="1100" dirty="0"/>
              <a:t>它的檔頭結構也有這兩種版本，分別叫做“</a:t>
            </a:r>
            <a:r>
              <a:rPr lang="en-US" altLang="zh-TW" sz="1100" dirty="0"/>
              <a:t>E1f32_Ehdr”</a:t>
            </a:r>
            <a:r>
              <a:rPr lang="zh-TW" altLang="en-US" sz="1100" dirty="0"/>
              <a:t>，和“</a:t>
            </a:r>
            <a:r>
              <a:rPr lang="en-US" altLang="zh-TW" sz="1100" dirty="0"/>
              <a:t>E1f64_Ehdr” </a:t>
            </a:r>
          </a:p>
          <a:p>
            <a:r>
              <a:rPr lang="en-US" altLang="zh-TW" sz="1100" dirty="0"/>
              <a:t>32 </a:t>
            </a:r>
            <a:r>
              <a:rPr lang="zh-TW" altLang="en-US" sz="1100" dirty="0"/>
              <a:t>位版本與</a:t>
            </a:r>
            <a:r>
              <a:rPr lang="en-US" altLang="zh-TW" sz="1100" dirty="0"/>
              <a:t>64 </a:t>
            </a:r>
            <a:r>
              <a:rPr lang="zh-TW" altLang="en-US" sz="1100" dirty="0"/>
              <a:t>位版本的</a:t>
            </a:r>
            <a:r>
              <a:rPr lang="en-US" altLang="zh-TW" sz="1100" dirty="0"/>
              <a:t>ELF </a:t>
            </a:r>
            <a:r>
              <a:rPr lang="zh-TW" altLang="en-US" sz="1100" dirty="0"/>
              <a:t>檔的檔頭內容是一樣的，只不過有些成員的大小不一樣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571617-4A42-40C0-B82E-5C8332BEF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088548"/>
              </p:ext>
            </p:extLst>
          </p:nvPr>
        </p:nvGraphicFramePr>
        <p:xfrm>
          <a:off x="383595" y="1476517"/>
          <a:ext cx="11424809" cy="44198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7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bg1"/>
                          </a:solidFill>
                        </a:rPr>
                        <a:t>Represent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zh-TW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2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Elf32_Word</a:t>
                      </a:r>
                      <a:endParaRPr lang="zh-TW" altLang="en-US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/>
                        <a:t>e_flags</a:t>
                      </a:r>
                      <a:endParaRPr lang="zh-TW" altLang="en-US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/>
                        <a:t>與處理器有關的旗標值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/>
                        <a:t>ELF </a:t>
                      </a:r>
                      <a:r>
                        <a:rPr lang="zh-TW" altLang="en-US" sz="1400" b="1" dirty="0"/>
                        <a:t>旗標位元，用來標識一些 </a:t>
                      </a:r>
                      <a:r>
                        <a:rPr lang="en-US" altLang="zh-TW" sz="1400" b="1" dirty="0"/>
                        <a:t>ELF </a:t>
                      </a:r>
                      <a:r>
                        <a:rPr lang="zh-TW" altLang="en-US" sz="1400" b="1" dirty="0"/>
                        <a:t>檔平台相關的屬性。</a:t>
                      </a:r>
                      <a:endParaRPr lang="en-US" altLang="zh-TW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/>
                        <a:t>相關常數的格式一位為 </a:t>
                      </a:r>
                      <a:r>
                        <a:rPr lang="en-US" altLang="zh-TW" sz="1400" b="1" dirty="0" err="1"/>
                        <a:t>EF_machine_flag</a:t>
                      </a:r>
                      <a:r>
                        <a:rPr lang="zh-TW" altLang="en-US" sz="1400" b="1" dirty="0"/>
                        <a:t>，</a:t>
                      </a:r>
                      <a:r>
                        <a:rPr lang="en-US" altLang="zh-TW" sz="1400" b="1" dirty="0"/>
                        <a:t>machine </a:t>
                      </a:r>
                      <a:r>
                        <a:rPr lang="zh-TW" altLang="en-US" sz="1400" b="1" dirty="0"/>
                        <a:t>為平台， </a:t>
                      </a:r>
                      <a:r>
                        <a:rPr lang="en-US" altLang="zh-TW" sz="1400" b="1" dirty="0"/>
                        <a:t>flag </a:t>
                      </a:r>
                      <a:r>
                        <a:rPr lang="zh-TW" altLang="en-US" sz="1400" b="1" dirty="0"/>
                        <a:t>為旗標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6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Elf32_Half </a:t>
                      </a:r>
                      <a:endParaRPr lang="zh-TW" altLang="en-US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 </a:t>
                      </a:r>
                      <a:r>
                        <a:rPr lang="en-US" altLang="zh-TW" sz="1400" b="1" dirty="0" err="1"/>
                        <a:t>e_</a:t>
                      </a:r>
                      <a:r>
                        <a:rPr lang="en-US" altLang="zh-TW" sz="1400" b="1" dirty="0" err="1">
                          <a:solidFill>
                            <a:srgbClr val="7030A0"/>
                          </a:solidFill>
                        </a:rPr>
                        <a:t>eh</a:t>
                      </a:r>
                      <a:r>
                        <a:rPr lang="en-US" altLang="zh-TW" sz="1400" b="1" dirty="0" err="1"/>
                        <a:t>size</a:t>
                      </a:r>
                      <a:endParaRPr lang="zh-TW" altLang="en-US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/>
                        <a:t>ELF</a:t>
                      </a:r>
                      <a:r>
                        <a:rPr lang="zh-TW" altLang="en-US" sz="1400" b="1" dirty="0"/>
                        <a:t>檔頭的長度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Size of this header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: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52 (bytes)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6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Elf32_Half</a:t>
                      </a:r>
                      <a:endParaRPr lang="zh-TW" altLang="en-US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/>
                        <a:t>e_phentsize</a:t>
                      </a:r>
                      <a:endParaRPr lang="zh-TW" altLang="en-US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/>
                        <a:t>程式表頭的記錄長度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Size of program headers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: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32 (bytes)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6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Elf32_Half</a:t>
                      </a:r>
                      <a:endParaRPr lang="zh-TW" altLang="en-US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/>
                        <a:t>e_phnum</a:t>
                      </a:r>
                      <a:endParaRPr lang="zh-TW" altLang="en-US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/>
                        <a:t>程式表頭的記錄個數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Number of program headers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: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6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Elf32_Half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/>
                        <a:t>e_shentsize</a:t>
                      </a:r>
                      <a:endParaRPr lang="zh-TW" altLang="en-US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/>
                        <a:t>分段表頭的記錄長度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Size of section headers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: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40 (bytes)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6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Elf32_Half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/>
                        <a:t>e_</a:t>
                      </a:r>
                      <a:r>
                        <a:rPr lang="en-US" altLang="zh-TW" sz="1400" b="1" dirty="0" err="1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</a:t>
                      </a:r>
                      <a:r>
                        <a:rPr lang="en-US" altLang="zh-TW" sz="1400" b="1" dirty="0" err="1"/>
                        <a:t>num</a:t>
                      </a:r>
                      <a:endParaRPr lang="zh-TW" altLang="en-US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/>
                        <a:t>分段表頭的記錄個數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Number of section headers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: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31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6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Elf32_Half </a:t>
                      </a:r>
                      <a:endParaRPr lang="zh-TW" altLang="en-US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/>
                        <a:t>e_</a:t>
                      </a:r>
                      <a:r>
                        <a:rPr lang="en-US" altLang="zh-TW" sz="1400" b="1" dirty="0" err="1">
                          <a:solidFill>
                            <a:srgbClr val="7030A0"/>
                          </a:solidFill>
                        </a:rPr>
                        <a:t>sh</a:t>
                      </a:r>
                      <a:r>
                        <a:rPr lang="en-US" altLang="zh-TW" sz="1400" b="1" dirty="0" err="1"/>
                        <a:t>strndx</a:t>
                      </a:r>
                      <a:endParaRPr lang="zh-TW" altLang="en-US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/>
                        <a:t>分段字串表 </a:t>
                      </a:r>
                      <a:r>
                        <a:rPr lang="en-US" altLang="zh-TW" sz="1400" b="1" dirty="0"/>
                        <a:t>.</a:t>
                      </a:r>
                      <a:r>
                        <a:rPr lang="en-US" altLang="zh-TW" sz="1400" b="1" dirty="0" err="1"/>
                        <a:t>shstrtab</a:t>
                      </a:r>
                      <a:r>
                        <a:rPr lang="en-US" altLang="zh-TW" sz="1400" b="1" dirty="0"/>
                        <a:t> </a:t>
                      </a:r>
                      <a:r>
                        <a:rPr lang="zh-TW" altLang="en-US" sz="1400" b="1" dirty="0"/>
                        <a:t>的分段代號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Section header string table index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: 30</a:t>
                      </a:r>
                      <a:endParaRPr lang="zh-TW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30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3442061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ELF</a:t>
            </a:r>
            <a:r>
              <a:rPr lang="zh-TW" altLang="en-US" b="1" dirty="0">
                <a:solidFill>
                  <a:srgbClr val="C0000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Analysis </a:t>
            </a:r>
            <a:r>
              <a:rPr lang="en-US" altLang="zh-TW" b="1" dirty="0" err="1">
                <a:solidFill>
                  <a:srgbClr val="C00000"/>
                </a:solidFill>
              </a:rPr>
              <a:t>Ussing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b="1" dirty="0" err="1">
                <a:solidFill>
                  <a:srgbClr val="C00000"/>
                </a:solidFill>
              </a:rPr>
              <a:t>readelf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5799910" y="12545"/>
            <a:ext cx="6392092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ELF header</a:t>
            </a:r>
            <a:r>
              <a:rPr lang="zh-TW" altLang="en-US" sz="3200" dirty="0"/>
              <a:t>：檔頭格式 </a:t>
            </a:r>
            <a:r>
              <a:rPr lang="en-US" altLang="zh-TW" sz="3200" dirty="0"/>
              <a:t>Elf32_Ehdr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CD3C47-7C1D-4118-82CD-9C7126E4A309}"/>
              </a:ext>
            </a:extLst>
          </p:cNvPr>
          <p:cNvSpPr/>
          <p:nvPr/>
        </p:nvSpPr>
        <p:spPr>
          <a:xfrm>
            <a:off x="0" y="6519446"/>
            <a:ext cx="6492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Reference</a:t>
            </a:r>
            <a:r>
              <a:rPr lang="zh-TW" altLang="en-US" sz="1600" dirty="0"/>
              <a:t>：</a:t>
            </a:r>
            <a:r>
              <a:rPr lang="en-US" altLang="zh-TW" sz="1600" dirty="0">
                <a:hlinkClick r:id="rId5"/>
              </a:rPr>
              <a:t>https://en.wikipedia.org/wiki/Executable_and_Linkable_Format</a:t>
            </a:r>
            <a:endParaRPr lang="zh-TW" altLang="en-US" sz="1600" dirty="0"/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BF9405E6-46DA-449B-A46A-6565BECF5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291159"/>
              </p:ext>
            </p:extLst>
          </p:nvPr>
        </p:nvGraphicFramePr>
        <p:xfrm>
          <a:off x="1680584" y="1272704"/>
          <a:ext cx="8238652" cy="5246742"/>
        </p:xfrm>
        <a:graphic>
          <a:graphicData uri="http://schemas.openxmlformats.org/drawingml/2006/table">
            <a:tbl>
              <a:tblPr/>
              <a:tblGrid>
                <a:gridCol w="896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0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Field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solidFill>
                            <a:schemeClr val="bg1"/>
                          </a:solidFill>
                          <a:effectLst/>
                        </a:rPr>
                        <a:t>e_ident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用來辨別檔案是否為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ELF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，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並包含一些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machine independent 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的資料。</a:t>
                      </a:r>
                      <a:endParaRPr lang="zh-TW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solidFill>
                            <a:schemeClr val="bg1"/>
                          </a:solidFill>
                          <a:effectLst/>
                        </a:rPr>
                        <a:t>e_type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檔案的類型</a:t>
                      </a:r>
                      <a:endParaRPr lang="zh-TW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solidFill>
                            <a:schemeClr val="bg1"/>
                          </a:solidFill>
                          <a:effectLst/>
                        </a:rPr>
                        <a:t>e_machine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檔案的平臺</a:t>
                      </a:r>
                      <a:endParaRPr lang="zh-TW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9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solidFill>
                            <a:schemeClr val="bg1"/>
                          </a:solidFill>
                          <a:effectLst/>
                        </a:rPr>
                        <a:t>e_version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版本資訊</a:t>
                      </a:r>
                      <a:endParaRPr lang="zh-TW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solidFill>
                            <a:schemeClr val="bg1"/>
                          </a:solidFill>
                          <a:effectLst/>
                        </a:rPr>
                        <a:t>e_entry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程式的起始位址（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process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virtual address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）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0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solidFill>
                            <a:schemeClr val="bg1"/>
                          </a:solidFill>
                          <a:effectLst/>
                        </a:rPr>
                        <a:t>e_phoff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program header table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的檔案偏移值（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offset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），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單位是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bytes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。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如果沒有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program header table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則此值為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。</a:t>
                      </a:r>
                      <a:endParaRPr lang="zh-TW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0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solidFill>
                            <a:schemeClr val="bg1"/>
                          </a:solidFill>
                          <a:effectLst/>
                        </a:rPr>
                        <a:t>e_shoff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section header table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的檔案偏移值（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offset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），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單位是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bytes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。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如果沒有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section header table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則此值為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。</a:t>
                      </a:r>
                      <a:endParaRPr lang="zh-TW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0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solidFill>
                            <a:schemeClr val="bg1"/>
                          </a:solidFill>
                          <a:effectLst/>
                        </a:rPr>
                        <a:t>e_flags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與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processor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有關的旗標值</a:t>
                      </a:r>
                      <a:endParaRPr lang="zh-TW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9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solidFill>
                            <a:schemeClr val="bg1"/>
                          </a:solidFill>
                          <a:effectLst/>
                        </a:rPr>
                        <a:t>e_ehsize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ELF header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的長度，單位是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bytes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。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9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solidFill>
                            <a:schemeClr val="bg1"/>
                          </a:solidFill>
                          <a:effectLst/>
                        </a:rPr>
                        <a:t>e_phentsize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program header table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每個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entry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的長度（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bytes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），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每個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entry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的長度都相等。</a:t>
                      </a:r>
                      <a:endParaRPr lang="zh-TW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9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solidFill>
                            <a:schemeClr val="bg1"/>
                          </a:solidFill>
                          <a:effectLst/>
                        </a:rPr>
                        <a:t>e_phnum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program header table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的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entry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個數，若無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program header table 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則此欄的值為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。</a:t>
                      </a:r>
                      <a:endParaRPr lang="zh-TW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9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solidFill>
                            <a:schemeClr val="bg1"/>
                          </a:solidFill>
                          <a:effectLst/>
                        </a:rPr>
                        <a:t>e_shentsize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section header table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每個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entry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的長度（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bytes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），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每個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entry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的長度都相等。</a:t>
                      </a:r>
                      <a:endParaRPr lang="zh-TW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9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solidFill>
                            <a:schemeClr val="bg1"/>
                          </a:solidFill>
                          <a:effectLst/>
                        </a:rPr>
                        <a:t>e_shnum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section header table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的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entry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個數，若無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program header table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則此欄的值為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。</a:t>
                      </a:r>
                      <a:endParaRPr lang="zh-TW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9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solidFill>
                            <a:schemeClr val="bg1"/>
                          </a:solidFill>
                          <a:effectLst/>
                        </a:rPr>
                        <a:t>e_shstrndx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section header table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的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index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值，索引至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section name string table entry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。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如果檔案沒有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section name string table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，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則此欄的值為</a:t>
                      </a:r>
                      <a:r>
                        <a:rPr lang="en-US" sz="1400" i="1" dirty="0">
                          <a:solidFill>
                            <a:schemeClr val="bg1"/>
                          </a:solidFill>
                          <a:effectLst/>
                        </a:rPr>
                        <a:t>SHN_UNDEF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華康中明體(P)"/>
                        </a:rPr>
                        <a:t>。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6087" marR="26087" marT="26087" marB="2608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178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3442061" cy="1214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ELF</a:t>
            </a:r>
            <a:r>
              <a:rPr lang="zh-TW" altLang="en-US" b="1" dirty="0">
                <a:solidFill>
                  <a:srgbClr val="C0000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Analysis </a:t>
            </a:r>
            <a:r>
              <a:rPr lang="en-US" altLang="zh-TW" b="1" dirty="0" err="1">
                <a:solidFill>
                  <a:srgbClr val="C00000"/>
                </a:solidFill>
              </a:rPr>
              <a:t>Ussing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b="1" dirty="0" err="1">
                <a:solidFill>
                  <a:srgbClr val="C00000"/>
                </a:solidFill>
              </a:rPr>
              <a:t>readelf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4696097" y="12545"/>
            <a:ext cx="7495905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ELF header</a:t>
            </a:r>
            <a:r>
              <a:rPr lang="zh-TW" altLang="en-US" sz="3200" dirty="0"/>
              <a:t>：檔頭格式 </a:t>
            </a:r>
            <a:r>
              <a:rPr lang="en-US" altLang="zh-TW" sz="3200" dirty="0"/>
              <a:t>32-Bit Data Types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E9F255-ECE6-420D-AF39-191306B769D4}"/>
              </a:ext>
            </a:extLst>
          </p:cNvPr>
          <p:cNvSpPr/>
          <p:nvPr/>
        </p:nvSpPr>
        <p:spPr>
          <a:xfrm>
            <a:off x="-45720" y="6437018"/>
            <a:ext cx="69755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Reference</a:t>
            </a:r>
            <a:r>
              <a:rPr lang="zh-TW" altLang="en-US" sz="1600" dirty="0"/>
              <a:t>：</a:t>
            </a:r>
            <a:r>
              <a:rPr lang="en-US" altLang="zh-TW" sz="1600" dirty="0">
                <a:hlinkClick r:id="rId5"/>
              </a:rPr>
              <a:t>https://github.com/torvalds/linux/blob/master/include/uapi/linux/elf.h</a:t>
            </a:r>
            <a:endParaRPr lang="zh-TW" altLang="en-US" sz="16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62EC2CC-A4BF-4152-945F-74A42ED57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24196"/>
              </p:ext>
            </p:extLst>
          </p:nvPr>
        </p:nvGraphicFramePr>
        <p:xfrm>
          <a:off x="5587216" y="2748993"/>
          <a:ext cx="60126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5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/>
                          </a:solidFill>
                        </a:rPr>
                        <a:t>Alignment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Elf32_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Addr</a:t>
                      </a:r>
                      <a:endParaRPr lang="zh-TW" altLang="en-US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Unsigned program address (</a:t>
                      </a:r>
                      <a:r>
                        <a:rPr lang="zh-TW" altLang="en-US" sz="1400" dirty="0"/>
                        <a:t>程式位址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Elf32_Off 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Unsigned file offset (</a:t>
                      </a:r>
                      <a:r>
                        <a:rPr lang="zh-TW" altLang="en-US" sz="1400" dirty="0"/>
                        <a:t>偏移位址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Elf32_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</a:t>
                      </a:r>
                      <a:r>
                        <a:rPr lang="en-US" altLang="zh-TW" sz="1400" dirty="0"/>
                        <a:t>Word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Signed large integer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Elf32_Word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Unsigned large </a:t>
                      </a:r>
                      <a:r>
                        <a:rPr lang="en-US" altLang="zh-TW" sz="1400" dirty="0" err="1"/>
                        <a:t>inte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Elf32_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Half</a:t>
                      </a:r>
                      <a:r>
                        <a:rPr lang="en-US" altLang="zh-TW" sz="1400" dirty="0"/>
                        <a:t> 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Unsigned medium integer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unsigned char 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Unsigned small integer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1C42DF55-3E95-4F4E-8BBB-332F71FCE200}"/>
              </a:ext>
            </a:extLst>
          </p:cNvPr>
          <p:cNvGrpSpPr/>
          <p:nvPr/>
        </p:nvGrpSpPr>
        <p:grpSpPr>
          <a:xfrm>
            <a:off x="1998617" y="1246259"/>
            <a:ext cx="3309793" cy="5139683"/>
            <a:chOff x="718458" y="1353123"/>
            <a:chExt cx="3309793" cy="513968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71573F6-19D0-4F11-9E31-02147562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458" y="1814788"/>
              <a:ext cx="3309793" cy="467801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6D7BC7F-AEA0-4E48-A874-F970A9C63526}"/>
                </a:ext>
              </a:extLst>
            </p:cNvPr>
            <p:cNvSpPr/>
            <p:nvPr/>
          </p:nvSpPr>
          <p:spPr>
            <a:xfrm>
              <a:off x="734789" y="1353123"/>
              <a:ext cx="752129" cy="461665"/>
            </a:xfrm>
            <a:prstGeom prst="rect">
              <a:avLst/>
            </a:prstGeom>
            <a:ln w="38100">
              <a:solidFill>
                <a:schemeClr val="accent2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sz="2400" dirty="0" err="1"/>
                <a:t>elf.h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2043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77" y="2761965"/>
            <a:ext cx="8947246" cy="133407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>
                <a:solidFill>
                  <a:srgbClr val="FFCC66"/>
                </a:solidFill>
              </a:rPr>
              <a:t>4. </a:t>
            </a:r>
            <a:r>
              <a:rPr lang="zh-TW" altLang="en-US" sz="6000" b="1" dirty="0">
                <a:solidFill>
                  <a:srgbClr val="FFCC66"/>
                </a:solidFill>
              </a:rPr>
              <a:t>計算機系統與組合語言</a:t>
            </a:r>
          </a:p>
        </p:txBody>
      </p:sp>
    </p:spTree>
    <p:extLst>
      <p:ext uri="{BB962C8B-B14F-4D97-AF65-F5344CB8AC3E}">
        <p14:creationId xmlns:p14="http://schemas.microsoft.com/office/powerpoint/2010/main" val="33958165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-1"/>
            <a:ext cx="3820884" cy="8033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</a:rPr>
              <a:t>計算機硬體架構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8621487" y="12545"/>
            <a:ext cx="3570516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計算機組織與結構</a:t>
            </a:r>
            <a:endParaRPr lang="en-US" altLang="zh-TW" sz="3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9423A3-4268-47AD-9B60-536B35BAB5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71"/>
          <a:stretch/>
        </p:blipFill>
        <p:spPr>
          <a:xfrm>
            <a:off x="2307563" y="1926771"/>
            <a:ext cx="7576873" cy="44148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BD1141E-C944-40B7-A13D-C3D1FEB6C5AB}"/>
              </a:ext>
            </a:extLst>
          </p:cNvPr>
          <p:cNvSpPr/>
          <p:nvPr/>
        </p:nvSpPr>
        <p:spPr>
          <a:xfrm>
            <a:off x="2320625" y="1465106"/>
            <a:ext cx="2475358" cy="46166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dirty="0"/>
              <a:t>暫存器 </a:t>
            </a:r>
            <a:r>
              <a:rPr lang="en-US" altLang="zh-TW" sz="2400" dirty="0"/>
              <a:t>(Register)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0E4BACE-D82A-45FA-819D-659A02089EDA}"/>
              </a:ext>
            </a:extLst>
          </p:cNvPr>
          <p:cNvSpPr txBox="1"/>
          <p:nvPr/>
        </p:nvSpPr>
        <p:spPr>
          <a:xfrm>
            <a:off x="2389216" y="3071556"/>
            <a:ext cx="1431670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鍵盤、滑鼠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253816-1212-4A0C-819C-FFB714F379BF}"/>
              </a:ext>
            </a:extLst>
          </p:cNvPr>
          <p:cNvSpPr txBox="1"/>
          <p:nvPr/>
        </p:nvSpPr>
        <p:spPr>
          <a:xfrm>
            <a:off x="8138160" y="3071556"/>
            <a:ext cx="1664624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solidFill>
                  <a:schemeClr val="bg1"/>
                </a:solidFill>
              </a:rPr>
              <a:t>螢幕、印表機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5544C26-C8EB-44BE-B65F-144EB4C0FC90}"/>
              </a:ext>
            </a:extLst>
          </p:cNvPr>
          <p:cNvSpPr txBox="1"/>
          <p:nvPr/>
        </p:nvSpPr>
        <p:spPr>
          <a:xfrm>
            <a:off x="4650377" y="5503425"/>
            <a:ext cx="73805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solidFill>
                  <a:schemeClr val="bg1"/>
                </a:solidFill>
              </a:rPr>
              <a:t>RAM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01E047-2BFA-4569-A6BC-6571E02461AB}"/>
              </a:ext>
            </a:extLst>
          </p:cNvPr>
          <p:cNvSpPr/>
          <p:nvPr/>
        </p:nvSpPr>
        <p:spPr>
          <a:xfrm>
            <a:off x="0" y="6519446"/>
            <a:ext cx="59370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Reference</a:t>
            </a:r>
            <a:r>
              <a:rPr lang="zh-TW" altLang="en-US" sz="1600" dirty="0"/>
              <a:t>：</a:t>
            </a:r>
            <a:r>
              <a:rPr lang="en-US" altLang="zh-TW" sz="1600" dirty="0">
                <a:hlinkClick r:id="rId6"/>
              </a:rPr>
              <a:t>https://en.wikipedia.org/wiki/Von_Neumann_architecture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7718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75CA7BB-5181-426A-A365-52369C596A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9" r="2833" b="1005"/>
          <a:stretch/>
        </p:blipFill>
        <p:spPr>
          <a:xfrm>
            <a:off x="2236016" y="1055544"/>
            <a:ext cx="7719967" cy="525785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6439989" y="12545"/>
            <a:ext cx="5752014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記憶體階層 </a:t>
            </a:r>
            <a:r>
              <a:rPr lang="en-US" altLang="zh-TW" sz="3200" dirty="0"/>
              <a:t>(Memory Hierarchy)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D1141E-C944-40B7-A13D-C3D1FEB6C5AB}"/>
              </a:ext>
            </a:extLst>
          </p:cNvPr>
          <p:cNvSpPr/>
          <p:nvPr/>
        </p:nvSpPr>
        <p:spPr>
          <a:xfrm>
            <a:off x="6814457" y="1437858"/>
            <a:ext cx="1771639" cy="46166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封裝在 </a:t>
            </a:r>
            <a:r>
              <a:rPr lang="en-US" altLang="zh-TW" sz="2400" dirty="0">
                <a:solidFill>
                  <a:schemeClr val="bg1"/>
                </a:solidFill>
              </a:rPr>
              <a:t>CPU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0E4BACE-D82A-45FA-819D-659A02089EDA}"/>
              </a:ext>
            </a:extLst>
          </p:cNvPr>
          <p:cNvSpPr txBox="1"/>
          <p:nvPr/>
        </p:nvSpPr>
        <p:spPr>
          <a:xfrm>
            <a:off x="2948744" y="3392084"/>
            <a:ext cx="1105097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RAM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253816-1212-4A0C-819C-FFB714F379BF}"/>
              </a:ext>
            </a:extLst>
          </p:cNvPr>
          <p:cNvSpPr txBox="1"/>
          <p:nvPr/>
        </p:nvSpPr>
        <p:spPr>
          <a:xfrm>
            <a:off x="6095999" y="3392084"/>
            <a:ext cx="1534886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</a:rPr>
              <a:t>記憶體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5544C26-C8EB-44BE-B65F-144EB4C0FC90}"/>
              </a:ext>
            </a:extLst>
          </p:cNvPr>
          <p:cNvSpPr txBox="1"/>
          <p:nvPr/>
        </p:nvSpPr>
        <p:spPr>
          <a:xfrm>
            <a:off x="6095999" y="4229037"/>
            <a:ext cx="73805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硬碟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01E047-2BFA-4569-A6BC-6571E02461AB}"/>
              </a:ext>
            </a:extLst>
          </p:cNvPr>
          <p:cNvSpPr/>
          <p:nvPr/>
        </p:nvSpPr>
        <p:spPr>
          <a:xfrm>
            <a:off x="0" y="6519446"/>
            <a:ext cx="66881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Reference</a:t>
            </a:r>
            <a:r>
              <a:rPr lang="zh-TW" altLang="en-US" sz="1600" dirty="0"/>
              <a:t>：</a:t>
            </a:r>
            <a:r>
              <a:rPr lang="en-US" altLang="zh-TW" sz="1600" dirty="0">
                <a:hlinkClick r:id="rId6"/>
              </a:rPr>
              <a:t>https://studypress.org/forum/forum/replies/341/memory-hierarchy</a:t>
            </a:r>
            <a:endParaRPr lang="zh-TW" altLang="en-US" sz="1600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3820884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>
                <a:solidFill>
                  <a:srgbClr val="C00000"/>
                </a:solidFill>
              </a:rPr>
              <a:t>計算機硬體架構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9EDAF15-DAD2-467D-9558-0B355771F9D4}"/>
              </a:ext>
            </a:extLst>
          </p:cNvPr>
          <p:cNvSpPr txBox="1"/>
          <p:nvPr/>
        </p:nvSpPr>
        <p:spPr>
          <a:xfrm>
            <a:off x="6076405" y="4698781"/>
            <a:ext cx="73805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光碟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C58C930-5E9A-48AD-BB59-CFB80BF412D2}"/>
              </a:ext>
            </a:extLst>
          </p:cNvPr>
          <p:cNvSpPr/>
          <p:nvPr/>
        </p:nvSpPr>
        <p:spPr>
          <a:xfrm>
            <a:off x="3762104" y="1055543"/>
            <a:ext cx="2625346" cy="208436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6086668D-3CB6-45B5-AC11-A5E72C404B34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 flipV="1">
            <a:off x="6387450" y="1668691"/>
            <a:ext cx="427007" cy="42903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241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B285AB-A0AA-4ACB-B699-7524D2EFF496}"/>
              </a:ext>
            </a:extLst>
          </p:cNvPr>
          <p:cNvSpPr txBox="1"/>
          <p:nvPr/>
        </p:nvSpPr>
        <p:spPr>
          <a:xfrm>
            <a:off x="7968343" y="12545"/>
            <a:ext cx="4223660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計算機軟體 </a:t>
            </a:r>
            <a:r>
              <a:rPr lang="en-US" altLang="zh-TW" sz="3200" dirty="0"/>
              <a:t>(Software)</a:t>
            </a: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8074A1-C2D2-47BE-8406-DCE26F83C1C8}"/>
              </a:ext>
            </a:extLst>
          </p:cNvPr>
          <p:cNvSpPr txBox="1">
            <a:spLocks/>
          </p:cNvSpPr>
          <p:nvPr/>
        </p:nvSpPr>
        <p:spPr>
          <a:xfrm>
            <a:off x="2" y="-1"/>
            <a:ext cx="3820884" cy="80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>
                <a:solidFill>
                  <a:srgbClr val="C00000"/>
                </a:solidFill>
              </a:rPr>
              <a:t>計算機硬體架構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EBD3DE0-0379-4A85-8192-DAF79AB289DC}"/>
              </a:ext>
            </a:extLst>
          </p:cNvPr>
          <p:cNvGrpSpPr/>
          <p:nvPr/>
        </p:nvGrpSpPr>
        <p:grpSpPr>
          <a:xfrm>
            <a:off x="1256848" y="1094731"/>
            <a:ext cx="9678304" cy="5448073"/>
            <a:chOff x="674009" y="1055543"/>
            <a:chExt cx="9678304" cy="544807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5830242-162F-4F21-8CDF-1159183A1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5416" y="1055543"/>
              <a:ext cx="5036897" cy="5448073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0E4BACE-D82A-45FA-819D-659A02089EDA}"/>
                </a:ext>
              </a:extLst>
            </p:cNvPr>
            <p:cNvSpPr txBox="1"/>
            <p:nvPr/>
          </p:nvSpPr>
          <p:spPr>
            <a:xfrm>
              <a:off x="2375846" y="3655903"/>
              <a:ext cx="1936489" cy="5847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/>
                <a:t>系統程式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4253816-1212-4A0C-819C-FFB714F379BF}"/>
                </a:ext>
              </a:extLst>
            </p:cNvPr>
            <p:cNvSpPr txBox="1"/>
            <p:nvPr/>
          </p:nvSpPr>
          <p:spPr>
            <a:xfrm>
              <a:off x="7784376" y="6036449"/>
              <a:ext cx="1534886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計算機硬體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5544C26-C8EB-44BE-B65F-144EB4C0FC90}"/>
                </a:ext>
              </a:extLst>
            </p:cNvPr>
            <p:cNvSpPr txBox="1"/>
            <p:nvPr/>
          </p:nvSpPr>
          <p:spPr>
            <a:xfrm>
              <a:off x="7304638" y="5325403"/>
              <a:ext cx="1179508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800" dirty="0">
                  <a:solidFill>
                    <a:schemeClr val="bg1"/>
                  </a:solidFill>
                </a:rPr>
                <a:t>系統軟體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9EDAF15-DAD2-467D-9558-0B355771F9D4}"/>
                </a:ext>
              </a:extLst>
            </p:cNvPr>
            <p:cNvSpPr txBox="1"/>
            <p:nvPr/>
          </p:nvSpPr>
          <p:spPr>
            <a:xfrm>
              <a:off x="7365274" y="2983975"/>
              <a:ext cx="1206138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800" dirty="0">
                  <a:solidFill>
                    <a:schemeClr val="bg1"/>
                  </a:solidFill>
                </a:rPr>
                <a:t>應用軟體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7C58C930-5E9A-48AD-BB59-CFB80BF412D2}"/>
                </a:ext>
              </a:extLst>
            </p:cNvPr>
            <p:cNvSpPr/>
            <p:nvPr/>
          </p:nvSpPr>
          <p:spPr>
            <a:xfrm>
              <a:off x="5501784" y="3487783"/>
              <a:ext cx="4785216" cy="921018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2" name="Picture 4" descr="「System software」的圖片搜尋結果">
              <a:extLst>
                <a:ext uri="{FF2B5EF4-FFF2-40B4-BE49-F238E27FC236}">
                  <a16:creationId xmlns:a16="http://schemas.microsoft.com/office/drawing/2014/main" id="{506A9401-7CDE-4754-A9EC-E76E2EE05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09" y="1057801"/>
              <a:ext cx="4148576" cy="2429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箭號: 向右 10">
              <a:extLst>
                <a:ext uri="{FF2B5EF4-FFF2-40B4-BE49-F238E27FC236}">
                  <a16:creationId xmlns:a16="http://schemas.microsoft.com/office/drawing/2014/main" id="{84D6B2DE-7B3F-40FD-89F9-7DEC7DE50C31}"/>
                </a:ext>
              </a:extLst>
            </p:cNvPr>
            <p:cNvSpPr/>
            <p:nvPr/>
          </p:nvSpPr>
          <p:spPr>
            <a:xfrm>
              <a:off x="4516121" y="3707751"/>
              <a:ext cx="684634" cy="48108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264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72846" cy="84566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Program(</a:t>
            </a:r>
            <a:r>
              <a:rPr lang="zh-TW" altLang="en-US" b="1" dirty="0">
                <a:solidFill>
                  <a:srgbClr val="C00000"/>
                </a:solidFill>
              </a:rPr>
              <a:t>程式</a:t>
            </a:r>
            <a:r>
              <a:rPr lang="en-US" altLang="zh-TW" b="1" dirty="0">
                <a:solidFill>
                  <a:srgbClr val="C00000"/>
                </a:solidFill>
              </a:rPr>
              <a:t>) V.S Process(</a:t>
            </a:r>
            <a:r>
              <a:rPr lang="zh-TW" altLang="en-US" b="1" dirty="0">
                <a:solidFill>
                  <a:srgbClr val="C00000"/>
                </a:solidFill>
              </a:rPr>
              <a:t>行程</a:t>
            </a:r>
            <a:r>
              <a:rPr lang="en-US" altLang="zh-TW" b="1" dirty="0">
                <a:solidFill>
                  <a:srgbClr val="C00000"/>
                </a:solidFill>
              </a:rPr>
              <a:t>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7D8E76C-E39A-4243-BB9D-4398E9B95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93" y="939594"/>
            <a:ext cx="10966614" cy="56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43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16" y="2685196"/>
            <a:ext cx="9648967" cy="1487607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b="1" dirty="0">
                <a:solidFill>
                  <a:srgbClr val="FFCC66"/>
                </a:solidFill>
              </a:rPr>
              <a:t>Intel/AMD</a:t>
            </a:r>
            <a:r>
              <a:rPr lang="zh-TW" altLang="en-US" sz="5000" b="1" dirty="0">
                <a:solidFill>
                  <a:srgbClr val="FFCC66"/>
                </a:solidFill>
              </a:rPr>
              <a:t>架構 </a:t>
            </a:r>
            <a:r>
              <a:rPr lang="en-US" altLang="zh-TW" sz="5000" b="1" dirty="0">
                <a:solidFill>
                  <a:srgbClr val="FFCC66"/>
                </a:solidFill>
              </a:rPr>
              <a:t>vs ARM </a:t>
            </a:r>
            <a:r>
              <a:rPr lang="zh-TW" altLang="en-US" sz="5000" b="1" dirty="0">
                <a:solidFill>
                  <a:srgbClr val="FFCC66"/>
                </a:solidFill>
              </a:rPr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15378884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31" y="2790966"/>
            <a:ext cx="11812137" cy="1276067"/>
          </a:xfrm>
        </p:spPr>
        <p:txBody>
          <a:bodyPr>
            <a:normAutofit/>
          </a:bodyPr>
          <a:lstStyle/>
          <a:p>
            <a:pPr algn="ctr"/>
            <a:r>
              <a:rPr lang="zh-TW" altLang="en-US" sz="5000" b="1" dirty="0">
                <a:solidFill>
                  <a:srgbClr val="FFCC66"/>
                </a:solidFill>
              </a:rPr>
              <a:t>組合語言語法格式</a:t>
            </a:r>
            <a:r>
              <a:rPr lang="en-US" altLang="zh-TW" sz="5000" b="1" dirty="0">
                <a:solidFill>
                  <a:srgbClr val="FFCC66"/>
                </a:solidFill>
              </a:rPr>
              <a:t>: AT&amp;T vs INTEL</a:t>
            </a:r>
          </a:p>
        </p:txBody>
      </p:sp>
    </p:spTree>
    <p:extLst>
      <p:ext uri="{BB962C8B-B14F-4D97-AF65-F5344CB8AC3E}">
        <p14:creationId xmlns:p14="http://schemas.microsoft.com/office/powerpoint/2010/main" val="14529568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37" y="2825086"/>
            <a:ext cx="11122925" cy="1207827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b="1" dirty="0">
                <a:solidFill>
                  <a:srgbClr val="FFCC66"/>
                </a:solidFill>
              </a:rPr>
              <a:t>32 </a:t>
            </a:r>
            <a:r>
              <a:rPr lang="zh-TW" altLang="en-US" sz="5000" b="1" dirty="0">
                <a:solidFill>
                  <a:srgbClr val="FFCC66"/>
                </a:solidFill>
              </a:rPr>
              <a:t>位元計算機與 </a:t>
            </a:r>
            <a:r>
              <a:rPr lang="en-US" altLang="zh-TW" sz="5000" b="1" dirty="0">
                <a:solidFill>
                  <a:srgbClr val="FFCC66"/>
                </a:solidFill>
              </a:rPr>
              <a:t>64 </a:t>
            </a:r>
            <a:r>
              <a:rPr lang="zh-TW" altLang="en-US" sz="5000" b="1" dirty="0">
                <a:solidFill>
                  <a:srgbClr val="FFCC66"/>
                </a:solidFill>
              </a:rPr>
              <a:t>位元計算機</a:t>
            </a:r>
          </a:p>
        </p:txBody>
      </p:sp>
    </p:spTree>
    <p:extLst>
      <p:ext uri="{BB962C8B-B14F-4D97-AF65-F5344CB8AC3E}">
        <p14:creationId xmlns:p14="http://schemas.microsoft.com/office/powerpoint/2010/main" val="5311165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549" y="2954740"/>
            <a:ext cx="3800901" cy="948519"/>
          </a:xfrm>
        </p:spPr>
        <p:txBody>
          <a:bodyPr>
            <a:normAutofit/>
          </a:bodyPr>
          <a:lstStyle/>
          <a:p>
            <a:pPr algn="ctr"/>
            <a:r>
              <a:rPr lang="en-US" altLang="zh-TW" sz="4500" b="1" dirty="0">
                <a:solidFill>
                  <a:srgbClr val="FFCC66"/>
                </a:solidFill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40267906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76" y="2787555"/>
            <a:ext cx="11443648" cy="1282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b="1" dirty="0">
                <a:solidFill>
                  <a:srgbClr val="FFCC66"/>
                </a:solidFill>
              </a:rPr>
              <a:t>32 </a:t>
            </a:r>
            <a:r>
              <a:rPr lang="zh-TW" altLang="en-US" sz="5000" b="1" dirty="0">
                <a:solidFill>
                  <a:srgbClr val="FFCC66"/>
                </a:solidFill>
              </a:rPr>
              <a:t>位元組合語言與 </a:t>
            </a:r>
            <a:r>
              <a:rPr lang="en-US" altLang="zh-TW" sz="5000" b="1" dirty="0">
                <a:solidFill>
                  <a:srgbClr val="FFCC66"/>
                </a:solidFill>
              </a:rPr>
              <a:t>64 </a:t>
            </a:r>
            <a:r>
              <a:rPr lang="zh-TW" altLang="en-US" sz="5000" b="1" dirty="0">
                <a:solidFill>
                  <a:srgbClr val="FFCC66"/>
                </a:solidFill>
              </a:rPr>
              <a:t>位元組合語言</a:t>
            </a:r>
          </a:p>
        </p:txBody>
      </p:sp>
    </p:spTree>
    <p:extLst>
      <p:ext uri="{BB962C8B-B14F-4D97-AF65-F5344CB8AC3E}">
        <p14:creationId xmlns:p14="http://schemas.microsoft.com/office/powerpoint/2010/main" val="20742209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402" y="2845557"/>
            <a:ext cx="9485195" cy="1166885"/>
          </a:xfrm>
        </p:spPr>
        <p:txBody>
          <a:bodyPr>
            <a:normAutofit/>
          </a:bodyPr>
          <a:lstStyle/>
          <a:p>
            <a:pPr algn="ctr"/>
            <a:r>
              <a:rPr lang="en-US" altLang="zh-TW" sz="4500" b="1" dirty="0">
                <a:solidFill>
                  <a:srgbClr val="FFCC66"/>
                </a:solidFill>
              </a:rPr>
              <a:t>Function calling convention</a:t>
            </a:r>
          </a:p>
        </p:txBody>
      </p:sp>
    </p:spTree>
    <p:extLst>
      <p:ext uri="{BB962C8B-B14F-4D97-AF65-F5344CB8AC3E}">
        <p14:creationId xmlns:p14="http://schemas.microsoft.com/office/powerpoint/2010/main" val="531422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219" y="2779025"/>
            <a:ext cx="8237562" cy="129995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>
                <a:solidFill>
                  <a:srgbClr val="FFCC66"/>
                </a:solidFill>
              </a:rPr>
              <a:t>5. NASM </a:t>
            </a:r>
            <a:r>
              <a:rPr lang="zh-TW" altLang="en-US" sz="6000" b="1" dirty="0">
                <a:solidFill>
                  <a:srgbClr val="FFCC66"/>
                </a:solidFill>
              </a:rPr>
              <a:t>組合語言架構</a:t>
            </a:r>
          </a:p>
        </p:txBody>
      </p:sp>
    </p:spTree>
    <p:extLst>
      <p:ext uri="{BB962C8B-B14F-4D97-AF65-F5344CB8AC3E}">
        <p14:creationId xmlns:p14="http://schemas.microsoft.com/office/powerpoint/2010/main" val="1628675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80" y="2794379"/>
            <a:ext cx="7916839" cy="1269242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>
                <a:solidFill>
                  <a:srgbClr val="FFCC66"/>
                </a:solidFill>
              </a:rPr>
              <a:t>6. NASM </a:t>
            </a:r>
            <a:r>
              <a:rPr lang="zh-TW" altLang="en-US" sz="6000" b="1" dirty="0">
                <a:solidFill>
                  <a:srgbClr val="FFCC66"/>
                </a:solidFill>
              </a:rPr>
              <a:t>組合語言開發</a:t>
            </a:r>
          </a:p>
        </p:txBody>
      </p:sp>
    </p:spTree>
    <p:extLst>
      <p:ext uri="{BB962C8B-B14F-4D97-AF65-F5344CB8AC3E}">
        <p14:creationId xmlns:p14="http://schemas.microsoft.com/office/powerpoint/2010/main" val="14867237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342" y="2794379"/>
            <a:ext cx="8405315" cy="1269242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b="1" dirty="0">
                <a:solidFill>
                  <a:srgbClr val="FFCC66"/>
                </a:solidFill>
              </a:rPr>
              <a:t>32 </a:t>
            </a:r>
            <a:r>
              <a:rPr lang="zh-TW" altLang="en-US" sz="5000" b="1" dirty="0">
                <a:solidFill>
                  <a:srgbClr val="FFCC66"/>
                </a:solidFill>
              </a:rPr>
              <a:t>位元 </a:t>
            </a:r>
            <a:r>
              <a:rPr lang="en-US" altLang="zh-TW" sz="5000" b="1" dirty="0">
                <a:solidFill>
                  <a:srgbClr val="FFCC66"/>
                </a:solidFill>
              </a:rPr>
              <a:t>NASM </a:t>
            </a:r>
            <a:r>
              <a:rPr lang="zh-TW" altLang="en-US" sz="5000" b="1" dirty="0">
                <a:solidFill>
                  <a:srgbClr val="FFCC66"/>
                </a:solidFill>
              </a:rPr>
              <a:t>組合語言範例</a:t>
            </a:r>
          </a:p>
        </p:txBody>
      </p:sp>
    </p:spTree>
    <p:extLst>
      <p:ext uri="{BB962C8B-B14F-4D97-AF65-F5344CB8AC3E}">
        <p14:creationId xmlns:p14="http://schemas.microsoft.com/office/powerpoint/2010/main" val="4167389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415" y="2857499"/>
            <a:ext cx="9021169" cy="1143001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b="1" dirty="0">
                <a:solidFill>
                  <a:srgbClr val="FFCC66"/>
                </a:solidFill>
              </a:rPr>
              <a:t>64 </a:t>
            </a:r>
            <a:r>
              <a:rPr lang="zh-TW" altLang="en-US" sz="5000" b="1" dirty="0">
                <a:solidFill>
                  <a:srgbClr val="FFCC66"/>
                </a:solidFill>
              </a:rPr>
              <a:t>位元 </a:t>
            </a:r>
            <a:r>
              <a:rPr lang="en-US" altLang="zh-TW" sz="5000" b="1" dirty="0">
                <a:solidFill>
                  <a:srgbClr val="FFCC66"/>
                </a:solidFill>
              </a:rPr>
              <a:t>NASM </a:t>
            </a:r>
            <a:r>
              <a:rPr lang="zh-TW" altLang="en-US" sz="5000" b="1" dirty="0">
                <a:solidFill>
                  <a:srgbClr val="FFCC66"/>
                </a:solidFill>
              </a:rPr>
              <a:t>組合語言範例</a:t>
            </a:r>
          </a:p>
        </p:txBody>
      </p:sp>
    </p:spTree>
    <p:extLst>
      <p:ext uri="{BB962C8B-B14F-4D97-AF65-F5344CB8AC3E}">
        <p14:creationId xmlns:p14="http://schemas.microsoft.com/office/powerpoint/2010/main" val="195455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552405" cy="84566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Linux C </a:t>
            </a:r>
            <a:r>
              <a:rPr lang="zh-TW" altLang="en-US" b="1" dirty="0">
                <a:solidFill>
                  <a:srgbClr val="C00000"/>
                </a:solidFill>
              </a:rPr>
              <a:t>程式設計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5B07C73-2639-48B2-9F93-8662E3E38313}"/>
              </a:ext>
            </a:extLst>
          </p:cNvPr>
          <p:cNvGrpSpPr/>
          <p:nvPr/>
        </p:nvGrpSpPr>
        <p:grpSpPr>
          <a:xfrm>
            <a:off x="2510246" y="1115984"/>
            <a:ext cx="7171508" cy="5376781"/>
            <a:chOff x="2510246" y="1115984"/>
            <a:chExt cx="7171508" cy="537678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38E5A57-474B-4890-ADA9-DEEDCA20A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0246" y="1707290"/>
              <a:ext cx="7171508" cy="4785475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DB285AB-A0AA-4ACB-B699-7524D2EFF496}"/>
                </a:ext>
              </a:extLst>
            </p:cNvPr>
            <p:cNvSpPr txBox="1"/>
            <p:nvPr/>
          </p:nvSpPr>
          <p:spPr>
            <a:xfrm>
              <a:off x="2523308" y="1115984"/>
              <a:ext cx="2233749" cy="58477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/>
                <a:t>使用的例子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64371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866030"/>
            <a:ext cx="8229600" cy="112594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>
                <a:solidFill>
                  <a:srgbClr val="FFCC66"/>
                </a:solidFill>
              </a:rPr>
              <a:t>7. NASM </a:t>
            </a:r>
            <a:r>
              <a:rPr lang="zh-TW" altLang="en-US" sz="6000" b="1" dirty="0">
                <a:solidFill>
                  <a:srgbClr val="FFCC66"/>
                </a:solidFill>
              </a:rPr>
              <a:t>組合語言實戰</a:t>
            </a:r>
          </a:p>
        </p:txBody>
      </p:sp>
    </p:spTree>
    <p:extLst>
      <p:ext uri="{BB962C8B-B14F-4D97-AF65-F5344CB8AC3E}">
        <p14:creationId xmlns:p14="http://schemas.microsoft.com/office/powerpoint/2010/main" val="14264320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4E46B1D-16F1-48E4-92D9-AAC25B9E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51" y="2913797"/>
            <a:ext cx="7629098" cy="1030406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>
                <a:solidFill>
                  <a:srgbClr val="FFCC66"/>
                </a:solidFill>
              </a:rPr>
              <a:t>8. Assembly-CTF </a:t>
            </a:r>
            <a:r>
              <a:rPr lang="zh-TW" altLang="en-US" sz="6000" b="1" dirty="0">
                <a:solidFill>
                  <a:srgbClr val="FFCC66"/>
                </a:solidFill>
              </a:rPr>
              <a:t>解題</a:t>
            </a:r>
          </a:p>
        </p:txBody>
      </p:sp>
    </p:spTree>
    <p:extLst>
      <p:ext uri="{BB962C8B-B14F-4D97-AF65-F5344CB8AC3E}">
        <p14:creationId xmlns:p14="http://schemas.microsoft.com/office/powerpoint/2010/main" val="277222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552405" cy="84566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Linux C </a:t>
            </a:r>
            <a:r>
              <a:rPr lang="zh-TW" altLang="en-US" b="1" dirty="0">
                <a:solidFill>
                  <a:srgbClr val="C00000"/>
                </a:solidFill>
              </a:rPr>
              <a:t>程式設計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A8A83B7-B77A-45D1-BED3-F64A3710809B}"/>
              </a:ext>
            </a:extLst>
          </p:cNvPr>
          <p:cNvGrpSpPr/>
          <p:nvPr/>
        </p:nvGrpSpPr>
        <p:grpSpPr>
          <a:xfrm>
            <a:off x="840896" y="2095011"/>
            <a:ext cx="10503677" cy="2640275"/>
            <a:chOff x="840896" y="2095011"/>
            <a:chExt cx="10503677" cy="264027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E89DE011-DF1C-4483-86E8-8FA31856E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427" y="2686317"/>
              <a:ext cx="10497146" cy="204896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DB285AB-A0AA-4ACB-B699-7524D2EFF496}"/>
                </a:ext>
              </a:extLst>
            </p:cNvPr>
            <p:cNvSpPr txBox="1"/>
            <p:nvPr/>
          </p:nvSpPr>
          <p:spPr>
            <a:xfrm>
              <a:off x="840896" y="2095011"/>
              <a:ext cx="3245434" cy="58477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/>
                <a:t>查看 </a:t>
              </a:r>
              <a:r>
                <a:rPr lang="en-US" altLang="zh-TW" sz="3200" dirty="0"/>
                <a:t>GCC</a:t>
              </a:r>
              <a:r>
                <a:rPr lang="zh-TW" altLang="en-US" sz="3200" dirty="0"/>
                <a:t> 的版本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997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DA45-CBFC-4D06-B33E-F40EAFE9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552405" cy="845662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Linux C </a:t>
            </a:r>
            <a:r>
              <a:rPr lang="zh-TW" altLang="en-US" b="1" dirty="0">
                <a:solidFill>
                  <a:srgbClr val="C00000"/>
                </a:solidFill>
              </a:rPr>
              <a:t>程式設計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C6D2B93-F458-498C-849A-EB74D1B6EB3B}"/>
              </a:ext>
            </a:extLst>
          </p:cNvPr>
          <p:cNvGrpSpPr/>
          <p:nvPr/>
        </p:nvGrpSpPr>
        <p:grpSpPr>
          <a:xfrm>
            <a:off x="1272433" y="969166"/>
            <a:ext cx="9647133" cy="5621045"/>
            <a:chOff x="1221062" y="962635"/>
            <a:chExt cx="9647133" cy="562104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611D034-FEC3-435C-BB37-978DEEB50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09" t="1468" r="347" b="1267"/>
            <a:stretch/>
          </p:blipFill>
          <p:spPr>
            <a:xfrm>
              <a:off x="1221062" y="1547410"/>
              <a:ext cx="9647133" cy="5036270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DB285AB-A0AA-4ACB-B699-7524D2EFF496}"/>
                </a:ext>
              </a:extLst>
            </p:cNvPr>
            <p:cNvSpPr txBox="1"/>
            <p:nvPr/>
          </p:nvSpPr>
          <p:spPr>
            <a:xfrm>
              <a:off x="1221062" y="962635"/>
              <a:ext cx="2477070" cy="58477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/>
                <a:t>編譯 </a:t>
              </a:r>
              <a:r>
                <a:rPr lang="en-US" altLang="zh-TW" sz="3200" dirty="0"/>
                <a:t>C </a:t>
              </a:r>
              <a:r>
                <a:rPr lang="zh-TW" altLang="en-US" sz="3200" dirty="0"/>
                <a:t>程式</a:t>
              </a: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1F34BFFD-3ED3-4CA1-B59B-0FD80F6F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867" y="0"/>
            <a:ext cx="1964132" cy="131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華康細圓體(P)"/>
        <a:ea typeface="華康細圓體(P)"/>
        <a:cs typeface=""/>
      </a:majorFont>
      <a:minorFont>
        <a:latin typeface="華康細圓體(P)"/>
        <a:ea typeface="華康細圓體(P)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Override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3678</TotalTime>
  <Words>4313</Words>
  <Application>Microsoft Office PowerPoint</Application>
  <PresentationFormat>寬螢幕</PresentationFormat>
  <Paragraphs>598</Paragraphs>
  <Slides>71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7" baseType="lpstr">
      <vt:lpstr>華康中明體(P)</vt:lpstr>
      <vt:lpstr>華康細圓體(P)</vt:lpstr>
      <vt:lpstr>Arial</vt:lpstr>
      <vt:lpstr>Times New Roman</vt:lpstr>
      <vt:lpstr>Wingdings</vt:lpstr>
      <vt:lpstr>Office Theme</vt:lpstr>
      <vt:lpstr>逆向工程核心語法(組合語言)報告</vt:lpstr>
      <vt:lpstr>Agenda</vt:lpstr>
      <vt:lpstr>1. 逆向工程</vt:lpstr>
      <vt:lpstr>介紹</vt:lpstr>
      <vt:lpstr>2. Linux C 程式開發：編譯與組譯</vt:lpstr>
      <vt:lpstr>Program(程式) V.S Process(行程)</vt:lpstr>
      <vt:lpstr>Linux C 程式設計</vt:lpstr>
      <vt:lpstr>Linux C 程式設計</vt:lpstr>
      <vt:lpstr>Linux C 程式設計</vt:lpstr>
      <vt:lpstr>Linux C 程式設計</vt:lpstr>
      <vt:lpstr>Linux C 程式設計</vt:lpstr>
      <vt:lpstr>Linux C 程式設計</vt:lpstr>
      <vt:lpstr>Linux C 程式設計</vt:lpstr>
      <vt:lpstr>Linux C 程式設計</vt:lpstr>
      <vt:lpstr>Linux C 程式設計</vt:lpstr>
      <vt:lpstr>Linux C 程式設計</vt:lpstr>
      <vt:lpstr>Linux C 程式設計</vt:lpstr>
      <vt:lpstr>Linux C 程式設計</vt:lpstr>
      <vt:lpstr>Linux C 程式設計</vt:lpstr>
      <vt:lpstr>Linux C 程式設計</vt:lpstr>
      <vt:lpstr>Linux C 程式設計</vt:lpstr>
      <vt:lpstr>Linux C 程式設計</vt:lpstr>
      <vt:lpstr>函式庫(Library)</vt:lpstr>
      <vt:lpstr>函式庫(Library)</vt:lpstr>
      <vt:lpstr>函式庫(Library)</vt:lpstr>
      <vt:lpstr>函式庫(Library)</vt:lpstr>
      <vt:lpstr>函式庫(Library)</vt:lpstr>
      <vt:lpstr>函式庫(Library)</vt:lpstr>
      <vt:lpstr>函式庫(Library)</vt:lpstr>
      <vt:lpstr>函式庫(Library)</vt:lpstr>
      <vt:lpstr>實作</vt:lpstr>
      <vt:lpstr>靜態函式庫</vt:lpstr>
      <vt:lpstr>靜態函式庫</vt:lpstr>
      <vt:lpstr>共享函式庫</vt:lpstr>
      <vt:lpstr>共享函式庫</vt:lpstr>
      <vt:lpstr>共享函式庫</vt:lpstr>
      <vt:lpstr>GCC 編譯器指令參數</vt:lpstr>
      <vt:lpstr>3. Linux ELF 分析</vt:lpstr>
      <vt:lpstr>ELF (Excutable and Linking Format)</vt:lpstr>
      <vt:lpstr>ELF (Excutable and Linking Format)</vt:lpstr>
      <vt:lpstr>ELF (Excutable and Linking Format)</vt:lpstr>
      <vt:lpstr>ELF (Excutable and Linking Format)</vt:lpstr>
      <vt:lpstr>ELF (Excutable and Linking Format)</vt:lpstr>
      <vt:lpstr>ELF (Excutable and Linking Format)</vt:lpstr>
      <vt:lpstr>ELF (Excutable and Linking Format)</vt:lpstr>
      <vt:lpstr>ELF (Excutable and Linking Format)</vt:lpstr>
      <vt:lpstr>ELF (Excutable and Linking Format)</vt:lpstr>
      <vt:lpstr>ELF Analysis Ussing readelf</vt:lpstr>
      <vt:lpstr>ELF Analysis Ussing readelf</vt:lpstr>
      <vt:lpstr>ELF Analysis Ussing readelf</vt:lpstr>
      <vt:lpstr>ELF Analysis Ussing readelf</vt:lpstr>
      <vt:lpstr>ELF Analysis Ussing readelf</vt:lpstr>
      <vt:lpstr>ELF Analysis Ussing readelf</vt:lpstr>
      <vt:lpstr>ELF Analysis Ussing readelf</vt:lpstr>
      <vt:lpstr>ELF Analysis Ussing readelf</vt:lpstr>
      <vt:lpstr>4. 計算機系統與組合語言</vt:lpstr>
      <vt:lpstr>計算機硬體架構</vt:lpstr>
      <vt:lpstr>PowerPoint 簡報</vt:lpstr>
      <vt:lpstr>PowerPoint 簡報</vt:lpstr>
      <vt:lpstr>Intel/AMD架構 vs ARM 架構</vt:lpstr>
      <vt:lpstr>組合語言語法格式: AT&amp;T vs INTEL</vt:lpstr>
      <vt:lpstr>32 位元計算機與 64 位元計算機</vt:lpstr>
      <vt:lpstr>Registers</vt:lpstr>
      <vt:lpstr>32 位元組合語言與 64 位元組合語言</vt:lpstr>
      <vt:lpstr>Function calling convention</vt:lpstr>
      <vt:lpstr>5. NASM 組合語言架構</vt:lpstr>
      <vt:lpstr>6. NASM 組合語言開發</vt:lpstr>
      <vt:lpstr>32 位元 NASM 組合語言範例</vt:lpstr>
      <vt:lpstr>64 位元 NASM 組合語言範例</vt:lpstr>
      <vt:lpstr>7. NASM 組合語言實戰</vt:lpstr>
      <vt:lpstr>8. Assembly-CTF 解題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165</cp:revision>
  <dcterms:created xsi:type="dcterms:W3CDTF">2022-11-06T08:14:21Z</dcterms:created>
  <dcterms:modified xsi:type="dcterms:W3CDTF">2022-11-17T23:13:36Z</dcterms:modified>
</cp:coreProperties>
</file>