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31B00-C35B-416A-9DC1-A7D344549158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BE446-F531-401E-A9DC-14F685E70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05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2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1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1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6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1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6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2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765-A027-410D-AE76-F44A96EAD52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1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1765-A027-410D-AE76-F44A96EAD522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2B3FD-E1B7-41F0-9989-3C5E7CA0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 smtClean="0"/>
              <a:t>软件分析技术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一种流敏感指针分析的实现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何昊 </a:t>
            </a:r>
            <a:r>
              <a:rPr lang="en-US" altLang="zh-CN" dirty="0" smtClean="0"/>
              <a:t>2001111320</a:t>
            </a:r>
          </a:p>
          <a:p>
            <a:r>
              <a:rPr lang="zh-CN" altLang="en-US" dirty="0"/>
              <a:t>董谨</a:t>
            </a:r>
            <a:r>
              <a:rPr lang="zh-CN" altLang="en-US" dirty="0" smtClean="0"/>
              <a:t>豪 </a:t>
            </a:r>
            <a:r>
              <a:rPr lang="en-US" altLang="zh-CN" dirty="0" smtClean="0"/>
              <a:t>2001111316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06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数据流分析：状态定义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我们使用数据流分析的框架来实现指针分析算法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</a:t>
                </a:r>
                <a:r>
                  <a:rPr lang="zh-CN" altLang="en-US" dirty="0"/>
                  <a:t>每个节点记录完整的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局部变量指向状态</a:t>
                </a:r>
                <a:r>
                  <a:rPr lang="zh-CN" altLang="en-US" dirty="0" smtClean="0"/>
                  <a:t>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堆变量指向状态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定义地址</a:t>
                </a:r>
                <a:r>
                  <a:rPr lang="zh-CN" altLang="en-US" dirty="0"/>
                  <a:t>集合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我们定义每个节点的状态</a:t>
                </a:r>
                <a:r>
                  <a:rPr lang="zh-CN" altLang="en-US" dirty="0" smtClean="0"/>
                  <a:t>为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在堆变量指向表中，定义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,∅,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自己可能指向的内存位置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11" y="3347658"/>
            <a:ext cx="7866262" cy="18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5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数据流分析：算法流程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 err="1">
                <a:latin typeface="Consolas" panose="020B0609020204030204" pitchFamily="49" charset="0"/>
              </a:rPr>
              <a:t>def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zh-CN" altLang="en-US" sz="1100" dirty="0">
                <a:latin typeface="Consolas" panose="020B0609020204030204" pitchFamily="49" charset="0"/>
              </a:rPr>
              <a:t>数据流分析</a:t>
            </a:r>
            <a:r>
              <a:rPr lang="en-US" altLang="zh-CN" sz="1100" dirty="0">
                <a:latin typeface="Consolas" panose="020B0609020204030204" pitchFamily="49" charset="0"/>
              </a:rPr>
              <a:t>(m):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</a:t>
            </a:r>
            <a:r>
              <a:rPr lang="zh-CN" altLang="en-US" sz="1100" dirty="0">
                <a:latin typeface="Consolas" panose="020B0609020204030204" pitchFamily="49" charset="0"/>
              </a:rPr>
              <a:t>初始状态 </a:t>
            </a:r>
            <a:r>
              <a:rPr lang="en-US" altLang="zh-CN" sz="1100" dirty="0">
                <a:latin typeface="Consolas" panose="020B0609020204030204" pitchFamily="49" charset="0"/>
              </a:rPr>
              <a:t>= {</a:t>
            </a:r>
            <a:r>
              <a:rPr lang="zh-CN" altLang="en-US" sz="1100" dirty="0">
                <a:latin typeface="Consolas" panose="020B0609020204030204" pitchFamily="49" charset="0"/>
              </a:rPr>
              <a:t>包含调用参数的局部变量指向表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  <a:r>
              <a:rPr lang="zh-CN" altLang="en-US" sz="1100" dirty="0">
                <a:latin typeface="Consolas" panose="020B0609020204030204" pitchFamily="49" charset="0"/>
              </a:rPr>
              <a:t>调用</a:t>
            </a:r>
            <a:r>
              <a:rPr lang="en-US" altLang="zh-CN" sz="1100" dirty="0">
                <a:latin typeface="Consolas" panose="020B0609020204030204" pitchFamily="49" charset="0"/>
              </a:rPr>
              <a:t>m</a:t>
            </a:r>
            <a:r>
              <a:rPr lang="zh-CN" altLang="en-US" sz="1100" dirty="0">
                <a:latin typeface="Consolas" panose="020B0609020204030204" pitchFamily="49" charset="0"/>
              </a:rPr>
              <a:t>的函数的堆变量指向表</a:t>
            </a:r>
            <a:r>
              <a:rPr lang="en-US" altLang="zh-CN" sz="11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</a:t>
            </a:r>
            <a:r>
              <a:rPr lang="zh-CN" altLang="en-US" sz="1100" dirty="0">
                <a:latin typeface="Consolas" panose="020B0609020204030204" pitchFamily="49" charset="0"/>
              </a:rPr>
              <a:t>最终状态 </a:t>
            </a:r>
            <a:r>
              <a:rPr lang="en-US" altLang="zh-CN" sz="1100" dirty="0">
                <a:latin typeface="Consolas" panose="020B0609020204030204" pitchFamily="49" charset="0"/>
              </a:rPr>
              <a:t>= 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</a:t>
            </a:r>
            <a:r>
              <a:rPr lang="en-US" altLang="zh-CN" sz="1100" dirty="0" err="1">
                <a:latin typeface="Consolas" panose="020B0609020204030204" pitchFamily="49" charset="0"/>
              </a:rPr>
              <a:t>def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zh-CN" altLang="en-US" sz="1100" dirty="0">
                <a:latin typeface="Consolas" panose="020B0609020204030204" pitchFamily="49" charset="0"/>
              </a:rPr>
              <a:t>合并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zh-CN" altLang="en-US" sz="1100" dirty="0">
                <a:latin typeface="Consolas" panose="020B0609020204030204" pitchFamily="49" charset="0"/>
              </a:rPr>
              <a:t>状态</a:t>
            </a:r>
            <a:r>
              <a:rPr lang="en-US" altLang="zh-CN" sz="1100" dirty="0">
                <a:latin typeface="Consolas" panose="020B0609020204030204" pitchFamily="49" charset="0"/>
              </a:rPr>
              <a:t>A, </a:t>
            </a:r>
            <a:r>
              <a:rPr lang="zh-CN" altLang="en-US" sz="1100" dirty="0">
                <a:latin typeface="Consolas" panose="020B0609020204030204" pitchFamily="49" charset="0"/>
              </a:rPr>
              <a:t>状态</a:t>
            </a:r>
            <a:r>
              <a:rPr lang="en-US" altLang="zh-CN" sz="1100" dirty="0">
                <a:latin typeface="Consolas" panose="020B0609020204030204" pitchFamily="49" charset="0"/>
              </a:rPr>
              <a:t>B):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  </a:t>
            </a:r>
            <a:r>
              <a:rPr lang="zh-CN" altLang="en-US" sz="1100" dirty="0">
                <a:latin typeface="Consolas" panose="020B0609020204030204" pitchFamily="49" charset="0"/>
              </a:rPr>
              <a:t>将局部变量指向表按照</a:t>
            </a:r>
            <a:r>
              <a:rPr lang="en-US" altLang="zh-CN" sz="1100" dirty="0" err="1">
                <a:latin typeface="Consolas" panose="020B0609020204030204" pitchFamily="49" charset="0"/>
              </a:rPr>
              <a:t>v_i</a:t>
            </a:r>
            <a:r>
              <a:rPr lang="zh-CN" altLang="en-US" sz="1100" dirty="0">
                <a:latin typeface="Consolas" panose="020B0609020204030204" pitchFamily="49" charset="0"/>
              </a:rPr>
              <a:t>合并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100" dirty="0">
                <a:latin typeface="Consolas" panose="020B0609020204030204" pitchFamily="49" charset="0"/>
              </a:rPr>
              <a:t>    将堆变量指向表按照</a:t>
            </a:r>
            <a:r>
              <a:rPr lang="en-US" altLang="zh-CN" sz="1100" dirty="0" err="1">
                <a:latin typeface="Consolas" panose="020B0609020204030204" pitchFamily="49" charset="0"/>
              </a:rPr>
              <a:t>a_i</a:t>
            </a:r>
            <a:r>
              <a:rPr lang="zh-CN" altLang="en-US" sz="1100" dirty="0">
                <a:latin typeface="Consolas" panose="020B0609020204030204" pitchFamily="49" charset="0"/>
              </a:rPr>
              <a:t>和域合并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100" dirty="0">
                <a:latin typeface="Consolas" panose="020B0609020204030204" pitchFamily="49" charset="0"/>
              </a:rPr>
              <a:t>  </a:t>
            </a:r>
            <a:r>
              <a:rPr lang="en-US" altLang="zh-CN" sz="1100" dirty="0" err="1">
                <a:latin typeface="Consolas" panose="020B0609020204030204" pitchFamily="49" charset="0"/>
              </a:rPr>
              <a:t>def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zh-CN" altLang="en-US" sz="1100" dirty="0">
                <a:latin typeface="Consolas" panose="020B0609020204030204" pitchFamily="49" charset="0"/>
              </a:rPr>
              <a:t>给定语句</a:t>
            </a:r>
            <a:r>
              <a:rPr lang="en-US" altLang="zh-CN" sz="1100" dirty="0">
                <a:latin typeface="Consolas" panose="020B0609020204030204" pitchFamily="49" charset="0"/>
              </a:rPr>
              <a:t>u</a:t>
            </a:r>
            <a:r>
              <a:rPr lang="zh-CN" altLang="en-US" sz="1100" dirty="0">
                <a:latin typeface="Consolas" panose="020B0609020204030204" pitchFamily="49" charset="0"/>
              </a:rPr>
              <a:t>和之前的状态，生成新的状态</a:t>
            </a:r>
            <a:r>
              <a:rPr lang="en-US" altLang="zh-CN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  if u</a:t>
            </a:r>
            <a:r>
              <a:rPr lang="zh-CN" altLang="en-US" sz="1100" dirty="0">
                <a:latin typeface="Consolas" panose="020B0609020204030204" pitchFamily="49" charset="0"/>
              </a:rPr>
              <a:t>是方法调用</a:t>
            </a:r>
            <a:r>
              <a:rPr lang="en-US" altLang="zh-CN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    if </a:t>
            </a:r>
            <a:r>
              <a:rPr lang="zh-CN" altLang="en-US" sz="1100" dirty="0">
                <a:latin typeface="Consolas" panose="020B0609020204030204" pitchFamily="49" charset="0"/>
              </a:rPr>
              <a:t>是</a:t>
            </a:r>
            <a:r>
              <a:rPr lang="en-US" altLang="zh-CN" sz="1100" dirty="0" err="1">
                <a:latin typeface="Consolas" panose="020B0609020204030204" pitchFamily="49" charset="0"/>
              </a:rPr>
              <a:t>benchmarkN.test</a:t>
            </a:r>
            <a:r>
              <a:rPr lang="en-US" altLang="zh-CN" sz="1100" dirty="0">
                <a:latin typeface="Consolas" panose="020B0609020204030204" pitchFamily="49" charset="0"/>
              </a:rPr>
              <a:t>: </a:t>
            </a:r>
            <a:r>
              <a:rPr lang="zh-CN" altLang="en-US" sz="1100" dirty="0">
                <a:latin typeface="Consolas" panose="020B0609020204030204" pitchFamily="49" charset="0"/>
              </a:rPr>
              <a:t>将当前分析结果保存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100" dirty="0">
                <a:latin typeface="Consolas" panose="020B0609020204030204" pitchFamily="49" charset="0"/>
              </a:rPr>
              <a:t>      </a:t>
            </a:r>
            <a:r>
              <a:rPr lang="en-US" altLang="zh-CN" sz="1100" dirty="0" err="1">
                <a:latin typeface="Consolas" panose="020B0609020204030204" pitchFamily="49" charset="0"/>
              </a:rPr>
              <a:t>elif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zh-CN" altLang="en-US" sz="1100" dirty="0">
                <a:latin typeface="Consolas" panose="020B0609020204030204" pitchFamily="49" charset="0"/>
              </a:rPr>
              <a:t>是</a:t>
            </a:r>
            <a:r>
              <a:rPr lang="en-US" altLang="zh-CN" sz="1100" dirty="0" err="1">
                <a:latin typeface="Consolas" panose="020B0609020204030204" pitchFamily="49" charset="0"/>
              </a:rPr>
              <a:t>benchmarkN.alloc</a:t>
            </a:r>
            <a:r>
              <a:rPr lang="en-US" altLang="zh-CN" sz="1100" dirty="0">
                <a:latin typeface="Consolas" panose="020B0609020204030204" pitchFamily="49" charset="0"/>
              </a:rPr>
              <a:t>: </a:t>
            </a:r>
            <a:r>
              <a:rPr lang="zh-CN" altLang="en-US" sz="1100" dirty="0">
                <a:latin typeface="Consolas" panose="020B0609020204030204" pitchFamily="49" charset="0"/>
              </a:rPr>
              <a:t>获取当前</a:t>
            </a:r>
            <a:r>
              <a:rPr lang="en-US" altLang="zh-CN" sz="1100" dirty="0" err="1">
                <a:latin typeface="Consolas" panose="020B0609020204030204" pitchFamily="49" charset="0"/>
              </a:rPr>
              <a:t>allocId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    </a:t>
            </a:r>
            <a:r>
              <a:rPr lang="en-US" altLang="zh-CN" sz="1100" dirty="0" err="1">
                <a:latin typeface="Consolas" panose="020B0609020204030204" pitchFamily="49" charset="0"/>
              </a:rPr>
              <a:t>elif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zh-CN" altLang="en-US" sz="1100" dirty="0">
                <a:latin typeface="Consolas" panose="020B0609020204030204" pitchFamily="49" charset="0"/>
              </a:rPr>
              <a:t>不是系统函数</a:t>
            </a:r>
            <a:r>
              <a:rPr lang="en-US" altLang="zh-CN" sz="1100" dirty="0">
                <a:latin typeface="Consolas" panose="020B0609020204030204" pitchFamily="49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      </a:t>
            </a:r>
            <a:r>
              <a:rPr lang="zh-CN" altLang="en-US" sz="1100" dirty="0">
                <a:latin typeface="Consolas" panose="020B0609020204030204" pitchFamily="49" charset="0"/>
              </a:rPr>
              <a:t>状态</a:t>
            </a:r>
            <a:r>
              <a:rPr lang="en-US" altLang="zh-CN" sz="1100" dirty="0">
                <a:latin typeface="Consolas" panose="020B0609020204030204" pitchFamily="49" charset="0"/>
              </a:rPr>
              <a:t>X = </a:t>
            </a:r>
            <a:r>
              <a:rPr lang="zh-CN" altLang="en-US" sz="1100" dirty="0">
                <a:latin typeface="Consolas" panose="020B0609020204030204" pitchFamily="49" charset="0"/>
              </a:rPr>
              <a:t>数据流分析</a:t>
            </a:r>
            <a:r>
              <a:rPr lang="en-US" altLang="zh-CN" sz="1100" dirty="0">
                <a:latin typeface="Consolas" panose="020B0609020204030204" pitchFamily="49" charset="0"/>
              </a:rPr>
              <a:t>(u</a:t>
            </a:r>
            <a:r>
              <a:rPr lang="zh-CN" altLang="en-US" sz="1100" dirty="0">
                <a:latin typeface="Consolas" panose="020B0609020204030204" pitchFamily="49" charset="0"/>
              </a:rPr>
              <a:t>调用的方法</a:t>
            </a:r>
            <a:r>
              <a:rPr lang="en-US" altLang="zh-CN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      </a:t>
            </a:r>
            <a:r>
              <a:rPr lang="zh-CN" altLang="en-US" sz="1100" dirty="0">
                <a:latin typeface="Consolas" panose="020B0609020204030204" pitchFamily="49" charset="0"/>
              </a:rPr>
              <a:t>局部变量指向表</a:t>
            </a:r>
            <a:r>
              <a:rPr lang="en-US" altLang="zh-CN" sz="1100" dirty="0">
                <a:latin typeface="Consolas" panose="020B0609020204030204" pitchFamily="49" charset="0"/>
              </a:rPr>
              <a:t>.</a:t>
            </a:r>
            <a:r>
              <a:rPr lang="zh-CN" altLang="en-US" sz="1100" dirty="0">
                <a:latin typeface="Consolas" panose="020B0609020204030204" pitchFamily="49" charset="0"/>
              </a:rPr>
              <a:t>返回值变量 </a:t>
            </a:r>
            <a:r>
              <a:rPr lang="en-US" altLang="zh-CN" sz="1100" dirty="0">
                <a:latin typeface="Consolas" panose="020B0609020204030204" pitchFamily="49" charset="0"/>
              </a:rPr>
              <a:t>= </a:t>
            </a:r>
            <a:r>
              <a:rPr lang="zh-CN" altLang="en-US" sz="1100" dirty="0">
                <a:latin typeface="Consolas" panose="020B0609020204030204" pitchFamily="49" charset="0"/>
              </a:rPr>
              <a:t>状态</a:t>
            </a:r>
            <a:r>
              <a:rPr lang="en-US" altLang="zh-CN" sz="1100" dirty="0">
                <a:latin typeface="Consolas" panose="020B0609020204030204" pitchFamily="49" charset="0"/>
              </a:rPr>
              <a:t>X.</a:t>
            </a:r>
            <a:r>
              <a:rPr lang="zh-CN" altLang="en-US" sz="1100" dirty="0">
                <a:latin typeface="Consolas" panose="020B0609020204030204" pitchFamily="49" charset="0"/>
              </a:rPr>
              <a:t>局部变量指向表</a:t>
            </a:r>
            <a:r>
              <a:rPr lang="en-US" altLang="zh-CN" sz="1100" dirty="0">
                <a:latin typeface="Consolas" panose="020B0609020204030204" pitchFamily="49" charset="0"/>
              </a:rPr>
              <a:t>.ret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      </a:t>
            </a:r>
            <a:r>
              <a:rPr lang="zh-CN" altLang="en-US" sz="1100" dirty="0">
                <a:latin typeface="Consolas" panose="020B0609020204030204" pitchFamily="49" charset="0"/>
              </a:rPr>
              <a:t>堆变量指向表与状态</a:t>
            </a:r>
            <a:r>
              <a:rPr lang="en-US" altLang="zh-CN" sz="1100" dirty="0">
                <a:latin typeface="Consolas" panose="020B0609020204030204" pitchFamily="49" charset="0"/>
              </a:rPr>
              <a:t>X</a:t>
            </a:r>
            <a:r>
              <a:rPr lang="zh-CN" altLang="en-US" sz="1100" dirty="0">
                <a:latin typeface="Consolas" panose="020B0609020204030204" pitchFamily="49" charset="0"/>
              </a:rPr>
              <a:t>的堆变量指向表合并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100" dirty="0"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latin typeface="Consolas" panose="020B0609020204030204" pitchFamily="49" charset="0"/>
              </a:rPr>
              <a:t>elif</a:t>
            </a:r>
            <a:r>
              <a:rPr lang="en-US" altLang="zh-CN" sz="1100" dirty="0">
                <a:latin typeface="Consolas" panose="020B0609020204030204" pitchFamily="49" charset="0"/>
              </a:rPr>
              <a:t> u</a:t>
            </a:r>
            <a:r>
              <a:rPr lang="zh-CN" altLang="en-US" sz="1100" dirty="0">
                <a:latin typeface="Consolas" panose="020B0609020204030204" pitchFamily="49" charset="0"/>
              </a:rPr>
              <a:t>是返回语句</a:t>
            </a:r>
            <a:r>
              <a:rPr lang="en-US" altLang="zh-CN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    </a:t>
            </a:r>
            <a:r>
              <a:rPr lang="zh-CN" altLang="en-US" sz="1100" dirty="0">
                <a:latin typeface="Consolas" panose="020B0609020204030204" pitchFamily="49" charset="0"/>
              </a:rPr>
              <a:t>状态</a:t>
            </a:r>
            <a:r>
              <a:rPr lang="en-US" altLang="zh-CN" sz="1100" dirty="0">
                <a:latin typeface="Consolas" panose="020B0609020204030204" pitchFamily="49" charset="0"/>
              </a:rPr>
              <a:t>A.</a:t>
            </a:r>
            <a:r>
              <a:rPr lang="zh-CN" altLang="en-US" sz="1100" dirty="0">
                <a:latin typeface="Consolas" panose="020B0609020204030204" pitchFamily="49" charset="0"/>
              </a:rPr>
              <a:t>局部变量指向表</a:t>
            </a:r>
            <a:r>
              <a:rPr lang="en-US" altLang="zh-CN" sz="1100" dirty="0">
                <a:latin typeface="Consolas" panose="020B0609020204030204" pitchFamily="49" charset="0"/>
              </a:rPr>
              <a:t>.ret = </a:t>
            </a:r>
            <a:r>
              <a:rPr lang="zh-CN" altLang="en-US" sz="1100" dirty="0">
                <a:latin typeface="Consolas" panose="020B0609020204030204" pitchFamily="49" charset="0"/>
              </a:rPr>
              <a:t>返回值可能指向的位置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100" dirty="0">
                <a:latin typeface="Consolas" panose="020B0609020204030204" pitchFamily="49" charset="0"/>
              </a:rPr>
              <a:t>      最终状态与当前状态合并</a:t>
            </a:r>
          </a:p>
          <a:p>
            <a:pPr marL="0" indent="0">
              <a:lnSpc>
                <a:spcPts val="700"/>
              </a:lnSpc>
              <a:buNone/>
            </a:pPr>
            <a:r>
              <a:rPr lang="en-US" altLang="zh-CN" sz="1000" dirty="0" smtClean="0"/>
              <a:t>    </a:t>
            </a:r>
            <a:endParaRPr lang="zh-CN" altLang="en-US" sz="1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smtClean="0">
                <a:latin typeface="Consolas" panose="020B0609020204030204" pitchFamily="49" charset="0"/>
              </a:rPr>
              <a:t>  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elif</a:t>
            </a:r>
            <a:r>
              <a:rPr lang="en-US" altLang="zh-CN" sz="1100" dirty="0" smtClean="0"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latin typeface="Consolas" panose="020B0609020204030204" pitchFamily="49" charset="0"/>
              </a:rPr>
              <a:t>u</a:t>
            </a:r>
            <a:r>
              <a:rPr lang="zh-CN" altLang="en-US" sz="1100" dirty="0">
                <a:latin typeface="Consolas" panose="020B0609020204030204" pitchFamily="49" charset="0"/>
              </a:rPr>
              <a:t>是</a:t>
            </a:r>
            <a:r>
              <a:rPr lang="en-US" altLang="zh-CN" sz="1100" dirty="0">
                <a:latin typeface="Consolas" panose="020B0609020204030204" pitchFamily="49" charset="0"/>
              </a:rPr>
              <a:t>new</a:t>
            </a:r>
            <a:r>
              <a:rPr lang="zh-CN" altLang="en-US" sz="1100" dirty="0">
                <a:latin typeface="Consolas" panose="020B0609020204030204" pitchFamily="49" charset="0"/>
              </a:rPr>
              <a:t>语句</a:t>
            </a:r>
            <a:r>
              <a:rPr lang="en-US" altLang="zh-CN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    </a:t>
            </a:r>
            <a:r>
              <a:rPr lang="zh-CN" altLang="en-US" sz="1100" dirty="0">
                <a:latin typeface="Consolas" panose="020B0609020204030204" pitchFamily="49" charset="0"/>
              </a:rPr>
              <a:t>获取这个</a:t>
            </a:r>
            <a:r>
              <a:rPr lang="en-US" altLang="zh-CN" sz="1100" dirty="0">
                <a:latin typeface="Consolas" panose="020B0609020204030204" pitchFamily="49" charset="0"/>
              </a:rPr>
              <a:t>new</a:t>
            </a:r>
            <a:r>
              <a:rPr lang="zh-CN" altLang="en-US" sz="1100" dirty="0">
                <a:latin typeface="Consolas" panose="020B0609020204030204" pitchFamily="49" charset="0"/>
              </a:rPr>
              <a:t>语句的</a:t>
            </a:r>
            <a:r>
              <a:rPr lang="en-US" altLang="zh-CN" sz="1100" dirty="0" err="1">
                <a:latin typeface="Consolas" panose="020B0609020204030204" pitchFamily="49" charset="0"/>
              </a:rPr>
              <a:t>allocId</a:t>
            </a:r>
            <a:endParaRPr lang="en-US" altLang="zh-CN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    if u</a:t>
            </a:r>
            <a:r>
              <a:rPr lang="zh-CN" altLang="en-US" sz="1100" dirty="0">
                <a:latin typeface="Consolas" panose="020B0609020204030204" pitchFamily="49" charset="0"/>
              </a:rPr>
              <a:t>形如</a:t>
            </a:r>
            <a:r>
              <a:rPr lang="en-US" altLang="zh-CN" sz="1100" dirty="0">
                <a:latin typeface="Consolas" panose="020B0609020204030204" pitchFamily="49" charset="0"/>
              </a:rPr>
              <a:t>a = new A():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      </a:t>
            </a:r>
            <a:r>
              <a:rPr lang="zh-CN" altLang="en-US" sz="1100" dirty="0">
                <a:latin typeface="Consolas" panose="020B0609020204030204" pitchFamily="49" charset="0"/>
              </a:rPr>
              <a:t>局部变量指向表</a:t>
            </a:r>
            <a:r>
              <a:rPr lang="en-US" altLang="zh-CN" sz="1100" dirty="0">
                <a:latin typeface="Consolas" panose="020B0609020204030204" pitchFamily="49" charset="0"/>
              </a:rPr>
              <a:t>.a = { </a:t>
            </a:r>
            <a:r>
              <a:rPr lang="en-US" altLang="zh-CN" sz="1100" dirty="0" err="1">
                <a:latin typeface="Consolas" panose="020B0609020204030204" pitchFamily="49" charset="0"/>
              </a:rPr>
              <a:t>allocId</a:t>
            </a:r>
            <a:r>
              <a:rPr lang="en-US" altLang="zh-CN" sz="11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    </a:t>
            </a:r>
            <a:r>
              <a:rPr lang="en-US" altLang="zh-CN" sz="1100" dirty="0" err="1">
                <a:latin typeface="Consolas" panose="020B0609020204030204" pitchFamily="49" charset="0"/>
              </a:rPr>
              <a:t>elif</a:t>
            </a:r>
            <a:r>
              <a:rPr lang="en-US" altLang="zh-CN" sz="1100" dirty="0">
                <a:latin typeface="Consolas" panose="020B0609020204030204" pitchFamily="49" charset="0"/>
              </a:rPr>
              <a:t> u</a:t>
            </a:r>
            <a:r>
              <a:rPr lang="zh-CN" altLang="en-US" sz="1100" dirty="0">
                <a:latin typeface="Consolas" panose="020B0609020204030204" pitchFamily="49" charset="0"/>
              </a:rPr>
              <a:t>形如</a:t>
            </a:r>
            <a:r>
              <a:rPr lang="en-US" altLang="zh-CN" sz="1100" dirty="0" err="1">
                <a:latin typeface="Consolas" panose="020B0609020204030204" pitchFamily="49" charset="0"/>
              </a:rPr>
              <a:t>A.f</a:t>
            </a:r>
            <a:r>
              <a:rPr lang="en-US" altLang="zh-CN" sz="1100" dirty="0">
                <a:latin typeface="Consolas" panose="020B0609020204030204" pitchFamily="49" charset="0"/>
              </a:rPr>
              <a:t> = new A():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      </a:t>
            </a:r>
            <a:r>
              <a:rPr lang="zh-CN" altLang="en-US" sz="1100" dirty="0">
                <a:latin typeface="Consolas" panose="020B0609020204030204" pitchFamily="49" charset="0"/>
              </a:rPr>
              <a:t>将</a:t>
            </a:r>
            <a:r>
              <a:rPr lang="en-US" altLang="zh-CN" sz="1100" dirty="0" err="1">
                <a:latin typeface="Consolas" panose="020B0609020204030204" pitchFamily="49" charset="0"/>
              </a:rPr>
              <a:t>allocId</a:t>
            </a:r>
            <a:r>
              <a:rPr lang="zh-CN" altLang="en-US" sz="1100" dirty="0">
                <a:latin typeface="Consolas" panose="020B0609020204030204" pitchFamily="49" charset="0"/>
              </a:rPr>
              <a:t>加入堆变量指向表</a:t>
            </a:r>
            <a:r>
              <a:rPr lang="en-US" altLang="zh-CN" sz="1100" dirty="0">
                <a:latin typeface="Consolas" panose="020B0609020204030204" pitchFamily="49" charset="0"/>
              </a:rPr>
              <a:t>.(</a:t>
            </a:r>
            <a:r>
              <a:rPr lang="en-US" altLang="zh-CN" sz="1100" dirty="0" err="1">
                <a:latin typeface="Consolas" panose="020B0609020204030204" pitchFamily="49" charset="0"/>
              </a:rPr>
              <a:t>A.f</a:t>
            </a:r>
            <a:r>
              <a:rPr lang="en-US" altLang="zh-CN" sz="1100" dirty="0">
                <a:latin typeface="Consolas" panose="020B0609020204030204" pitchFamily="49" charset="0"/>
              </a:rPr>
              <a:t>)    </a:t>
            </a:r>
          </a:p>
          <a:p>
            <a:pPr marL="0" indent="0">
              <a:buNone/>
            </a:pPr>
            <a:r>
              <a:rPr lang="en-US" altLang="zh-CN" sz="1100" dirty="0" smtClean="0">
                <a:latin typeface="Consolas" panose="020B0609020204030204" pitchFamily="49" charset="0"/>
              </a:rPr>
              <a:t>   </a:t>
            </a:r>
            <a:r>
              <a:rPr lang="en-US" altLang="zh-CN" sz="1100" dirty="0" err="1" smtClean="0">
                <a:latin typeface="Consolas" panose="020B0609020204030204" pitchFamily="49" charset="0"/>
              </a:rPr>
              <a:t>elif</a:t>
            </a:r>
            <a:r>
              <a:rPr lang="en-US" altLang="zh-CN" sz="1100" dirty="0" smtClean="0"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latin typeface="Consolas" panose="020B0609020204030204" pitchFamily="49" charset="0"/>
              </a:rPr>
              <a:t>u</a:t>
            </a:r>
            <a:r>
              <a:rPr lang="zh-CN" altLang="en-US" sz="1100" dirty="0">
                <a:latin typeface="Consolas" panose="020B0609020204030204" pitchFamily="49" charset="0"/>
              </a:rPr>
              <a:t>是各种赋值语句</a:t>
            </a:r>
            <a:r>
              <a:rPr lang="en-US" altLang="zh-CN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    if u</a:t>
            </a:r>
            <a:r>
              <a:rPr lang="zh-CN" altLang="en-US" sz="1100" dirty="0">
                <a:latin typeface="Consolas" panose="020B0609020204030204" pitchFamily="49" charset="0"/>
              </a:rPr>
              <a:t>形如</a:t>
            </a:r>
            <a:r>
              <a:rPr lang="en-US" altLang="zh-CN" sz="1100" dirty="0">
                <a:latin typeface="Consolas" panose="020B0609020204030204" pitchFamily="49" charset="0"/>
              </a:rPr>
              <a:t>a = b: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      </a:t>
            </a:r>
            <a:r>
              <a:rPr lang="zh-CN" altLang="en-US" sz="1100" dirty="0">
                <a:latin typeface="Consolas" panose="020B0609020204030204" pitchFamily="49" charset="0"/>
              </a:rPr>
              <a:t>用</a:t>
            </a:r>
            <a:r>
              <a:rPr lang="en-US" altLang="zh-CN" sz="1100" dirty="0">
                <a:latin typeface="Consolas" panose="020B0609020204030204" pitchFamily="49" charset="0"/>
              </a:rPr>
              <a:t>b</a:t>
            </a:r>
            <a:r>
              <a:rPr lang="zh-CN" altLang="en-US" sz="1100" dirty="0">
                <a:latin typeface="Consolas" panose="020B0609020204030204" pitchFamily="49" charset="0"/>
              </a:rPr>
              <a:t>指向的位置替换</a:t>
            </a:r>
            <a:r>
              <a:rPr lang="en-US" altLang="zh-CN" sz="1100" dirty="0">
                <a:latin typeface="Consolas" panose="020B0609020204030204" pitchFamily="49" charset="0"/>
              </a:rPr>
              <a:t>a</a:t>
            </a:r>
            <a:r>
              <a:rPr lang="zh-CN" altLang="en-US" sz="1100" dirty="0">
                <a:latin typeface="Consolas" panose="020B0609020204030204" pitchFamily="49" charset="0"/>
              </a:rPr>
              <a:t>指向的位置</a:t>
            </a:r>
          </a:p>
          <a:p>
            <a:pPr marL="0" indent="0">
              <a:buNone/>
            </a:pPr>
            <a:r>
              <a:rPr lang="zh-CN" altLang="en-US" sz="1100" dirty="0">
                <a:latin typeface="Consolas" panose="020B0609020204030204" pitchFamily="49" charset="0"/>
              </a:rPr>
              <a:t>      </a:t>
            </a:r>
            <a:r>
              <a:rPr lang="en-US" altLang="zh-CN" sz="1100" dirty="0" err="1">
                <a:latin typeface="Consolas" panose="020B0609020204030204" pitchFamily="49" charset="0"/>
              </a:rPr>
              <a:t>elif</a:t>
            </a:r>
            <a:r>
              <a:rPr lang="en-US" altLang="zh-CN" sz="1100" dirty="0">
                <a:latin typeface="Consolas" panose="020B0609020204030204" pitchFamily="49" charset="0"/>
              </a:rPr>
              <a:t> u</a:t>
            </a:r>
            <a:r>
              <a:rPr lang="zh-CN" altLang="en-US" sz="1100" dirty="0">
                <a:latin typeface="Consolas" panose="020B0609020204030204" pitchFamily="49" charset="0"/>
              </a:rPr>
              <a:t>形如</a:t>
            </a:r>
            <a:r>
              <a:rPr lang="en-US" altLang="zh-CN" sz="1100" dirty="0" err="1">
                <a:latin typeface="Consolas" panose="020B0609020204030204" pitchFamily="49" charset="0"/>
              </a:rPr>
              <a:t>a.f</a:t>
            </a:r>
            <a:r>
              <a:rPr lang="en-US" altLang="zh-CN" sz="1100" dirty="0">
                <a:latin typeface="Consolas" panose="020B0609020204030204" pitchFamily="49" charset="0"/>
              </a:rPr>
              <a:t> = b:</a:t>
            </a:r>
          </a:p>
          <a:p>
            <a:pPr marL="0" indent="0">
              <a:buNone/>
            </a:pPr>
            <a:r>
              <a:rPr lang="en-US" altLang="zh-CN" sz="1100" b="1" dirty="0">
                <a:latin typeface="Consolas" panose="020B0609020204030204" pitchFamily="49" charset="0"/>
              </a:rPr>
              <a:t>        </a:t>
            </a:r>
            <a:r>
              <a:rPr lang="zh-CN" altLang="en-US" sz="1100" b="1" dirty="0">
                <a:latin typeface="Consolas" panose="020B0609020204030204" pitchFamily="49" charset="0"/>
              </a:rPr>
              <a:t>如果</a:t>
            </a:r>
            <a:r>
              <a:rPr lang="en-US" altLang="zh-CN" sz="1100" b="1" dirty="0">
                <a:latin typeface="Consolas" panose="020B0609020204030204" pitchFamily="49" charset="0"/>
              </a:rPr>
              <a:t>a</a:t>
            </a:r>
            <a:r>
              <a:rPr lang="zh-CN" altLang="en-US" sz="1100" b="1" dirty="0">
                <a:latin typeface="Consolas" panose="020B0609020204030204" pitchFamily="49" charset="0"/>
              </a:rPr>
              <a:t>指向一个内存位置，则用</a:t>
            </a:r>
            <a:r>
              <a:rPr lang="en-US" altLang="zh-CN" sz="1100" b="1" dirty="0">
                <a:latin typeface="Consolas" panose="020B0609020204030204" pitchFamily="49" charset="0"/>
              </a:rPr>
              <a:t>b</a:t>
            </a:r>
            <a:r>
              <a:rPr lang="zh-CN" altLang="en-US" sz="1100" b="1" dirty="0">
                <a:latin typeface="Consolas" panose="020B0609020204030204" pitchFamily="49" charset="0"/>
              </a:rPr>
              <a:t>指向的位置替换</a:t>
            </a:r>
            <a:r>
              <a:rPr lang="en-US" altLang="zh-CN" sz="1100" b="1" dirty="0" err="1">
                <a:latin typeface="Consolas" panose="020B0609020204030204" pitchFamily="49" charset="0"/>
              </a:rPr>
              <a:t>a.f</a:t>
            </a:r>
            <a:r>
              <a:rPr lang="zh-CN" altLang="en-US" sz="1100" b="1" dirty="0">
                <a:latin typeface="Consolas" panose="020B0609020204030204" pitchFamily="49" charset="0"/>
              </a:rPr>
              <a:t>指向的位置</a:t>
            </a:r>
          </a:p>
          <a:p>
            <a:pPr marL="0" indent="0">
              <a:buNone/>
            </a:pPr>
            <a:r>
              <a:rPr lang="zh-CN" altLang="en-US" sz="1100" b="1" dirty="0">
                <a:latin typeface="Consolas" panose="020B0609020204030204" pitchFamily="49" charset="0"/>
              </a:rPr>
              <a:t>        如果</a:t>
            </a:r>
            <a:r>
              <a:rPr lang="en-US" altLang="zh-CN" sz="1100" b="1" dirty="0">
                <a:latin typeface="Consolas" panose="020B0609020204030204" pitchFamily="49" charset="0"/>
              </a:rPr>
              <a:t>a</a:t>
            </a:r>
            <a:r>
              <a:rPr lang="zh-CN" altLang="en-US" sz="1100" b="1" dirty="0">
                <a:latin typeface="Consolas" panose="020B0609020204030204" pitchFamily="49" charset="0"/>
              </a:rPr>
              <a:t>指向多个内存位置，则将</a:t>
            </a:r>
            <a:r>
              <a:rPr lang="en-US" altLang="zh-CN" sz="1100" b="1" dirty="0">
                <a:latin typeface="Consolas" panose="020B0609020204030204" pitchFamily="49" charset="0"/>
              </a:rPr>
              <a:t>b</a:t>
            </a:r>
            <a:r>
              <a:rPr lang="zh-CN" altLang="en-US" sz="1100" b="1" dirty="0">
                <a:latin typeface="Consolas" panose="020B0609020204030204" pitchFamily="49" charset="0"/>
              </a:rPr>
              <a:t>指向的位置加入所有</a:t>
            </a:r>
            <a:r>
              <a:rPr lang="en-US" altLang="zh-CN" sz="1100" b="1" dirty="0" err="1">
                <a:latin typeface="Consolas" panose="020B0609020204030204" pitchFamily="49" charset="0"/>
              </a:rPr>
              <a:t>a.f</a:t>
            </a:r>
            <a:r>
              <a:rPr lang="zh-CN" altLang="en-US" sz="1100" b="1" dirty="0">
                <a:latin typeface="Consolas" panose="020B0609020204030204" pitchFamily="49" charset="0"/>
              </a:rPr>
              <a:t>指向的位置</a:t>
            </a:r>
          </a:p>
          <a:p>
            <a:pPr marL="0" indent="0">
              <a:buNone/>
            </a:pPr>
            <a:r>
              <a:rPr lang="zh-CN" altLang="en-US" sz="1100" dirty="0">
                <a:latin typeface="Consolas" panose="020B0609020204030204" pitchFamily="49" charset="0"/>
              </a:rPr>
              <a:t>      </a:t>
            </a:r>
            <a:r>
              <a:rPr lang="en-US" altLang="zh-CN" sz="1100" dirty="0" err="1">
                <a:latin typeface="Consolas" panose="020B0609020204030204" pitchFamily="49" charset="0"/>
              </a:rPr>
              <a:t>elif</a:t>
            </a:r>
            <a:r>
              <a:rPr lang="en-US" altLang="zh-CN" sz="1100" dirty="0">
                <a:latin typeface="Consolas" panose="020B0609020204030204" pitchFamily="49" charset="0"/>
              </a:rPr>
              <a:t> u</a:t>
            </a:r>
            <a:r>
              <a:rPr lang="zh-CN" altLang="en-US" sz="1100" dirty="0">
                <a:latin typeface="Consolas" panose="020B0609020204030204" pitchFamily="49" charset="0"/>
              </a:rPr>
              <a:t>形如</a:t>
            </a:r>
            <a:r>
              <a:rPr lang="en-US" altLang="zh-CN" sz="1100" dirty="0">
                <a:latin typeface="Consolas" panose="020B0609020204030204" pitchFamily="49" charset="0"/>
              </a:rPr>
              <a:t>a = </a:t>
            </a:r>
            <a:r>
              <a:rPr lang="en-US" altLang="zh-CN" sz="1100" dirty="0" err="1">
                <a:latin typeface="Consolas" panose="020B0609020204030204" pitchFamily="49" charset="0"/>
              </a:rPr>
              <a:t>b.f</a:t>
            </a:r>
            <a:r>
              <a:rPr lang="en-US" altLang="zh-CN" sz="11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panose="020B0609020204030204" pitchFamily="49" charset="0"/>
              </a:rPr>
              <a:t>        </a:t>
            </a:r>
            <a:r>
              <a:rPr lang="zh-CN" altLang="en-US" sz="1100" dirty="0">
                <a:latin typeface="Consolas" panose="020B0609020204030204" pitchFamily="49" charset="0"/>
              </a:rPr>
              <a:t>用</a:t>
            </a:r>
            <a:r>
              <a:rPr lang="en-US" altLang="zh-CN" sz="1100" dirty="0" err="1">
                <a:latin typeface="Consolas" panose="020B0609020204030204" pitchFamily="49" charset="0"/>
              </a:rPr>
              <a:t>b.f</a:t>
            </a:r>
            <a:r>
              <a:rPr lang="zh-CN" altLang="en-US" sz="1100" dirty="0">
                <a:latin typeface="Consolas" panose="020B0609020204030204" pitchFamily="49" charset="0"/>
              </a:rPr>
              <a:t>指向的全部可能位置替换</a:t>
            </a:r>
            <a:r>
              <a:rPr lang="en-US" altLang="zh-CN" sz="1100" dirty="0">
                <a:latin typeface="Consolas" panose="020B0609020204030204" pitchFamily="49" charset="0"/>
              </a:rPr>
              <a:t>a</a:t>
            </a:r>
            <a:r>
              <a:rPr lang="zh-CN" altLang="en-US" sz="1100" dirty="0">
                <a:latin typeface="Consolas" panose="020B0609020204030204" pitchFamily="49" charset="0"/>
              </a:rPr>
              <a:t>指向的位置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659908" y="4298638"/>
            <a:ext cx="2138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Strong and Weak Update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数据流分析：</a:t>
            </a:r>
            <a:r>
              <a:rPr lang="zh-CN" altLang="en-US" dirty="0"/>
              <a:t>实现架构</a:t>
            </a:r>
          </a:p>
        </p:txBody>
      </p:sp>
      <p:sp>
        <p:nvSpPr>
          <p:cNvPr id="4" name="矩形 3"/>
          <p:cNvSpPr/>
          <p:nvPr/>
        </p:nvSpPr>
        <p:spPr>
          <a:xfrm>
            <a:off x="407773" y="2251018"/>
            <a:ext cx="3256741" cy="394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WholeProgramTransformer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773" y="2641559"/>
            <a:ext cx="3256741" cy="367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Consolas" panose="020B0609020204030204" pitchFamily="49" charset="0"/>
              </a:rPr>
              <a:t>internalTransform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9178" y="2160243"/>
            <a:ext cx="3512265" cy="611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AndersonFlowAnalysis</a:t>
            </a:r>
          </a:p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&lt;Unit, Anderson&gt;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09176" y="3639065"/>
            <a:ext cx="3512265" cy="1409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latin typeface="Consolas" panose="020B0609020204030204" pitchFamily="49" charset="0"/>
              </a:rPr>
              <a:t>initalState</a:t>
            </a:r>
            <a:r>
              <a:rPr lang="en-US" altLang="zh-CN" sz="1600" dirty="0" smtClean="0"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m</a:t>
            </a:r>
            <a:r>
              <a:rPr lang="en-US" altLang="zh-CN" sz="1600" dirty="0" smtClean="0">
                <a:latin typeface="Consolas" panose="020B0609020204030204" pitchFamily="49" charset="0"/>
              </a:rPr>
              <a:t>erge()</a:t>
            </a:r>
          </a:p>
          <a:p>
            <a:pPr algn="ctr"/>
            <a:r>
              <a:rPr lang="en-US" altLang="zh-CN" sz="1600" dirty="0">
                <a:latin typeface="Consolas" panose="020B0609020204030204" pitchFamily="49" charset="0"/>
              </a:rPr>
              <a:t>c</a:t>
            </a:r>
            <a:r>
              <a:rPr lang="en-US" altLang="zh-CN" sz="1600" dirty="0" smtClean="0">
                <a:latin typeface="Consolas" panose="020B0609020204030204" pitchFamily="49" charset="0"/>
              </a:rPr>
              <a:t>opy()</a:t>
            </a:r>
          </a:p>
          <a:p>
            <a:pPr algn="ctr"/>
            <a:r>
              <a:rPr lang="en-US" altLang="zh-CN" sz="1600" dirty="0" err="1" smtClean="0">
                <a:latin typeface="Consolas" panose="020B0609020204030204" pitchFamily="49" charset="0"/>
              </a:rPr>
              <a:t>flowThrough</a:t>
            </a:r>
            <a:r>
              <a:rPr lang="en-US" altLang="zh-CN" sz="1600" dirty="0" smtClean="0">
                <a:latin typeface="Consolas" panose="020B0609020204030204" pitchFamily="49" charset="0"/>
              </a:rPr>
              <a:t>()</a:t>
            </a:r>
          </a:p>
          <a:p>
            <a:pPr algn="ctr"/>
            <a:r>
              <a:rPr lang="en-US" altLang="zh-CN" sz="1600" dirty="0" smtClean="0">
                <a:latin typeface="Consolas" panose="020B0609020204030204" pitchFamily="49" charset="0"/>
              </a:rPr>
              <a:t>……</a:t>
            </a:r>
          </a:p>
        </p:txBody>
      </p:sp>
      <p:sp>
        <p:nvSpPr>
          <p:cNvPr id="8" name="矩形 7"/>
          <p:cNvSpPr/>
          <p:nvPr/>
        </p:nvSpPr>
        <p:spPr>
          <a:xfrm>
            <a:off x="8571959" y="1328958"/>
            <a:ext cx="3512265" cy="520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Consolas" panose="020B0609020204030204" pitchFamily="49" charset="0"/>
              </a:rPr>
              <a:t>Anderson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69943" y="1849742"/>
            <a:ext cx="3514282" cy="6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Consolas" panose="020B0609020204030204" pitchFamily="49" charset="0"/>
              </a:rPr>
              <a:t>局部变量指向表 </a:t>
            </a:r>
            <a:r>
              <a:rPr lang="en-US" altLang="zh-CN" sz="1600" dirty="0" smtClean="0">
                <a:latin typeface="Consolas" panose="020B0609020204030204" pitchFamily="49" charset="0"/>
              </a:rPr>
              <a:t>pts</a:t>
            </a:r>
          </a:p>
          <a:p>
            <a:pPr algn="ctr"/>
            <a:r>
              <a:rPr lang="en-US" altLang="zh-CN" sz="1600" dirty="0" err="1" smtClean="0">
                <a:latin typeface="Consolas" panose="020B0609020204030204" pitchFamily="49" charset="0"/>
              </a:rPr>
              <a:t>MemoryManager</a:t>
            </a:r>
            <a:r>
              <a:rPr lang="en-US" altLang="zh-CN" sz="1600" dirty="0" smtClean="0">
                <a:latin typeface="Consolas" panose="020B0609020204030204" pitchFamily="49" charset="0"/>
              </a:rPr>
              <a:t> memory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71959" y="2491638"/>
            <a:ext cx="3512265" cy="6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Consolas" panose="020B0609020204030204" pitchFamily="49" charset="0"/>
              </a:rPr>
              <a:t>各种修改方法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119072" y="2865709"/>
            <a:ext cx="1689097" cy="35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54879" y="3030677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进行数据流分析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809177" y="2771803"/>
            <a:ext cx="3512265" cy="86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Consolas" panose="020B0609020204030204" pitchFamily="49" charset="0"/>
              </a:rPr>
              <a:t>List&lt;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SootMethod</a:t>
            </a:r>
            <a:r>
              <a:rPr lang="en-US" altLang="zh-CN" sz="1600" dirty="0" smtClean="0">
                <a:latin typeface="Consolas" panose="020B0609020204030204" pitchFamily="49" charset="0"/>
              </a:rPr>
              <a:t>&gt;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callStack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zh-CN" sz="1600" dirty="0" smtClean="0">
                <a:latin typeface="Consolas" panose="020B0609020204030204" pitchFamily="49" charset="0"/>
              </a:rPr>
              <a:t>Anderson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initialAnderson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zh-CN" sz="1600" dirty="0" smtClean="0">
                <a:latin typeface="Consolas" panose="020B0609020204030204" pitchFamily="49" charset="0"/>
              </a:rPr>
              <a:t>Anderson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finalAnderson</a:t>
            </a:r>
            <a:endParaRPr lang="en-US" altLang="zh-CN" sz="1600" dirty="0" smtClean="0">
              <a:latin typeface="Consolas" panose="020B0609020204030204" pitchFamily="49" charset="0"/>
            </a:endParaRPr>
          </a:p>
        </p:txBody>
      </p:sp>
      <p:sp>
        <p:nvSpPr>
          <p:cNvPr id="33" name="左弧形箭头 32"/>
          <p:cNvSpPr/>
          <p:nvPr/>
        </p:nvSpPr>
        <p:spPr>
          <a:xfrm>
            <a:off x="4092483" y="3964022"/>
            <a:ext cx="716692" cy="951470"/>
          </a:xfrm>
          <a:prstGeom prst="curvedRightArrow">
            <a:avLst>
              <a:gd name="adj1" fmla="val 7480"/>
              <a:gd name="adj2" fmla="val 30002"/>
              <a:gd name="adj3" fmla="val 258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8391" y="3951313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对调用的函数进行新的数据流分析</a:t>
            </a:r>
            <a:endParaRPr lang="en-US" altLang="zh-CN" dirty="0" smtClean="0"/>
          </a:p>
          <a:p>
            <a:r>
              <a:rPr lang="zh-CN" altLang="en-US" dirty="0" smtClean="0"/>
              <a:t>并根据调用的函数结束时的状态，</a:t>
            </a:r>
            <a:endParaRPr lang="en-US" altLang="zh-CN" dirty="0" smtClean="0"/>
          </a:p>
          <a:p>
            <a:r>
              <a:rPr lang="zh-CN" altLang="en-US" dirty="0" smtClean="0"/>
              <a:t>更新当前函数的状态</a:t>
            </a:r>
            <a:endParaRPr lang="zh-CN" altLang="en-US" dirty="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11226114" y="2410132"/>
            <a:ext cx="13563" cy="9231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571959" y="3333296"/>
            <a:ext cx="3512265" cy="520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Consolas" panose="020B0609020204030204" pitchFamily="49" charset="0"/>
              </a:rPr>
              <a:t>MemoryManager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69943" y="3852361"/>
            <a:ext cx="3514282" cy="1121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nextAllocId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pPr algn="ctr"/>
            <a:r>
              <a:rPr lang="zh-CN" altLang="en-US" sz="1600" dirty="0" smtClean="0">
                <a:latin typeface="Consolas" panose="020B0609020204030204" pitchFamily="49" charset="0"/>
              </a:rPr>
              <a:t>堆变量指向表 </a:t>
            </a:r>
            <a:r>
              <a:rPr lang="en-US" altLang="zh-CN" sz="1600" dirty="0" smtClean="0">
                <a:latin typeface="Consolas" panose="020B0609020204030204" pitchFamily="49" charset="0"/>
              </a:rPr>
              <a:t>id2f2s</a:t>
            </a:r>
          </a:p>
          <a:p>
            <a:pPr algn="ctr"/>
            <a:r>
              <a:rPr lang="en-US" altLang="zh-CN" sz="1600" dirty="0" smtClean="0">
                <a:latin typeface="Consolas" panose="020B0609020204030204" pitchFamily="49" charset="0"/>
              </a:rPr>
              <a:t>new()</a:t>
            </a:r>
            <a:r>
              <a:rPr lang="zh-CN" altLang="en-US" sz="1600" dirty="0" smtClean="0">
                <a:latin typeface="Consolas" panose="020B0609020204030204" pitchFamily="49" charset="0"/>
              </a:rPr>
              <a:t>语句的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allocId</a:t>
            </a:r>
            <a:r>
              <a:rPr lang="zh-CN" altLang="en-US" sz="1600" dirty="0" smtClean="0">
                <a:latin typeface="Consolas" panose="020B0609020204030204" pitchFamily="49" charset="0"/>
              </a:rPr>
              <a:t>表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pPr algn="ctr"/>
            <a:r>
              <a:rPr lang="en-US" altLang="zh-CN" sz="1600" dirty="0" smtClean="0">
                <a:latin typeface="Consolas" panose="020B0609020204030204" pitchFamily="49" charset="0"/>
              </a:rPr>
              <a:t>static</a:t>
            </a:r>
            <a:r>
              <a:rPr lang="zh-CN" altLang="en-US" sz="1600" dirty="0" smtClean="0">
                <a:latin typeface="Consolas" panose="020B0609020204030204" pitchFamily="49" charset="0"/>
              </a:rPr>
              <a:t>变量的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allocId</a:t>
            </a:r>
            <a:r>
              <a:rPr lang="zh-CN" altLang="en-US" sz="1600" dirty="0" smtClean="0">
                <a:latin typeface="Consolas" panose="020B0609020204030204" pitchFamily="49" charset="0"/>
              </a:rPr>
              <a:t>表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571959" y="4973595"/>
            <a:ext cx="3512265" cy="641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Consolas" panose="020B0609020204030204" pitchFamily="49" charset="0"/>
              </a:rPr>
              <a:t>各种修改方法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45" name="肘形连接符 44"/>
          <p:cNvCxnSpPr/>
          <p:nvPr/>
        </p:nvCxnSpPr>
        <p:spPr>
          <a:xfrm flipV="1">
            <a:off x="5092676" y="1945796"/>
            <a:ext cx="3477268" cy="214447"/>
          </a:xfrm>
          <a:prstGeom prst="bentConnector3">
            <a:avLst>
              <a:gd name="adj1" fmla="val 7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066979" y="149803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生成大量数据流中间状态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1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数据流分析：</a:t>
            </a:r>
            <a:r>
              <a:rPr lang="zh-CN" altLang="en-US" dirty="0" smtClean="0"/>
              <a:t>实现</a:t>
            </a:r>
            <a:r>
              <a:rPr lang="zh-CN" altLang="en-US" dirty="0"/>
              <a:t>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对状态进行深拷贝</a:t>
            </a:r>
            <a:endParaRPr lang="en-US" altLang="zh-CN" dirty="0" smtClean="0"/>
          </a:p>
          <a:p>
            <a:r>
              <a:rPr lang="zh-CN" altLang="en-US" dirty="0" smtClean="0"/>
              <a:t>超时</a:t>
            </a:r>
            <a:r>
              <a:rPr lang="zh-CN" altLang="en-US" dirty="0"/>
              <a:t>或者抛出异常，则输出最保守的分析结果</a:t>
            </a:r>
          </a:p>
          <a:p>
            <a:r>
              <a:rPr lang="zh-CN" altLang="en-US" dirty="0" smtClean="0"/>
              <a:t>数据流分析漏掉</a:t>
            </a:r>
            <a:r>
              <a:rPr lang="zh-CN" altLang="en-US" dirty="0"/>
              <a:t>了某些</a:t>
            </a:r>
            <a:r>
              <a:rPr lang="en-US" altLang="zh-CN" dirty="0"/>
              <a:t>test</a:t>
            </a:r>
            <a:r>
              <a:rPr lang="zh-CN" altLang="en-US" dirty="0"/>
              <a:t>位置，那么就对这个测试位置输出最保守的结果</a:t>
            </a:r>
          </a:p>
          <a:p>
            <a:r>
              <a:rPr lang="zh-CN" altLang="en-US" dirty="0" smtClean="0"/>
              <a:t>保存</a:t>
            </a:r>
            <a:r>
              <a:rPr lang="zh-CN" altLang="en-US" dirty="0"/>
              <a:t>调用栈</a:t>
            </a:r>
            <a:r>
              <a:rPr lang="zh-CN" altLang="en-US" dirty="0" smtClean="0"/>
              <a:t>，避免递归时死循环</a:t>
            </a:r>
            <a:endParaRPr lang="en-US" altLang="zh-CN" dirty="0" smtClean="0"/>
          </a:p>
          <a:p>
            <a:r>
              <a:rPr lang="zh-CN" altLang="en-US" dirty="0" smtClean="0"/>
              <a:t>维护</a:t>
            </a:r>
            <a:r>
              <a:rPr lang="zh-CN" altLang="en-US" dirty="0"/>
              <a:t>堆变量指向表的时候，需要为没有</a:t>
            </a:r>
            <a:r>
              <a:rPr lang="en-US" altLang="zh-CN" dirty="0"/>
              <a:t>ID</a:t>
            </a:r>
            <a:r>
              <a:rPr lang="zh-CN" altLang="en-US" dirty="0"/>
              <a:t>和</a:t>
            </a:r>
            <a:r>
              <a:rPr lang="en-US" altLang="zh-CN" dirty="0"/>
              <a:t>static</a:t>
            </a:r>
            <a:r>
              <a:rPr lang="zh-CN" altLang="en-US" dirty="0"/>
              <a:t>的变量分配</a:t>
            </a:r>
            <a:r>
              <a:rPr lang="en-US" altLang="zh-CN" dirty="0"/>
              <a:t>ID</a:t>
            </a:r>
            <a:r>
              <a:rPr lang="zh-CN" altLang="en-US" dirty="0"/>
              <a:t>，且必须为同一个语句位置的</a:t>
            </a:r>
            <a:r>
              <a:rPr lang="en-US" altLang="zh-CN" dirty="0"/>
              <a:t>new</a:t>
            </a:r>
            <a:r>
              <a:rPr lang="zh-CN" altLang="en-US" dirty="0"/>
              <a:t>或者同一个</a:t>
            </a:r>
            <a:r>
              <a:rPr lang="en-US" altLang="zh-CN" dirty="0"/>
              <a:t>static</a:t>
            </a:r>
            <a:r>
              <a:rPr lang="zh-CN" altLang="en-US" dirty="0"/>
              <a:t>变量分配固定的负</a:t>
            </a:r>
            <a:r>
              <a:rPr lang="en-US" altLang="zh-CN" dirty="0"/>
              <a:t>ID</a:t>
            </a:r>
            <a:r>
              <a:rPr lang="zh-CN" altLang="en-US" dirty="0"/>
              <a:t>的值，才能进行合并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非静态方法调用中，额外维护一个</a:t>
            </a:r>
            <a:r>
              <a:rPr lang="en-US" altLang="zh-CN" dirty="0"/>
              <a:t>this</a:t>
            </a:r>
            <a:r>
              <a:rPr lang="zh-CN" altLang="en-US" dirty="0"/>
              <a:t>局部变量代表</a:t>
            </a:r>
            <a:r>
              <a:rPr lang="en-US" altLang="zh-CN" dirty="0"/>
              <a:t>this</a:t>
            </a:r>
            <a:r>
              <a:rPr lang="zh-CN" altLang="en-US" dirty="0"/>
              <a:t>指针</a:t>
            </a:r>
          </a:p>
        </p:txBody>
      </p:sp>
    </p:spTree>
    <p:extLst>
      <p:ext uri="{BB962C8B-B14F-4D97-AF65-F5344CB8AC3E}">
        <p14:creationId xmlns:p14="http://schemas.microsoft.com/office/powerpoint/2010/main" val="249650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数据流分析：已知问题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</a:t>
            </a:r>
            <a:r>
              <a:rPr lang="zh-CN" altLang="en-US" dirty="0"/>
              <a:t>支持数组和</a:t>
            </a:r>
            <a:r>
              <a:rPr lang="en-US" altLang="zh-CN" dirty="0"/>
              <a:t>JDK</a:t>
            </a:r>
            <a:r>
              <a:rPr lang="zh-CN" altLang="en-US" dirty="0"/>
              <a:t>自带的集合</a:t>
            </a:r>
            <a:r>
              <a:rPr lang="zh-CN" altLang="en-US" dirty="0" smtClean="0"/>
              <a:t>类</a:t>
            </a:r>
            <a:endParaRPr lang="zh-CN" altLang="en-US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处理方法调用时不支持</a:t>
            </a:r>
            <a:r>
              <a:rPr lang="zh-CN" altLang="en-US" dirty="0" smtClean="0"/>
              <a:t>多态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可能漏掉分析某些函数，或者分析成错误的函数</a:t>
            </a:r>
            <a:endParaRPr lang="en-US" altLang="zh-CN" dirty="0" smtClean="0"/>
          </a:p>
          <a:p>
            <a:r>
              <a:rPr lang="zh-CN" altLang="en-US" dirty="0" smtClean="0"/>
              <a:t>不</a:t>
            </a:r>
            <a:r>
              <a:rPr lang="zh-CN" altLang="en-US" dirty="0"/>
              <a:t>分析</a:t>
            </a:r>
            <a:r>
              <a:rPr lang="en-US" altLang="zh-CN" dirty="0"/>
              <a:t>JDK</a:t>
            </a:r>
            <a:r>
              <a:rPr lang="zh-CN" altLang="en-US" dirty="0"/>
              <a:t>自带的类的方法</a:t>
            </a:r>
          </a:p>
          <a:p>
            <a:r>
              <a:rPr lang="zh-CN" altLang="en-US" dirty="0" smtClean="0"/>
              <a:t>不</a:t>
            </a:r>
            <a:r>
              <a:rPr lang="zh-CN" altLang="en-US" dirty="0"/>
              <a:t>支持异常等特殊控制流</a:t>
            </a:r>
          </a:p>
          <a:p>
            <a:r>
              <a:rPr lang="zh-CN" altLang="en-US" dirty="0" smtClean="0"/>
              <a:t>没有</a:t>
            </a:r>
            <a:r>
              <a:rPr lang="zh-CN" altLang="en-US" dirty="0"/>
              <a:t>分析静态初始化</a:t>
            </a:r>
            <a:r>
              <a:rPr lang="zh-CN" altLang="en-US" dirty="0" smtClean="0"/>
              <a:t>代码</a:t>
            </a:r>
            <a:endParaRPr lang="en-US" altLang="zh-CN" dirty="0"/>
          </a:p>
          <a:p>
            <a:pPr lvl="1"/>
            <a:r>
              <a:rPr lang="zh-CN" altLang="en-US" dirty="0" smtClean="0"/>
              <a:t>静态</a:t>
            </a:r>
            <a:r>
              <a:rPr lang="zh-CN" altLang="en-US" dirty="0"/>
              <a:t>变量的</a:t>
            </a:r>
            <a:r>
              <a:rPr lang="en-US" altLang="zh-CN" dirty="0"/>
              <a:t>new</a:t>
            </a:r>
            <a:r>
              <a:rPr lang="zh-CN" altLang="en-US" dirty="0" smtClean="0"/>
              <a:t>，类</a:t>
            </a:r>
            <a:r>
              <a:rPr lang="zh-CN" altLang="en-US" dirty="0"/>
              <a:t>的静态初始化代码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实在是卷不动了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451" y="5211437"/>
            <a:ext cx="1541127" cy="14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性能测试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12265" y="365125"/>
            <a:ext cx="8434430" cy="63248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package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test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benchmark.internal.BenchmarkN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benchmark.objects.B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FinalTest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public static class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f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public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public static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public static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public static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a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public static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f1(B b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i)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(i %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3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    BenchmarkN.alloc(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c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x = 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a.a.f = 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public static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f2(B b)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BenchmarkN.alloc(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c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x = 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a.a.f = 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c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public static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bar(String[] args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a1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a2)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(args.length &gt;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    a1.a = a2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a2.a = a1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en-US" altLang="zh-CN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main(String[] args)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BenchmarkN.alloc(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a1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BenchmarkN.alloc(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20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a2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BenchmarkN.alloc(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b1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BenchmarkN.alloc(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b2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BenchmarkN.alloc(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 b3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B()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a1.f = b1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a2.f = b2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 = bar(args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a2)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a.f = b3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a1.f)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a2.f)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a.a)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i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i &lt; args.length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++i)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(i %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2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==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x = b2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y = b3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4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x)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y)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a.f = f1(x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i)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6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a1.f)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else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x = b3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y = b2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7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x)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8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y)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a.f = f2(y)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9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a1.f)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        BenchmarkN.test(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a.f)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11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x)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y)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BenchmarkN.test(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  <a:ea typeface="JetBrains Mono"/>
              </a:rPr>
              <a:t>13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a.a.f)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811821" y="423327"/>
            <a:ext cx="1083958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1: 1 3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2: 2 3</a:t>
            </a:r>
            <a:br>
              <a:rPr kumimoji="0" lang="zh-CN" altLang="zh-CN" sz="900" b="0" i="0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3: 10 20</a:t>
            </a:r>
            <a:br>
              <a:rPr kumimoji="0" lang="zh-CN" altLang="zh-CN" sz="900" b="0" i="0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4: 2</a:t>
            </a:r>
            <a:br>
              <a:rPr kumimoji="0" lang="zh-CN" altLang="zh-CN" sz="900" b="0" i="0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5: 3</a:t>
            </a:r>
            <a:br>
              <a:rPr kumimoji="0" lang="zh-CN" altLang="zh-CN" sz="900" b="0" i="0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6: 1 2 3 6 7</a:t>
            </a:r>
            <a:br>
              <a:rPr kumimoji="0" lang="zh-CN" altLang="zh-CN" sz="900" b="0" i="0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7: 3</a:t>
            </a:r>
            <a:br>
              <a:rPr kumimoji="0" lang="zh-CN" altLang="zh-CN" sz="900" b="0" i="0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8: 2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9: 1 2 3 6 7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10: 1 2 3 6 7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11: 2 6 7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12: 2 3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13: 1 2 3 6 7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255"/>
          <a:stretch/>
        </p:blipFill>
        <p:spPr>
          <a:xfrm>
            <a:off x="78722" y="2184608"/>
            <a:ext cx="3726388" cy="4505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9115" y="1538130"/>
            <a:ext cx="302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编写了</a:t>
            </a:r>
            <a:r>
              <a:rPr lang="en-US" altLang="zh-CN" dirty="0" smtClean="0"/>
              <a:t>21</a:t>
            </a:r>
            <a:r>
              <a:rPr lang="zh-CN" altLang="en-US" dirty="0" smtClean="0"/>
              <a:t>个测试用例，和自动化测试脚本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5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617" y="155839"/>
            <a:ext cx="8842215" cy="786987"/>
          </a:xfrm>
        </p:spPr>
        <p:txBody>
          <a:bodyPr/>
          <a:lstStyle/>
          <a:p>
            <a:r>
              <a:rPr lang="zh-CN" altLang="en-US" dirty="0" smtClean="0"/>
              <a:t>当前分数</a:t>
            </a:r>
            <a:r>
              <a:rPr lang="en-US" altLang="zh-CN" dirty="0" smtClean="0"/>
              <a:t>2020.11.28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20" y="797491"/>
            <a:ext cx="9502087" cy="59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9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702</Words>
  <Application>Microsoft Office PowerPoint</Application>
  <PresentationFormat>宽屏</PresentationFormat>
  <Paragraphs>98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JetBrains Mono</vt:lpstr>
      <vt:lpstr>等线</vt:lpstr>
      <vt:lpstr>等线 Light</vt:lpstr>
      <vt:lpstr>Arial</vt:lpstr>
      <vt:lpstr>Cambria Math</vt:lpstr>
      <vt:lpstr>Consolas</vt:lpstr>
      <vt:lpstr>Office 主题​​</vt:lpstr>
      <vt:lpstr>软件分析技术 一种流敏感指针分析的实现</vt:lpstr>
      <vt:lpstr>数据流分析：状态定义</vt:lpstr>
      <vt:lpstr>数据流分析：算法流程</vt:lpstr>
      <vt:lpstr>数据流分析：实现架构</vt:lpstr>
      <vt:lpstr>数据流分析：实现细节</vt:lpstr>
      <vt:lpstr>数据流分析：已知问题</vt:lpstr>
      <vt:lpstr>性能测试</vt:lpstr>
      <vt:lpstr>当前分数2020.11.28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软件分析技术 一种流敏感指针分析的实现</dc:title>
  <dc:creator>lenovo</dc:creator>
  <cp:lastModifiedBy>lenovo</cp:lastModifiedBy>
  <cp:revision>28</cp:revision>
  <dcterms:created xsi:type="dcterms:W3CDTF">2020-11-28T06:46:06Z</dcterms:created>
  <dcterms:modified xsi:type="dcterms:W3CDTF">2020-11-28T07:58:32Z</dcterms:modified>
</cp:coreProperties>
</file>