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1B00-C35B-416A-9DC1-A7D344549158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BE446-F531-401E-A9DC-14F685E70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5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1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1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6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6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2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1765-A027-410D-AE76-F44A96EAD52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/>
              <a:t>软件分析技术</a:t>
            </a:r>
            <a:br>
              <a:rPr lang="en-US" altLang="zh-CN" dirty="0"/>
            </a:br>
            <a:r>
              <a:rPr lang="zh-CN" altLang="en-US" dirty="0"/>
              <a:t>一种流敏感指针分析的实现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何昊 </a:t>
            </a:r>
            <a:r>
              <a:rPr lang="en-US" altLang="zh-CN" dirty="0"/>
              <a:t>2001111320</a:t>
            </a:r>
          </a:p>
          <a:p>
            <a:r>
              <a:rPr lang="zh-CN" altLang="en-US" dirty="0"/>
              <a:t>董谨豪 </a:t>
            </a:r>
            <a:r>
              <a:rPr lang="en-US" altLang="zh-CN" dirty="0"/>
              <a:t>2001111316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06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数据流分析：状态定义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我们使用数据流分析的框架来实现指针分析算法</a:t>
                </a:r>
                <a:endParaRPr lang="en-US" altLang="zh-CN" dirty="0"/>
              </a:p>
              <a:p>
                <a:r>
                  <a:rPr lang="zh-CN" altLang="en-US" dirty="0"/>
                  <a:t>在每个节点记录完整的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局部变量指向状态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堆变量指向状态</a:t>
                </a:r>
              </a:p>
              <a:p>
                <a:r>
                  <a:rPr lang="zh-CN" altLang="en-US" dirty="0"/>
                  <a:t>定义地址集合为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，我们定义每个节点的状态为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在堆变量指向表中，定义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,∅,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自己可能指向的内存位置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11" y="3347658"/>
            <a:ext cx="7866262" cy="18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6762" y="18255"/>
            <a:ext cx="5822092" cy="1325563"/>
          </a:xfrm>
        </p:spPr>
        <p:txBody>
          <a:bodyPr/>
          <a:lstStyle/>
          <a:p>
            <a:r>
              <a:rPr lang="zh-CN" altLang="en-US" dirty="0"/>
              <a:t>数据流分析：算法流程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736" y="234779"/>
            <a:ext cx="5822092" cy="4669438"/>
          </a:xfrm>
        </p:spPr>
        <p:txBody>
          <a:bodyPr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def </a:t>
            </a:r>
            <a:r>
              <a:rPr lang="zh-CN" altLang="en-US" sz="1800" dirty="0">
                <a:latin typeface="Consolas" panose="020B0609020204030204" pitchFamily="49" charset="0"/>
              </a:rPr>
              <a:t>数据流分析</a:t>
            </a:r>
            <a:r>
              <a:rPr lang="en-US" altLang="zh-CN" sz="1800" dirty="0">
                <a:latin typeface="Consolas" panose="020B0609020204030204" pitchFamily="49" charset="0"/>
              </a:rPr>
              <a:t>(m):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zh-CN" altLang="en-US" sz="1800" dirty="0">
                <a:latin typeface="Consolas" panose="020B0609020204030204" pitchFamily="49" charset="0"/>
              </a:rPr>
              <a:t>初始状态 </a:t>
            </a:r>
            <a:r>
              <a:rPr lang="en-US" altLang="zh-CN" sz="1800" dirty="0">
                <a:latin typeface="Consolas" panose="020B0609020204030204" pitchFamily="49" charset="0"/>
              </a:rPr>
              <a:t>= {</a:t>
            </a:r>
            <a:r>
              <a:rPr lang="zh-CN" altLang="en-US" sz="1800" dirty="0">
                <a:latin typeface="Consolas" panose="020B0609020204030204" pitchFamily="49" charset="0"/>
              </a:rPr>
              <a:t>包含调用参数的局部变量指向表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    调用</a:t>
            </a:r>
            <a:r>
              <a:rPr lang="en-US" altLang="zh-CN" sz="1800" dirty="0">
                <a:latin typeface="Consolas" panose="020B0609020204030204" pitchFamily="49" charset="0"/>
              </a:rPr>
              <a:t>m</a:t>
            </a:r>
            <a:r>
              <a:rPr lang="zh-CN" altLang="en-US" sz="1800" dirty="0">
                <a:latin typeface="Consolas" panose="020B0609020204030204" pitchFamily="49" charset="0"/>
              </a:rPr>
              <a:t>的函数的堆变量指向表</a:t>
            </a: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zh-CN" altLang="en-US" sz="1800" dirty="0">
                <a:latin typeface="Consolas" panose="020B0609020204030204" pitchFamily="49" charset="0"/>
              </a:rPr>
              <a:t>最终状态 </a:t>
            </a:r>
            <a:r>
              <a:rPr lang="en-US" altLang="zh-CN" sz="1800" dirty="0">
                <a:latin typeface="Consolas" panose="020B0609020204030204" pitchFamily="49" charset="0"/>
              </a:rPr>
              <a:t>= {}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def </a:t>
            </a:r>
            <a:r>
              <a:rPr lang="zh-CN" altLang="en-US" sz="1800" dirty="0">
                <a:latin typeface="Consolas" panose="020B0609020204030204" pitchFamily="49" charset="0"/>
              </a:rPr>
              <a:t>合并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zh-CN" altLang="en-US" sz="1800" dirty="0">
                <a:latin typeface="Consolas" panose="020B0609020204030204" pitchFamily="49" charset="0"/>
              </a:rPr>
              <a:t>状态</a:t>
            </a:r>
            <a:r>
              <a:rPr lang="en-US" altLang="zh-CN" sz="1800" dirty="0">
                <a:latin typeface="Consolas" panose="020B0609020204030204" pitchFamily="49" charset="0"/>
              </a:rPr>
              <a:t>A, </a:t>
            </a:r>
            <a:r>
              <a:rPr lang="zh-CN" altLang="en-US" sz="1800" dirty="0">
                <a:latin typeface="Consolas" panose="020B0609020204030204" pitchFamily="49" charset="0"/>
              </a:rPr>
              <a:t>状态</a:t>
            </a:r>
            <a:r>
              <a:rPr lang="en-US" altLang="zh-CN" sz="1800" dirty="0">
                <a:latin typeface="Consolas" panose="020B0609020204030204" pitchFamily="49" charset="0"/>
              </a:rPr>
              <a:t>B):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zh-CN" altLang="en-US" sz="1800" dirty="0">
                <a:latin typeface="Consolas" panose="020B0609020204030204" pitchFamily="49" charset="0"/>
              </a:rPr>
              <a:t>将局部变量指向表按照</a:t>
            </a:r>
            <a:r>
              <a:rPr lang="en-US" altLang="zh-CN" sz="1800" dirty="0" err="1">
                <a:latin typeface="Consolas" panose="020B0609020204030204" pitchFamily="49" charset="0"/>
              </a:rPr>
              <a:t>v_i</a:t>
            </a:r>
            <a:r>
              <a:rPr lang="zh-CN" altLang="en-US" sz="1800" dirty="0">
                <a:latin typeface="Consolas" panose="020B0609020204030204" pitchFamily="49" charset="0"/>
              </a:rPr>
              <a:t>合并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将堆变量指向表按照</a:t>
            </a:r>
            <a:r>
              <a:rPr lang="en-US" altLang="zh-CN" sz="1800" dirty="0" err="1">
                <a:latin typeface="Consolas" panose="020B0609020204030204" pitchFamily="49" charset="0"/>
              </a:rPr>
              <a:t>a_i</a:t>
            </a:r>
            <a:r>
              <a:rPr lang="zh-CN" altLang="en-US" sz="1800" dirty="0">
                <a:latin typeface="Consolas" panose="020B0609020204030204" pitchFamily="49" charset="0"/>
              </a:rPr>
              <a:t>和域合并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def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给定语句</a:t>
            </a:r>
            <a:r>
              <a:rPr lang="en-US" altLang="zh-CN" sz="1800" dirty="0">
                <a:latin typeface="Consolas" panose="020B0609020204030204" pitchFamily="49" charset="0"/>
              </a:rPr>
              <a:t>u</a:t>
            </a:r>
            <a:r>
              <a:rPr lang="zh-CN" altLang="en-US" sz="1800" dirty="0">
                <a:latin typeface="Consolas" panose="020B0609020204030204" pitchFamily="49" charset="0"/>
              </a:rPr>
              <a:t>和之前的状态，生成新的状态</a:t>
            </a:r>
            <a:r>
              <a:rPr lang="en-US" altLang="zh-CN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if u</a:t>
            </a:r>
            <a:r>
              <a:rPr lang="zh-CN" altLang="en-US" sz="1800" dirty="0">
                <a:latin typeface="Consolas" panose="020B0609020204030204" pitchFamily="49" charset="0"/>
              </a:rPr>
              <a:t>是方法调用</a:t>
            </a:r>
            <a:r>
              <a:rPr lang="en-US" altLang="zh-CN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if </a:t>
            </a:r>
            <a:r>
              <a:rPr lang="zh-CN" altLang="en-US" sz="1800" dirty="0">
                <a:latin typeface="Consolas" panose="020B0609020204030204" pitchFamily="49" charset="0"/>
              </a:rPr>
              <a:t>是</a:t>
            </a:r>
            <a:r>
              <a:rPr lang="en-US" altLang="zh-CN" sz="1800" dirty="0" err="1">
                <a:latin typeface="Consolas" panose="020B0609020204030204" pitchFamily="49" charset="0"/>
              </a:rPr>
              <a:t>benchmarkN.test</a:t>
            </a:r>
            <a:r>
              <a:rPr lang="en-US" altLang="zh-CN" sz="1800" dirty="0">
                <a:latin typeface="Consolas" panose="020B0609020204030204" pitchFamily="49" charset="0"/>
              </a:rPr>
              <a:t>: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将当前分析结果保存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latin typeface="Consolas" panose="020B0609020204030204" pitchFamily="49" charset="0"/>
              </a:rPr>
              <a:t>elif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是</a:t>
            </a:r>
            <a:r>
              <a:rPr lang="en-US" altLang="zh-CN" sz="1800" dirty="0" err="1">
                <a:latin typeface="Consolas" panose="020B0609020204030204" pitchFamily="49" charset="0"/>
              </a:rPr>
              <a:t>benchmarkN.alloc</a:t>
            </a:r>
            <a:r>
              <a:rPr lang="en-US" altLang="zh-CN" sz="1800" dirty="0">
                <a:latin typeface="Consolas" panose="020B0609020204030204" pitchFamily="49" charset="0"/>
              </a:rPr>
              <a:t>: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获取当前</a:t>
            </a:r>
            <a:r>
              <a:rPr lang="en-US" altLang="zh-CN" sz="1800" dirty="0" err="1">
                <a:latin typeface="Consolas" panose="020B0609020204030204" pitchFamily="49" charset="0"/>
              </a:rPr>
              <a:t>allocId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latin typeface="Consolas" panose="020B0609020204030204" pitchFamily="49" charset="0"/>
              </a:rPr>
              <a:t>elif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不是系统函数</a:t>
            </a:r>
            <a:r>
              <a:rPr lang="en-US" altLang="zh-CN" sz="1800" dirty="0">
                <a:latin typeface="Consolas" panose="020B0609020204030204" pitchFamily="49" charset="0"/>
              </a:rPr>
              <a:t>: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zh-CN" altLang="en-US" sz="1800" dirty="0">
                <a:latin typeface="Consolas" panose="020B0609020204030204" pitchFamily="49" charset="0"/>
              </a:rPr>
              <a:t>状态</a:t>
            </a:r>
            <a:r>
              <a:rPr lang="en-US" altLang="zh-CN" sz="1800" dirty="0">
                <a:latin typeface="Consolas" panose="020B0609020204030204" pitchFamily="49" charset="0"/>
              </a:rPr>
              <a:t>X = </a:t>
            </a:r>
            <a:r>
              <a:rPr lang="zh-CN" altLang="en-US" sz="1800" dirty="0">
                <a:latin typeface="Consolas" panose="020B0609020204030204" pitchFamily="49" charset="0"/>
              </a:rPr>
              <a:t>数据流分析</a:t>
            </a:r>
            <a:r>
              <a:rPr lang="en-US" altLang="zh-CN" sz="1800" dirty="0">
                <a:latin typeface="Consolas" panose="020B0609020204030204" pitchFamily="49" charset="0"/>
              </a:rPr>
              <a:t>(u</a:t>
            </a:r>
            <a:r>
              <a:rPr lang="zh-CN" altLang="en-US" sz="1800" dirty="0">
                <a:latin typeface="Consolas" panose="020B0609020204030204" pitchFamily="49" charset="0"/>
              </a:rPr>
              <a:t>调用的方法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zh-CN" altLang="en-US" sz="1800" dirty="0">
                <a:latin typeface="Consolas" panose="020B0609020204030204" pitchFamily="49" charset="0"/>
              </a:rPr>
              <a:t>局部变量指向表</a:t>
            </a:r>
            <a:r>
              <a:rPr lang="en-US" altLang="zh-CN" sz="1800" dirty="0">
                <a:latin typeface="Consolas" panose="020B0609020204030204" pitchFamily="49" charset="0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</a:rPr>
              <a:t>返回值变量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dirty="0">
                <a:latin typeface="Consolas" panose="020B0609020204030204" pitchFamily="49" charset="0"/>
              </a:rPr>
              <a:t>= </a:t>
            </a:r>
            <a:r>
              <a:rPr lang="zh-CN" altLang="en-US" sz="1800" dirty="0">
                <a:latin typeface="Consolas" panose="020B0609020204030204" pitchFamily="49" charset="0"/>
              </a:rPr>
              <a:t>状态</a:t>
            </a:r>
            <a:r>
              <a:rPr lang="en-US" altLang="zh-CN" sz="1800" dirty="0">
                <a:latin typeface="Consolas" panose="020B0609020204030204" pitchFamily="49" charset="0"/>
              </a:rPr>
              <a:t>X.</a:t>
            </a:r>
            <a:r>
              <a:rPr lang="zh-CN" altLang="en-US" sz="1800" dirty="0">
                <a:latin typeface="Consolas" panose="020B0609020204030204" pitchFamily="49" charset="0"/>
              </a:rPr>
              <a:t>局部变量指向表</a:t>
            </a:r>
            <a:r>
              <a:rPr lang="en-US" altLang="zh-CN" sz="1800" dirty="0">
                <a:latin typeface="Consolas" panose="020B0609020204030204" pitchFamily="49" charset="0"/>
              </a:rPr>
              <a:t>.ret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zh-CN" altLang="en-US" sz="1800" dirty="0">
                <a:latin typeface="Consolas" panose="020B0609020204030204" pitchFamily="49" charset="0"/>
              </a:rPr>
              <a:t>堆变量指向表与状态</a:t>
            </a:r>
            <a:r>
              <a:rPr lang="en-US" altLang="zh-CN" sz="1800" dirty="0">
                <a:latin typeface="Consolas" panose="020B0609020204030204" pitchFamily="49" charset="0"/>
              </a:rPr>
              <a:t>X</a:t>
            </a:r>
            <a:r>
              <a:rPr lang="zh-CN" altLang="en-US" sz="1800" dirty="0">
                <a:latin typeface="Consolas" panose="020B0609020204030204" pitchFamily="49" charset="0"/>
              </a:rPr>
              <a:t>的堆变量指向表合并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elif</a:t>
            </a:r>
            <a:r>
              <a:rPr lang="en-US" altLang="zh-CN" sz="1800" dirty="0">
                <a:latin typeface="Consolas" panose="020B0609020204030204" pitchFamily="49" charset="0"/>
              </a:rPr>
              <a:t> u</a:t>
            </a:r>
            <a:r>
              <a:rPr lang="zh-CN" altLang="en-US" sz="1800" dirty="0">
                <a:latin typeface="Consolas" panose="020B0609020204030204" pitchFamily="49" charset="0"/>
              </a:rPr>
              <a:t>是返回语句</a:t>
            </a:r>
            <a:r>
              <a:rPr lang="en-US" altLang="zh-CN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</a:t>
            </a:r>
            <a:r>
              <a:rPr lang="zh-CN" altLang="en-US" sz="1800" dirty="0">
                <a:latin typeface="Consolas" panose="020B0609020204030204" pitchFamily="49" charset="0"/>
              </a:rPr>
              <a:t>状态</a:t>
            </a:r>
            <a:r>
              <a:rPr lang="en-US" altLang="zh-CN" sz="1800" dirty="0">
                <a:latin typeface="Consolas" panose="020B0609020204030204" pitchFamily="49" charset="0"/>
              </a:rPr>
              <a:t>A.</a:t>
            </a:r>
            <a:r>
              <a:rPr lang="zh-CN" altLang="en-US" sz="1800" dirty="0">
                <a:latin typeface="Consolas" panose="020B0609020204030204" pitchFamily="49" charset="0"/>
              </a:rPr>
              <a:t>局部变量指向表</a:t>
            </a:r>
            <a:r>
              <a:rPr lang="en-US" altLang="zh-CN" sz="1800" dirty="0">
                <a:latin typeface="Consolas" panose="020B0609020204030204" pitchFamily="49" charset="0"/>
              </a:rPr>
              <a:t>.ret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dirty="0">
                <a:latin typeface="Consolas" panose="020B0609020204030204" pitchFamily="49" charset="0"/>
              </a:rPr>
              <a:t>= </a:t>
            </a:r>
            <a:r>
              <a:rPr lang="zh-CN" altLang="en-US" sz="1800" dirty="0">
                <a:latin typeface="Consolas" panose="020B0609020204030204" pitchFamily="49" charset="0"/>
              </a:rPr>
              <a:t>返回值可能指向的位置</a:t>
            </a:r>
          </a:p>
          <a:p>
            <a:pPr marL="0" indent="0">
              <a:lnSpc>
                <a:spcPts val="13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最终状态与当前状态合并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zh-CN" sz="1400" dirty="0"/>
              <a:t>    </a:t>
            </a:r>
            <a:endParaRPr lang="zh-CN" altLang="en-US" sz="1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1708" y="1343818"/>
            <a:ext cx="5822092" cy="53906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</a:t>
            </a:r>
            <a:r>
              <a:rPr lang="en-US" altLang="zh-CN" sz="1900" dirty="0" err="1">
                <a:latin typeface="Consolas" panose="020B0609020204030204" pitchFamily="49" charset="0"/>
              </a:rPr>
              <a:t>elif</a:t>
            </a:r>
            <a:r>
              <a:rPr lang="en-US" altLang="zh-CN" sz="1900" dirty="0">
                <a:latin typeface="Consolas" panose="020B0609020204030204" pitchFamily="49" charset="0"/>
              </a:rPr>
              <a:t> u</a:t>
            </a:r>
            <a:r>
              <a:rPr lang="zh-CN" altLang="en-US" sz="1900" dirty="0">
                <a:latin typeface="Consolas" panose="020B0609020204030204" pitchFamily="49" charset="0"/>
              </a:rPr>
              <a:t>是</a:t>
            </a:r>
            <a:r>
              <a:rPr lang="en-US" altLang="zh-CN" sz="1900" dirty="0">
                <a:latin typeface="Consolas" panose="020B0609020204030204" pitchFamily="49" charset="0"/>
              </a:rPr>
              <a:t>new</a:t>
            </a:r>
            <a:r>
              <a:rPr lang="zh-CN" altLang="en-US" sz="1900" dirty="0">
                <a:latin typeface="Consolas" panose="020B0609020204030204" pitchFamily="49" charset="0"/>
              </a:rPr>
              <a:t>语句</a:t>
            </a:r>
            <a:r>
              <a:rPr lang="en-US" altLang="zh-CN" sz="19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   </a:t>
            </a:r>
            <a:r>
              <a:rPr lang="zh-CN" altLang="en-US" sz="1900" dirty="0">
                <a:latin typeface="Consolas" panose="020B0609020204030204" pitchFamily="49" charset="0"/>
              </a:rPr>
              <a:t>获取这个</a:t>
            </a:r>
            <a:r>
              <a:rPr lang="en-US" altLang="zh-CN" sz="1900" dirty="0">
                <a:latin typeface="Consolas" panose="020B0609020204030204" pitchFamily="49" charset="0"/>
              </a:rPr>
              <a:t>new</a:t>
            </a:r>
            <a:r>
              <a:rPr lang="zh-CN" altLang="en-US" sz="1900" dirty="0">
                <a:latin typeface="Consolas" panose="020B0609020204030204" pitchFamily="49" charset="0"/>
              </a:rPr>
              <a:t>语句的</a:t>
            </a:r>
            <a:r>
              <a:rPr lang="en-US" altLang="zh-CN" sz="1900" dirty="0" err="1">
                <a:latin typeface="Consolas" panose="020B0609020204030204" pitchFamily="49" charset="0"/>
              </a:rPr>
              <a:t>allocId</a:t>
            </a:r>
            <a:endParaRPr lang="en-US" altLang="zh-CN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   if u</a:t>
            </a:r>
            <a:r>
              <a:rPr lang="zh-CN" altLang="en-US" sz="1900" dirty="0">
                <a:latin typeface="Consolas" panose="020B0609020204030204" pitchFamily="49" charset="0"/>
              </a:rPr>
              <a:t>形如</a:t>
            </a:r>
            <a:r>
              <a:rPr lang="en-US" altLang="zh-CN" sz="1900" dirty="0">
                <a:latin typeface="Consolas" panose="020B0609020204030204" pitchFamily="49" charset="0"/>
              </a:rPr>
              <a:t>a = new A():</a:t>
            </a: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     </a:t>
            </a:r>
            <a:r>
              <a:rPr lang="zh-CN" altLang="en-US" sz="1900" dirty="0">
                <a:latin typeface="Consolas" panose="020B0609020204030204" pitchFamily="49" charset="0"/>
              </a:rPr>
              <a:t>局部变量指向表</a:t>
            </a:r>
            <a:r>
              <a:rPr lang="en-US" altLang="zh-CN" sz="1900" dirty="0">
                <a:latin typeface="Consolas" panose="020B0609020204030204" pitchFamily="49" charset="0"/>
              </a:rPr>
              <a:t>.a = { </a:t>
            </a:r>
            <a:r>
              <a:rPr lang="en-US" altLang="zh-CN" sz="1900" dirty="0" err="1">
                <a:latin typeface="Consolas" panose="020B0609020204030204" pitchFamily="49" charset="0"/>
              </a:rPr>
              <a:t>allocId</a:t>
            </a:r>
            <a:r>
              <a:rPr lang="en-US" altLang="zh-CN" sz="19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   </a:t>
            </a:r>
            <a:r>
              <a:rPr lang="en-US" altLang="zh-CN" sz="1900" dirty="0" err="1">
                <a:latin typeface="Consolas" panose="020B0609020204030204" pitchFamily="49" charset="0"/>
              </a:rPr>
              <a:t>elif</a:t>
            </a:r>
            <a:r>
              <a:rPr lang="en-US" altLang="zh-CN" sz="1900" dirty="0">
                <a:latin typeface="Consolas" panose="020B0609020204030204" pitchFamily="49" charset="0"/>
              </a:rPr>
              <a:t> u</a:t>
            </a:r>
            <a:r>
              <a:rPr lang="zh-CN" altLang="en-US" sz="1900" dirty="0">
                <a:latin typeface="Consolas" panose="020B0609020204030204" pitchFamily="49" charset="0"/>
              </a:rPr>
              <a:t>形如</a:t>
            </a:r>
            <a:r>
              <a:rPr lang="en-US" altLang="zh-CN" sz="1900" dirty="0" err="1">
                <a:latin typeface="Consolas" panose="020B0609020204030204" pitchFamily="49" charset="0"/>
              </a:rPr>
              <a:t>A.f</a:t>
            </a:r>
            <a:r>
              <a:rPr lang="en-US" altLang="zh-CN" sz="1900" dirty="0">
                <a:latin typeface="Consolas" panose="020B0609020204030204" pitchFamily="49" charset="0"/>
              </a:rPr>
              <a:t> = new A():</a:t>
            </a: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     </a:t>
            </a:r>
            <a:r>
              <a:rPr lang="zh-CN" altLang="en-US" sz="1900" dirty="0">
                <a:latin typeface="Consolas" panose="020B0609020204030204" pitchFamily="49" charset="0"/>
              </a:rPr>
              <a:t>将</a:t>
            </a:r>
            <a:r>
              <a:rPr lang="en-US" altLang="zh-CN" sz="1900" dirty="0" err="1">
                <a:latin typeface="Consolas" panose="020B0609020204030204" pitchFamily="49" charset="0"/>
              </a:rPr>
              <a:t>allocId</a:t>
            </a:r>
            <a:r>
              <a:rPr lang="zh-CN" altLang="en-US" sz="1900" dirty="0">
                <a:latin typeface="Consolas" panose="020B0609020204030204" pitchFamily="49" charset="0"/>
              </a:rPr>
              <a:t>加入堆变量指向表</a:t>
            </a:r>
            <a:r>
              <a:rPr lang="en-US" altLang="zh-CN" sz="1900" dirty="0">
                <a:latin typeface="Consolas" panose="020B0609020204030204" pitchFamily="49" charset="0"/>
              </a:rPr>
              <a:t>.(</a:t>
            </a:r>
            <a:r>
              <a:rPr lang="en-US" altLang="zh-CN" sz="1900" dirty="0" err="1">
                <a:latin typeface="Consolas" panose="020B0609020204030204" pitchFamily="49" charset="0"/>
              </a:rPr>
              <a:t>A.f</a:t>
            </a:r>
            <a:r>
              <a:rPr lang="en-US" altLang="zh-CN" sz="1900" dirty="0">
                <a:latin typeface="Consolas" panose="020B06090202040302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</a:t>
            </a:r>
            <a:r>
              <a:rPr lang="en-US" altLang="zh-CN" sz="1900" dirty="0" err="1">
                <a:latin typeface="Consolas" panose="020B0609020204030204" pitchFamily="49" charset="0"/>
              </a:rPr>
              <a:t>elif</a:t>
            </a:r>
            <a:r>
              <a:rPr lang="en-US" altLang="zh-CN" sz="1900" dirty="0">
                <a:latin typeface="Consolas" panose="020B0609020204030204" pitchFamily="49" charset="0"/>
              </a:rPr>
              <a:t> u</a:t>
            </a:r>
            <a:r>
              <a:rPr lang="zh-CN" altLang="en-US" sz="1900" dirty="0">
                <a:latin typeface="Consolas" panose="020B0609020204030204" pitchFamily="49" charset="0"/>
              </a:rPr>
              <a:t>是各种赋值语句</a:t>
            </a:r>
            <a:r>
              <a:rPr lang="en-US" altLang="zh-CN" sz="19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   if u</a:t>
            </a:r>
            <a:r>
              <a:rPr lang="zh-CN" altLang="en-US" sz="1900" dirty="0">
                <a:latin typeface="Consolas" panose="020B0609020204030204" pitchFamily="49" charset="0"/>
              </a:rPr>
              <a:t>形如</a:t>
            </a:r>
            <a:r>
              <a:rPr lang="en-US" altLang="zh-CN" sz="1900" dirty="0">
                <a:latin typeface="Consolas" panose="020B0609020204030204" pitchFamily="49" charset="0"/>
              </a:rPr>
              <a:t>a = b:</a:t>
            </a: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     </a:t>
            </a:r>
            <a:r>
              <a:rPr lang="zh-CN" altLang="en-US" sz="1900" dirty="0">
                <a:latin typeface="Consolas" panose="020B0609020204030204" pitchFamily="49" charset="0"/>
              </a:rPr>
              <a:t>用</a:t>
            </a:r>
            <a:r>
              <a:rPr lang="en-US" altLang="zh-CN" sz="1900" dirty="0">
                <a:latin typeface="Consolas" panose="020B0609020204030204" pitchFamily="49" charset="0"/>
              </a:rPr>
              <a:t>b</a:t>
            </a:r>
            <a:r>
              <a:rPr lang="zh-CN" altLang="en-US" sz="1900" dirty="0">
                <a:latin typeface="Consolas" panose="020B0609020204030204" pitchFamily="49" charset="0"/>
              </a:rPr>
              <a:t>指向的位置替换</a:t>
            </a:r>
            <a:r>
              <a:rPr lang="en-US" altLang="zh-CN" sz="1900" dirty="0">
                <a:latin typeface="Consolas" panose="020B0609020204030204" pitchFamily="49" charset="0"/>
              </a:rPr>
              <a:t>a</a:t>
            </a:r>
            <a:r>
              <a:rPr lang="zh-CN" altLang="en-US" sz="1900" dirty="0">
                <a:latin typeface="Consolas" panose="020B0609020204030204" pitchFamily="49" charset="0"/>
              </a:rPr>
              <a:t>指向的位置</a:t>
            </a:r>
          </a:p>
          <a:p>
            <a:pPr marL="0" indent="0">
              <a:buNone/>
            </a:pPr>
            <a:r>
              <a:rPr lang="zh-CN" altLang="en-US" sz="1900" dirty="0">
                <a:latin typeface="Consolas" panose="020B0609020204030204" pitchFamily="49" charset="0"/>
              </a:rPr>
              <a:t>      </a:t>
            </a:r>
            <a:r>
              <a:rPr lang="en-US" altLang="zh-CN" sz="1900" dirty="0" err="1">
                <a:latin typeface="Consolas" panose="020B0609020204030204" pitchFamily="49" charset="0"/>
              </a:rPr>
              <a:t>elif</a:t>
            </a:r>
            <a:r>
              <a:rPr lang="en-US" altLang="zh-CN" sz="1900" dirty="0">
                <a:latin typeface="Consolas" panose="020B0609020204030204" pitchFamily="49" charset="0"/>
              </a:rPr>
              <a:t> u</a:t>
            </a:r>
            <a:r>
              <a:rPr lang="zh-CN" altLang="en-US" sz="1900" dirty="0">
                <a:latin typeface="Consolas" panose="020B0609020204030204" pitchFamily="49" charset="0"/>
              </a:rPr>
              <a:t>形如</a:t>
            </a:r>
            <a:r>
              <a:rPr lang="en-US" altLang="zh-CN" sz="1900" dirty="0" err="1">
                <a:latin typeface="Consolas" panose="020B0609020204030204" pitchFamily="49" charset="0"/>
              </a:rPr>
              <a:t>a.f</a:t>
            </a:r>
            <a:r>
              <a:rPr lang="en-US" altLang="zh-CN" sz="1900" dirty="0">
                <a:latin typeface="Consolas" panose="020B0609020204030204" pitchFamily="49" charset="0"/>
              </a:rPr>
              <a:t> = b:</a:t>
            </a:r>
          </a:p>
          <a:p>
            <a:pPr marL="0" indent="0">
              <a:buNone/>
            </a:pPr>
            <a:r>
              <a:rPr lang="en-US" altLang="zh-CN" sz="1900" b="1" dirty="0">
                <a:latin typeface="Consolas" panose="020B0609020204030204" pitchFamily="49" charset="0"/>
              </a:rPr>
              <a:t>        if</a:t>
            </a:r>
            <a:r>
              <a:rPr lang="zh-CN" altLang="en-US" sz="1900" b="1" dirty="0">
                <a:latin typeface="Consolas" panose="020B0609020204030204" pitchFamily="49" charset="0"/>
              </a:rPr>
              <a:t> </a:t>
            </a:r>
            <a:r>
              <a:rPr lang="en-US" altLang="zh-CN" sz="1900" b="1" dirty="0">
                <a:latin typeface="Consolas" panose="020B0609020204030204" pitchFamily="49" charset="0"/>
              </a:rPr>
              <a:t>a</a:t>
            </a:r>
            <a:r>
              <a:rPr lang="zh-CN" altLang="en-US" sz="1900" b="1" dirty="0">
                <a:latin typeface="Consolas" panose="020B0609020204030204" pitchFamily="49" charset="0"/>
              </a:rPr>
              <a:t>指向一个内存位置</a:t>
            </a:r>
            <a:r>
              <a:rPr lang="en-US" altLang="zh-CN" sz="19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zh-CN" altLang="en-US" sz="1900" b="1" dirty="0">
                <a:latin typeface="Consolas" panose="020B0609020204030204" pitchFamily="49" charset="0"/>
              </a:rPr>
              <a:t>          则用</a:t>
            </a:r>
            <a:r>
              <a:rPr lang="en-US" altLang="zh-CN" sz="1900" b="1" dirty="0">
                <a:latin typeface="Consolas" panose="020B0609020204030204" pitchFamily="49" charset="0"/>
              </a:rPr>
              <a:t>b</a:t>
            </a:r>
            <a:r>
              <a:rPr lang="zh-CN" altLang="en-US" sz="1900" b="1" dirty="0">
                <a:latin typeface="Consolas" panose="020B0609020204030204" pitchFamily="49" charset="0"/>
              </a:rPr>
              <a:t>指向的位置替换</a:t>
            </a:r>
            <a:r>
              <a:rPr lang="en-US" altLang="zh-CN" sz="1900" b="1" dirty="0" err="1">
                <a:latin typeface="Consolas" panose="020B0609020204030204" pitchFamily="49" charset="0"/>
              </a:rPr>
              <a:t>a.f</a:t>
            </a:r>
            <a:r>
              <a:rPr lang="zh-CN" altLang="en-US" sz="1900" b="1" dirty="0">
                <a:latin typeface="Consolas" panose="020B0609020204030204" pitchFamily="49" charset="0"/>
              </a:rPr>
              <a:t>指向的位置</a:t>
            </a:r>
          </a:p>
          <a:p>
            <a:pPr marL="0" indent="0">
              <a:buNone/>
            </a:pPr>
            <a:r>
              <a:rPr lang="zh-CN" altLang="en-US" sz="1900" b="1" dirty="0">
                <a:latin typeface="Consolas" panose="020B0609020204030204" pitchFamily="49" charset="0"/>
              </a:rPr>
              <a:t>        </a:t>
            </a:r>
            <a:r>
              <a:rPr lang="en-US" altLang="zh-CN" sz="1900" b="1" dirty="0">
                <a:latin typeface="Consolas" panose="020B0609020204030204" pitchFamily="49" charset="0"/>
              </a:rPr>
              <a:t>if</a:t>
            </a:r>
            <a:r>
              <a:rPr lang="zh-CN" altLang="en-US" sz="1900" b="1" dirty="0">
                <a:latin typeface="Consolas" panose="020B0609020204030204" pitchFamily="49" charset="0"/>
              </a:rPr>
              <a:t> </a:t>
            </a:r>
            <a:r>
              <a:rPr lang="en-US" altLang="zh-CN" sz="1900" b="1" dirty="0">
                <a:latin typeface="Consolas" panose="020B0609020204030204" pitchFamily="49" charset="0"/>
              </a:rPr>
              <a:t>a</a:t>
            </a:r>
            <a:r>
              <a:rPr lang="zh-CN" altLang="en-US" sz="1900" b="1" dirty="0">
                <a:latin typeface="Consolas" panose="020B0609020204030204" pitchFamily="49" charset="0"/>
              </a:rPr>
              <a:t>指向多个内存位置</a:t>
            </a:r>
            <a:r>
              <a:rPr lang="en-US" altLang="zh-CN" sz="19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zh-CN" altLang="en-US" sz="1900" b="1" dirty="0">
                <a:latin typeface="Consolas" panose="020B0609020204030204" pitchFamily="49" charset="0"/>
              </a:rPr>
              <a:t>          则将</a:t>
            </a:r>
            <a:r>
              <a:rPr lang="en-US" altLang="zh-CN" sz="1900" b="1" dirty="0">
                <a:latin typeface="Consolas" panose="020B0609020204030204" pitchFamily="49" charset="0"/>
              </a:rPr>
              <a:t>b</a:t>
            </a:r>
            <a:r>
              <a:rPr lang="zh-CN" altLang="en-US" sz="1900" b="1" dirty="0">
                <a:latin typeface="Consolas" panose="020B0609020204030204" pitchFamily="49" charset="0"/>
              </a:rPr>
              <a:t>指向的位置加入所有</a:t>
            </a:r>
            <a:r>
              <a:rPr lang="en-US" altLang="zh-CN" sz="1900" b="1" dirty="0" err="1">
                <a:latin typeface="Consolas" panose="020B0609020204030204" pitchFamily="49" charset="0"/>
              </a:rPr>
              <a:t>a.f</a:t>
            </a:r>
            <a:r>
              <a:rPr lang="zh-CN" altLang="en-US" sz="1900" b="1" dirty="0">
                <a:latin typeface="Consolas" panose="020B0609020204030204" pitchFamily="49" charset="0"/>
              </a:rPr>
              <a:t>指向的位置</a:t>
            </a:r>
          </a:p>
          <a:p>
            <a:pPr marL="0" indent="0">
              <a:buNone/>
            </a:pPr>
            <a:r>
              <a:rPr lang="zh-CN" altLang="en-US" sz="1900" dirty="0">
                <a:latin typeface="Consolas" panose="020B0609020204030204" pitchFamily="49" charset="0"/>
              </a:rPr>
              <a:t>      </a:t>
            </a:r>
            <a:r>
              <a:rPr lang="en-US" altLang="zh-CN" sz="1900" dirty="0" err="1">
                <a:latin typeface="Consolas" panose="020B0609020204030204" pitchFamily="49" charset="0"/>
              </a:rPr>
              <a:t>elif</a:t>
            </a:r>
            <a:r>
              <a:rPr lang="en-US" altLang="zh-CN" sz="1900" dirty="0">
                <a:latin typeface="Consolas" panose="020B0609020204030204" pitchFamily="49" charset="0"/>
              </a:rPr>
              <a:t> u</a:t>
            </a:r>
            <a:r>
              <a:rPr lang="zh-CN" altLang="en-US" sz="1900" dirty="0">
                <a:latin typeface="Consolas" panose="020B0609020204030204" pitchFamily="49" charset="0"/>
              </a:rPr>
              <a:t>形如</a:t>
            </a:r>
            <a:r>
              <a:rPr lang="en-US" altLang="zh-CN" sz="1900" dirty="0">
                <a:latin typeface="Consolas" panose="020B0609020204030204" pitchFamily="49" charset="0"/>
              </a:rPr>
              <a:t>a = </a:t>
            </a:r>
            <a:r>
              <a:rPr lang="en-US" altLang="zh-CN" sz="1900" dirty="0" err="1">
                <a:latin typeface="Consolas" panose="020B0609020204030204" pitchFamily="49" charset="0"/>
              </a:rPr>
              <a:t>b.f</a:t>
            </a:r>
            <a:r>
              <a:rPr lang="en-US" altLang="zh-CN" sz="19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        </a:t>
            </a:r>
            <a:r>
              <a:rPr lang="zh-CN" altLang="en-US" sz="1900" dirty="0">
                <a:latin typeface="Consolas" panose="020B0609020204030204" pitchFamily="49" charset="0"/>
              </a:rPr>
              <a:t>用</a:t>
            </a:r>
            <a:r>
              <a:rPr lang="en-US" altLang="zh-CN" sz="1900" dirty="0" err="1">
                <a:latin typeface="Consolas" panose="020B0609020204030204" pitchFamily="49" charset="0"/>
              </a:rPr>
              <a:t>b.f</a:t>
            </a:r>
            <a:r>
              <a:rPr lang="zh-CN" altLang="en-US" sz="1900" dirty="0">
                <a:latin typeface="Consolas" panose="020B0609020204030204" pitchFamily="49" charset="0"/>
              </a:rPr>
              <a:t>指向的全部可能位置替换</a:t>
            </a:r>
            <a:r>
              <a:rPr lang="en-US" altLang="zh-CN" sz="1900" dirty="0">
                <a:latin typeface="Consolas" panose="020B0609020204030204" pitchFamily="49" charset="0"/>
              </a:rPr>
              <a:t>a</a:t>
            </a:r>
            <a:r>
              <a:rPr lang="zh-CN" altLang="en-US" sz="1900" dirty="0">
                <a:latin typeface="Consolas" panose="020B0609020204030204" pitchFamily="49" charset="0"/>
              </a:rPr>
              <a:t>指向的位置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16219" y="4262808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Strong and Weak Update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1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数据流分析：实现架构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407773" y="2251018"/>
            <a:ext cx="3256741" cy="39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WholeProgramTransformer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773" y="2641559"/>
            <a:ext cx="3256741" cy="36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internalTransform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9178" y="2160243"/>
            <a:ext cx="3512265" cy="611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AndersonFlowAnalysis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&lt;Unit, Anderson&gt;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9176" y="3639065"/>
            <a:ext cx="3512265" cy="140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initalState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merge()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copy()</a:t>
            </a:r>
          </a:p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flowThrough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……</a:t>
            </a:r>
          </a:p>
        </p:txBody>
      </p:sp>
      <p:sp>
        <p:nvSpPr>
          <p:cNvPr id="8" name="矩形 7"/>
          <p:cNvSpPr/>
          <p:nvPr/>
        </p:nvSpPr>
        <p:spPr>
          <a:xfrm>
            <a:off x="8571959" y="1328958"/>
            <a:ext cx="3512265" cy="52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Anderson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69943" y="1849742"/>
            <a:ext cx="3514282" cy="6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Consolas" panose="020B0609020204030204" pitchFamily="49" charset="0"/>
              </a:rPr>
              <a:t>局部变量指向表 </a:t>
            </a:r>
            <a:r>
              <a:rPr lang="en-US" altLang="zh-CN" sz="1600" dirty="0">
                <a:latin typeface="Consolas" panose="020B0609020204030204" pitchFamily="49" charset="0"/>
              </a:rPr>
              <a:t>pts</a:t>
            </a:r>
          </a:p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MemoryManager</a:t>
            </a:r>
            <a:r>
              <a:rPr lang="en-US" altLang="zh-CN" sz="1600" dirty="0">
                <a:latin typeface="Consolas" panose="020B0609020204030204" pitchFamily="49" charset="0"/>
              </a:rPr>
              <a:t> memory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1959" y="2491638"/>
            <a:ext cx="3512265" cy="6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Consolas" panose="020B0609020204030204" pitchFamily="49" charset="0"/>
              </a:rPr>
              <a:t>各种修改方法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19072" y="2865709"/>
            <a:ext cx="1689097" cy="3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54879" y="3030677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main()</a:t>
            </a:r>
            <a:r>
              <a:rPr lang="zh-CN" altLang="en-US" dirty="0"/>
              <a:t>进行数据流分析</a:t>
            </a:r>
          </a:p>
        </p:txBody>
      </p:sp>
      <p:sp>
        <p:nvSpPr>
          <p:cNvPr id="17" name="矩形 16"/>
          <p:cNvSpPr/>
          <p:nvPr/>
        </p:nvSpPr>
        <p:spPr>
          <a:xfrm>
            <a:off x="4809177" y="2771803"/>
            <a:ext cx="3512265" cy="86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List&lt;</a:t>
            </a:r>
            <a:r>
              <a:rPr lang="en-US" altLang="zh-CN" sz="1600" dirty="0" err="1">
                <a:latin typeface="Consolas" panose="020B0609020204030204" pitchFamily="49" charset="0"/>
              </a:rPr>
              <a:t>SootMethod</a:t>
            </a:r>
            <a:r>
              <a:rPr lang="en-US" altLang="zh-CN" sz="1600" dirty="0">
                <a:latin typeface="Consolas" panose="020B0609020204030204" pitchFamily="49" charset="0"/>
              </a:rPr>
              <a:t>&gt; </a:t>
            </a:r>
            <a:r>
              <a:rPr lang="en-US" altLang="zh-CN" sz="1600" dirty="0" err="1">
                <a:latin typeface="Consolas" panose="020B0609020204030204" pitchFamily="49" charset="0"/>
              </a:rPr>
              <a:t>callStack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Anderson </a:t>
            </a:r>
            <a:r>
              <a:rPr lang="en-US" altLang="zh-CN" sz="1600" dirty="0" err="1">
                <a:latin typeface="Consolas" panose="020B0609020204030204" pitchFamily="49" charset="0"/>
              </a:rPr>
              <a:t>initialAnderson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Anderson </a:t>
            </a:r>
            <a:r>
              <a:rPr lang="en-US" altLang="zh-CN" sz="1600" dirty="0" err="1">
                <a:latin typeface="Consolas" panose="020B0609020204030204" pitchFamily="49" charset="0"/>
              </a:rPr>
              <a:t>finalAnderson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33" name="左弧形箭头 32"/>
          <p:cNvSpPr/>
          <p:nvPr/>
        </p:nvSpPr>
        <p:spPr>
          <a:xfrm>
            <a:off x="4092483" y="3964022"/>
            <a:ext cx="716692" cy="951470"/>
          </a:xfrm>
          <a:prstGeom prst="curvedRightArrow">
            <a:avLst>
              <a:gd name="adj1" fmla="val 7480"/>
              <a:gd name="adj2" fmla="val 30002"/>
              <a:gd name="adj3" fmla="val 258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8391" y="395131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对调用的函数进行新的数据流分析</a:t>
            </a:r>
            <a:endParaRPr lang="en-US" altLang="zh-CN" dirty="0"/>
          </a:p>
          <a:p>
            <a:r>
              <a:rPr lang="zh-CN" altLang="en-US" dirty="0"/>
              <a:t>并根据调用的函数结束时的状态，</a:t>
            </a:r>
            <a:endParaRPr lang="en-US" altLang="zh-CN" dirty="0"/>
          </a:p>
          <a:p>
            <a:r>
              <a:rPr lang="zh-CN" altLang="en-US" dirty="0"/>
              <a:t>更新当前函数的状态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1226114" y="2410132"/>
            <a:ext cx="13563" cy="9231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1959" y="3333296"/>
            <a:ext cx="3512265" cy="52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MemoryManager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69943" y="3852361"/>
            <a:ext cx="3514282" cy="1121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nextAllocId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1600" dirty="0">
                <a:latin typeface="Consolas" panose="020B0609020204030204" pitchFamily="49" charset="0"/>
              </a:rPr>
              <a:t>堆变量指向表 </a:t>
            </a:r>
            <a:r>
              <a:rPr lang="en-US" altLang="zh-CN" sz="1600" dirty="0">
                <a:latin typeface="Consolas" panose="020B0609020204030204" pitchFamily="49" charset="0"/>
              </a:rPr>
              <a:t>id2f2s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new()</a:t>
            </a:r>
            <a:r>
              <a:rPr lang="zh-CN" altLang="en-US" sz="1600" dirty="0">
                <a:latin typeface="Consolas" panose="020B0609020204030204" pitchFamily="49" charset="0"/>
              </a:rPr>
              <a:t>语句的</a:t>
            </a:r>
            <a:r>
              <a:rPr lang="en-US" altLang="zh-CN" sz="1600" dirty="0" err="1">
                <a:latin typeface="Consolas" panose="020B0609020204030204" pitchFamily="49" charset="0"/>
              </a:rPr>
              <a:t>allocId</a:t>
            </a:r>
            <a:r>
              <a:rPr lang="zh-CN" altLang="en-US" sz="1600" dirty="0">
                <a:latin typeface="Consolas" panose="020B0609020204030204" pitchFamily="49" charset="0"/>
              </a:rPr>
              <a:t>表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static</a:t>
            </a:r>
            <a:r>
              <a:rPr lang="zh-CN" altLang="en-US" sz="1600" dirty="0">
                <a:latin typeface="Consolas" panose="020B0609020204030204" pitchFamily="49" charset="0"/>
              </a:rPr>
              <a:t>变量的</a:t>
            </a:r>
            <a:r>
              <a:rPr lang="en-US" altLang="zh-CN" sz="1600" dirty="0" err="1">
                <a:latin typeface="Consolas" panose="020B0609020204030204" pitchFamily="49" charset="0"/>
              </a:rPr>
              <a:t>allocId</a:t>
            </a:r>
            <a:r>
              <a:rPr lang="zh-CN" altLang="en-US" sz="1600" dirty="0"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40" name="矩形 39"/>
          <p:cNvSpPr/>
          <p:nvPr/>
        </p:nvSpPr>
        <p:spPr>
          <a:xfrm>
            <a:off x="8571959" y="4973595"/>
            <a:ext cx="3512265" cy="6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Consolas" panose="020B0609020204030204" pitchFamily="49" charset="0"/>
              </a:rPr>
              <a:t>各种修改方法</a:t>
            </a:r>
          </a:p>
        </p:txBody>
      </p:sp>
      <p:cxnSp>
        <p:nvCxnSpPr>
          <p:cNvPr id="45" name="肘形连接符 44"/>
          <p:cNvCxnSpPr/>
          <p:nvPr/>
        </p:nvCxnSpPr>
        <p:spPr>
          <a:xfrm flipV="1">
            <a:off x="5092676" y="1945796"/>
            <a:ext cx="3477268" cy="214447"/>
          </a:xfrm>
          <a:prstGeom prst="bentConnector3">
            <a:avLst>
              <a:gd name="adj1" fmla="val 7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66979" y="14980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生成大量数据流中间状态</a:t>
            </a:r>
          </a:p>
        </p:txBody>
      </p:sp>
    </p:spTree>
    <p:extLst>
      <p:ext uri="{BB962C8B-B14F-4D97-AF65-F5344CB8AC3E}">
        <p14:creationId xmlns:p14="http://schemas.microsoft.com/office/powerpoint/2010/main" val="147918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数据流分析：实现细节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对状态进行深拷贝</a:t>
            </a:r>
            <a:endParaRPr lang="en-US" altLang="zh-CN" dirty="0"/>
          </a:p>
          <a:p>
            <a:r>
              <a:rPr lang="zh-CN" altLang="en-US" dirty="0"/>
              <a:t>超时或者抛出异常，则输出最保守的分析结果</a:t>
            </a:r>
          </a:p>
          <a:p>
            <a:r>
              <a:rPr lang="zh-CN" altLang="en-US" dirty="0"/>
              <a:t>数据流分析漏掉了某些</a:t>
            </a:r>
            <a:r>
              <a:rPr lang="en-US" altLang="zh-CN" dirty="0"/>
              <a:t>test</a:t>
            </a:r>
            <a:r>
              <a:rPr lang="zh-CN" altLang="en-US" dirty="0"/>
              <a:t>位置，那么就对这个测试位置输出最保守的结果</a:t>
            </a:r>
          </a:p>
          <a:p>
            <a:r>
              <a:rPr lang="zh-CN" altLang="en-US" dirty="0"/>
              <a:t>保存调用栈，避免递归时死循环</a:t>
            </a:r>
            <a:endParaRPr lang="en-US" altLang="zh-CN" dirty="0"/>
          </a:p>
          <a:p>
            <a:r>
              <a:rPr lang="zh-CN" altLang="en-US" dirty="0"/>
              <a:t>维护堆变量指向表的时候，需要为没有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的变量分配</a:t>
            </a:r>
            <a:r>
              <a:rPr lang="en-US" altLang="zh-CN" dirty="0"/>
              <a:t>ID</a:t>
            </a:r>
            <a:r>
              <a:rPr lang="zh-CN" altLang="en-US" dirty="0"/>
              <a:t>，且必须为同一个语句位置的</a:t>
            </a:r>
            <a:r>
              <a:rPr lang="en-US" altLang="zh-CN" dirty="0"/>
              <a:t>new</a:t>
            </a:r>
            <a:r>
              <a:rPr lang="zh-CN" altLang="en-US" dirty="0"/>
              <a:t>或者同一个</a:t>
            </a:r>
            <a:r>
              <a:rPr lang="en-US" altLang="zh-CN" dirty="0"/>
              <a:t>static</a:t>
            </a:r>
            <a:r>
              <a:rPr lang="zh-CN" altLang="en-US" dirty="0"/>
              <a:t>变量分配固定的负</a:t>
            </a:r>
            <a:r>
              <a:rPr lang="en-US" altLang="zh-CN" dirty="0"/>
              <a:t>ID</a:t>
            </a:r>
            <a:r>
              <a:rPr lang="zh-CN" altLang="en-US" dirty="0"/>
              <a:t>的值，才能进行合并</a:t>
            </a:r>
          </a:p>
          <a:p>
            <a:r>
              <a:rPr lang="zh-CN" altLang="en-US" dirty="0"/>
              <a:t>在非静态方法调用中，额外维护一个</a:t>
            </a:r>
            <a:r>
              <a:rPr lang="en-US" altLang="zh-CN" dirty="0"/>
              <a:t>this</a:t>
            </a:r>
            <a:r>
              <a:rPr lang="zh-CN" altLang="en-US" dirty="0"/>
              <a:t>局部变量代表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249650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数据流分析：已知问题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不支持数组和</a:t>
            </a:r>
            <a:r>
              <a:rPr lang="en-US" altLang="zh-CN" dirty="0"/>
              <a:t>JDK</a:t>
            </a:r>
            <a:r>
              <a:rPr lang="zh-CN" altLang="en-US" dirty="0"/>
              <a:t>自带的集合类</a:t>
            </a:r>
          </a:p>
          <a:p>
            <a:r>
              <a:rPr lang="zh-CN" altLang="en-US" dirty="0"/>
              <a:t>在处理方法调用时不支持多</a:t>
            </a:r>
            <a:r>
              <a:rPr lang="zh-CN" altLang="en-US"/>
              <a:t>态和接口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unsound</a:t>
            </a:r>
          </a:p>
          <a:p>
            <a:pPr lvl="1"/>
            <a:r>
              <a:rPr lang="zh-CN" altLang="en-US" dirty="0"/>
              <a:t>可能漏掉分析某些函数，或者分析成错误的函数</a:t>
            </a:r>
            <a:endParaRPr lang="en-US" altLang="zh-CN" dirty="0"/>
          </a:p>
          <a:p>
            <a:r>
              <a:rPr lang="zh-CN" altLang="en-US" dirty="0"/>
              <a:t>不分析</a:t>
            </a:r>
            <a:r>
              <a:rPr lang="en-US" altLang="zh-CN" dirty="0"/>
              <a:t>JDK</a:t>
            </a:r>
            <a:r>
              <a:rPr lang="zh-CN" altLang="en-US" dirty="0"/>
              <a:t>自带的类的方法</a:t>
            </a:r>
          </a:p>
          <a:p>
            <a:r>
              <a:rPr lang="zh-CN" altLang="en-US" dirty="0"/>
              <a:t>不支持异常等特殊控制流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unsound</a:t>
            </a:r>
            <a:endParaRPr lang="zh-CN" altLang="en-US" dirty="0"/>
          </a:p>
          <a:p>
            <a:r>
              <a:rPr lang="zh-CN" altLang="en-US" dirty="0"/>
              <a:t>没有分析静态初始化代码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unsound</a:t>
            </a:r>
          </a:p>
          <a:p>
            <a:pPr lvl="1"/>
            <a:r>
              <a:rPr lang="zh-CN" altLang="en-US" dirty="0"/>
              <a:t>静态变量的</a:t>
            </a:r>
            <a:r>
              <a:rPr lang="en-US" altLang="zh-CN" dirty="0"/>
              <a:t>new</a:t>
            </a:r>
            <a:r>
              <a:rPr lang="zh-CN" altLang="en-US" dirty="0"/>
              <a:t>，类的静态初始化代码块</a:t>
            </a:r>
            <a:endParaRPr lang="en-US" altLang="zh-CN" dirty="0"/>
          </a:p>
          <a:p>
            <a:r>
              <a:rPr lang="zh-CN" altLang="en-US" dirty="0"/>
              <a:t>不支持反射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unsound</a:t>
            </a:r>
          </a:p>
          <a:p>
            <a:endParaRPr lang="en-US" altLang="zh-CN" dirty="0"/>
          </a:p>
          <a:p>
            <a:r>
              <a:rPr lang="zh-CN" altLang="en-US" dirty="0"/>
              <a:t>实在是卷不动了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51" y="5211437"/>
            <a:ext cx="1541127" cy="14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1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12265" y="365125"/>
            <a:ext cx="8434430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package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benchmark.internal.BenchmarkN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benchmark.objects.B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FinalTest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f1(B 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(i %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3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BenchmarkN.alloc(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c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 =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a.a.f =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f2(B b)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BenchmarkN.alloc(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c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 =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a.a.f =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bar(String[] args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a2)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(args.length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a1.a = a2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a2.a = a1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main(String[] args)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BenchmarkN.alloc(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a1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BenchmarkN.alloc(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a2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BenchmarkN.alloc(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b1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BenchmarkN.alloc(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b2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BenchmarkN.alloc(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b3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a1.f = b1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a2.f = b2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= bar(args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a2)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a.f = b3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a1.f)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a2.f)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a.a)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 &lt; args.length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++i)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(i %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x = b2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 = b3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a.f = f1(x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a1.f)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x = b3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 = b2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a.f = f2(y)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a1.f)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a.f)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a.a.f)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11821" y="423327"/>
            <a:ext cx="108395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1: 1 3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2: 2 3</a:t>
            </a:r>
            <a:b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3: 10 20</a:t>
            </a:r>
            <a:b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4: 2</a:t>
            </a:r>
            <a:b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5: 3</a:t>
            </a:r>
            <a:b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6: 1 2 3 6 7</a:t>
            </a:r>
            <a:b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7: 3</a:t>
            </a:r>
            <a:b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8: 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9: 1 2 3 6 7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10: 1 2 3 6 7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11: 2 6 7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12: 2 3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13: 1 2 3 6 7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255"/>
          <a:stretch/>
        </p:blipFill>
        <p:spPr>
          <a:xfrm>
            <a:off x="78722" y="2184608"/>
            <a:ext cx="3726388" cy="4505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9115" y="1538130"/>
            <a:ext cx="302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编写了</a:t>
            </a:r>
            <a:r>
              <a:rPr lang="en-US" altLang="zh-CN" dirty="0"/>
              <a:t>21</a:t>
            </a:r>
            <a:r>
              <a:rPr lang="zh-CN" altLang="en-US" dirty="0"/>
              <a:t>个测试用例，和自动化测试脚本</a:t>
            </a:r>
          </a:p>
        </p:txBody>
      </p:sp>
    </p:spTree>
    <p:extLst>
      <p:ext uri="{BB962C8B-B14F-4D97-AF65-F5344CB8AC3E}">
        <p14:creationId xmlns:p14="http://schemas.microsoft.com/office/powerpoint/2010/main" val="217153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617" y="155839"/>
            <a:ext cx="8842215" cy="786987"/>
          </a:xfrm>
        </p:spPr>
        <p:txBody>
          <a:bodyPr/>
          <a:lstStyle/>
          <a:p>
            <a:r>
              <a:rPr lang="zh-CN" altLang="en-US" dirty="0"/>
              <a:t>当前分数</a:t>
            </a:r>
            <a:r>
              <a:rPr lang="en-US" altLang="zh-CN" dirty="0"/>
              <a:t>2020.11.28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20" y="797491"/>
            <a:ext cx="9502087" cy="59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5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96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1476</Words>
  <Application>Microsoft Macintosh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等线</vt:lpstr>
      <vt:lpstr>等线 Light</vt:lpstr>
      <vt:lpstr>Arial</vt:lpstr>
      <vt:lpstr>Cambria Math</vt:lpstr>
      <vt:lpstr>Consolas</vt:lpstr>
      <vt:lpstr>Office 主题​​</vt:lpstr>
      <vt:lpstr>软件分析技术 一种流敏感指针分析的实现</vt:lpstr>
      <vt:lpstr>数据流分析：状态定义</vt:lpstr>
      <vt:lpstr>数据流分析：算法流程</vt:lpstr>
      <vt:lpstr>数据流分析：实现架构</vt:lpstr>
      <vt:lpstr>数据流分析：实现细节</vt:lpstr>
      <vt:lpstr>数据流分析：已知问题</vt:lpstr>
      <vt:lpstr>性能测试</vt:lpstr>
      <vt:lpstr>当前分数2020.11.28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软件分析技术 一种流敏感指针分析的实现</dc:title>
  <dc:creator>lenovo</dc:creator>
  <cp:lastModifiedBy>He Hao</cp:lastModifiedBy>
  <cp:revision>34</cp:revision>
  <dcterms:created xsi:type="dcterms:W3CDTF">2020-11-28T06:46:06Z</dcterms:created>
  <dcterms:modified xsi:type="dcterms:W3CDTF">2020-12-01T02:45:49Z</dcterms:modified>
</cp:coreProperties>
</file>