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57" r:id="rId4"/>
    <p:sldId id="258" r:id="rId5"/>
    <p:sldId id="268" r:id="rId6"/>
    <p:sldId id="271" r:id="rId7"/>
    <p:sldId id="259" r:id="rId8"/>
    <p:sldId id="270" r:id="rId9"/>
    <p:sldId id="273" r:id="rId10"/>
    <p:sldId id="276" r:id="rId11"/>
    <p:sldId id="274" r:id="rId12"/>
    <p:sldId id="275" r:id="rId13"/>
    <p:sldId id="269" r:id="rId14"/>
    <p:sldId id="261" r:id="rId15"/>
    <p:sldId id="262" r:id="rId16"/>
    <p:sldId id="278" r:id="rId17"/>
    <p:sldId id="279" r:id="rId18"/>
    <p:sldId id="280" r:id="rId19"/>
    <p:sldId id="283" r:id="rId20"/>
    <p:sldId id="264" r:id="rId21"/>
    <p:sldId id="281" r:id="rId22"/>
    <p:sldId id="284" r:id="rId23"/>
    <p:sldId id="285" r:id="rId24"/>
    <p:sldId id="286" r:id="rId25"/>
    <p:sldId id="272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F49"/>
    <a:srgbClr val="323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/>
    <p:restoredTop sz="94764"/>
  </p:normalViewPr>
  <p:slideViewPr>
    <p:cSldViewPr snapToGrid="0" snapToObjects="1">
      <p:cViewPr varScale="1">
        <p:scale>
          <a:sx n="93" d="100"/>
          <a:sy n="93" d="100"/>
        </p:scale>
        <p:origin x="6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7103-C898-5844-ACAA-31C28E57F1F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9D10E-C549-9248-AA6E-2C0841DB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D10E-C549-9248-AA6E-2C0841DB25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0DF6-05AC-FF48-946C-FD4F25E41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EE627-DAE4-FE40-851B-1C8D63A2C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38E2-446A-6046-ABE8-7F06F824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392-3528-C64F-8AD5-06F817D8C72A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034B-5F33-0045-9D4A-FB75719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65AC-0D6C-DD43-9493-82ADCD4D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8961-92D6-6047-8D15-93919EC4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27B1-D0C3-044D-B77B-E615087B5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C435-A88F-714C-AE3A-CA012DDB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AEDF-BB5D-2A41-99D1-BC534500C942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E7B5-07F4-4C49-BE6C-918748FB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B9D4D-8521-0643-9940-DFBE7045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C5588-7719-8146-BFAC-4CFC137E5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90BCE-9762-CF4B-BE4E-FE971308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1FDE-BD9B-254F-AB45-98E438DE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6500-5D79-034E-9C34-9C155A5F1B89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EB27-E73E-DB4C-BA76-60259A51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C3B1-947E-AE4A-B9A1-3A101327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5DE4-82FC-DB43-966D-D0E395B0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37F2-1A36-B04E-B32C-4FD68626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7F7C-1ABB-1D4B-B735-6764E4AB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171E-0BDB-CC4C-9A14-976741A0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A951-6DE3-7C49-B9A9-C9BB6914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4AC4-BE35-2643-B4FE-69931865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C45D-FDD2-4C43-9885-42366D23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B54E-133C-D04C-B9C5-D276A010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F7EC-C274-4548-BCE6-734FE41EC86C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6122-C1F6-B442-BE1E-BDC4BB22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7DFB-D860-764B-9255-5587E73D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F579-DF51-8844-A853-4CF4402A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CD0-D809-4F47-9839-A9274E205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ADD7B-914A-8F48-B053-7268CF6C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E76A8-CB97-F64F-BAA3-AEF9F352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F6FC-0A7A-F842-B37B-4CBE4F50AAA8}" type="datetime4">
              <a:rPr lang="en-US" smtClean="0"/>
              <a:t>March 18,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C4A6-C906-EB44-9C2A-B53ADC8E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6471-FC59-7A49-B458-6CE92F2D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4D40-3726-0644-AB04-891D5609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AA74-CD44-D34D-BCEF-04D5FE07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62A2C-4F72-7C4C-B111-0959A1EB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E3AEF-6D32-9543-9F4A-78440E340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5618F-1C37-FB41-ABCF-0F32FB403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F41F8-C30F-AA4F-8F39-41232FA5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695-74AE-014F-B18F-3CA688BF5EE5}" type="datetime4">
              <a:rPr lang="en-US" smtClean="0"/>
              <a:t>March 18,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F2BEA-5F32-2A41-97BF-836B7BC6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71C03-7195-374E-8A85-F7F5A41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98D8-8463-3F41-BCD7-D2497E2E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D7CD6-FF76-9243-8014-1BBC8C62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C28-18C8-9844-81F5-1D024E7A61B6}" type="datetime4">
              <a:rPr lang="en-US" smtClean="0"/>
              <a:t>March 18,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E6790-91FF-914F-B6BE-1BBFA580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98AFE-A6E0-6D4E-9E3E-69C8D4E8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E570E-EA4F-3643-A841-C862059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4DB1-6DA0-C148-A3E0-EF28C3A07A31}" type="datetime4">
              <a:rPr lang="en-US" smtClean="0"/>
              <a:t>March 18,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A91D4-B46A-C64A-B12D-4AE27F4C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33749-C970-0C47-93BB-BF53C2AA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1734-311C-8A46-A902-3D1655B7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C894-65C9-1941-8CA5-D51BCF7A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B8C17-F9BF-9542-9B38-A3A3FF4E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F701-BF37-9849-AF07-9F9840F4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4BD-3704-324D-A5CA-F955838ADCB7}" type="datetime4">
              <a:rPr lang="en-US" smtClean="0"/>
              <a:t>March 18,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8D65-DF1C-754F-8A6B-38E17B86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B29F-57CE-E544-B690-7496CE6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EF86-C0FF-DE4C-B92C-CE728EEE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718E6-7772-1343-B861-BB8CBB31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74789-534D-1E4A-B852-BCCDE5AB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C0E9D-388E-D74F-B673-F8B3F3B4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AD1-9AED-6349-8F77-4CF93CA1EE6F}" type="datetime4">
              <a:rPr lang="en-US" smtClean="0"/>
              <a:t>March 18,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EB60E-1123-F94E-A065-DAC689B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87099-2953-574D-8617-092C5922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9C2CE-16C6-3E46-A30C-B3808568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DBE76-055A-0D4E-93DE-41BC80D9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8BC7-6779-104F-BCED-87239B50E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08D58ACD-B7AA-D249-99B3-9D22CFC6F4F1}" type="datetime4">
              <a:rPr lang="en-US" smtClean="0"/>
              <a:t>March 18,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3949-A04B-C142-A925-609C6BBBB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9BA7-4065-5745-8CD6-9E77BBF31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DC176BD-CB18-BC48-9807-D86C661BDF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h0ar.gitbooks.io/xv6-chinese/content/" TargetMode="External"/><Relationship Id="rId2" Type="http://schemas.openxmlformats.org/officeDocument/2006/relationships/hyperlink" Target="https://x86.puri.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ux.die.net/man/2/setrlimit" TargetMode="External"/><Relationship Id="rId5" Type="http://schemas.openxmlformats.org/officeDocument/2006/relationships/hyperlink" Target="https://wiki.osdev.org/" TargetMode="External"/><Relationship Id="rId4" Type="http://schemas.openxmlformats.org/officeDocument/2006/relationships/hyperlink" Target="https://en.wikipedia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ehao98.github.io/files/Xv6&#20013;&#26029;&#19982;&#31995;&#32479;&#35843;&#29992;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machine.com/article_interruptdispatching.html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EF99-B5A9-C04E-8688-1198985D1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Interruption</a:t>
            </a:r>
            <a:r>
              <a:rPr lang="zh-CN" altLang="en-US" sz="4800" dirty="0"/>
              <a:t> </a:t>
            </a:r>
            <a:r>
              <a:rPr lang="en-US" altLang="zh-CN" sz="4800" dirty="0"/>
              <a:t>and</a:t>
            </a:r>
            <a:r>
              <a:rPr lang="zh-CN" altLang="en-US" sz="4800" dirty="0"/>
              <a:t> </a:t>
            </a:r>
            <a:r>
              <a:rPr lang="en-US" altLang="zh-CN" sz="4800" dirty="0"/>
              <a:t>System</a:t>
            </a:r>
            <a:r>
              <a:rPr lang="zh-CN" altLang="en-US" sz="4800" dirty="0"/>
              <a:t> </a:t>
            </a:r>
            <a:r>
              <a:rPr lang="en-US" altLang="zh-CN" sz="4800" dirty="0"/>
              <a:t>Calls</a:t>
            </a:r>
            <a:r>
              <a:rPr lang="zh-CN" altLang="en-US" sz="4800" dirty="0"/>
              <a:t> </a:t>
            </a:r>
            <a:r>
              <a:rPr lang="en-US" altLang="zh-CN" sz="4800" dirty="0"/>
              <a:t>in</a:t>
            </a:r>
            <a:r>
              <a:rPr lang="zh-CN" altLang="en-US" sz="4800" dirty="0"/>
              <a:t> </a:t>
            </a:r>
            <a:r>
              <a:rPr lang="en-US" altLang="zh-CN" sz="4800" dirty="0"/>
              <a:t>Xv6</a:t>
            </a:r>
            <a:r>
              <a:rPr lang="zh-CN" altLang="en-US" sz="4800" dirty="0"/>
              <a:t> </a:t>
            </a:r>
            <a:r>
              <a:rPr lang="en-US" altLang="zh-CN" sz="4800" dirty="0"/>
              <a:t>Operating</a:t>
            </a:r>
            <a:r>
              <a:rPr lang="zh-CN" altLang="en-US" sz="4800" dirty="0"/>
              <a:t> </a:t>
            </a:r>
            <a:r>
              <a:rPr lang="en-US" altLang="zh-CN" sz="4800" dirty="0"/>
              <a:t>System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E138-50E2-E948-A8A1-DD627846E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44580"/>
          </a:xfrm>
        </p:spPr>
        <p:txBody>
          <a:bodyPr/>
          <a:lstStyle/>
          <a:p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</a:t>
            </a:r>
            <a:r>
              <a:rPr lang="zh-CN" alt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Focus</a:t>
            </a:r>
            <a:r>
              <a:rPr lang="zh-CN" altLang="en-US" dirty="0">
                <a:latin typeface="Helvetica Neue Light" panose="02000403000000020004" pitchFamily="2" charset="0"/>
              </a:rPr>
              <a:t> </a:t>
            </a:r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</a:t>
            </a:r>
            <a:r>
              <a:rPr lang="zh-CN" altLang="en-US" dirty="0">
                <a:latin typeface="Helvetica Neue Light" panose="02000403000000020004" pitchFamily="2" charset="0"/>
              </a:rPr>
              <a:t> </a:t>
            </a:r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Implementation</a:t>
            </a:r>
            <a:r>
              <a:rPr lang="zh-CN" altLang="en-US" dirty="0">
                <a:latin typeface="Helvetica Neue Light" panose="02000403000000020004" pitchFamily="2" charset="0"/>
              </a:rPr>
              <a:t> </a:t>
            </a:r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Details</a:t>
            </a:r>
          </a:p>
          <a:p>
            <a:endParaRPr lang="en-US" altLang="zh-CN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zh-CN" altLang="en-US" sz="2800" dirty="0"/>
              <a:t>何昊 </a:t>
            </a:r>
            <a:r>
              <a:rPr lang="en-US" altLang="zh-CN" sz="2800" dirty="0"/>
              <a:t>1600012742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03B3-7091-2048-86B3-4CDF364D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1844-CCBB-1D4B-87FE-62736C383793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2E87-A9AF-EE47-9BA4-BF058E68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8499-D51B-D342-853E-7FCEB760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3BD9-7421-0C45-A0D0-82A840F3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指令执行的具体操作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D36C-F19A-7549-8DC0-61C95DB0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698076" cy="487636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从 </a:t>
            </a:r>
            <a:r>
              <a:rPr lang="en-US" dirty="0"/>
              <a:t>IDT </a:t>
            </a:r>
            <a:r>
              <a:rPr lang="zh-CN" altLang="en-US" dirty="0"/>
              <a:t>中获得第 </a:t>
            </a:r>
            <a:r>
              <a:rPr lang="en-US" dirty="0"/>
              <a:t>n </a:t>
            </a:r>
            <a:r>
              <a:rPr lang="zh-CN" altLang="en-US" dirty="0"/>
              <a:t>个描述符，</a:t>
            </a:r>
            <a:r>
              <a:rPr lang="en-US" dirty="0"/>
              <a:t>n </a:t>
            </a:r>
            <a:r>
              <a:rPr lang="zh-CN" altLang="en-US" dirty="0"/>
              <a:t>就是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zh-CN" altLang="en-US" dirty="0"/>
              <a:t>的参数。</a:t>
            </a:r>
          </a:p>
          <a:p>
            <a:r>
              <a:rPr lang="zh-CN" altLang="en-US" dirty="0"/>
              <a:t>检查 </a:t>
            </a:r>
            <a:r>
              <a:rPr lang="en-US" altLang="zh-CN" dirty="0"/>
              <a:t>%</a:t>
            </a:r>
            <a:r>
              <a:rPr lang="en-US" dirty="0" err="1"/>
              <a:t>cs</a:t>
            </a:r>
            <a:r>
              <a:rPr lang="en-US" dirty="0"/>
              <a:t> </a:t>
            </a:r>
            <a:r>
              <a:rPr lang="zh-CN" altLang="en-US" dirty="0"/>
              <a:t>的域 </a:t>
            </a:r>
            <a:r>
              <a:rPr lang="en-US" dirty="0"/>
              <a:t>CPL &lt;= DPL，DPL </a:t>
            </a:r>
            <a:r>
              <a:rPr lang="zh-CN" altLang="en-US" dirty="0"/>
              <a:t>是描述符中记录的特权级。</a:t>
            </a:r>
          </a:p>
          <a:p>
            <a:r>
              <a:rPr lang="zh-CN" altLang="en-US" dirty="0"/>
              <a:t>如果目标段选择符的 </a:t>
            </a:r>
            <a:r>
              <a:rPr lang="en-US" dirty="0"/>
              <a:t>PL &lt; CPL，</a:t>
            </a:r>
            <a:r>
              <a:rPr lang="zh-CN" altLang="en-US" dirty="0"/>
              <a:t>就在 </a:t>
            </a:r>
            <a:r>
              <a:rPr lang="en-US" dirty="0"/>
              <a:t>CPU </a:t>
            </a:r>
            <a:r>
              <a:rPr lang="zh-CN" altLang="en-US" dirty="0"/>
              <a:t>内部的寄存器中保存 </a:t>
            </a:r>
            <a:r>
              <a:rPr lang="en-US" altLang="zh-CN" dirty="0"/>
              <a:t>%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%</a:t>
            </a:r>
            <a:r>
              <a:rPr lang="en-US" dirty="0" err="1"/>
              <a:t>ss</a:t>
            </a:r>
            <a:r>
              <a:rPr lang="en-US" dirty="0"/>
              <a:t> </a:t>
            </a:r>
            <a:r>
              <a:rPr lang="zh-CN" altLang="en-US" dirty="0"/>
              <a:t>的值。</a:t>
            </a:r>
          </a:p>
          <a:p>
            <a:r>
              <a:rPr lang="zh-CN" altLang="en-US" dirty="0"/>
              <a:t>从一个任务段描述符中加载 </a:t>
            </a:r>
            <a:r>
              <a:rPr lang="en-US" altLang="zh-CN" dirty="0"/>
              <a:t>%</a:t>
            </a:r>
            <a:r>
              <a:rPr lang="en-US" dirty="0" err="1"/>
              <a:t>ss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%</a:t>
            </a:r>
            <a:r>
              <a:rPr lang="en-US" dirty="0" err="1"/>
              <a:t>esp</a:t>
            </a:r>
            <a:r>
              <a:rPr lang="en-US" dirty="0"/>
              <a:t>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ss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eflags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cs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eip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清除 </a:t>
            </a:r>
            <a:r>
              <a:rPr lang="en-US" altLang="zh-CN" dirty="0"/>
              <a:t>%</a:t>
            </a:r>
            <a:r>
              <a:rPr lang="en-US" dirty="0" err="1"/>
              <a:t>eflags</a:t>
            </a:r>
            <a:r>
              <a:rPr lang="en-US" dirty="0"/>
              <a:t> </a:t>
            </a:r>
            <a:r>
              <a:rPr lang="zh-CN" altLang="en-US" dirty="0"/>
              <a:t>的一些位。</a:t>
            </a:r>
          </a:p>
          <a:p>
            <a:r>
              <a:rPr lang="zh-CN" altLang="en-US" dirty="0"/>
              <a:t>设置 </a:t>
            </a:r>
            <a:r>
              <a:rPr lang="en-US" altLang="zh-CN" dirty="0"/>
              <a:t>%</a:t>
            </a:r>
            <a:r>
              <a:rPr lang="en-US" dirty="0" err="1"/>
              <a:t>cs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%</a:t>
            </a:r>
            <a:r>
              <a:rPr lang="en-US" dirty="0" err="1"/>
              <a:t>eip</a:t>
            </a:r>
            <a:r>
              <a:rPr lang="en-US" dirty="0"/>
              <a:t> </a:t>
            </a:r>
            <a:r>
              <a:rPr lang="zh-CN" altLang="en-US" dirty="0"/>
              <a:t>为描述符中的值。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9860-91B2-3144-A313-182DDF2A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0BEB-34AF-A042-AA15-435DC795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071C-8425-7445-A232-6EB7380A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E012F-65A6-8D49-975E-12E53A5A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82" y="1646238"/>
            <a:ext cx="6393873" cy="387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1C3E6-34FF-B049-9399-5EC273C52CF1}"/>
              </a:ext>
            </a:extLst>
          </p:cNvPr>
          <p:cNvSpPr txBox="1"/>
          <p:nvPr/>
        </p:nvSpPr>
        <p:spPr>
          <a:xfrm>
            <a:off x="6460845" y="5519738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ea"/>
              </a:rPr>
              <a:t>Kernel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Stack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after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an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INT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instruction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5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B0D-B94A-5F46-B654-DB857679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BE3A-D497-C445-880D-418E5FF1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先置知识回顾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基本概念复习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中的寻址模式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中断描述符表（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Interruption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Descriptor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IDT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指令：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LIDT</a:t>
            </a:r>
          </a:p>
          <a:p>
            <a:r>
              <a:rPr lang="en-US" altLang="zh-CN" dirty="0"/>
              <a:t>Xv6</a:t>
            </a:r>
            <a:r>
              <a:rPr lang="zh-CN" altLang="en-US" dirty="0"/>
              <a:t>中的中断</a:t>
            </a:r>
            <a:endParaRPr lang="en-US" altLang="zh-CN" dirty="0"/>
          </a:p>
          <a:p>
            <a:pPr lvl="1"/>
            <a:r>
              <a:rPr lang="zh-CN" altLang="en-US" dirty="0"/>
              <a:t>相关数据结构</a:t>
            </a:r>
            <a:endParaRPr lang="en-US" altLang="zh-CN" dirty="0"/>
          </a:p>
          <a:p>
            <a:pPr lvl="1"/>
            <a:r>
              <a:rPr lang="zh-CN" altLang="en-US" dirty="0"/>
              <a:t>代码的组织和执行流</a:t>
            </a:r>
            <a:endParaRPr lang="en-US" altLang="zh-CN" dirty="0"/>
          </a:p>
          <a:p>
            <a:pPr lvl="1"/>
            <a:r>
              <a:rPr lang="zh-CN" altLang="en-US" dirty="0"/>
              <a:t>中断调用举例：除零错误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Xv6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中的系统调用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相关数据结构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代码的组织和执行流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如何实现一个系统调用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D6B7-0D49-4A44-8E67-C2C4101A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9CC7-83C6-8C49-9C48-85CE187723BC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3811-E692-B84C-97DE-8C32752D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C519-E954-6140-8439-CDB7B36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8840-6B19-EA43-B4BA-D4F0663D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Xv6</a:t>
            </a:r>
            <a:r>
              <a:rPr lang="zh-CN" altLang="en-US" dirty="0"/>
              <a:t>中断相关代码的组织结构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F58E5-FCA6-C247-8B90-DFFF5CE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15D0-21B9-2345-9E73-37E72313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6353-90ED-5541-A7DF-F8B87A3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CEBD2D-66E7-854C-BA2E-B390FF739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00981"/>
              </p:ext>
            </p:extLst>
          </p:nvPr>
        </p:nvGraphicFramePr>
        <p:xfrm>
          <a:off x="993345" y="1598738"/>
          <a:ext cx="10589055" cy="4842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714">
                  <a:extLst>
                    <a:ext uri="{9D8B030D-6E8A-4147-A177-3AD203B41FA5}">
                      <a16:colId xmlns:a16="http://schemas.microsoft.com/office/drawing/2014/main" val="3288164225"/>
                    </a:ext>
                  </a:extLst>
                </a:gridCol>
                <a:gridCol w="8851341">
                  <a:extLst>
                    <a:ext uri="{9D8B030D-6E8A-4147-A177-3AD203B41FA5}">
                      <a16:colId xmlns:a16="http://schemas.microsoft.com/office/drawing/2014/main" val="1208203704"/>
                    </a:ext>
                  </a:extLst>
                </a:gridCol>
              </a:tblGrid>
              <a:tr h="638209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文件名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内容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011613"/>
                  </a:ext>
                </a:extLst>
              </a:tr>
              <a:tr h="638209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traps.h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中断相关的宏定义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82509"/>
                  </a:ext>
                </a:extLst>
              </a:tr>
              <a:tr h="1143839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vectors.S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必须通过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vector.pl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脚本生成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中断的入口，包含全部的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256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个中断处理函数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3.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跳转到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trapasm.S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59768"/>
                  </a:ext>
                </a:extLst>
              </a:tr>
              <a:tr h="1143839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trapasm.S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两个函数：中断的入口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alltraps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和返回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trapret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负责上下文的保存与恢复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3.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中断入口跳转到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trap.c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内的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函数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69314"/>
                  </a:ext>
                </a:extLst>
              </a:tr>
              <a:tr h="110156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.c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中断相关的数据结构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初始化中断的函数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tvinit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和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idtinit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()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3.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真正的中断与系统调用的处理函数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trap()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1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2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09EF-9958-2246-86B4-ACA6B15E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21" y="-6400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中断</a:t>
            </a:r>
            <a:r>
              <a:rPr lang="zh-CN" altLang="en-US" sz="4000" dirty="0"/>
              <a:t>相关数据结构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F346-36D5-A347-BE4B-799B5C74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AF4D-709B-CA4B-A948-8EC1AFE8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F044-A3A9-FE4F-A420-5559C8B1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C022C-1DE1-C243-B1DE-B8CA426F69FD}"/>
              </a:ext>
            </a:extLst>
          </p:cNvPr>
          <p:cNvGrpSpPr/>
          <p:nvPr/>
        </p:nvGrpSpPr>
        <p:grpSpPr>
          <a:xfrm>
            <a:off x="601359" y="990170"/>
            <a:ext cx="10346726" cy="3858160"/>
            <a:chOff x="601359" y="1336953"/>
            <a:chExt cx="10346726" cy="3858160"/>
          </a:xfrm>
        </p:grpSpPr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5B6F4BF7-996B-FD4A-869D-46DD81983244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</a:t>
              </a:r>
              <a:r>
                <a:rPr lang="en-US" dirty="0" err="1">
                  <a:latin typeface="Courier" pitchFamily="2" charset="0"/>
                </a:rPr>
                <a:t>rap</a:t>
              </a:r>
              <a:r>
                <a:rPr lang="en-US" altLang="zh-CN" dirty="0" err="1">
                  <a:latin typeface="Courier" pitchFamily="2" charset="0"/>
                </a:rPr>
                <a:t>.h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DC961-CD58-324D-A725-8D139B6EEFF5}"/>
                </a:ext>
              </a:extLst>
            </p:cNvPr>
            <p:cNvSpPr/>
            <p:nvPr/>
          </p:nvSpPr>
          <p:spPr>
            <a:xfrm>
              <a:off x="601360" y="1690688"/>
              <a:ext cx="10346725" cy="3504425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Gate descriptors for interrupts and traps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struct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gatedesc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off_15_0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low 16 bits of offset in segment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code segment selector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args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5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# </a:t>
              </a:r>
              <a:r>
                <a:rPr lang="en-US" i="1" dirty="0" err="1">
                  <a:solidFill>
                    <a:srgbClr val="5C6370"/>
                  </a:solidFill>
                  <a:latin typeface="Menlo" panose="020B0609030804020204" pitchFamily="49" charset="0"/>
                </a:rPr>
                <a:t>args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, 0 for interrupt/trap gates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rsv1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3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reserved(should be zero I guess)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type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4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type(STS_{IG32,TG32})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s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must be 0 (system)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dpl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descriptor(meaning new) privilege level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p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Present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off_31_16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enlo" panose="020B0609030804020204" pitchFamily="49" charset="0"/>
                </a:rPr>
                <a:t>//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 high bits of offset in segment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462B8-CFEE-5F47-9A39-048A6DEF9505}"/>
              </a:ext>
            </a:extLst>
          </p:cNvPr>
          <p:cNvGrpSpPr/>
          <p:nvPr/>
        </p:nvGrpSpPr>
        <p:grpSpPr>
          <a:xfrm>
            <a:off x="601358" y="5065326"/>
            <a:ext cx="10346725" cy="1291024"/>
            <a:chOff x="601359" y="5229652"/>
            <a:chExt cx="10346725" cy="1291024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A775824E-6535-274A-89E5-F94B34B67375}"/>
                </a:ext>
              </a:extLst>
            </p:cNvPr>
            <p:cNvSpPr/>
            <p:nvPr/>
          </p:nvSpPr>
          <p:spPr>
            <a:xfrm>
              <a:off x="601359" y="5229652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</a:t>
              </a:r>
              <a:r>
                <a:rPr lang="en-US" dirty="0" err="1">
                  <a:latin typeface="Courier" pitchFamily="2" charset="0"/>
                </a:rPr>
                <a:t>rap</a:t>
              </a:r>
              <a:r>
                <a:rPr lang="en-US" altLang="zh-CN" dirty="0" err="1">
                  <a:latin typeface="Courier" pitchFamily="2" charset="0"/>
                </a:rPr>
                <a:t>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CA516-3561-9C43-A844-68C0FBEE2371}"/>
                </a:ext>
              </a:extLst>
            </p:cNvPr>
            <p:cNvSpPr/>
            <p:nvPr/>
          </p:nvSpPr>
          <p:spPr>
            <a:xfrm>
              <a:off x="601359" y="5573562"/>
              <a:ext cx="10346725" cy="947114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Interrupt descriptor table (shared by all CPUs).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struct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gatedesc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256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];</a:t>
              </a: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extern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vectors[];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in </a:t>
              </a:r>
              <a:r>
                <a:rPr lang="en-US" i="1" dirty="0" err="1">
                  <a:solidFill>
                    <a:srgbClr val="5C6370"/>
                  </a:solidFill>
                  <a:latin typeface="Menlo" panose="020B0609030804020204" pitchFamily="49" charset="0"/>
                </a:rPr>
                <a:t>vectors.S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: array of 256 entry pointers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501579-D9FA-3047-9917-4D51DD52725A}"/>
              </a:ext>
            </a:extLst>
          </p:cNvPr>
          <p:cNvSpPr txBox="1"/>
          <p:nvPr/>
        </p:nvSpPr>
        <p:spPr>
          <a:xfrm>
            <a:off x="3344558" y="908391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比较重要的域是</a:t>
            </a:r>
            <a:r>
              <a:rPr lang="zh-CN" altLang="en-US" sz="2400" dirty="0">
                <a:sym typeface="Wingdings" pitchFamily="2" charset="2"/>
              </a:rPr>
              <a:t>地址（</a:t>
            </a:r>
            <a:r>
              <a:rPr lang="zh-CN" altLang="en-US" sz="2400" dirty="0"/>
              <a:t>段寄存器</a:t>
            </a:r>
            <a:r>
              <a:rPr lang="en-US" altLang="zh-CN" sz="2400" dirty="0"/>
              <a:t>+</a:t>
            </a:r>
            <a:r>
              <a:rPr lang="zh-CN" altLang="en-US" sz="2400" dirty="0"/>
              <a:t>偏移）和权限级别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00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3926-304D-0340-A1D5-C0C3EE2E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中断的初始化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36BE-E858-BA43-9A6F-07FB7406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9E39-2E7E-FC4C-9DE5-DD157E81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91E1-31B3-1A4F-B5EC-526DD32A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299076-2D8B-2A4E-9C1E-FD428227BA90}"/>
              </a:ext>
            </a:extLst>
          </p:cNvPr>
          <p:cNvGrpSpPr/>
          <p:nvPr/>
        </p:nvGrpSpPr>
        <p:grpSpPr>
          <a:xfrm>
            <a:off x="922637" y="2806614"/>
            <a:ext cx="10346726" cy="3458262"/>
            <a:chOff x="601359" y="1336953"/>
            <a:chExt cx="10346726" cy="3458262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980E9D64-1B82-884E-B3DF-19F5FF03A126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</a:t>
              </a:r>
              <a:r>
                <a:rPr lang="en-US" dirty="0" err="1">
                  <a:latin typeface="Courier" pitchFamily="2" charset="0"/>
                </a:rPr>
                <a:t>rap</a:t>
              </a:r>
              <a:r>
                <a:rPr lang="en-US" altLang="zh-CN" dirty="0" err="1">
                  <a:latin typeface="Courier" pitchFamily="2" charset="0"/>
                </a:rPr>
                <a:t>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8F7D41-11FB-8046-885C-1DCB77C0E60C}"/>
                </a:ext>
              </a:extLst>
            </p:cNvPr>
            <p:cNvSpPr/>
            <p:nvPr/>
          </p:nvSpPr>
          <p:spPr>
            <a:xfrm>
              <a:off x="601360" y="1690688"/>
              <a:ext cx="10346725" cy="31045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tvinit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for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&lt;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256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++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SETGATE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],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SEG_KCODE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&lt;&lt;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3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vectors[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],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SETGATE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[T_SYSCALL],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SEG_KCODE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&lt;&lt;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3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vectors[T_SYSCALL], DPL_USER);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initlock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tickslock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98C379"/>
                  </a:solidFill>
                  <a:latin typeface="Menlo" panose="020B0609030804020204" pitchFamily="49" charset="0"/>
                </a:rPr>
                <a:t>"time"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idtinit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lidt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56B6C2"/>
                  </a:solidFill>
                  <a:latin typeface="Menlo" panose="020B0609030804020204" pitchFamily="49" charset="0"/>
                </a:rPr>
                <a:t>sizeof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));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65C72B1-58B1-B04C-8B96-6A8BFEB5C1AD}"/>
              </a:ext>
            </a:extLst>
          </p:cNvPr>
          <p:cNvSpPr/>
          <p:nvPr/>
        </p:nvSpPr>
        <p:spPr>
          <a:xfrm>
            <a:off x="6336957" y="3204894"/>
            <a:ext cx="4547286" cy="89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注意在这里，任何用户程序使用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64</a:t>
            </a:r>
            <a:r>
              <a:rPr lang="zh-CN" altLang="en-US" dirty="0"/>
              <a:t>以外的中断指令都是非法的，因为只有系统调用的描述符表的权限是</a:t>
            </a:r>
            <a:r>
              <a:rPr lang="en-US" altLang="zh-CN" dirty="0"/>
              <a:t>DPL_USER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F5BC0A-ECB4-EB4C-9EA9-CEC84019F660}"/>
              </a:ext>
            </a:extLst>
          </p:cNvPr>
          <p:cNvSpPr/>
          <p:nvPr/>
        </p:nvSpPr>
        <p:spPr>
          <a:xfrm>
            <a:off x="4635843" y="5569027"/>
            <a:ext cx="3050059" cy="559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这里开始才真正让硬件得知中断描述表的存在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F53D56-A3BD-784C-8D99-5A6E8CA1CFFF}"/>
              </a:ext>
            </a:extLst>
          </p:cNvPr>
          <p:cNvGrpSpPr/>
          <p:nvPr/>
        </p:nvGrpSpPr>
        <p:grpSpPr>
          <a:xfrm>
            <a:off x="922636" y="1383957"/>
            <a:ext cx="2154196" cy="1186248"/>
            <a:chOff x="922636" y="1383957"/>
            <a:chExt cx="2154196" cy="11862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11830B-8A8B-CD45-BB47-A52D24A857D8}"/>
                </a:ext>
              </a:extLst>
            </p:cNvPr>
            <p:cNvSpPr/>
            <p:nvPr/>
          </p:nvSpPr>
          <p:spPr>
            <a:xfrm>
              <a:off x="922637" y="1690688"/>
              <a:ext cx="2154195" cy="87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start:</a:t>
              </a: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cli</a:t>
              </a:r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屏蔽中断</a:t>
              </a:r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0EE037-5E54-7844-899C-19911414A47B}"/>
                </a:ext>
              </a:extLst>
            </p:cNvPr>
            <p:cNvSpPr/>
            <p:nvPr/>
          </p:nvSpPr>
          <p:spPr>
            <a:xfrm>
              <a:off x="922636" y="1383957"/>
              <a:ext cx="2154196" cy="3067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bootasm.S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FFB7BA-8CB2-1A42-B12E-5E65B3D3C7C0}"/>
              </a:ext>
            </a:extLst>
          </p:cNvPr>
          <p:cNvGrpSpPr/>
          <p:nvPr/>
        </p:nvGrpSpPr>
        <p:grpSpPr>
          <a:xfrm>
            <a:off x="3581400" y="1375244"/>
            <a:ext cx="2154196" cy="1194961"/>
            <a:chOff x="922636" y="1396314"/>
            <a:chExt cx="2154196" cy="11949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A31E28-850A-F449-9395-936812E2F065}"/>
                </a:ext>
              </a:extLst>
            </p:cNvPr>
            <p:cNvSpPr/>
            <p:nvPr/>
          </p:nvSpPr>
          <p:spPr>
            <a:xfrm>
              <a:off x="922636" y="1711758"/>
              <a:ext cx="2154195" cy="87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</a:p>
            <a:p>
              <a:r>
                <a:rPr lang="en-US" altLang="zh-C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tvinit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57BE73-DA88-2149-8C69-ECEBF8DD2CBA}"/>
                </a:ext>
              </a:extLst>
            </p:cNvPr>
            <p:cNvSpPr/>
            <p:nvPr/>
          </p:nvSpPr>
          <p:spPr>
            <a:xfrm>
              <a:off x="922636" y="1396314"/>
              <a:ext cx="2154196" cy="3067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main()</a:t>
              </a:r>
              <a:r>
                <a:rPr lang="zh-CN" altLang="en-US" dirty="0"/>
                <a:t> </a:t>
              </a:r>
              <a:r>
                <a:rPr lang="en-US" altLang="zh-CN" dirty="0"/>
                <a:t>in</a:t>
              </a:r>
              <a:r>
                <a:rPr lang="zh-CN" altLang="en-US" dirty="0"/>
                <a:t> </a:t>
              </a:r>
              <a:r>
                <a:rPr lang="en-US" altLang="zh-CN" dirty="0" err="1"/>
                <a:t>main.c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89D094-9A41-CB4D-8E81-E46BE5E25844}"/>
              </a:ext>
            </a:extLst>
          </p:cNvPr>
          <p:cNvGrpSpPr/>
          <p:nvPr/>
        </p:nvGrpSpPr>
        <p:grpSpPr>
          <a:xfrm>
            <a:off x="8905102" y="1366716"/>
            <a:ext cx="2154196" cy="1194961"/>
            <a:chOff x="922636" y="1396314"/>
            <a:chExt cx="2154196" cy="11949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A481AE-B203-0449-A22C-01EBD7A76A39}"/>
                </a:ext>
              </a:extLst>
            </p:cNvPr>
            <p:cNvSpPr/>
            <p:nvPr/>
          </p:nvSpPr>
          <p:spPr>
            <a:xfrm>
              <a:off x="922636" y="1711758"/>
              <a:ext cx="2154195" cy="87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</a:p>
            <a:p>
              <a:r>
                <a:rPr lang="en-US" altLang="zh-C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sti</a:t>
              </a:r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允许中断</a:t>
              </a:r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B078DB-EDF6-F543-9A6B-609C7A09A3DA}"/>
                </a:ext>
              </a:extLst>
            </p:cNvPr>
            <p:cNvSpPr/>
            <p:nvPr/>
          </p:nvSpPr>
          <p:spPr>
            <a:xfrm>
              <a:off x="922636" y="1396314"/>
              <a:ext cx="2154196" cy="3067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scheduler()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412876-CF8E-FE47-89F2-D4E445F773B7}"/>
              </a:ext>
            </a:extLst>
          </p:cNvPr>
          <p:cNvGrpSpPr/>
          <p:nvPr/>
        </p:nvGrpSpPr>
        <p:grpSpPr>
          <a:xfrm>
            <a:off x="6240163" y="1358530"/>
            <a:ext cx="2154196" cy="1194961"/>
            <a:chOff x="922636" y="1396314"/>
            <a:chExt cx="2154196" cy="119496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6BE425-93FC-8440-945E-ACCD342D854E}"/>
                </a:ext>
              </a:extLst>
            </p:cNvPr>
            <p:cNvSpPr/>
            <p:nvPr/>
          </p:nvSpPr>
          <p:spPr>
            <a:xfrm>
              <a:off x="922636" y="1711758"/>
              <a:ext cx="2154195" cy="87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</a:p>
            <a:p>
              <a:r>
                <a:rPr lang="en-US" altLang="zh-C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idtinit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9A9C10-10D7-5141-A9C7-0F2F3D4424A7}"/>
                </a:ext>
              </a:extLst>
            </p:cNvPr>
            <p:cNvSpPr/>
            <p:nvPr/>
          </p:nvSpPr>
          <p:spPr>
            <a:xfrm>
              <a:off x="922636" y="1396314"/>
              <a:ext cx="2154196" cy="3067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mpmain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in</a:t>
              </a:r>
              <a:r>
                <a:rPr lang="zh-CN" altLang="en-US" dirty="0"/>
                <a:t> </a:t>
              </a:r>
              <a:r>
                <a:rPr lang="en-US" altLang="zh-CN" dirty="0" err="1"/>
                <a:t>main.c</a:t>
              </a:r>
              <a:endParaRPr lang="en-US" dirty="0"/>
            </a:p>
          </p:txBody>
        </p:sp>
      </p:grp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037BAB5-385A-994A-B298-FA0D5542C3C0}"/>
              </a:ext>
            </a:extLst>
          </p:cNvPr>
          <p:cNvSpPr/>
          <p:nvPr/>
        </p:nvSpPr>
        <p:spPr>
          <a:xfrm>
            <a:off x="3070656" y="1901417"/>
            <a:ext cx="510743" cy="37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BD3D1CC-3D60-864C-8D6D-714897C9D66A}"/>
              </a:ext>
            </a:extLst>
          </p:cNvPr>
          <p:cNvSpPr/>
          <p:nvPr/>
        </p:nvSpPr>
        <p:spPr>
          <a:xfrm>
            <a:off x="5729419" y="1893231"/>
            <a:ext cx="510743" cy="37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05C981A-DBC9-7549-A0FA-699243AADAAA}"/>
              </a:ext>
            </a:extLst>
          </p:cNvPr>
          <p:cNvSpPr/>
          <p:nvPr/>
        </p:nvSpPr>
        <p:spPr>
          <a:xfrm>
            <a:off x="8388182" y="1898847"/>
            <a:ext cx="510743" cy="37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2C5-20C9-424A-BC1D-17CFE978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中断举例 </a:t>
            </a:r>
            <a:r>
              <a:rPr lang="en-US" altLang="zh-CN" dirty="0"/>
              <a:t>–</a:t>
            </a:r>
            <a:r>
              <a:rPr lang="zh-CN" altLang="en-US" dirty="0"/>
              <a:t> 除零错误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8603-5ED1-5846-BC79-6F507A91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DE4E-1E2B-6748-9281-5DED3FED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F799-615E-F842-91F6-28263A2C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15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26F58738-D369-3A4A-A281-C955955690FF}"/>
              </a:ext>
            </a:extLst>
          </p:cNvPr>
          <p:cNvSpPr/>
          <p:nvPr/>
        </p:nvSpPr>
        <p:spPr>
          <a:xfrm>
            <a:off x="716692" y="1532238"/>
            <a:ext cx="222422" cy="1767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C871B-5940-2F44-AF95-A102B1A52F0B}"/>
              </a:ext>
            </a:extLst>
          </p:cNvPr>
          <p:cNvSpPr txBox="1"/>
          <p:nvPr/>
        </p:nvSpPr>
        <p:spPr>
          <a:xfrm>
            <a:off x="381000" y="1400083"/>
            <a:ext cx="45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应用程序执行流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81E-9E3F-2C44-BBBA-A1E54A2655F4}"/>
              </a:ext>
            </a:extLst>
          </p:cNvPr>
          <p:cNvSpPr txBox="1"/>
          <p:nvPr/>
        </p:nvSpPr>
        <p:spPr>
          <a:xfrm>
            <a:off x="409832" y="33788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24DFD-3DC0-394B-B88C-3745F5C7F4B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096238" y="1532238"/>
            <a:ext cx="2545550" cy="2031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852C962-67BC-704B-84AE-B0E6E3F9FE7F}"/>
              </a:ext>
            </a:extLst>
          </p:cNvPr>
          <p:cNvSpPr/>
          <p:nvPr/>
        </p:nvSpPr>
        <p:spPr>
          <a:xfrm>
            <a:off x="1065618" y="1969761"/>
            <a:ext cx="2606790" cy="1124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CPU</a:t>
            </a:r>
            <a:r>
              <a:rPr lang="zh-CN" altLang="en-US" dirty="0"/>
              <a:t> 发现除零后，执行一系列压栈操作，然后跳转到</a:t>
            </a:r>
            <a:r>
              <a:rPr lang="en-US" altLang="zh-CN" dirty="0"/>
              <a:t>IDT[0]</a:t>
            </a:r>
            <a:r>
              <a:rPr lang="zh-CN" altLang="en-US" dirty="0"/>
              <a:t>处的程序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8ACCDA3-E4DF-754E-9F44-28F1226CF6A8}"/>
              </a:ext>
            </a:extLst>
          </p:cNvPr>
          <p:cNvSpPr/>
          <p:nvPr/>
        </p:nvSpPr>
        <p:spPr>
          <a:xfrm>
            <a:off x="3762632" y="1479309"/>
            <a:ext cx="275968" cy="393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447080-4249-9941-B52B-00DBBD697815}"/>
              </a:ext>
            </a:extLst>
          </p:cNvPr>
          <p:cNvGrpSpPr/>
          <p:nvPr/>
        </p:nvGrpSpPr>
        <p:grpSpPr>
          <a:xfrm>
            <a:off x="4159442" y="3282366"/>
            <a:ext cx="2174184" cy="1972266"/>
            <a:chOff x="922637" y="2806614"/>
            <a:chExt cx="2174184" cy="1749103"/>
          </a:xfrm>
        </p:grpSpPr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41F4FDDE-97DB-4F44-9854-FDD73F20BE30}"/>
                </a:ext>
              </a:extLst>
            </p:cNvPr>
            <p:cNvSpPr/>
            <p:nvPr/>
          </p:nvSpPr>
          <p:spPr>
            <a:xfrm>
              <a:off x="922637" y="2806614"/>
              <a:ext cx="2174184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trapasm.S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13CCEF-063B-2F47-8FF9-ECCCEC7CC2A1}"/>
                </a:ext>
              </a:extLst>
            </p:cNvPr>
            <p:cNvSpPr/>
            <p:nvPr/>
          </p:nvSpPr>
          <p:spPr>
            <a:xfrm>
              <a:off x="922639" y="3160350"/>
              <a:ext cx="2174182" cy="139536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alltraps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: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把寄存器压栈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设置内核数据段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pushl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%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esp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call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trap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4E1A8B-7091-6E45-BB09-8494EBDB864D}"/>
              </a:ext>
            </a:extLst>
          </p:cNvPr>
          <p:cNvGrpSpPr/>
          <p:nvPr/>
        </p:nvGrpSpPr>
        <p:grpSpPr>
          <a:xfrm>
            <a:off x="4137755" y="1518234"/>
            <a:ext cx="2174184" cy="1614966"/>
            <a:chOff x="922637" y="2806614"/>
            <a:chExt cx="2174184" cy="1614966"/>
          </a:xfrm>
        </p:grpSpPr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1CC6C262-CE6F-A846-9646-F025163F89E9}"/>
                </a:ext>
              </a:extLst>
            </p:cNvPr>
            <p:cNvSpPr/>
            <p:nvPr/>
          </p:nvSpPr>
          <p:spPr>
            <a:xfrm>
              <a:off x="922637" y="2806614"/>
              <a:ext cx="2174184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vector.S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4B37FE-28C9-B04E-B9E4-592F828C767B}"/>
                </a:ext>
              </a:extLst>
            </p:cNvPr>
            <p:cNvSpPr/>
            <p:nvPr/>
          </p:nvSpPr>
          <p:spPr>
            <a:xfrm>
              <a:off x="922639" y="3160350"/>
              <a:ext cx="2174182" cy="1261230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vector0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: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pushl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$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pushl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$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jmp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alltraps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8A12E9-81FF-9F4F-9053-B8D5D94BA397}"/>
              </a:ext>
            </a:extLst>
          </p:cNvPr>
          <p:cNvGrpSpPr/>
          <p:nvPr/>
        </p:nvGrpSpPr>
        <p:grpSpPr>
          <a:xfrm>
            <a:off x="6922448" y="606013"/>
            <a:ext cx="4552194" cy="3600853"/>
            <a:chOff x="922637" y="2806614"/>
            <a:chExt cx="3753251" cy="3193414"/>
          </a:xfrm>
        </p:grpSpPr>
        <p:sp>
          <p:nvSpPr>
            <p:cNvPr id="24" name="Snip Single Corner Rectangle 23">
              <a:extLst>
                <a:ext uri="{FF2B5EF4-FFF2-40B4-BE49-F238E27FC236}">
                  <a16:creationId xmlns:a16="http://schemas.microsoft.com/office/drawing/2014/main" id="{6B96DAD8-7D81-4D40-B597-17AA395850B6}"/>
                </a:ext>
              </a:extLst>
            </p:cNvPr>
            <p:cNvSpPr/>
            <p:nvPr/>
          </p:nvSpPr>
          <p:spPr>
            <a:xfrm>
              <a:off x="922637" y="2806614"/>
              <a:ext cx="2174184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trap.c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6C2905-B3AC-6A4A-B1CB-FEAEB7AD0D54}"/>
                </a:ext>
              </a:extLst>
            </p:cNvPr>
            <p:cNvSpPr/>
            <p:nvPr/>
          </p:nvSpPr>
          <p:spPr>
            <a:xfrm>
              <a:off x="922638" y="3160350"/>
              <a:ext cx="3753250" cy="2839678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trap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struct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trapframe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先处理系统调用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再检查是不是外部硬件中断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如果都不是：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如果是内核态下触发除零错误：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系统停机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如果是用户态下触发除零错误：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myproc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()-&gt;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killed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72C02F2-794E-E040-B3E6-4CDF6354F21A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2681897" y="1392245"/>
            <a:ext cx="5241815" cy="2804378"/>
          </a:xfrm>
          <a:prstGeom prst="bentConnector3">
            <a:avLst>
              <a:gd name="adj1" fmla="val -43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D99CFCC-3CC9-DE4D-BE73-251E60C97A2D}"/>
              </a:ext>
            </a:extLst>
          </p:cNvPr>
          <p:cNvCxnSpPr>
            <a:cxnSpLocks/>
          </p:cNvCxnSpPr>
          <p:nvPr/>
        </p:nvCxnSpPr>
        <p:spPr>
          <a:xfrm>
            <a:off x="6724800" y="198240"/>
            <a:ext cx="1553094" cy="407773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0755F79E-63EF-F640-A715-C1323AEA122D}"/>
              </a:ext>
            </a:extLst>
          </p:cNvPr>
          <p:cNvSpPr/>
          <p:nvPr/>
        </p:nvSpPr>
        <p:spPr>
          <a:xfrm>
            <a:off x="7391363" y="4209875"/>
            <a:ext cx="219968" cy="395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A5F361-F6A2-E840-8A7C-EEA4A4D891AF}"/>
              </a:ext>
            </a:extLst>
          </p:cNvPr>
          <p:cNvSpPr txBox="1"/>
          <p:nvPr/>
        </p:nvSpPr>
        <p:spPr>
          <a:xfrm>
            <a:off x="7611331" y="424044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在适当的时候调用</a:t>
            </a:r>
            <a:r>
              <a:rPr lang="en-US" dirty="0"/>
              <a:t>Exit</a:t>
            </a:r>
            <a:r>
              <a:rPr lang="en-US" altLang="zh-CN" dirty="0"/>
              <a:t>()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5F4A55-FFB5-E64B-8526-0799709289FB}"/>
              </a:ext>
            </a:extLst>
          </p:cNvPr>
          <p:cNvGrpSpPr/>
          <p:nvPr/>
        </p:nvGrpSpPr>
        <p:grpSpPr>
          <a:xfrm>
            <a:off x="6922448" y="4605734"/>
            <a:ext cx="4552194" cy="1804853"/>
            <a:chOff x="922637" y="2806614"/>
            <a:chExt cx="3753251" cy="1600633"/>
          </a:xfrm>
        </p:grpSpPr>
        <p:sp>
          <p:nvSpPr>
            <p:cNvPr id="41" name="Snip Single Corner Rectangle 40">
              <a:extLst>
                <a:ext uri="{FF2B5EF4-FFF2-40B4-BE49-F238E27FC236}">
                  <a16:creationId xmlns:a16="http://schemas.microsoft.com/office/drawing/2014/main" id="{E41FFE33-1CFC-D14B-8078-450269519CD6}"/>
                </a:ext>
              </a:extLst>
            </p:cNvPr>
            <p:cNvSpPr/>
            <p:nvPr/>
          </p:nvSpPr>
          <p:spPr>
            <a:xfrm>
              <a:off x="922637" y="2806614"/>
              <a:ext cx="2174184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trap.c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54BE58-5B06-8D40-8A7D-89AC2B0A26B8}"/>
                </a:ext>
              </a:extLst>
            </p:cNvPr>
            <p:cNvSpPr/>
            <p:nvPr/>
          </p:nvSpPr>
          <p:spPr>
            <a:xfrm>
              <a:off x="922638" y="3160350"/>
              <a:ext cx="3753250" cy="124689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进行一些进程管理的操作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state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ZOMBIE;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sched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();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43" name="Left Arrow 42">
            <a:extLst>
              <a:ext uri="{FF2B5EF4-FFF2-40B4-BE49-F238E27FC236}">
                <a16:creationId xmlns:a16="http://schemas.microsoft.com/office/drawing/2014/main" id="{544572DA-BB2B-A244-B6F0-20CF9EFFAFF0}"/>
              </a:ext>
            </a:extLst>
          </p:cNvPr>
          <p:cNvSpPr/>
          <p:nvPr/>
        </p:nvSpPr>
        <p:spPr>
          <a:xfrm>
            <a:off x="3581400" y="5993027"/>
            <a:ext cx="3341048" cy="2718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17257508-A956-CE44-AE64-A1768826FFDB}"/>
              </a:ext>
            </a:extLst>
          </p:cNvPr>
          <p:cNvSpPr/>
          <p:nvPr/>
        </p:nvSpPr>
        <p:spPr>
          <a:xfrm>
            <a:off x="716692" y="4168781"/>
            <a:ext cx="222422" cy="1767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4B6399-B2E2-F346-AE18-8C1322882028}"/>
              </a:ext>
            </a:extLst>
          </p:cNvPr>
          <p:cNvCxnSpPr>
            <a:cxnSpLocks/>
          </p:cNvCxnSpPr>
          <p:nvPr/>
        </p:nvCxnSpPr>
        <p:spPr>
          <a:xfrm flipH="1" flipV="1">
            <a:off x="966462" y="4240440"/>
            <a:ext cx="2545098" cy="1807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A45EC63-B8FC-0646-A6E2-3826304D7EC8}"/>
              </a:ext>
            </a:extLst>
          </p:cNvPr>
          <p:cNvSpPr/>
          <p:nvPr/>
        </p:nvSpPr>
        <p:spPr>
          <a:xfrm>
            <a:off x="1095420" y="4374725"/>
            <a:ext cx="2606790" cy="1124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调度算法选择了另一个进程执行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94986B-70EF-024B-ABBC-2103A02ECF9C}"/>
              </a:ext>
            </a:extLst>
          </p:cNvPr>
          <p:cNvSpPr txBox="1"/>
          <p:nvPr/>
        </p:nvSpPr>
        <p:spPr>
          <a:xfrm>
            <a:off x="397262" y="4097626"/>
            <a:ext cx="45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另一个</a:t>
            </a:r>
            <a:endParaRPr lang="en-US" altLang="zh-CN" dirty="0"/>
          </a:p>
          <a:p>
            <a:r>
              <a:rPr lang="zh-CN" altLang="en-US" dirty="0"/>
              <a:t>应用程序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38" grpId="0"/>
      <p:bldP spid="50" grpId="0" animBg="1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B0D-B94A-5F46-B654-DB857679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BE3A-D497-C445-880D-418E5FF1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先置知识回顾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基本概念复习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中的寻址模式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中断描述符表（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Interruption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Descriptor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IDT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指令：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LIDT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Xv6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中的中断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相关数据结构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代码的组织和执行流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中断调用举例：除零错误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/>
              <a:t>Xv6</a:t>
            </a:r>
            <a:r>
              <a:rPr lang="zh-CN" altLang="en-US" dirty="0"/>
              <a:t>中的系统调用</a:t>
            </a:r>
            <a:endParaRPr lang="en-US" altLang="zh-CN" dirty="0"/>
          </a:p>
          <a:p>
            <a:pPr lvl="1"/>
            <a:r>
              <a:rPr lang="zh-CN" altLang="en-US" dirty="0"/>
              <a:t>相关数据结构</a:t>
            </a:r>
            <a:endParaRPr lang="en-US" altLang="zh-CN" dirty="0"/>
          </a:p>
          <a:p>
            <a:pPr lvl="1"/>
            <a:r>
              <a:rPr lang="zh-CN" altLang="en-US" dirty="0"/>
              <a:t>代码的组织和执行流</a:t>
            </a:r>
            <a:endParaRPr lang="en-US" altLang="zh-CN" dirty="0"/>
          </a:p>
          <a:p>
            <a:pPr lvl="1"/>
            <a:r>
              <a:rPr lang="zh-CN" altLang="en-US" dirty="0"/>
              <a:t>如何实现一个系统调用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D6B7-0D49-4A44-8E67-C2C4101A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9CC7-83C6-8C49-9C48-85CE187723BC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3811-E692-B84C-97DE-8C32752D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C519-E954-6140-8439-CDB7B36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DD5-C16E-5D4B-B6DE-86F7E093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系统调用相关文件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80E4-73D2-9943-A09C-BD2F345A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FB53-5059-2B48-AA01-A561F3F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3A4B-F863-4C4D-862F-5E720BC4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D62F2E-7DEE-884E-9DA8-D74BEA79F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62069"/>
              </p:ext>
            </p:extLst>
          </p:nvPr>
        </p:nvGraphicFramePr>
        <p:xfrm>
          <a:off x="1018059" y="1425743"/>
          <a:ext cx="10589055" cy="46162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714">
                  <a:extLst>
                    <a:ext uri="{9D8B030D-6E8A-4147-A177-3AD203B41FA5}">
                      <a16:colId xmlns:a16="http://schemas.microsoft.com/office/drawing/2014/main" val="3288164225"/>
                    </a:ext>
                  </a:extLst>
                </a:gridCol>
                <a:gridCol w="8851341">
                  <a:extLst>
                    <a:ext uri="{9D8B030D-6E8A-4147-A177-3AD203B41FA5}">
                      <a16:colId xmlns:a16="http://schemas.microsoft.com/office/drawing/2014/main" val="1208203704"/>
                    </a:ext>
                  </a:extLst>
                </a:gridCol>
              </a:tblGrid>
              <a:tr h="55178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文件名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内容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011613"/>
                  </a:ext>
                </a:extLst>
              </a:tr>
              <a:tr h="55178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syscall.h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个系统调用的宏定义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82509"/>
                  </a:ext>
                </a:extLst>
              </a:tr>
              <a:tr h="711512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trap.c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在中断处理函数内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trap()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处理系统调用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如果是系统调用，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trap()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会跳转到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syscall.c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内的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syscall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函数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59768"/>
                  </a:ext>
                </a:extLst>
              </a:tr>
              <a:tr h="711512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syscall.c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系统调用参数提取函数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syscall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函数用于跳转到对应的系统调用的处理函数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69314"/>
                  </a:ext>
                </a:extLst>
              </a:tr>
              <a:tr h="952388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</a:t>
                      </a:r>
                      <a:r>
                        <a:rPr lang="en-US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ysproc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.c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sysfile.c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包含系统调用的实现，按类别分为两个文件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会大量调用其他内核函数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15607"/>
                  </a:ext>
                </a:extLst>
              </a:tr>
              <a:tr h="346432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user.h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声明了供用户进程使用的系统调用函数原型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207390"/>
                  </a:ext>
                </a:extLst>
              </a:tr>
              <a:tr h="346432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usys.S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用户使用的系统调用进程的函数实现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51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5025-61C3-4A48-80AA-92BB8CF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系统调用相关数据结构和函数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F6E9-0A26-9448-9C9B-1C0BCD74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CF5C-0A9F-4447-BF26-9A81AA12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DD0D-3573-3C43-BB93-9D917A87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E2F57A-6B5A-AA49-BE8B-2D8B9ED3A5CA}"/>
              </a:ext>
            </a:extLst>
          </p:cNvPr>
          <p:cNvGrpSpPr/>
          <p:nvPr/>
        </p:nvGrpSpPr>
        <p:grpSpPr>
          <a:xfrm>
            <a:off x="5550244" y="1690688"/>
            <a:ext cx="6260756" cy="4665662"/>
            <a:chOff x="601359" y="1336953"/>
            <a:chExt cx="6260756" cy="4665662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D0C0210-EAAB-4B44-A256-EE0D36C34AFF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syscall.c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DFC527-F30D-454E-A9AB-AD7C595DC5E5}"/>
                </a:ext>
              </a:extLst>
            </p:cNvPr>
            <p:cNvSpPr/>
            <p:nvPr/>
          </p:nvSpPr>
          <p:spPr>
            <a:xfrm>
              <a:off x="601361" y="1690688"/>
              <a:ext cx="6260754" cy="43119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C678DD"/>
                  </a:solidFill>
                  <a:latin typeface="Menlo" panose="020B0609030804020204" pitchFamily="49" charset="0"/>
                </a:rPr>
                <a:t>v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syscall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struct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proc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myproc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();</a:t>
              </a:r>
            </a:p>
            <a:p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eax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if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&gt;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&amp;&amp;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&lt;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NELEM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 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&amp;&amp;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]) {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eax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zh-CN" alt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]();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else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cprintf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98C379"/>
                  </a:solidFill>
                  <a:latin typeface="Menlo" panose="020B0609030804020204" pitchFamily="49" charset="0"/>
                </a:rPr>
                <a:t>"%d %s: unknown sys call %d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\n</a:t>
              </a:r>
              <a:r>
                <a:rPr lang="en-US" dirty="0">
                  <a:solidFill>
                    <a:srgbClr val="98C379"/>
                  </a:solidFill>
                  <a:latin typeface="Menlo" panose="020B0609030804020204" pitchFamily="49" charset="0"/>
                </a:rPr>
                <a:t>"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pid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name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eax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-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F23913-C03F-9F4D-B083-2D6FCB6411A6}"/>
              </a:ext>
            </a:extLst>
          </p:cNvPr>
          <p:cNvGrpSpPr/>
          <p:nvPr/>
        </p:nvGrpSpPr>
        <p:grpSpPr>
          <a:xfrm>
            <a:off x="263608" y="1690688"/>
            <a:ext cx="5107464" cy="4665662"/>
            <a:chOff x="601359" y="1336953"/>
            <a:chExt cx="5107464" cy="4665662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6559D4C9-FADF-5F40-B91B-E03E2E714B73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syscall.c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3A7AD3-0DC3-A843-930A-5054808BF203}"/>
                </a:ext>
              </a:extLst>
            </p:cNvPr>
            <p:cNvSpPr/>
            <p:nvPr/>
          </p:nvSpPr>
          <p:spPr>
            <a:xfrm>
              <a:off x="601361" y="1690688"/>
              <a:ext cx="5107462" cy="43119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C678DD"/>
                  </a:solidFill>
                  <a:latin typeface="Menlo" panose="020B0609030804020204" pitchFamily="49" charset="0"/>
                </a:rPr>
                <a:t>s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tatic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[])(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SYS_fstat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sys_fstat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SYS_chdir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sys_chdir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SYS_dup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sys_dup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SYS_getpid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sys_getpid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SYS_sbrk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sys_sbrk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};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F162638-4F19-034E-A851-B1445301C3CA}"/>
              </a:ext>
            </a:extLst>
          </p:cNvPr>
          <p:cNvSpPr/>
          <p:nvPr/>
        </p:nvSpPr>
        <p:spPr>
          <a:xfrm>
            <a:off x="9527059" y="3126260"/>
            <a:ext cx="2283941" cy="48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系统调用号在原进程的</a:t>
            </a:r>
            <a:r>
              <a:rPr lang="en-US" altLang="zh-CN" dirty="0" err="1"/>
              <a:t>eax</a:t>
            </a:r>
            <a:r>
              <a:rPr lang="zh-CN" altLang="en-US" dirty="0"/>
              <a:t>寄存器中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5025-61C3-4A48-80AA-92BB8CF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用户使用的系统调用接口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F6E9-0A26-9448-9C9B-1C0BCD74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CF5C-0A9F-4447-BF26-9A81AA12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DD0D-3573-3C43-BB93-9D917A87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E2F57A-6B5A-AA49-BE8B-2D8B9ED3A5CA}"/>
              </a:ext>
            </a:extLst>
          </p:cNvPr>
          <p:cNvGrpSpPr/>
          <p:nvPr/>
        </p:nvGrpSpPr>
        <p:grpSpPr>
          <a:xfrm>
            <a:off x="7111314" y="1684993"/>
            <a:ext cx="4471086" cy="4677052"/>
            <a:chOff x="2391029" y="1325563"/>
            <a:chExt cx="4471086" cy="4677052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D0C0210-EAAB-4B44-A256-EE0D36C34AFF}"/>
                </a:ext>
              </a:extLst>
            </p:cNvPr>
            <p:cNvSpPr/>
            <p:nvPr/>
          </p:nvSpPr>
          <p:spPr>
            <a:xfrm>
              <a:off x="2391029" y="132556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usys.S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DFC527-F30D-454E-A9AB-AD7C595DC5E5}"/>
                </a:ext>
              </a:extLst>
            </p:cNvPr>
            <p:cNvSpPr/>
            <p:nvPr/>
          </p:nvSpPr>
          <p:spPr>
            <a:xfrm>
              <a:off x="2391029" y="1690688"/>
              <a:ext cx="4471086" cy="43119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#define SYSCALL(name) \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.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globl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name; \</a:t>
              </a:r>
            </a:p>
            <a:p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name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: \</a:t>
              </a:r>
            </a:p>
            <a:p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movl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$SYS_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## name, %</a:t>
              </a:r>
              <a:r>
                <a:rPr lang="en-US" i="1" dirty="0" err="1">
                  <a:solidFill>
                    <a:srgbClr val="5C6370"/>
                  </a:solidFill>
                  <a:latin typeface="Menlo" panose="020B0609030804020204" pitchFamily="49" charset="0"/>
                </a:rPr>
                <a:t>eax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; \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$T_SYSCALL; \</a:t>
              </a:r>
            </a:p>
            <a:p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ret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SYSCALL(fork)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SYSCALL(exit)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SYSCALL(wait)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SYSCALL(pipe)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SYSCALL(read)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SYSCALL(write)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SYSCALL(close)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F23913-C03F-9F4D-B083-2D6FCB6411A6}"/>
              </a:ext>
            </a:extLst>
          </p:cNvPr>
          <p:cNvGrpSpPr/>
          <p:nvPr/>
        </p:nvGrpSpPr>
        <p:grpSpPr>
          <a:xfrm>
            <a:off x="263608" y="1690688"/>
            <a:ext cx="6501714" cy="4665662"/>
            <a:chOff x="601359" y="1336953"/>
            <a:chExt cx="6501714" cy="4665662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6559D4C9-FADF-5F40-B91B-E03E2E714B73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user.h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3A7AD3-0DC3-A843-930A-5054808BF203}"/>
                </a:ext>
              </a:extLst>
            </p:cNvPr>
            <p:cNvSpPr/>
            <p:nvPr/>
          </p:nvSpPr>
          <p:spPr>
            <a:xfrm>
              <a:off x="601361" y="1690688"/>
              <a:ext cx="6501712" cy="43119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system calls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__attribute__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noreturn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write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const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close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char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char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open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const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char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mknod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const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char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short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short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59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1E8C-634B-0049-9AB5-13A350A0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392-3528-C64F-8AD5-06F817D8C72A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B739-FBA4-FA4E-A480-8168F6FA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ACCE-02DA-A64C-AA5F-A3273ED1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CA9B0-787F-1C42-93C6-B027C8C05213}"/>
              </a:ext>
            </a:extLst>
          </p:cNvPr>
          <p:cNvSpPr txBox="1"/>
          <p:nvPr/>
        </p:nvSpPr>
        <p:spPr>
          <a:xfrm>
            <a:off x="319216" y="2471350"/>
            <a:ext cx="10750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“The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devil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is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details”</a:t>
            </a:r>
            <a:b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                           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English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proverb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855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如何实现一个系统调用 </a:t>
            </a:r>
            <a:r>
              <a:rPr lang="en-US" altLang="zh-CN" dirty="0"/>
              <a:t>–</a:t>
            </a:r>
            <a:r>
              <a:rPr lang="zh-CN" altLang="en-US" dirty="0"/>
              <a:t> 以</a:t>
            </a:r>
            <a:r>
              <a:rPr lang="en-US" altLang="zh-CN" dirty="0" err="1"/>
              <a:t>setrlimit</a:t>
            </a:r>
            <a:r>
              <a:rPr lang="zh-CN" altLang="en-US" dirty="0"/>
              <a:t>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0C87-B731-F04F-8E7B-FE1289C8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setrlimi</a:t>
            </a:r>
            <a:r>
              <a:rPr lang="en-US" altLang="zh-CN" dirty="0" err="1"/>
              <a:t>t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的一个系统调用，用于设置进程资源使用限制</a:t>
            </a:r>
            <a:endParaRPr lang="en-US" altLang="zh-CN" b="1" dirty="0"/>
          </a:p>
          <a:p>
            <a:r>
              <a:rPr lang="zh-CN" altLang="en-US" dirty="0"/>
              <a:t>实现系统调用需要完成的事情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syscall.h</a:t>
            </a:r>
            <a:r>
              <a:rPr lang="zh-CN" altLang="en-US" dirty="0"/>
              <a:t>内添加新的系统调用定义</a:t>
            </a:r>
            <a:r>
              <a:rPr lang="en-US" altLang="zh-CN" dirty="0" err="1"/>
              <a:t>sys_setrlimit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syscall.c</a:t>
            </a:r>
            <a:r>
              <a:rPr lang="zh-CN" altLang="en-US" dirty="0"/>
              <a:t>的指针数组内添加新的系统调用函数指针</a:t>
            </a:r>
            <a:r>
              <a:rPr lang="en-US" altLang="zh-CN" dirty="0" err="1"/>
              <a:t>sys_setrlimit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sysproc.c</a:t>
            </a:r>
            <a:r>
              <a:rPr lang="zh-CN" altLang="en-US" dirty="0"/>
              <a:t>中声明并实现这个函数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user.h</a:t>
            </a:r>
            <a:r>
              <a:rPr lang="zh-CN" altLang="en-US" dirty="0"/>
              <a:t>内声明</a:t>
            </a:r>
            <a:r>
              <a:rPr lang="en-US" altLang="zh-CN" dirty="0" err="1"/>
              <a:t>setrlimit</a:t>
            </a:r>
            <a:r>
              <a:rPr lang="zh-CN" altLang="en-US" dirty="0"/>
              <a:t>函数的用户调用接口</a:t>
            </a:r>
            <a:r>
              <a:rPr lang="en-US" altLang="zh-CN" dirty="0" err="1"/>
              <a:t>setrlimit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usys.S</a:t>
            </a:r>
            <a:r>
              <a:rPr lang="zh-CN" altLang="en-US" dirty="0"/>
              <a:t>内实现这个接口</a:t>
            </a:r>
            <a:r>
              <a:rPr lang="en-US" altLang="zh-CN" dirty="0" err="1"/>
              <a:t>setrlimit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 添加新的系统调用定义</a:t>
            </a:r>
            <a:r>
              <a:rPr lang="en-US" altLang="zh-CN" sz="3600" dirty="0" err="1"/>
              <a:t>sys_setrlimit</a:t>
            </a:r>
            <a:r>
              <a:rPr lang="en-US" altLang="zh-CN" sz="36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9AAAF-EF26-D442-AC84-59F9B6F694EF}"/>
              </a:ext>
            </a:extLst>
          </p:cNvPr>
          <p:cNvGrpSpPr/>
          <p:nvPr/>
        </p:nvGrpSpPr>
        <p:grpSpPr>
          <a:xfrm>
            <a:off x="838200" y="1554763"/>
            <a:ext cx="10659764" cy="4573458"/>
            <a:chOff x="601359" y="1336953"/>
            <a:chExt cx="10659764" cy="4573458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4C48E32A-2C42-EA42-A0F0-3AA604248958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syscall.h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71190-898B-234F-8DE9-D6E45A6C2EB5}"/>
                </a:ext>
              </a:extLst>
            </p:cNvPr>
            <p:cNvSpPr/>
            <p:nvPr/>
          </p:nvSpPr>
          <p:spPr>
            <a:xfrm>
              <a:off x="601360" y="1690688"/>
              <a:ext cx="10659763" cy="4219723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System call numbers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3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4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5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SYS_link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19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SYS_mkdir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20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SYS_close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21</a:t>
              </a:r>
            </a:p>
            <a:p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#define</a:t>
              </a:r>
              <a:r>
                <a:rPr lang="zh-CN" alt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SYS_setrlimit</a:t>
              </a:r>
              <a:r>
                <a:rPr lang="zh-CN" alt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22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 在数组内添加新的系统调用函数指针</a:t>
            </a:r>
            <a:endParaRPr lang="en-US" altLang="zh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9AAAF-EF26-D442-AC84-59F9B6F694EF}"/>
              </a:ext>
            </a:extLst>
          </p:cNvPr>
          <p:cNvGrpSpPr/>
          <p:nvPr/>
        </p:nvGrpSpPr>
        <p:grpSpPr>
          <a:xfrm>
            <a:off x="838200" y="1517693"/>
            <a:ext cx="10659764" cy="4647598"/>
            <a:chOff x="601359" y="1336953"/>
            <a:chExt cx="10659764" cy="4647598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4C48E32A-2C42-EA42-A0F0-3AA604248958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syscall.c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71190-898B-234F-8DE9-D6E45A6C2EB5}"/>
                </a:ext>
              </a:extLst>
            </p:cNvPr>
            <p:cNvSpPr/>
            <p:nvPr/>
          </p:nvSpPr>
          <p:spPr>
            <a:xfrm>
              <a:off x="601360" y="1690688"/>
              <a:ext cx="10659763" cy="4293863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static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[])(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SYS_fstat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sys_fstat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SYS_link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sys_link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SYS_mkdir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sys_mkdir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SYS_close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sys_close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[</a:t>
              </a:r>
              <a:r>
                <a:rPr lang="en-US" altLang="zh-CN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SYS_setrlimit</a:t>
              </a:r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]</a:t>
              </a:r>
              <a:r>
                <a:rPr lang="zh-CN" alt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sys_setrlimit</a:t>
              </a:r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,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7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 实现新的系统调用函数</a:t>
            </a:r>
            <a:endParaRPr lang="en-US" altLang="zh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9AAAF-EF26-D442-AC84-59F9B6F694EF}"/>
              </a:ext>
            </a:extLst>
          </p:cNvPr>
          <p:cNvGrpSpPr/>
          <p:nvPr/>
        </p:nvGrpSpPr>
        <p:grpSpPr>
          <a:xfrm>
            <a:off x="838200" y="1517693"/>
            <a:ext cx="10659764" cy="4647598"/>
            <a:chOff x="601359" y="1336953"/>
            <a:chExt cx="10659764" cy="4647598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4C48E32A-2C42-EA42-A0F0-3AA604248958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sysproc.c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71190-898B-234F-8DE9-D6E45A6C2EB5}"/>
                </a:ext>
              </a:extLst>
            </p:cNvPr>
            <p:cNvSpPr/>
            <p:nvPr/>
          </p:nvSpPr>
          <p:spPr>
            <a:xfrm>
              <a:off x="601360" y="1690688"/>
              <a:ext cx="10659763" cy="4293863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return how many clock tick interrupts have occurred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since start.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altLang="zh-CN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nt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sys_uptime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xticks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acquire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tickslock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xticks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ticks;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release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tickslock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return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xticks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</a:p>
            <a:p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  <a:p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int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sys_setrlimit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(void) {</a:t>
              </a:r>
            </a:p>
            <a:p>
              <a:r>
                <a:rPr lang="en-US" b="1" i="1" dirty="0">
                  <a:solidFill>
                    <a:srgbClr val="FFFF00"/>
                  </a:solidFill>
                  <a:latin typeface="Menlo" panose="020B0609030804020204" pitchFamily="49" charset="0"/>
                </a:rPr>
                <a:t>// Extract </a:t>
              </a:r>
              <a:r>
                <a:rPr lang="en-US" altLang="zh-CN" b="1" i="1" dirty="0">
                  <a:solidFill>
                    <a:srgbClr val="FFFF00"/>
                  </a:solidFill>
                  <a:latin typeface="Menlo" panose="020B0609030804020204" pitchFamily="49" charset="0"/>
                </a:rPr>
                <a:t>a</a:t>
              </a:r>
              <a:r>
                <a:rPr lang="en-US" b="1" i="1" dirty="0">
                  <a:solidFill>
                    <a:srgbClr val="FFFF00"/>
                  </a:solidFill>
                  <a:latin typeface="Menlo" panose="020B0609030804020204" pitchFamily="49" charset="0"/>
                </a:rPr>
                <a:t>rguments from trap frame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  <a:p>
              <a:r>
                <a:rPr lang="en-US" b="1" i="1" dirty="0">
                  <a:solidFill>
                    <a:srgbClr val="FFFF00"/>
                  </a:solidFill>
                  <a:latin typeface="Menlo" panose="020B0609030804020204" pitchFamily="49" charset="0"/>
                </a:rPr>
                <a:t>// Set the maximum memory for a process, </a:t>
              </a:r>
              <a:r>
                <a:rPr lang="en-US" b="1" i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etc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}</a:t>
              </a:r>
            </a:p>
            <a:p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7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4.</a:t>
            </a:r>
            <a:r>
              <a:rPr lang="zh-CN" altLang="en-US" sz="3600" dirty="0"/>
              <a:t> 添加系统调用函数的用户接口</a:t>
            </a:r>
            <a:endParaRPr lang="en-US" altLang="zh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9AAAF-EF26-D442-AC84-59F9B6F694EF}"/>
              </a:ext>
            </a:extLst>
          </p:cNvPr>
          <p:cNvGrpSpPr/>
          <p:nvPr/>
        </p:nvGrpSpPr>
        <p:grpSpPr>
          <a:xfrm>
            <a:off x="838200" y="1517693"/>
            <a:ext cx="10659763" cy="2207901"/>
            <a:chOff x="601359" y="1336953"/>
            <a:chExt cx="10659763" cy="2207901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4C48E32A-2C42-EA42-A0F0-3AA604248958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user.h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71190-898B-234F-8DE9-D6E45A6C2EB5}"/>
                </a:ext>
              </a:extLst>
            </p:cNvPr>
            <p:cNvSpPr/>
            <p:nvPr/>
          </p:nvSpPr>
          <p:spPr>
            <a:xfrm>
              <a:off x="601359" y="1664397"/>
              <a:ext cx="10659763" cy="188045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system calls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__attribute__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noreturn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));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endParaRPr lang="en-US" dirty="0">
                <a:solidFill>
                  <a:srgbClr val="C678DD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uptime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int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setrlimit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(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int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resource, 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const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struct 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rlimit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*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rlim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); 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A9D71F-CE03-3F46-A2B1-F79DEB911A2B}"/>
              </a:ext>
            </a:extLst>
          </p:cNvPr>
          <p:cNvGrpSpPr/>
          <p:nvPr/>
        </p:nvGrpSpPr>
        <p:grpSpPr>
          <a:xfrm>
            <a:off x="860854" y="3916652"/>
            <a:ext cx="10659763" cy="2336038"/>
            <a:chOff x="601359" y="1336953"/>
            <a:chExt cx="10659763" cy="2336038"/>
          </a:xfrm>
        </p:grpSpPr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0B2AF280-1EAD-174D-A8C7-20C38BBCC3B6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usys.S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6D34F6-D07D-5E40-B33A-C5A0E8B93D85}"/>
                </a:ext>
              </a:extLst>
            </p:cNvPr>
            <p:cNvSpPr/>
            <p:nvPr/>
          </p:nvSpPr>
          <p:spPr>
            <a:xfrm>
              <a:off x="601359" y="1676754"/>
              <a:ext cx="10659763" cy="199623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SYSCALL(fork)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SYSCALL(exit)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SYSCALL(wait)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SYSCALL(uptime)</a:t>
              </a:r>
            </a:p>
            <a:p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SYSCALL(</a:t>
              </a:r>
              <a:r>
                <a:rPr lang="en-US" altLang="zh-CN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setrlimit</a:t>
              </a:r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)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A62F-2440-BD4E-8349-23B3CD49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67DC-C82C-7640-8643-D06E7AB4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《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深入理解计算机系统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》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第三版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《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操作系统概念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》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第七版</a:t>
            </a:r>
            <a:endParaRPr lang="en-US" altLang="zh-CN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cs typeface="Helvetica Neue" panose="02000503000000020004" pitchFamily="2" charset="0"/>
              </a:rPr>
              <a:t>X86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指令在线手册，</a:t>
            </a:r>
            <a:r>
              <a:rPr lang="en-US" altLang="zh-CN" dirty="0">
                <a:latin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https://x86.puri.sm</a:t>
            </a:r>
            <a:endParaRPr lang="en-US" altLang="zh-CN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cs typeface="Helvetica Neue" panose="02000503000000020004" pitchFamily="2" charset="0"/>
              </a:rPr>
              <a:t>Xv6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中文文档，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https://th0ar.gitbooks.io/xv6-chinese/content/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Various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Articles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Wikipedia: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https://en.wikipedia.org/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Various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Articles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Wiki: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/>
              </a:rPr>
              <a:t>https://wiki.osdev.org/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Linux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Page,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https://linux.die.net/man/2/setrlimit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6DF5-27C3-AB4D-82F1-DDB676DB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119A-0C4D-C941-80A6-BF95D784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B7D3-10C8-7D4D-B036-E0B1540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85E-3C51-ED49-828E-C2E7B42C3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r>
              <a:rPr lang="en-US" altLang="zh-CN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205D-D691-2A48-9A02-572ADDC3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9135" y="5202238"/>
            <a:ext cx="1289027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 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74A1-51BC-774E-B037-5BD8B1D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392-3528-C64F-8AD5-06F817D8C72A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A65B-C7E6-3D42-87FB-AA45C64B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7471-A8B9-5241-8D9D-FFDFB95D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A7440-9504-1D4F-866B-61305D76D24B}"/>
              </a:ext>
            </a:extLst>
          </p:cNvPr>
          <p:cNvSpPr txBox="1"/>
          <p:nvPr/>
        </p:nvSpPr>
        <p:spPr>
          <a:xfrm>
            <a:off x="2492649" y="5830064"/>
            <a:ext cx="748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Download: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sz="2000" dirty="0">
                <a:latin typeface="+mn-ea"/>
                <a:hlinkClick r:id="rId3"/>
              </a:rPr>
              <a:t>https://hehao98.github.io/files/Xv6</a:t>
            </a:r>
            <a:r>
              <a:rPr lang="zh-CN" altLang="en-US" sz="2000" dirty="0">
                <a:latin typeface="+mn-ea"/>
                <a:hlinkClick r:id="rId3"/>
              </a:rPr>
              <a:t>中断与系统调用</a:t>
            </a:r>
            <a:r>
              <a:rPr lang="en-US" altLang="zh-CN" sz="2000" dirty="0">
                <a:latin typeface="+mn-ea"/>
                <a:hlinkClick r:id="rId3"/>
              </a:rPr>
              <a:t>.</a:t>
            </a:r>
            <a:r>
              <a:rPr lang="en-US" sz="2000" dirty="0">
                <a:latin typeface="+mn-ea"/>
                <a:hlinkClick r:id="rId3"/>
              </a:rPr>
              <a:t>pdf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38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B0D-B94A-5F46-B654-DB857679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BE3A-D497-C445-880D-418E5FF1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知识回顾</a:t>
            </a:r>
            <a:endParaRPr lang="en-US" altLang="zh-CN" dirty="0"/>
          </a:p>
          <a:p>
            <a:pPr lvl="1"/>
            <a:r>
              <a:rPr lang="zh-CN" altLang="en-US" dirty="0"/>
              <a:t>基本概念复习</a:t>
            </a:r>
            <a:endParaRPr lang="en-US" altLang="zh-CN" dirty="0"/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中的寻址模式</a:t>
            </a:r>
            <a:endParaRPr lang="en-US" altLang="zh-CN" dirty="0"/>
          </a:p>
          <a:p>
            <a:pPr lvl="1"/>
            <a:r>
              <a:rPr lang="zh-CN" altLang="en-US" dirty="0"/>
              <a:t>中断描述符表（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Interruption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Descriptor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相关</a:t>
            </a:r>
            <a:r>
              <a:rPr lang="en-US" altLang="zh-CN" dirty="0"/>
              <a:t>X86</a:t>
            </a:r>
            <a:r>
              <a:rPr lang="zh-CN" altLang="en-US" dirty="0"/>
              <a:t>指令：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</a:t>
            </a:r>
            <a:r>
              <a:rPr lang="zh-CN" altLang="en-US" dirty="0"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</a:t>
            </a:r>
            <a:r>
              <a:rPr lang="zh-CN" altLang="en-US" dirty="0"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</a:t>
            </a:r>
            <a:r>
              <a:rPr lang="zh-CN" altLang="en-US" dirty="0"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LIDT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Xv6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中的中断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相关数据结构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代码的组织和执行流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中断调用举例：除零错误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Xv6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中的系统调用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相关数据结构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代码的组织和执行流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如何实现一个系统调用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D6B7-0D49-4A44-8E67-C2C4101A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9CC7-83C6-8C49-9C48-85CE187723BC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3811-E692-B84C-97DE-8C32752D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C519-E954-6140-8439-CDB7B36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F6BB-9321-0B49-B083-25641C1C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DengXian" panose="02010600030101010101" pitchFamily="2" charset="-122"/>
                <a:ea typeface="DengXian" panose="02010600030101010101" pitchFamily="2" charset="-122"/>
              </a:rPr>
              <a:t>知识回顾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/>
              <a:t>–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4000" dirty="0">
                <a:latin typeface="DengXian" panose="02010600030101010101" pitchFamily="2" charset="-122"/>
                <a:ea typeface="DengXian" panose="02010600030101010101" pitchFamily="2" charset="-122"/>
              </a:rPr>
              <a:t>基本概念复习</a:t>
            </a:r>
            <a:endParaRPr lang="en-US" sz="4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A045-C93A-AD4E-AF9E-DD3FEE5D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8027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中断与系统调用是操作系统实现</a:t>
            </a:r>
            <a:r>
              <a:rPr lang="zh-CN" altLang="en-US" dirty="0">
                <a:solidFill>
                  <a:srgbClr val="FF0000"/>
                </a:solidFill>
              </a:rPr>
              <a:t>异常控制流</a:t>
            </a:r>
            <a:r>
              <a:rPr lang="zh-CN" altLang="en-US" dirty="0"/>
              <a:t>的方式</a:t>
            </a:r>
            <a:endParaRPr lang="en-US" altLang="zh-CN" dirty="0"/>
          </a:p>
          <a:p>
            <a:r>
              <a:rPr lang="zh-CN" altLang="en-US" dirty="0"/>
              <a:t>中断是指体系结构</a:t>
            </a:r>
            <a:r>
              <a:rPr lang="zh-CN" altLang="en-US" dirty="0">
                <a:solidFill>
                  <a:srgbClr val="FF0000"/>
                </a:solidFill>
              </a:rPr>
              <a:t>响应内部或外部事件</a:t>
            </a:r>
            <a:r>
              <a:rPr lang="zh-CN" altLang="en-US" dirty="0"/>
              <a:t>的机制</a:t>
            </a:r>
            <a:endParaRPr lang="en-US" altLang="zh-CN" dirty="0"/>
          </a:p>
          <a:p>
            <a:pPr lvl="1"/>
            <a:r>
              <a:rPr lang="zh-CN" altLang="en-US" dirty="0"/>
              <a:t>系统受到了某种信号，打断了目前执行的应用程序的执行流，进入相应的中断处理程序，在程序中完成对此信号的事件处理，并返回原来的程序执行流</a:t>
            </a:r>
            <a:endParaRPr lang="en-US" altLang="zh-CN" dirty="0"/>
          </a:p>
          <a:p>
            <a:pPr lvl="1"/>
            <a:r>
              <a:rPr lang="zh-CN" altLang="en-US" dirty="0"/>
              <a:t>外部中断：由诸如时钟、</a:t>
            </a:r>
            <a:r>
              <a:rPr lang="en-US" altLang="zh-CN" dirty="0"/>
              <a:t>DMA</a:t>
            </a:r>
            <a:r>
              <a:rPr lang="zh-CN" altLang="en-US" dirty="0"/>
              <a:t>控制器、鼠标键盘、电源等硬件引发的中断</a:t>
            </a:r>
            <a:endParaRPr lang="en-US" altLang="zh-CN" dirty="0"/>
          </a:p>
          <a:p>
            <a:pPr lvl="1"/>
            <a:r>
              <a:rPr lang="zh-CN" altLang="en-US" dirty="0"/>
              <a:t>内部中断：由于中断指令</a:t>
            </a:r>
            <a:r>
              <a:rPr lang="en-US" altLang="zh-CN" dirty="0"/>
              <a:t>/</a:t>
            </a:r>
            <a:r>
              <a:rPr lang="zh-CN" altLang="en-US" dirty="0"/>
              <a:t>指令出错等原因引发的中断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zh-CN" altLang="en-US" dirty="0">
                <a:solidFill>
                  <a:srgbClr val="FF0000"/>
                </a:solidFill>
              </a:rPr>
              <a:t>软硬件的紧密协同</a:t>
            </a:r>
            <a:r>
              <a:rPr lang="zh-CN" altLang="en-US" dirty="0"/>
              <a:t>，涉及大量体系结构细节，代码可能难以理解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01E8-BE1B-F640-97C4-CCD2D8DF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2209-55F4-604F-9E47-EC1F2FD8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5198-F376-9D40-B567-ECCCCE9A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4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5FA023-26F1-7E4B-A6C0-BDF8A013105D}"/>
              </a:ext>
            </a:extLst>
          </p:cNvPr>
          <p:cNvGrpSpPr/>
          <p:nvPr/>
        </p:nvGrpSpPr>
        <p:grpSpPr>
          <a:xfrm>
            <a:off x="9267568" y="951470"/>
            <a:ext cx="2945657" cy="4102444"/>
            <a:chOff x="9267568" y="951470"/>
            <a:chExt cx="2945657" cy="41024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51788A-FE61-C647-BFE6-178F1836955D}"/>
                </a:ext>
              </a:extLst>
            </p:cNvPr>
            <p:cNvCxnSpPr/>
            <p:nvPr/>
          </p:nvCxnSpPr>
          <p:spPr>
            <a:xfrm>
              <a:off x="9267568" y="951470"/>
              <a:ext cx="0" cy="1952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463197-4D10-5044-8BED-23BFC55F818D}"/>
                </a:ext>
              </a:extLst>
            </p:cNvPr>
            <p:cNvCxnSpPr/>
            <p:nvPr/>
          </p:nvCxnSpPr>
          <p:spPr>
            <a:xfrm flipV="1">
              <a:off x="9292281" y="2100649"/>
              <a:ext cx="1371600" cy="840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BC0148-DA50-1743-B2B4-5990555957F9}"/>
                </a:ext>
              </a:extLst>
            </p:cNvPr>
            <p:cNvCxnSpPr/>
            <p:nvPr/>
          </p:nvCxnSpPr>
          <p:spPr>
            <a:xfrm>
              <a:off x="10688595" y="2113005"/>
              <a:ext cx="0" cy="190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AE04CB-3C0C-EA42-87D9-0BF53C2484FA}"/>
                </a:ext>
              </a:extLst>
            </p:cNvPr>
            <p:cNvCxnSpPr/>
            <p:nvPr/>
          </p:nvCxnSpPr>
          <p:spPr>
            <a:xfrm flipH="1" flipV="1">
              <a:off x="9267568" y="3113903"/>
              <a:ext cx="1396313" cy="926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5DCA55-BF9D-CB49-A7E8-CB47DC99A5C1}"/>
                </a:ext>
              </a:extLst>
            </p:cNvPr>
            <p:cNvCxnSpPr/>
            <p:nvPr/>
          </p:nvCxnSpPr>
          <p:spPr>
            <a:xfrm>
              <a:off x="9292281" y="3101546"/>
              <a:ext cx="0" cy="1952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4D04DB7-0EA1-6A41-890C-B92C87542373}"/>
                </a:ext>
              </a:extLst>
            </p:cNvPr>
            <p:cNvCxnSpPr/>
            <p:nvPr/>
          </p:nvCxnSpPr>
          <p:spPr>
            <a:xfrm>
              <a:off x="10688595" y="4015946"/>
              <a:ext cx="889686" cy="877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A4EDBA-1AA5-2B41-9887-5C63BD1F64D6}"/>
                </a:ext>
              </a:extLst>
            </p:cNvPr>
            <p:cNvSpPr txBox="1"/>
            <p:nvPr/>
          </p:nvSpPr>
          <p:spPr>
            <a:xfrm>
              <a:off x="9292281" y="13416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应用程序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2A57A6-C2A7-5A44-96C2-5D94A132E26C}"/>
                </a:ext>
              </a:extLst>
            </p:cNvPr>
            <p:cNvSpPr txBox="1"/>
            <p:nvPr/>
          </p:nvSpPr>
          <p:spPr>
            <a:xfrm>
              <a:off x="10000735" y="280474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中断处理程序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4D67D2-DD8B-0841-A37C-71BD6EB9289C}"/>
                </a:ext>
              </a:extLst>
            </p:cNvPr>
            <p:cNvSpPr txBox="1"/>
            <p:nvPr/>
          </p:nvSpPr>
          <p:spPr>
            <a:xfrm>
              <a:off x="10464024" y="217987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保存上下文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33EDC0-2577-1848-8563-CF109B961E59}"/>
                </a:ext>
              </a:extLst>
            </p:cNvPr>
            <p:cNvSpPr txBox="1"/>
            <p:nvPr/>
          </p:nvSpPr>
          <p:spPr>
            <a:xfrm>
              <a:off x="10440723" y="344164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恢复上下文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B0AE5D-BF3C-EE4C-9681-9031288C0C37}"/>
                </a:ext>
              </a:extLst>
            </p:cNvPr>
            <p:cNvSpPr txBox="1"/>
            <p:nvPr/>
          </p:nvSpPr>
          <p:spPr>
            <a:xfrm rot="2595205">
              <a:off x="10643565" y="42226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终止应用程序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64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F6BB-9321-0B49-B083-25641C1C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DengXian" panose="02010600030101010101" pitchFamily="2" charset="-122"/>
                <a:ea typeface="DengXian" panose="02010600030101010101" pitchFamily="2" charset="-122"/>
              </a:rPr>
              <a:t>知识回顾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/>
              <a:t>–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4000" dirty="0">
                <a:latin typeface="DengXian" panose="02010600030101010101" pitchFamily="2" charset="-122"/>
                <a:ea typeface="DengXian" panose="02010600030101010101" pitchFamily="2" charset="-122"/>
              </a:rPr>
              <a:t>基本概念</a:t>
            </a:r>
            <a:endParaRPr lang="en-US" sz="4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A045-C93A-AD4E-AF9E-DD3FEE5D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系统调用是指一种应用程序</a:t>
            </a:r>
            <a:r>
              <a:rPr lang="zh-CN" altLang="en-US" dirty="0">
                <a:solidFill>
                  <a:srgbClr val="FF0000"/>
                </a:solidFill>
              </a:rPr>
              <a:t>请求操作系统的某种服务</a:t>
            </a:r>
            <a:r>
              <a:rPr lang="zh-CN" altLang="en-US" dirty="0">
                <a:solidFill>
                  <a:prstClr val="black"/>
                </a:solidFill>
              </a:rPr>
              <a:t>的机制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使用中断机制实现，用户程序使用指令主动陷入中断，在特定的中断处理程序内实现系统调用的功能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在</a:t>
            </a:r>
            <a:r>
              <a:rPr lang="en-US" altLang="zh-CN" dirty="0">
                <a:solidFill>
                  <a:prstClr val="black"/>
                </a:solidFill>
              </a:rPr>
              <a:t>Xv6</a:t>
            </a:r>
            <a:r>
              <a:rPr lang="zh-CN" altLang="en-US" dirty="0">
                <a:solidFill>
                  <a:prstClr val="black"/>
                </a:solidFill>
              </a:rPr>
              <a:t>系统中，中断与系统调用的</a:t>
            </a:r>
            <a:r>
              <a:rPr lang="zh-CN" altLang="en-US" dirty="0">
                <a:solidFill>
                  <a:srgbClr val="FF0000"/>
                </a:solidFill>
              </a:rPr>
              <a:t>代码执行流是一样的</a:t>
            </a:r>
            <a:r>
              <a:rPr lang="zh-CN" altLang="en-US" dirty="0">
                <a:solidFill>
                  <a:prstClr val="black"/>
                </a:solidFill>
              </a:rPr>
              <a:t>，只有参数不一样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Xv6</a:t>
            </a:r>
            <a:r>
              <a:rPr lang="zh-CN" altLang="en-US" dirty="0">
                <a:solidFill>
                  <a:prstClr val="black"/>
                </a:solidFill>
              </a:rPr>
              <a:t>系统使用</a:t>
            </a:r>
            <a:r>
              <a:rPr lang="en-US" altLang="zh-CN" dirty="0">
                <a:solidFill>
                  <a:prstClr val="black"/>
                </a:solidFill>
              </a:rPr>
              <a:t>Trap</a:t>
            </a:r>
            <a:r>
              <a:rPr lang="zh-CN" altLang="en-US" dirty="0">
                <a:solidFill>
                  <a:prstClr val="black"/>
                </a:solidFill>
              </a:rPr>
              <a:t>来代指所有的的中断与系统调用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在</a:t>
            </a:r>
            <a:r>
              <a:rPr lang="en-US" altLang="zh-CN" dirty="0">
                <a:solidFill>
                  <a:prstClr val="black"/>
                </a:solidFill>
              </a:rPr>
              <a:t>Xv6</a:t>
            </a:r>
            <a:r>
              <a:rPr lang="zh-CN" altLang="en-US" dirty="0">
                <a:solidFill>
                  <a:prstClr val="black"/>
                </a:solidFill>
              </a:rPr>
              <a:t>中允许应用程序请求的系统调用有</a:t>
            </a:r>
            <a:r>
              <a:rPr lang="en-US" altLang="zh-CN" dirty="0">
                <a:solidFill>
                  <a:prstClr val="black"/>
                </a:solidFill>
              </a:rPr>
              <a:t>21</a:t>
            </a:r>
            <a:r>
              <a:rPr lang="zh-CN" altLang="en-US" dirty="0">
                <a:solidFill>
                  <a:prstClr val="black"/>
                </a:solidFill>
              </a:rPr>
              <a:t>种，涵盖以下三类：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进程管理相关：</a:t>
            </a:r>
            <a:r>
              <a:rPr lang="en-US" altLang="zh-CN" dirty="0">
                <a:solidFill>
                  <a:prstClr val="black"/>
                </a:solidFill>
              </a:rPr>
              <a:t>fork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exit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wait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kill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exec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getpid</a:t>
            </a:r>
            <a:r>
              <a:rPr lang="zh-CN" altLang="en-US" dirty="0">
                <a:solidFill>
                  <a:prstClr val="black"/>
                </a:solidFill>
              </a:rPr>
              <a:t>等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输入输出相关：</a:t>
            </a:r>
            <a:r>
              <a:rPr lang="en-US" altLang="zh-CN" dirty="0">
                <a:solidFill>
                  <a:prstClr val="black"/>
                </a:solidFill>
              </a:rPr>
              <a:t>read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write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pipe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dup</a:t>
            </a:r>
            <a:r>
              <a:rPr lang="zh-CN" altLang="en-US" dirty="0">
                <a:solidFill>
                  <a:prstClr val="black"/>
                </a:solidFill>
              </a:rPr>
              <a:t>等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文件管理相关：</a:t>
            </a:r>
            <a:r>
              <a:rPr lang="en-US" altLang="zh-CN" dirty="0" err="1">
                <a:solidFill>
                  <a:prstClr val="black"/>
                </a:solidFill>
              </a:rPr>
              <a:t>fstat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open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close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chmod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link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unlink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chdir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mkdir</a:t>
            </a:r>
            <a:r>
              <a:rPr lang="zh-CN" altLang="en-US" dirty="0">
                <a:solidFill>
                  <a:prstClr val="black"/>
                </a:solidFill>
              </a:rPr>
              <a:t>等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01E8-BE1B-F640-97C4-CCD2D8DF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2209-55F4-604F-9E47-EC1F2FD8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5198-F376-9D40-B567-ECCCCE9A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54A7-6C85-C543-8B88-7C0282B7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X86</a:t>
            </a:r>
            <a:r>
              <a:rPr lang="zh-CN" altLang="en-US" dirty="0"/>
              <a:t>中的寻址模式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C387-738A-A547-99B0-68E162D9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7768" cy="4351338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altLang="zh-CN" dirty="0"/>
              <a:t>86</a:t>
            </a:r>
            <a:r>
              <a:rPr lang="zh-CN" altLang="en-US" dirty="0"/>
              <a:t>体系结构中有两种寻址模式：实模式和保护模式</a:t>
            </a:r>
            <a:endParaRPr lang="en-US" altLang="zh-CN" dirty="0"/>
          </a:p>
          <a:p>
            <a:pPr lvl="1"/>
            <a:r>
              <a:rPr lang="zh-CN" altLang="en-US" dirty="0"/>
              <a:t>实模式继承自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8086</a:t>
            </a:r>
            <a:r>
              <a:rPr lang="zh-CN" altLang="en-US" dirty="0"/>
              <a:t>，我们不讨论实模式</a:t>
            </a:r>
            <a:endParaRPr lang="en-US" altLang="zh-CN" dirty="0"/>
          </a:p>
          <a:p>
            <a:pPr lvl="1"/>
            <a:r>
              <a:rPr lang="zh-CN" altLang="en-US" dirty="0"/>
              <a:t>保护模式始于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80286</a:t>
            </a:r>
            <a:r>
              <a:rPr lang="zh-CN" altLang="en-US" dirty="0"/>
              <a:t>，地址空间为</a:t>
            </a:r>
            <a:r>
              <a:rPr lang="en-US" altLang="zh-CN" dirty="0"/>
              <a:t>32</a:t>
            </a:r>
            <a:r>
              <a:rPr lang="zh-CN" altLang="en-US" dirty="0"/>
              <a:t>位，采用段</a:t>
            </a:r>
            <a:r>
              <a:rPr lang="en-US" altLang="zh-CN" dirty="0"/>
              <a:t>+</a:t>
            </a:r>
            <a:r>
              <a:rPr lang="zh-CN" altLang="en-US" dirty="0"/>
              <a:t>偏移的寻址模式。在逻辑上将地址空间分为代码段、数据段、栈段等等。</a:t>
            </a:r>
            <a:endParaRPr lang="en-US" altLang="zh-CN" dirty="0"/>
          </a:p>
          <a:p>
            <a:pPr lvl="1"/>
            <a:r>
              <a:rPr lang="zh-CN" altLang="en-US" dirty="0"/>
              <a:t>关于地址段的信息存储在全局描述符表（</a:t>
            </a:r>
            <a:r>
              <a:rPr lang="en-US" altLang="zh-CN" dirty="0"/>
              <a:t>GDT,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）中，需要由操作系统代码来初始化，段寄存器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SS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存储</a:t>
            </a:r>
            <a:r>
              <a:rPr lang="en-US" altLang="zh-CN" dirty="0"/>
              <a:t>GDT</a:t>
            </a:r>
            <a:r>
              <a:rPr lang="zh-CN" altLang="en-US" dirty="0"/>
              <a:t>表的索引。</a:t>
            </a:r>
            <a:endParaRPr lang="en-US" altLang="zh-CN" dirty="0"/>
          </a:p>
          <a:p>
            <a:pPr lvl="1"/>
            <a:r>
              <a:rPr lang="en-US" altLang="zh-CN" dirty="0"/>
              <a:t>Xv6</a:t>
            </a:r>
            <a:r>
              <a:rPr lang="zh-CN" altLang="en-US" dirty="0"/>
              <a:t>系统中设置的</a:t>
            </a:r>
            <a:r>
              <a:rPr lang="en-US" altLang="zh-CN" dirty="0"/>
              <a:t>GDT</a:t>
            </a:r>
            <a:r>
              <a:rPr lang="zh-CN" altLang="en-US" dirty="0"/>
              <a:t>项非常简单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39B8-C325-674F-91C7-A0D57EDF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915E-E1B6-FF4D-9A6D-DE5A06BF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A95F-FA66-2D45-B74C-C99C1D42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C2C4C-F0F3-BE4A-92A7-2FD4B44E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968" y="1825625"/>
            <a:ext cx="4102100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C191B7-CF96-C04A-AC9A-8B03B0ACB334}"/>
              </a:ext>
            </a:extLst>
          </p:cNvPr>
          <p:cNvSpPr txBox="1"/>
          <p:nvPr/>
        </p:nvSpPr>
        <p:spPr>
          <a:xfrm>
            <a:off x="8331748" y="4316455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保护模式中段</a:t>
            </a:r>
            <a:r>
              <a:rPr lang="en-US" altLang="zh-CN" dirty="0"/>
              <a:t>+</a:t>
            </a:r>
            <a:r>
              <a:rPr lang="zh-CN" altLang="en-US" dirty="0"/>
              <a:t>偏移的寻址过程</a:t>
            </a:r>
            <a:endParaRPr lang="en-US" altLang="zh-CN" dirty="0"/>
          </a:p>
          <a:p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Xv6</a:t>
            </a:r>
            <a:r>
              <a:rPr lang="zh-CN" altLang="en-US" dirty="0"/>
              <a:t> </a:t>
            </a:r>
            <a:r>
              <a:rPr lang="en-US" altLang="zh-CN" dirty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7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09EF-9958-2246-86B4-ACA6B15E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知识</a:t>
            </a:r>
            <a:r>
              <a:rPr lang="zh-CN" altLang="en-US" dirty="0"/>
              <a:t>回顾 </a:t>
            </a:r>
            <a:r>
              <a:rPr lang="en-US" altLang="zh-CN" sz="4000" dirty="0"/>
              <a:t>–</a:t>
            </a:r>
            <a:r>
              <a:rPr lang="zh-CN" altLang="en-US" sz="4000" dirty="0"/>
              <a:t> </a:t>
            </a:r>
            <a:r>
              <a:rPr lang="en-US" altLang="zh-CN" sz="4000" dirty="0"/>
              <a:t>x86</a:t>
            </a:r>
            <a:r>
              <a:rPr lang="zh-CN" altLang="en-US" sz="4000" dirty="0"/>
              <a:t>体系结构中的中断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1F5F-19CD-754C-85AB-503DB336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396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中断的触发方式有以下两种</a:t>
            </a:r>
            <a:endParaRPr lang="en-US" altLang="zh-CN" dirty="0"/>
          </a:p>
          <a:p>
            <a:pPr lvl="1"/>
            <a:r>
              <a:rPr lang="zh-CN" altLang="en-US" dirty="0"/>
              <a:t>硬件触发</a:t>
            </a:r>
            <a:endParaRPr lang="en-US" altLang="zh-CN" dirty="0"/>
          </a:p>
          <a:p>
            <a:pPr lvl="1"/>
            <a:r>
              <a:rPr lang="zh-CN" altLang="en-US" dirty="0"/>
              <a:t>软件显式地调用</a:t>
            </a:r>
            <a:r>
              <a:rPr lang="en-US" altLang="zh-CN" dirty="0"/>
              <a:t>INT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每个中断类型有唯一的中断号</a:t>
            </a:r>
            <a:endParaRPr lang="en-US" altLang="zh-CN" dirty="0"/>
          </a:p>
          <a:p>
            <a:r>
              <a:rPr lang="en-US" altLang="zh-CN" dirty="0"/>
              <a:t>x86</a:t>
            </a:r>
            <a:r>
              <a:rPr lang="zh-CN" altLang="en-US" dirty="0"/>
              <a:t>体系结构使用中断描述符表来存储中断处理程序的地址</a:t>
            </a:r>
            <a:endParaRPr lang="en-US" altLang="zh-CN" dirty="0"/>
          </a:p>
          <a:p>
            <a:pPr lvl="1"/>
            <a:r>
              <a:rPr lang="zh-CN" altLang="en-US" dirty="0"/>
              <a:t>简称</a:t>
            </a:r>
            <a:r>
              <a:rPr lang="en-US" altLang="zh-CN" dirty="0"/>
              <a:t>IDT,</a:t>
            </a:r>
            <a:r>
              <a:rPr lang="zh-CN" altLang="en-US" dirty="0"/>
              <a:t> </a:t>
            </a:r>
            <a:r>
              <a:rPr lang="en-US" altLang="zh-CN" dirty="0"/>
              <a:t>Interrupt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zh-CN" altLang="en-US" dirty="0"/>
              <a:t>操作系统必须在某处初始化</a:t>
            </a:r>
            <a:r>
              <a:rPr lang="en-US" altLang="zh-CN" dirty="0"/>
              <a:t>IDT</a:t>
            </a:r>
            <a:r>
              <a:rPr lang="zh-CN" altLang="en-US" dirty="0"/>
              <a:t>的值以及指向</a:t>
            </a:r>
            <a:r>
              <a:rPr lang="en-US" altLang="zh-CN" dirty="0"/>
              <a:t>IDT</a:t>
            </a:r>
            <a:r>
              <a:rPr lang="zh-CN" altLang="en-US" dirty="0"/>
              <a:t>的寄存器</a:t>
            </a:r>
            <a:endParaRPr lang="en-US" altLang="zh-CN" dirty="0"/>
          </a:p>
          <a:p>
            <a:pPr lvl="1"/>
            <a:r>
              <a:rPr lang="zh-CN" altLang="en-US" dirty="0"/>
              <a:t>当中断发生时，硬件会直接使用中断号作为数组下标取出对应的中断描述符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F346-36D5-A347-BE4B-799B5C74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AF4D-709B-CA4B-A948-8EC1AFE8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F044-A3A9-FE4F-A420-5559C8B1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5B59-E083-D244-8761-BA73D6C4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 </a:t>
            </a:r>
            <a:r>
              <a:rPr lang="en-US" altLang="zh-CN" dirty="0"/>
              <a:t>–</a:t>
            </a:r>
            <a:r>
              <a:rPr lang="zh-CN" altLang="en-US" dirty="0"/>
              <a:t> 中断描述符表和中断类型举例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CDCEC4-3C2C-C048-8DC3-ADC95BC3B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9" r="8850"/>
          <a:stretch/>
        </p:blipFill>
        <p:spPr>
          <a:xfrm>
            <a:off x="838200" y="1735113"/>
            <a:ext cx="5995087" cy="42074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708F3-0918-E143-9846-DBCE66AA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37B2-549B-1E45-B259-0349CA77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603F-7061-6B48-8BC4-B2ED5B48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C4EA5-4FDD-C54C-9C8B-10A90445A21E}"/>
              </a:ext>
            </a:extLst>
          </p:cNvPr>
          <p:cNvSpPr txBox="1"/>
          <p:nvPr/>
        </p:nvSpPr>
        <p:spPr>
          <a:xfrm>
            <a:off x="135688" y="5626931"/>
            <a:ext cx="582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Courtesy: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https://codemachine.com/article_interruptdispatching.html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EECB80-2584-1343-8F1D-E8CEB35F7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47356"/>
              </p:ext>
            </p:extLst>
          </p:nvPr>
        </p:nvGraphicFramePr>
        <p:xfrm>
          <a:off x="7197124" y="2254097"/>
          <a:ext cx="4144122" cy="296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8268">
                  <a:extLst>
                    <a:ext uri="{9D8B030D-6E8A-4147-A177-3AD203B41FA5}">
                      <a16:colId xmlns:a16="http://schemas.microsoft.com/office/drawing/2014/main" val="2848857437"/>
                    </a:ext>
                  </a:extLst>
                </a:gridCol>
                <a:gridCol w="2765854">
                  <a:extLst>
                    <a:ext uri="{9D8B030D-6E8A-4147-A177-3AD203B41FA5}">
                      <a16:colId xmlns:a16="http://schemas.microsoft.com/office/drawing/2014/main" val="3909713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中断调用号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对应事件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Zero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Debug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Maskable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Interrupt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Breakpoint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8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Protection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3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4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6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8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23C8-1746-2646-81F4-A13E6EC4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X86</a:t>
            </a:r>
            <a:r>
              <a:rPr lang="zh-CN" altLang="en-US" dirty="0"/>
              <a:t>中的中断相关指令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79EE-DFFA-0642-8D35-3181A161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05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根据调用号</a:t>
            </a:r>
            <a:r>
              <a:rPr lang="en-US" altLang="zh-CN" dirty="0"/>
              <a:t>N</a:t>
            </a:r>
            <a:r>
              <a:rPr lang="zh-CN" altLang="en-US" dirty="0"/>
              <a:t>触发对应的中断</a:t>
            </a:r>
            <a:endParaRPr lang="en-US" altLang="zh-CN" dirty="0"/>
          </a:p>
          <a:p>
            <a:pPr lvl="1"/>
            <a:r>
              <a:rPr lang="en-US" altLang="zh-CN" dirty="0"/>
              <a:t>Xv6</a:t>
            </a:r>
            <a:r>
              <a:rPr lang="zh-CN" altLang="en-US" dirty="0"/>
              <a:t>中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64</a:t>
            </a:r>
            <a:r>
              <a:rPr lang="zh-CN" altLang="en-US" dirty="0"/>
              <a:t>对应系统调用</a:t>
            </a:r>
            <a:endParaRPr lang="en-US" altLang="zh-CN" dirty="0"/>
          </a:p>
          <a:p>
            <a:pPr lvl="1"/>
            <a:r>
              <a:rPr lang="zh-CN" altLang="en-US" dirty="0"/>
              <a:t>系统调用的参数存在用户进程的栈里</a:t>
            </a:r>
            <a:endParaRPr lang="en-US" altLang="zh-CN" dirty="0"/>
          </a:p>
          <a:p>
            <a:r>
              <a:rPr lang="en-US" altLang="zh-CN" dirty="0"/>
              <a:t>CLI</a:t>
            </a:r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EFLAG</a:t>
            </a:r>
            <a:r>
              <a:rPr lang="zh-CN" altLang="en-US" dirty="0"/>
              <a:t>寄存器内的</a:t>
            </a:r>
            <a:r>
              <a:rPr lang="en-US" altLang="zh-CN" dirty="0"/>
              <a:t>IF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，屏蔽处理器接受中断</a:t>
            </a:r>
            <a:endParaRPr lang="en-US" altLang="zh-CN" dirty="0"/>
          </a:p>
          <a:p>
            <a:r>
              <a:rPr lang="en-US" altLang="zh-CN" dirty="0"/>
              <a:t>STI</a:t>
            </a:r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EFLAG</a:t>
            </a:r>
            <a:r>
              <a:rPr lang="zh-CN" altLang="en-US" dirty="0"/>
              <a:t>寄存器内的</a:t>
            </a:r>
            <a:r>
              <a:rPr lang="en-US" altLang="zh-CN" dirty="0"/>
              <a:t>IF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，允许处理器接受中断</a:t>
            </a:r>
            <a:endParaRPr lang="en-US" altLang="zh-CN" dirty="0"/>
          </a:p>
          <a:p>
            <a:r>
              <a:rPr lang="en-US" altLang="zh-CN" dirty="0"/>
              <a:t>LIDT</a:t>
            </a:r>
            <a:r>
              <a:rPr lang="zh-CN" altLang="en-US" dirty="0"/>
              <a:t> </a:t>
            </a:r>
            <a:r>
              <a:rPr lang="en-US" altLang="zh-CN" dirty="0"/>
              <a:t>ADDR</a:t>
            </a:r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IDTR</a:t>
            </a:r>
            <a:r>
              <a:rPr lang="zh-CN" altLang="en-US" dirty="0"/>
              <a:t>寄存器为中断描述符表的地址</a:t>
            </a: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E26C-7144-8844-BB53-7E181F63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C4E7-733A-7247-BCA6-29AD63B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6582-AEA4-B943-8B67-12ACCFA9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KU_GreenEE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_GreenEECS" id="{D2FD9264-2AC5-3A44-A0D8-F8C71847D345}" vid="{D3CFF379-8698-484F-A2E7-88B05B61BA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PKU_GreenEECS</Template>
  <TotalTime>437</TotalTime>
  <Words>2752</Words>
  <Application>Microsoft Macintosh PowerPoint</Application>
  <PresentationFormat>Widescreen</PresentationFormat>
  <Paragraphs>472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DengXian</vt:lpstr>
      <vt:lpstr>DengXian</vt:lpstr>
      <vt:lpstr>KaiTi</vt:lpstr>
      <vt:lpstr>SimHei</vt:lpstr>
      <vt:lpstr>Arial</vt:lpstr>
      <vt:lpstr>Calibri</vt:lpstr>
      <vt:lpstr>Courier</vt:lpstr>
      <vt:lpstr>Courier New</vt:lpstr>
      <vt:lpstr>Gill Sans Light</vt:lpstr>
      <vt:lpstr>Helvetica Neue</vt:lpstr>
      <vt:lpstr>Helvetica Neue Light</vt:lpstr>
      <vt:lpstr>Menlo</vt:lpstr>
      <vt:lpstr>Wingdings</vt:lpstr>
      <vt:lpstr>PKU_GreenEECS</vt:lpstr>
      <vt:lpstr>Interruption and System Calls in Xv6 Operating System</vt:lpstr>
      <vt:lpstr>PowerPoint Presentation</vt:lpstr>
      <vt:lpstr>Outline</vt:lpstr>
      <vt:lpstr>知识回顾 – 基本概念复习</vt:lpstr>
      <vt:lpstr>知识回顾 – 基本概念</vt:lpstr>
      <vt:lpstr>知识回顾 – X86中的寻址模式</vt:lpstr>
      <vt:lpstr>知识回顾 – x86体系结构中的中断</vt:lpstr>
      <vt:lpstr>知识回顾 – 中断描述符表和中断类型举例</vt:lpstr>
      <vt:lpstr>知识回顾 – X86中的中断相关指令</vt:lpstr>
      <vt:lpstr>INT N指令执行的具体操作</vt:lpstr>
      <vt:lpstr>Outline</vt:lpstr>
      <vt:lpstr>Xv6中断相关代码的组织结构</vt:lpstr>
      <vt:lpstr>中断相关数据结构</vt:lpstr>
      <vt:lpstr>中断的初始化</vt:lpstr>
      <vt:lpstr>中断举例 – 除零错误</vt:lpstr>
      <vt:lpstr>Outline</vt:lpstr>
      <vt:lpstr>系统调用相关文件</vt:lpstr>
      <vt:lpstr>系统调用相关数据结构和函数</vt:lpstr>
      <vt:lpstr>用户使用的系统调用接口</vt:lpstr>
      <vt:lpstr>如何实现一个系统调用 – 以setrlimit为例</vt:lpstr>
      <vt:lpstr>1. 添加新的系统调用定义sys_setrlimit()</vt:lpstr>
      <vt:lpstr>2. 在数组内添加新的系统调用函数指针</vt:lpstr>
      <vt:lpstr>3. 实现新的系统调用函数</vt:lpstr>
      <vt:lpstr>4. 添加系统调用函数的用户接口</vt:lpstr>
      <vt:lpstr>Reference</vt:lpstr>
      <vt:lpstr>Thanks!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Interruption and System Calls in Xv6 Operating System</dc:title>
  <dc:creator>Microsoft Office User</dc:creator>
  <cp:lastModifiedBy>Microsoft Office User</cp:lastModifiedBy>
  <cp:revision>259</cp:revision>
  <cp:lastPrinted>2019-03-18T11:50:50Z</cp:lastPrinted>
  <dcterms:created xsi:type="dcterms:W3CDTF">2019-03-18T04:37:41Z</dcterms:created>
  <dcterms:modified xsi:type="dcterms:W3CDTF">2019-03-18T14:52:54Z</dcterms:modified>
</cp:coreProperties>
</file>