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61" r:id="rId4"/>
    <p:sldId id="263" r:id="rId5"/>
    <p:sldId id="266" r:id="rId6"/>
    <p:sldId id="267" r:id="rId7"/>
    <p:sldId id="269" r:id="rId8"/>
    <p:sldId id="270" r:id="rId9"/>
    <p:sldId id="264" r:id="rId10"/>
    <p:sldId id="265" r:id="rId11"/>
    <p:sldId id="271" r:id="rId12"/>
    <p:sldId id="278" r:id="rId13"/>
    <p:sldId id="257" r:id="rId14"/>
    <p:sldId id="258" r:id="rId15"/>
    <p:sldId id="259" r:id="rId16"/>
    <p:sldId id="276" r:id="rId17"/>
    <p:sldId id="283" r:id="rId18"/>
    <p:sldId id="27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5505" autoAdjust="0"/>
  </p:normalViewPr>
  <p:slideViewPr>
    <p:cSldViewPr snapToGrid="0">
      <p:cViewPr varScale="1">
        <p:scale>
          <a:sx n="75" d="100"/>
          <a:sy n="75" d="100"/>
        </p:scale>
        <p:origin x="7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书杰 赵" userId="1cc159d0e4883b5e" providerId="LiveId" clId="{ECFBB5E0-66B4-054D-B1CC-74AC4B287322}"/>
    <pc:docChg chg="undo custSel delSld modSld">
      <pc:chgData name="伊书杰 赵" userId="1cc159d0e4883b5e" providerId="LiveId" clId="{ECFBB5E0-66B4-054D-B1CC-74AC4B287322}" dt="2023-10-26T14:17:47.521" v="232" actId="2696"/>
      <pc:docMkLst>
        <pc:docMk/>
      </pc:docMkLst>
      <pc:sldChg chg="modSp mod">
        <pc:chgData name="伊书杰 赵" userId="1cc159d0e4883b5e" providerId="LiveId" clId="{ECFBB5E0-66B4-054D-B1CC-74AC4B287322}" dt="2023-10-26T14:04:32.041" v="34" actId="20577"/>
        <pc:sldMkLst>
          <pc:docMk/>
          <pc:sldMk cId="0" sldId="256"/>
        </pc:sldMkLst>
        <pc:spChg chg="mod">
          <ac:chgData name="伊书杰 赵" userId="1cc159d0e4883b5e" providerId="LiveId" clId="{ECFBB5E0-66B4-054D-B1CC-74AC4B287322}" dt="2023-10-26T14:04:24.929" v="1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伊书杰 赵" userId="1cc159d0e4883b5e" providerId="LiveId" clId="{ECFBB5E0-66B4-054D-B1CC-74AC4B287322}" dt="2023-10-26T14:04:32.041" v="3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伊书杰 赵" userId="1cc159d0e4883b5e" providerId="LiveId" clId="{ECFBB5E0-66B4-054D-B1CC-74AC4B287322}" dt="2023-10-26T14:16:33.654" v="227" actId="20577"/>
        <pc:sldMkLst>
          <pc:docMk/>
          <pc:sldMk cId="0" sldId="259"/>
        </pc:sldMkLst>
        <pc:spChg chg="mod">
          <ac:chgData name="伊书杰 赵" userId="1cc159d0e4883b5e" providerId="LiveId" clId="{ECFBB5E0-66B4-054D-B1CC-74AC4B287322}" dt="2023-10-26T14:16:33.654" v="227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伊书杰 赵" userId="1cc159d0e4883b5e" providerId="LiveId" clId="{ECFBB5E0-66B4-054D-B1CC-74AC4B287322}" dt="2023-10-26T14:17:44.313" v="228" actId="2696"/>
        <pc:sldMkLst>
          <pc:docMk/>
          <pc:sldMk cId="0" sldId="272"/>
        </pc:sldMkLst>
      </pc:sldChg>
      <pc:sldChg chg="del">
        <pc:chgData name="伊书杰 赵" userId="1cc159d0e4883b5e" providerId="LiveId" clId="{ECFBB5E0-66B4-054D-B1CC-74AC4B287322}" dt="2023-10-26T14:17:44.836" v="229" actId="2696"/>
        <pc:sldMkLst>
          <pc:docMk/>
          <pc:sldMk cId="4011795938" sldId="280"/>
        </pc:sldMkLst>
      </pc:sldChg>
      <pc:sldChg chg="del">
        <pc:chgData name="伊书杰 赵" userId="1cc159d0e4883b5e" providerId="LiveId" clId="{ECFBB5E0-66B4-054D-B1CC-74AC4B287322}" dt="2023-10-26T14:17:46.673" v="231" actId="2696"/>
        <pc:sldMkLst>
          <pc:docMk/>
          <pc:sldMk cId="578293144" sldId="281"/>
        </pc:sldMkLst>
      </pc:sldChg>
      <pc:sldChg chg="del">
        <pc:chgData name="伊书杰 赵" userId="1cc159d0e4883b5e" providerId="LiveId" clId="{ECFBB5E0-66B4-054D-B1CC-74AC4B287322}" dt="2023-10-26T14:17:45.513" v="230" actId="2696"/>
        <pc:sldMkLst>
          <pc:docMk/>
          <pc:sldMk cId="744877012" sldId="282"/>
        </pc:sldMkLst>
      </pc:sldChg>
      <pc:sldChg chg="del">
        <pc:chgData name="伊书杰 赵" userId="1cc159d0e4883b5e" providerId="LiveId" clId="{ECFBB5E0-66B4-054D-B1CC-74AC4B287322}" dt="2023-10-26T14:17:47.521" v="232" actId="2696"/>
        <pc:sldMkLst>
          <pc:docMk/>
          <pc:sldMk cId="242160722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444D-B18F-47F6-893E-E4B60300C7E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3D83-2C68-413D-9DE9-7507720CC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4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3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38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B1F9C1-4A9D-42C2-AD83-7BC854C192D9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 </a:t>
            </a:r>
            <a:r>
              <a:rPr lang="zh-CN" altLang="en-US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实验说明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计算机组成原理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20</a:t>
            </a:r>
            <a:r>
              <a:rPr lang="en-US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24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秋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5488C-21AD-CC94-EA42-E5D1969528E3}"/>
              </a:ext>
            </a:extLst>
          </p:cNvPr>
          <p:cNvSpPr txBox="1"/>
          <p:nvPr/>
        </p:nvSpPr>
        <p:spPr>
          <a:xfrm>
            <a:off x="1097280" y="5027120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本次实验负责助教：赵伊书杰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MAKECOOKIE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362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每个人交的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都一样不是很没意思？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55311-B932-404B-8135-4C99E1BD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3168560"/>
            <a:ext cx="3966210" cy="5208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5A42E-B906-455D-9D18-1ACDD493A84E}"/>
              </a:ext>
            </a:extLst>
          </p:cNvPr>
          <p:cNvSpPr/>
          <p:nvPr/>
        </p:nvSpPr>
        <p:spPr>
          <a:xfrm>
            <a:off x="1337310" y="2265265"/>
            <a:ext cx="809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对于每一个同学，将你的学号作为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userid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，生成自己的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并在作业中使用，使得每个同学的答案不同。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生成字节码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65" y="1737360"/>
            <a:ext cx="7575939" cy="1485976"/>
          </a:xfrm>
        </p:spPr>
      </p:pic>
      <p:sp>
        <p:nvSpPr>
          <p:cNvPr id="7" name="文本框 6"/>
          <p:cNvSpPr txBox="1"/>
          <p:nvPr/>
        </p:nvSpPr>
        <p:spPr>
          <a:xfrm>
            <a:off x="710856" y="233892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example.S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CCF359-8FCB-4FAE-9688-56A46DEA606F}"/>
              </a:ext>
            </a:extLst>
          </p:cNvPr>
          <p:cNvGrpSpPr/>
          <p:nvPr/>
        </p:nvGrpSpPr>
        <p:grpSpPr>
          <a:xfrm>
            <a:off x="710856" y="3205727"/>
            <a:ext cx="6251009" cy="2140060"/>
            <a:chOff x="710856" y="3205727"/>
            <a:chExt cx="6251009" cy="214006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382" y="3205727"/>
              <a:ext cx="4375375" cy="74298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789" y="3948715"/>
              <a:ext cx="4388076" cy="1397072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472CA9-9555-409C-9CAF-C404245B0F50}"/>
                </a:ext>
              </a:extLst>
            </p:cNvPr>
            <p:cNvSpPr/>
            <p:nvPr/>
          </p:nvSpPr>
          <p:spPr>
            <a:xfrm>
              <a:off x="710856" y="4101584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example.d</a:t>
              </a:r>
              <a:endPara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847098-9103-4CD4-B294-051FDF46F042}"/>
              </a:ext>
            </a:extLst>
          </p:cNvPr>
          <p:cNvGrpSpPr/>
          <p:nvPr/>
        </p:nvGrpSpPr>
        <p:grpSpPr>
          <a:xfrm>
            <a:off x="801393" y="5372630"/>
            <a:ext cx="5453195" cy="501676"/>
            <a:chOff x="801393" y="5372630"/>
            <a:chExt cx="5453195" cy="501676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807" y="5372630"/>
              <a:ext cx="3530781" cy="50167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3C19-07CC-4785-9AFC-2B1817DE3ADB}"/>
                </a:ext>
              </a:extLst>
            </p:cNvPr>
            <p:cNvSpPr/>
            <p:nvPr/>
          </p:nvSpPr>
          <p:spPr>
            <a:xfrm>
              <a:off x="801393" y="5381749"/>
              <a:ext cx="1106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bomb.txt</a:t>
              </a:r>
              <a:endPara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推荐工具：调试利器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GDB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CEB4CC0-E10E-4C00-A39F-8FDE0DCC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断点调试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单步调试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打印变量、执行表达式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查看</a:t>
            </a:r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</a:t>
            </a: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更改内存、寄存器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反汇编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749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获取大作业相关资料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在网络学堂下载文件：</a:t>
            </a:r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buflab-handout.tar</a:t>
            </a: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bufbomb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被攻击的程序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buflab.pdf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大作业说明文档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将十六进制表示的序列转字符串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makecookie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根据学号生成 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</a:p>
          <a:p>
            <a:pPr marL="24175" lvl="1" indent="0">
              <a:spcBef>
                <a:spcPts val="800"/>
              </a:spcBef>
              <a:buNone/>
            </a:pP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4175" lvl="1" indent="0">
              <a:spcBef>
                <a:spcPts val="800"/>
              </a:spcBef>
              <a:buNone/>
            </a:pP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请全面、仔细地阅读作业说明文档，以充分了解动手前你需要知道的所有事情。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4175" lvl="1" indent="0">
              <a:spcBef>
                <a:spcPts val="80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完整阅读说明文档有助于理解实验，并降低上手难度。</a:t>
            </a:r>
            <a:endParaRPr lang="en-US" altLang="zh-CN" sz="2200" dirty="0">
              <a:solidFill>
                <a:srgbClr val="00B0F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20115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src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/bomb.txt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将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小题的答案按顺序分成五行，每行是一个小题应该输入的字符串的十六进制表示。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pdf/report.pdf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描述你的实验原理，实验过程以及实验感想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（可选：课程意见）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latin typeface="Segoe UI" panose="020B0502040204020203" pitchFamily="34" charset="0"/>
                <a:ea typeface="微软雅黑" panose="020B0503020204020204" pitchFamily="34" charset="-122"/>
              </a:rPr>
              <a:t>作业提交格式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-buflab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pPr marL="292735" lvl="1">
              <a:buNone/>
            </a:pPr>
            <a:endParaRPr lang="en-US" altLang="zh-CN" dirty="0">
              <a:sym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8937" y="2399809"/>
            <a:ext cx="336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示例：</a:t>
            </a:r>
            <a:endParaRPr lang="en-US" altLang="zh-CN" sz="16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C23F4-1631-43F3-BD75-3F87182C6D16}"/>
              </a:ext>
            </a:extLst>
          </p:cNvPr>
          <p:cNvSpPr/>
          <p:nvPr/>
        </p:nvSpPr>
        <p:spPr>
          <a:xfrm>
            <a:off x="2074732" y="24668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00 01 90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level 0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12 a3 b4 /* level 1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21 dd 23 /* level 2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1f 23 12 /* level 3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33 a2 24 9a /* level 4 */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383ED5D-9C19-4ED8-BF02-D26E2C78A215}"/>
              </a:ext>
            </a:extLst>
          </p:cNvPr>
          <p:cNvGrpSpPr/>
          <p:nvPr/>
        </p:nvGrpSpPr>
        <p:grpSpPr>
          <a:xfrm>
            <a:off x="6096000" y="2943862"/>
            <a:ext cx="5059680" cy="615446"/>
            <a:chOff x="6096000" y="2943862"/>
            <a:chExt cx="5059680" cy="6154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BDB041-F74C-4895-86C3-195DF51D6FCE}"/>
                </a:ext>
              </a:extLst>
            </p:cNvPr>
            <p:cNvSpPr txBox="1"/>
            <p:nvPr/>
          </p:nvSpPr>
          <p:spPr>
            <a:xfrm>
              <a:off x="6096000" y="2943862"/>
              <a:ext cx="16280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bomb.txt </a:t>
              </a:r>
              <a:r>
                <a:rPr lang="zh-CN" altLang="en-US" sz="1800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✔ </a:t>
              </a:r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148D5CC-F6F0-4C4B-8783-54381B2E6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2304" y="2945767"/>
              <a:ext cx="2606785" cy="61354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58F07E-BE42-4B8C-9C6A-DCFA582E2D12}"/>
                </a:ext>
              </a:extLst>
            </p:cNvPr>
            <p:cNvSpPr txBox="1"/>
            <p:nvPr/>
          </p:nvSpPr>
          <p:spPr>
            <a:xfrm>
              <a:off x="10654748" y="2945767"/>
              <a:ext cx="50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评分相关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分数最高分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100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65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分，自动评测系统给出的评测分数。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分，助教给出的文档分数。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文档采分点：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原理要点，关键过程，攻击字符串的意义、构造过程以及其代表的代码。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作业截止时间：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20</a:t>
            </a:r>
            <a:r>
              <a:rPr lang="en-US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24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.11.11 23:59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（周一）（</a:t>
            </a:r>
            <a:r>
              <a:rPr lang="zh-CN" altLang="en-US" dirty="0">
                <a:solidFill>
                  <a:srgbClr val="00B0F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谨防沉迷购物导致错过 </a:t>
            </a:r>
            <a:r>
              <a:rPr lang="en-US" altLang="zh-CN" dirty="0">
                <a:solidFill>
                  <a:srgbClr val="00B0F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DDL</a:t>
            </a:r>
            <a:r>
              <a:rPr lang="zh-CN" altLang="en-US" dirty="0">
                <a:solidFill>
                  <a:srgbClr val="00B0F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，请勿挑战校园网延迟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）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迟交作业：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迟交未超过宽限期的正常评分。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迟交超过宽限期，但仍在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DDL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一周内，得分仅有应得分数的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80%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迟交超过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DDL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一周拒收。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禁止抄袭 </a:t>
            </a:r>
            <a:endParaRPr lang="en-US" altLang="zh-CN" dirty="0">
              <a:solidFill>
                <a:srgbClr val="FF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如若抄袭（代码、</a:t>
            </a:r>
            <a:r>
              <a:rPr lang="zh-CN" altLang="en-US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文档等任何提交材料），</a:t>
            </a:r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本次作业零分并上报学校处分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实验的三个文件为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Linux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可执行程序，若在运行时出现如下情况：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则考虑安装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lib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库：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的替代包：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*</a:t>
            </a:r>
            <a:r>
              <a:rPr lang="zh-CN" altLang="en-US" b="1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注意：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WSL 1 (Window Subsystem for Linux)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不支持运行 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位程序，如需使用，可升级到 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WSL 2</a:t>
            </a:r>
          </a:p>
          <a:p>
            <a:pPr marL="0" indent="0">
              <a:buNone/>
            </a:pP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            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使用 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macOS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的同学可以参考网络学堂发布的环境搭建指南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45" y="2364868"/>
            <a:ext cx="8284124" cy="51085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02" y="3104860"/>
            <a:ext cx="3399397" cy="57999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66" y="3793226"/>
            <a:ext cx="371526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53C5-0187-4321-AECB-7B85932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59ECC-6DE5-437F-8098-772EC863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879E8-892B-47BF-9433-9D5122DA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67" y="0"/>
            <a:ext cx="5872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教材参考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《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深入了解计算机系统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》3.12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/>
          <a:stretch/>
        </p:blipFill>
        <p:spPr>
          <a:xfrm>
            <a:off x="2520631" y="2331719"/>
            <a:ext cx="5943905" cy="123526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31" y="3667176"/>
            <a:ext cx="5899453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BBD589-05C0-A7FF-3FB0-93C940CC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ood Luck!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2DB94F-8B54-6FA0-8EE3-6C3C56412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cap="none" dirty="0"/>
              <a:t>Wish your code bug-free</a:t>
            </a:r>
            <a:endParaRPr lang="en-US" cap="none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029DD-E876-F112-FC4D-BE0C2E1D02A6}"/>
              </a:ext>
            </a:extLst>
          </p:cNvPr>
          <p:cNvSpPr txBox="1"/>
          <p:nvPr/>
        </p:nvSpPr>
        <p:spPr>
          <a:xfrm>
            <a:off x="1097280" y="5027120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本次实验负责助教：赵伊书杰</a:t>
            </a:r>
          </a:p>
        </p:txBody>
      </p:sp>
    </p:spTree>
    <p:extLst>
      <p:ext uri="{BB962C8B-B14F-4D97-AF65-F5344CB8AC3E}">
        <p14:creationId xmlns:p14="http://schemas.microsoft.com/office/powerpoint/2010/main" val="369305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é»å®¢æ»å»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66" y="2268073"/>
            <a:ext cx="3851712" cy="24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20" y="2476500"/>
            <a:ext cx="1988234" cy="198823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1813" y="436391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函数调用的栈结构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90890" y="43639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缓冲区溢出</a:t>
            </a:r>
          </a:p>
        </p:txBody>
      </p:sp>
      <p:pic>
        <p:nvPicPr>
          <p:cNvPr id="2" name="Picture 2" descr="黑客表情包- 黑客微信表情包- 黑客QQ表情包- 发表情fabiaoqing.com">
            <a:extLst>
              <a:ext uri="{FF2B5EF4-FFF2-40B4-BE49-F238E27FC236}">
                <a16:creationId xmlns:a16="http://schemas.microsoft.com/office/drawing/2014/main" id="{2AA50345-F13B-42E2-8C15-A983CD3F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335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959BCDFA-BC7D-4926-9E44-282F141C3D27}"/>
              </a:ext>
            </a:extLst>
          </p:cNvPr>
          <p:cNvSpPr/>
          <p:nvPr/>
        </p:nvSpPr>
        <p:spPr>
          <a:xfrm rot="2767024">
            <a:off x="4088129" y="1493226"/>
            <a:ext cx="4039185" cy="3954780"/>
          </a:xfrm>
          <a:prstGeom prst="plus">
            <a:avLst>
              <a:gd name="adj" fmla="val 4298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89DF1F-C4D2-46B1-860B-AC41923D10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52" y="2032788"/>
            <a:ext cx="1980028" cy="2362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EB1C4F-4D20-4D43-BE3E-6514B29F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369042"/>
            <a:ext cx="4360001" cy="18838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BUFBOMB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899076"/>
            <a:ext cx="10058400" cy="18838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可利用的漏洞                                        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	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                                                               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097279" y="4514175"/>
            <a:ext cx="10058400" cy="12705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是否只有这两种结果呢？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0999B8-4363-4B4F-BF8B-CD208B61CAD8}"/>
              </a:ext>
            </a:extLst>
          </p:cNvPr>
          <p:cNvGrpSpPr/>
          <p:nvPr/>
        </p:nvGrpSpPr>
        <p:grpSpPr>
          <a:xfrm>
            <a:off x="5549687" y="2039122"/>
            <a:ext cx="3738938" cy="1706576"/>
            <a:chOff x="5549687" y="2039122"/>
            <a:chExt cx="3738938" cy="170657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E997548-56A8-4703-AD05-EF8396BFA098}"/>
                </a:ext>
              </a:extLst>
            </p:cNvPr>
            <p:cNvGrpSpPr/>
            <p:nvPr/>
          </p:nvGrpSpPr>
          <p:grpSpPr>
            <a:xfrm>
              <a:off x="5549687" y="2039122"/>
              <a:ext cx="3738938" cy="1706576"/>
              <a:chOff x="5457280" y="1983299"/>
              <a:chExt cx="2548098" cy="127090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174" y="2272543"/>
                <a:ext cx="2249204" cy="981659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A9ABF4-F8FB-48A4-AECE-52049B1D8813}"/>
                  </a:ext>
                </a:extLst>
              </p:cNvPr>
              <p:cNvSpPr/>
              <p:nvPr/>
            </p:nvSpPr>
            <p:spPr>
              <a:xfrm>
                <a:off x="5457280" y="1983299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正常输出</a:t>
                </a:r>
                <a:endParaRPr lang="zh-CN" altLang="en-US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B63D04-0F0A-4033-A94A-250F38F0771B}"/>
                </a:ext>
              </a:extLst>
            </p:cNvPr>
            <p:cNvSpPr/>
            <p:nvPr/>
          </p:nvSpPr>
          <p:spPr>
            <a:xfrm>
              <a:off x="7215188" y="3067050"/>
              <a:ext cx="1147762" cy="2238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02A453-CEB9-4044-B0C2-967F5EB92ECC}"/>
              </a:ext>
            </a:extLst>
          </p:cNvPr>
          <p:cNvGrpSpPr/>
          <p:nvPr/>
        </p:nvGrpSpPr>
        <p:grpSpPr>
          <a:xfrm>
            <a:off x="5549687" y="4005934"/>
            <a:ext cx="6058633" cy="1778797"/>
            <a:chOff x="5549687" y="4005934"/>
            <a:chExt cx="6058633" cy="177879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6D8AB83-9889-48BB-870C-1ECCFE989FE5}"/>
                </a:ext>
              </a:extLst>
            </p:cNvPr>
            <p:cNvGrpSpPr/>
            <p:nvPr/>
          </p:nvGrpSpPr>
          <p:grpSpPr>
            <a:xfrm>
              <a:off x="5549687" y="4005934"/>
              <a:ext cx="6058633" cy="1778797"/>
              <a:chOff x="5457280" y="3336812"/>
              <a:chExt cx="6058633" cy="17787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163" y="3845053"/>
                <a:ext cx="5659750" cy="1270556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AB9CA2-7133-4D4A-A26C-2EA8DBD520D7}"/>
                  </a:ext>
                </a:extLst>
              </p:cNvPr>
              <p:cNvSpPr/>
              <p:nvPr/>
            </p:nvSpPr>
            <p:spPr>
              <a:xfrm>
                <a:off x="5457280" y="3336812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段错误</a:t>
                </a:r>
                <a:endParaRPr lang="en-US" altLang="zh-CN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186E64C-72A0-459C-A913-3D3685F2BC41}"/>
                </a:ext>
              </a:extLst>
            </p:cNvPr>
            <p:cNvSpPr/>
            <p:nvPr/>
          </p:nvSpPr>
          <p:spPr>
            <a:xfrm>
              <a:off x="7064564" y="5124450"/>
              <a:ext cx="4455923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4687" y="1925842"/>
            <a:ext cx="5505450" cy="3276600"/>
            <a:chOff x="8008755" y="1844041"/>
            <a:chExt cx="5505450" cy="32766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755" y="1844041"/>
              <a:ext cx="5505450" cy="32766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 rot="21263228">
              <a:off x="8598967" y="2917972"/>
              <a:ext cx="17283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>
                      <a:lumMod val="75000"/>
                    </a:schemeClr>
                  </a:solidFill>
                  <a:latin typeface="Algerian" panose="04020705040A02060702" pitchFamily="82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BUFLAB</a:t>
              </a:r>
              <a:endParaRPr lang="zh-CN" altLang="en-US" sz="3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第零式：乾坤大挪移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的函数返回地址，使得其调用指定函数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smoke()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718451-2B38-4CA2-994F-2C124D86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" y="2302934"/>
            <a:ext cx="6732180" cy="3789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3A2BAC-BC1B-4B49-B0D6-E5B9FAAB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25" y="3191452"/>
            <a:ext cx="4333877" cy="112871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A16141B4-466C-4519-8539-4B3AF1DFE60B}"/>
              </a:ext>
            </a:extLst>
          </p:cNvPr>
          <p:cNvSpPr/>
          <p:nvPr/>
        </p:nvSpPr>
        <p:spPr>
          <a:xfrm rot="16200000">
            <a:off x="429577" y="3247072"/>
            <a:ext cx="245745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9A0845-6738-400B-9701-C62F5209F0FB}"/>
              </a:ext>
            </a:extLst>
          </p:cNvPr>
          <p:cNvGrpSpPr/>
          <p:nvPr/>
        </p:nvGrpSpPr>
        <p:grpSpPr>
          <a:xfrm>
            <a:off x="1925280" y="2747193"/>
            <a:ext cx="7655640" cy="2900738"/>
            <a:chOff x="1925280" y="2747193"/>
            <a:chExt cx="7655640" cy="290073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C1D179-90DF-42CD-8D8F-E55F176B071F}"/>
                </a:ext>
              </a:extLst>
            </p:cNvPr>
            <p:cNvGrpSpPr/>
            <p:nvPr/>
          </p:nvGrpSpPr>
          <p:grpSpPr>
            <a:xfrm>
              <a:off x="1925280" y="2747193"/>
              <a:ext cx="7655640" cy="2900738"/>
              <a:chOff x="1925280" y="2747193"/>
              <a:chExt cx="7655640" cy="2900738"/>
            </a:xfrm>
          </p:grpSpPr>
          <p:pic>
            <p:nvPicPr>
              <p:cNvPr id="8" name="图片 7" descr="屏幕剪辑">
                <a:extLst>
                  <a:ext uri="{FF2B5EF4-FFF2-40B4-BE49-F238E27FC236}">
                    <a16:creationId xmlns:a16="http://schemas.microsoft.com/office/drawing/2014/main" id="{09C13595-184D-4D58-B748-C87C51E24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280" y="2747193"/>
                <a:ext cx="7655640" cy="2900738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3E359E-784C-4516-8E13-8FC762F78428}"/>
                  </a:ext>
                </a:extLst>
              </p:cNvPr>
              <p:cNvSpPr/>
              <p:nvPr/>
            </p:nvSpPr>
            <p:spPr>
              <a:xfrm>
                <a:off x="4486275" y="4320165"/>
                <a:ext cx="428625" cy="223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D54A35-980F-4AE3-8F68-DF2611F42ED3}"/>
                  </a:ext>
                </a:extLst>
              </p:cNvPr>
              <p:cNvSpPr txBox="1"/>
              <p:nvPr/>
            </p:nvSpPr>
            <p:spPr>
              <a:xfrm>
                <a:off x="4360725" y="4277906"/>
                <a:ext cx="66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getbuf</a:t>
                </a:r>
                <a:endParaRPr lang="zh-CN" altLang="en-US" sz="1600" dirty="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8AA696-E7D9-4A44-A856-715DD307FC62}"/>
                </a:ext>
              </a:extLst>
            </p:cNvPr>
            <p:cNvSpPr/>
            <p:nvPr/>
          </p:nvSpPr>
          <p:spPr>
            <a:xfrm>
              <a:off x="2695575" y="5381364"/>
              <a:ext cx="428625" cy="22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813836-A9D7-43C7-9F23-7F270F0403A0}"/>
                </a:ext>
              </a:extLst>
            </p:cNvPr>
            <p:cNvSpPr txBox="1"/>
            <p:nvPr/>
          </p:nvSpPr>
          <p:spPr>
            <a:xfrm>
              <a:off x="2579123" y="5296847"/>
              <a:ext cx="66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getbuf</a:t>
              </a:r>
              <a:endParaRPr lang="zh-CN" altLang="en-US" sz="1600" dirty="0"/>
            </a:p>
          </p:txBody>
        </p:sp>
      </p:grp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1F77ECA8-8565-45B6-BA8E-F835CC3BE6B8}"/>
              </a:ext>
            </a:extLst>
          </p:cNvPr>
          <p:cNvSpPr/>
          <p:nvPr/>
        </p:nvSpPr>
        <p:spPr>
          <a:xfrm flipH="1">
            <a:off x="6266249" y="3771900"/>
            <a:ext cx="286950" cy="8137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55612 -0.001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第一式：乾坤大挪移</a:t>
            </a:r>
            <a:r>
              <a:rPr lang="en-US" altLang="zh-CN" b="1" dirty="0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Plus</a:t>
            </a:r>
            <a:endParaRPr lang="zh-CN" altLang="en-US" b="1" dirty="0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的函数返回地址，并传参。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参数的值就是你的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cookie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（一个特定的值）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82133-B892-4E11-9587-B9AFB0B4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23210"/>
            <a:ext cx="6690360" cy="245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第二式：偷天换日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插入代码，并执行。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最终目标：修改全局变量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global_value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的值为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，并且运行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bang()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535702-D615-4925-84A0-B74CA6E1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785492"/>
            <a:ext cx="8010659" cy="3083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第三式：移花接木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机器无法发觉的函数返回值修改：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的函数返回值，你的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，但不能影响其正常返回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test()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86FB88-A867-4341-B041-F13E21E2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8448"/>
            <a:ext cx="6290940" cy="3540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8DC0BC-FBFB-464F-8047-305D74D3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3003015"/>
            <a:ext cx="3954780" cy="1708798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DAD7025E-8A50-49D1-BD9C-FA1723832D8E}"/>
              </a:ext>
            </a:extLst>
          </p:cNvPr>
          <p:cNvSpPr/>
          <p:nvPr/>
        </p:nvSpPr>
        <p:spPr>
          <a:xfrm rot="16200000">
            <a:off x="627698" y="3571663"/>
            <a:ext cx="245745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54453 0.0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53 0.07986 L 0.00104 0.0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8935 L 0.00104 0.14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第四式：你皮任你皮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99846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栈空间浮动情况下的代码植入：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使用栈随机化来防止被攻击：先在栈上分配一个随机大小的空间，使得函数地址在正负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240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范围内浮动。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任务：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即使这样，你还是需要修改函数返回值为你的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，且不能影响其正常返回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testn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评测会重复进行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5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次，防止你运气过好，直接攻击成功。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48019"/>
              </p:ext>
            </p:extLst>
          </p:nvPr>
        </p:nvGraphicFramePr>
        <p:xfrm>
          <a:off x="8103616" y="1914350"/>
          <a:ext cx="1296416" cy="39547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491931" y="2905780"/>
            <a:ext cx="1221070" cy="523220"/>
            <a:chOff x="9400033" y="2728570"/>
            <a:chExt cx="1221070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9909049" y="2728570"/>
              <a:ext cx="712054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buf</a:t>
              </a:r>
              <a:endPara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9400033" y="2990180"/>
              <a:ext cx="50901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00066 0.2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2949 L -0.00066 -0.07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为了方便大家的实验，本次大作业提供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程序：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54529-9F22-4293-B06D-80C2CECA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08" y="2484560"/>
            <a:ext cx="4752583" cy="1464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E6662-D485-4AB2-86D8-C0A57AAC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4" y="4348329"/>
            <a:ext cx="5124450" cy="1350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D6791F-9079-4F13-9ECF-AF284B024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90"/>
          <a:stretch/>
        </p:blipFill>
        <p:spPr>
          <a:xfrm>
            <a:off x="3719707" y="2484559"/>
            <a:ext cx="4752583" cy="61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1979</TotalTime>
  <Words>799</Words>
  <Application>Microsoft Office PowerPoint</Application>
  <PresentationFormat>宽屏</PresentationFormat>
  <Paragraphs>129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Algerian</vt:lpstr>
      <vt:lpstr>Calibri</vt:lpstr>
      <vt:lpstr>Calibri Light</vt:lpstr>
      <vt:lpstr>Segoe UI</vt:lpstr>
      <vt:lpstr>Wingdings</vt:lpstr>
      <vt:lpstr>回顾</vt:lpstr>
      <vt:lpstr>BUFLAB 实验说明</vt:lpstr>
      <vt:lpstr>PowerPoint 演示文稿</vt:lpstr>
      <vt:lpstr>BUFBOMB</vt:lpstr>
      <vt:lpstr>Buflab第零式：乾坤大挪移</vt:lpstr>
      <vt:lpstr>Buflab第一式：乾坤大挪移Plus</vt:lpstr>
      <vt:lpstr>Buflab第二式：偷天换日</vt:lpstr>
      <vt:lpstr>Buflab第三式：移花接木</vt:lpstr>
      <vt:lpstr>Buflab第四式：你皮任你皮</vt:lpstr>
      <vt:lpstr>HEX2RAW</vt:lpstr>
      <vt:lpstr>MAKECOOKIE</vt:lpstr>
      <vt:lpstr>生成字节码</vt:lpstr>
      <vt:lpstr>推荐工具：调试利器 GDB</vt:lpstr>
      <vt:lpstr>获取大作业相关资料</vt:lpstr>
      <vt:lpstr>作业提交</vt:lpstr>
      <vt:lpstr>评分相关</vt:lpstr>
      <vt:lpstr>注意事项</vt:lpstr>
      <vt:lpstr>GDB</vt:lpstr>
      <vt:lpstr>教材参考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Wi-Fi RSSI Measurement for Indoor Localization</dc:title>
  <dc:creator>陈亨杰</dc:creator>
  <cp:lastModifiedBy>伊书杰 赵</cp:lastModifiedBy>
  <cp:revision>576</cp:revision>
  <dcterms:created xsi:type="dcterms:W3CDTF">2020-03-21T07:48:52Z</dcterms:created>
  <dcterms:modified xsi:type="dcterms:W3CDTF">2024-10-28T03:14:59Z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