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16"/>
  </p:notesMasterIdLst>
  <p:sldIdLst>
    <p:sldId id="256" r:id="rId2"/>
    <p:sldId id="257" r:id="rId3"/>
    <p:sldId id="270" r:id="rId4"/>
    <p:sldId id="271" r:id="rId5"/>
    <p:sldId id="267" r:id="rId6"/>
    <p:sldId id="258" r:id="rId7"/>
    <p:sldId id="259" r:id="rId8"/>
    <p:sldId id="269" r:id="rId9"/>
    <p:sldId id="262" r:id="rId10"/>
    <p:sldId id="263" r:id="rId11"/>
    <p:sldId id="265" r:id="rId12"/>
    <p:sldId id="266" r:id="rId13"/>
    <p:sldId id="260" r:id="rId14"/>
    <p:sldId id="268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Стиль из темы 1 - акцент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Стиль из темы 1 - акцент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>
    <p:restoredLeft sz="0" autoAdjust="0"/>
    <p:restoredTop sz="90382" autoAdjust="0"/>
  </p:normalViewPr>
  <p:slideViewPr>
    <p:cSldViewPr snapToGrid="0">
      <p:cViewPr varScale="1">
        <p:scale>
          <a:sx n="84" d="100"/>
          <a:sy n="84" d="100"/>
        </p:scale>
        <p:origin x="1771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FDEB83-1D26-4C8F-8BA5-98E1A7EDA514}" type="datetimeFigureOut">
              <a:rPr lang="ru-RU" smtClean="0"/>
              <a:t>14.11.2019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29D86A-898A-4695-A464-6D82452203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07155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29D86A-898A-4695-A464-6D8245220387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03502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29D86A-898A-4695-A464-6D8245220387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03307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65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7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8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6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0238" y="1122363"/>
            <a:ext cx="6593681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0238" y="3602038"/>
            <a:ext cx="6593681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01052" y="5410202"/>
            <a:ext cx="2057400" cy="365125"/>
          </a:xfrm>
        </p:spPr>
        <p:txBody>
          <a:bodyPr/>
          <a:lstStyle/>
          <a:p>
            <a:fld id="{4FCB9D8A-071D-45E4-A7C7-8471FB1C3681}" type="datetimeFigureOut">
              <a:rPr lang="ru-RU" smtClean="0"/>
              <a:t>14.11.2019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0237" y="5410202"/>
            <a:ext cx="3843665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5603" y="5410200"/>
            <a:ext cx="578317" cy="365125"/>
          </a:xfrm>
        </p:spPr>
        <p:txBody>
          <a:bodyPr/>
          <a:lstStyle/>
          <a:p>
            <a:fld id="{F7D6AAC7-B174-480C-9C83-9AD56F6C7E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9077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304665"/>
            <a:ext cx="7434266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606426"/>
            <a:ext cx="7434266" cy="3299778"/>
          </a:xfrm>
          <a:prstGeom prst="round2DiagRect">
            <a:avLst>
              <a:gd name="adj1" fmla="val 5101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5124020"/>
            <a:ext cx="7433144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B9D8A-071D-45E4-A7C7-8471FB1C3681}" type="datetimeFigureOut">
              <a:rPr lang="ru-RU" smtClean="0"/>
              <a:t>14.11.2019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6AAC7-B174-480C-9C83-9AD56F6C7E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5614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609600"/>
            <a:ext cx="7429466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419600"/>
            <a:ext cx="7428344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B9D8A-071D-45E4-A7C7-8471FB1C3681}" type="datetimeFigureOut">
              <a:rPr lang="ru-RU" smtClean="0"/>
              <a:t>14.11.2019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6AAC7-B174-480C-9C83-9AD56F6C7E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28257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309919"/>
            <a:ext cx="74295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B9D8A-071D-45E4-A7C7-8471FB1C3681}" type="datetimeFigureOut">
              <a:rPr lang="ru-RU" smtClean="0"/>
              <a:t>14.11.2019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6AAC7-B174-480C-9C83-9AD56F6C7E17}" type="slidenum">
              <a:rPr lang="ru-RU" smtClean="0"/>
              <a:t>‹#›</a:t>
            </a:fld>
            <a:endParaRPr lang="ru-RU"/>
          </a:p>
        </p:txBody>
      </p:sp>
      <p:sp>
        <p:nvSpPr>
          <p:cNvPr id="52" name="TextBox 51"/>
          <p:cNvSpPr txBox="1"/>
          <p:nvPr/>
        </p:nvSpPr>
        <p:spPr>
          <a:xfrm>
            <a:off x="696579" y="71845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817473" y="276497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532998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2134042"/>
            <a:ext cx="74295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4657655"/>
            <a:ext cx="7428379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B9D8A-071D-45E4-A7C7-8471FB1C3681}" type="datetimeFigureOut">
              <a:rPr lang="ru-RU" smtClean="0"/>
              <a:t>14.11.2019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6AAC7-B174-480C-9C83-9AD56F6C7E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81507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609600"/>
            <a:ext cx="7429499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674463"/>
            <a:ext cx="2397674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56059" y="3360263"/>
            <a:ext cx="2396432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677635"/>
            <a:ext cx="238828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6075" y="3363435"/>
            <a:ext cx="238895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674463"/>
            <a:ext cx="239622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3360263"/>
            <a:ext cx="2396226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B9D8A-071D-45E4-A7C7-8471FB1C3681}" type="datetimeFigureOut">
              <a:rPr lang="ru-RU" smtClean="0"/>
              <a:t>14.11.2019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6AAC7-B174-480C-9C83-9AD56F6C7E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03144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609600"/>
            <a:ext cx="7429499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4404596"/>
            <a:ext cx="239643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666998"/>
            <a:ext cx="239643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4980859"/>
            <a:ext cx="239643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4404596"/>
            <a:ext cx="24003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666998"/>
            <a:ext cx="2399205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4980857"/>
            <a:ext cx="24003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4404595"/>
            <a:ext cx="2393056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666998"/>
            <a:ext cx="2396227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4980855"/>
            <a:ext cx="2396226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B9D8A-071D-45E4-A7C7-8471FB1C3681}" type="datetimeFigureOut">
              <a:rPr lang="ru-RU" smtClean="0"/>
              <a:t>14.11.2019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6AAC7-B174-480C-9C83-9AD56F6C7E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23159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B9D8A-071D-45E4-A7C7-8471FB1C3681}" type="datetimeFigureOut">
              <a:rPr lang="ru-RU" smtClean="0"/>
              <a:t>14.11.2019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6AAC7-B174-480C-9C83-9AD56F6C7E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13691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609600"/>
            <a:ext cx="1503758" cy="518160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609600"/>
            <a:ext cx="5811443" cy="518160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B9D8A-071D-45E4-A7C7-8471FB1C3681}" type="datetimeFigureOut">
              <a:rPr lang="ru-RU" smtClean="0"/>
              <a:t>14.11.2019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6AAC7-B174-480C-9C83-9AD56F6C7E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1848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856060" y="2249487"/>
            <a:ext cx="7429499" cy="354171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9" name="Date Placeholder 3"/>
          <p:cNvSpPr>
            <a:spLocks noGrp="1"/>
          </p:cNvSpPr>
          <p:nvPr>
            <p:ph type="dt" sz="half" idx="10"/>
          </p:nvPr>
        </p:nvSpPr>
        <p:spPr>
          <a:xfrm>
            <a:off x="5592691" y="5883277"/>
            <a:ext cx="2057400" cy="365125"/>
          </a:xfrm>
        </p:spPr>
        <p:txBody>
          <a:bodyPr/>
          <a:lstStyle/>
          <a:p>
            <a:fld id="{4FCB9D8A-071D-45E4-A7C7-8471FB1C3681}" type="datetimeFigureOut">
              <a:rPr lang="ru-RU" smtClean="0"/>
              <a:t>14.11.2019</a:t>
            </a:fld>
            <a:endParaRPr lang="ru-RU"/>
          </a:p>
        </p:txBody>
      </p:sp>
      <p:sp>
        <p:nvSpPr>
          <p:cNvPr id="5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56059" y="5883276"/>
            <a:ext cx="467948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07241" y="5883275"/>
            <a:ext cx="578317" cy="365125"/>
          </a:xfrm>
        </p:spPr>
        <p:txBody>
          <a:bodyPr/>
          <a:lstStyle/>
          <a:p>
            <a:fld id="{F7D6AAC7-B174-480C-9C83-9AD56F6C7E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9825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419227"/>
            <a:ext cx="74295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4424362"/>
            <a:ext cx="74295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B9D8A-071D-45E4-A7C7-8471FB1C3681}" type="datetimeFigureOut">
              <a:rPr lang="ru-RU" smtClean="0"/>
              <a:t>14.11.2019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6AAC7-B174-480C-9C83-9AD56F6C7E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3882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2249486"/>
            <a:ext cx="3658792" cy="354171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2249486"/>
            <a:ext cx="3656408" cy="354171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B9D8A-071D-45E4-A7C7-8471FB1C3681}" type="datetimeFigureOut">
              <a:rPr lang="ru-RU" smtClean="0"/>
              <a:t>14.11.2019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6AAC7-B174-480C-9C83-9AD56F6C7E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0734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619127"/>
            <a:ext cx="7429500" cy="1477961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8902" y="2249486"/>
            <a:ext cx="3435949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3073398"/>
            <a:ext cx="3658793" cy="271780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1992" y="2249485"/>
            <a:ext cx="3433565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3073398"/>
            <a:ext cx="3656408" cy="271780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B9D8A-071D-45E4-A7C7-8471FB1C3681}" type="datetimeFigureOut">
              <a:rPr lang="ru-RU" smtClean="0"/>
              <a:t>14.11.2019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6AAC7-B174-480C-9C83-9AD56F6C7E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806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B9D8A-071D-45E4-A7C7-8471FB1C3681}" type="datetimeFigureOut">
              <a:rPr lang="ru-RU" smtClean="0"/>
              <a:t>14.11.2019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6AAC7-B174-480C-9C83-9AD56F6C7E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0662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B9D8A-071D-45E4-A7C7-8471FB1C3681}" type="datetimeFigureOut">
              <a:rPr lang="ru-RU" smtClean="0"/>
              <a:t>14.11.2019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6AAC7-B174-480C-9C83-9AD56F6C7E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2157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609601"/>
            <a:ext cx="2892028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592666"/>
            <a:ext cx="4418407" cy="5198534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2249486"/>
            <a:ext cx="2892028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B9D8A-071D-45E4-A7C7-8471FB1C3681}" type="datetimeFigureOut">
              <a:rPr lang="ru-RU" smtClean="0"/>
              <a:t>14.11.2019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6AAC7-B174-480C-9C83-9AD56F6C7E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9849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1" y="609600"/>
            <a:ext cx="3753962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32866" y="609600"/>
            <a:ext cx="3452693" cy="5181602"/>
          </a:xfrm>
          <a:prstGeom prst="round2DiagRect">
            <a:avLst>
              <a:gd name="adj1" fmla="val 6074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9" y="2249486"/>
            <a:ext cx="3753964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B9D8A-071D-45E4-A7C7-8471FB1C3681}" type="datetimeFigureOut">
              <a:rPr lang="ru-RU" smtClean="0"/>
              <a:t>14.11.2019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6AAC7-B174-480C-9C83-9AD56F6C7E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3339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9041774" cy="6858001"/>
            <a:chOff x="-14288" y="0"/>
            <a:chExt cx="9041774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8352798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2249487"/>
            <a:ext cx="74294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CB9D8A-071D-45E4-A7C7-8471FB1C3681}" type="datetimeFigureOut">
              <a:rPr lang="ru-RU" smtClean="0"/>
              <a:t>14.11.2019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D6AAC7-B174-480C-9C83-9AD56F6C7E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92088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  <p:sldLayoutId id="214748375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43040" y="-66871"/>
            <a:ext cx="7733408" cy="1568875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>
            <a:noAutofit/>
          </a:bodyPr>
          <a:lstStyle/>
          <a:p>
            <a:pPr algn="ctr"/>
            <a:r>
              <a:rPr lang="ru-RU" sz="5400" cap="none" dirty="0">
                <a:ln w="0"/>
                <a:solidFill>
                  <a:srgbClr val="002060"/>
                </a:solidFill>
                <a:effectLst>
                  <a:reflection blurRad="6350" stA="53000" endA="300" endPos="35500" dir="5400000" sy="-90000" algn="bl" rotWithShape="0"/>
                </a:effectLst>
              </a:rPr>
              <a:t>Контейнеры </a:t>
            </a:r>
            <a:r>
              <a:rPr lang="ru-RU" sz="5400" cap="none" dirty="0" err="1">
                <a:ln w="0"/>
                <a:solidFill>
                  <a:srgbClr val="002060"/>
                </a:solidFill>
                <a:effectLst>
                  <a:reflection blurRad="6350" stA="53000" endA="300" endPos="35500" dir="5400000" sy="-90000" algn="bl" rotWithShape="0"/>
                </a:effectLst>
              </a:rPr>
              <a:t>Docker</a:t>
            </a:r>
            <a:endParaRPr lang="ru-RU" sz="5400" cap="none" dirty="0">
              <a:ln w="0"/>
              <a:solidFill>
                <a:srgbClr val="002060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9230" y="1502004"/>
            <a:ext cx="4281027" cy="4281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5246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0775" y="342002"/>
            <a:ext cx="8348536" cy="60324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4800" indent="450215">
              <a:lnSpc>
                <a:spcPct val="150000"/>
              </a:lnSpc>
              <a:spcAft>
                <a:spcPts val="120"/>
              </a:spcAft>
            </a:pPr>
            <a:r>
              <a:rPr lang="ru-RU" sz="2200" b="1" dirty="0" err="1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lxc-execute</a:t>
            </a:r>
            <a:r>
              <a:rPr lang="en-US" sz="2200" b="1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        </a:t>
            </a:r>
            <a:r>
              <a:rPr lang="ru-RU" dirty="0" smtClean="0">
                <a:solidFill>
                  <a:schemeClr val="tx1">
                    <a:lumMod val="9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выполнить </a:t>
            </a:r>
            <a:r>
              <a:rPr lang="ru-RU" dirty="0" smtClean="0">
                <a:solidFill>
                  <a:schemeClr val="tx1">
                    <a:lumMod val="9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указанную команду внутри </a:t>
            </a:r>
            <a:r>
              <a:rPr lang="ru-RU" dirty="0" smtClean="0">
                <a:solidFill>
                  <a:schemeClr val="tx1">
                    <a:lumMod val="9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контейнера</a:t>
            </a:r>
            <a:r>
              <a:rPr lang="ru-RU" sz="2200" b="1" dirty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/>
            </a:r>
            <a:br>
              <a:rPr lang="ru-RU" sz="2200" b="1" dirty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</a:br>
            <a:r>
              <a:rPr lang="en-US" sz="2200" b="1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     </a:t>
            </a:r>
            <a:r>
              <a:rPr lang="ru-RU" sz="2200" b="1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ru-RU" sz="2200" b="1" dirty="0" err="1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lxc-monitor</a:t>
            </a:r>
            <a:r>
              <a:rPr lang="en-US" sz="2200" b="1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       </a:t>
            </a:r>
            <a:r>
              <a:rPr lang="ru-RU" dirty="0" err="1" smtClean="0">
                <a:solidFill>
                  <a:schemeClr val="tx1">
                    <a:lumMod val="9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мониторить</a:t>
            </a:r>
            <a:r>
              <a:rPr lang="ru-RU" dirty="0" smtClean="0">
                <a:solidFill>
                  <a:schemeClr val="tx1">
                    <a:lumMod val="9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solidFill>
                  <a:schemeClr val="tx1">
                    <a:lumMod val="9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состояние </a:t>
            </a:r>
            <a:r>
              <a:rPr lang="ru-RU" dirty="0" smtClean="0">
                <a:solidFill>
                  <a:schemeClr val="tx1">
                    <a:lumMod val="9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контейнеров</a:t>
            </a:r>
            <a:r>
              <a:rPr lang="ru-RU" sz="3200" dirty="0" smtClean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3200" dirty="0" smtClean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 smtClean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u-RU" sz="2200" b="1" dirty="0" err="1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lxc-wait</a:t>
            </a:r>
            <a:r>
              <a:rPr lang="en-US" sz="2200" b="1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              </a:t>
            </a:r>
            <a:r>
              <a:rPr lang="ru-RU" dirty="0" smtClean="0">
                <a:solidFill>
                  <a:schemeClr val="tx1">
                    <a:lumMod val="9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ждать </a:t>
            </a:r>
            <a:r>
              <a:rPr lang="ru-RU" dirty="0">
                <a:solidFill>
                  <a:schemeClr val="tx1">
                    <a:lumMod val="9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определённого состояния контейнера; 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	 				             </a:t>
            </a:r>
            <a:r>
              <a:rPr lang="ru-RU" dirty="0" smtClean="0">
                <a:solidFill>
                  <a:schemeClr val="tx1">
                    <a:lumMod val="9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завершаться</a:t>
            </a:r>
            <a:r>
              <a:rPr lang="ru-RU" dirty="0">
                <a:solidFill>
                  <a:schemeClr val="tx1">
                    <a:lumMod val="9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когда состояние достигнуто</a:t>
            </a:r>
            <a:endParaRPr lang="ru-RU" sz="3200" dirty="0">
              <a:solidFill>
                <a:schemeClr val="tx1">
                  <a:lumMod val="95000"/>
                </a:schemeClr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743200" indent="-2383155">
              <a:lnSpc>
                <a:spcPct val="150000"/>
              </a:lnSpc>
              <a:spcAft>
                <a:spcPts val="120"/>
              </a:spcAft>
            </a:pPr>
            <a:r>
              <a:rPr lang="ru-RU" b="1" dirty="0" smtClean="0">
                <a:solidFill>
                  <a:schemeClr val="tx1">
                    <a:lumMod val="9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solidFill>
                  <a:schemeClr val="tx1">
                    <a:lumMod val="9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smtClean="0">
                <a:solidFill>
                  <a:schemeClr val="tx1">
                    <a:lumMod val="9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b="1" dirty="0" err="1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lxc-cgroup</a:t>
            </a:r>
            <a:r>
              <a:rPr lang="en-US" sz="2200" b="1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            </a:t>
            </a:r>
            <a:r>
              <a:rPr lang="ru-RU" dirty="0" smtClean="0">
                <a:solidFill>
                  <a:schemeClr val="tx1">
                    <a:lumMod val="9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управление </a:t>
            </a:r>
            <a:r>
              <a:rPr lang="ru-RU" dirty="0" err="1">
                <a:solidFill>
                  <a:schemeClr val="tx1">
                    <a:lumMod val="9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cgroup</a:t>
            </a:r>
            <a:r>
              <a:rPr lang="ru-RU" dirty="0">
                <a:solidFill>
                  <a:schemeClr val="tx1">
                    <a:lumMod val="9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-группами контейнера</a:t>
            </a:r>
            <a:endParaRPr lang="ru-RU" sz="3200" dirty="0">
              <a:solidFill>
                <a:schemeClr val="tx1">
                  <a:lumMod val="95000"/>
                </a:schemeClr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>
              <a:lnSpc>
                <a:spcPct val="150000"/>
              </a:lnSpc>
              <a:spcAft>
                <a:spcPts val="120"/>
              </a:spcAft>
            </a:pPr>
            <a:r>
              <a:rPr lang="en-US" sz="2200" b="1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ru-RU" sz="2200" b="1" dirty="0" err="1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lxc-ls</a:t>
            </a:r>
            <a:r>
              <a:rPr lang="en-US" sz="2200" b="1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                      </a:t>
            </a:r>
            <a:r>
              <a:rPr lang="ru-RU" dirty="0" smtClean="0">
                <a:solidFill>
                  <a:schemeClr val="tx1">
                    <a:lumMod val="9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показать </a:t>
            </a:r>
            <a:r>
              <a:rPr lang="ru-RU" dirty="0">
                <a:solidFill>
                  <a:schemeClr val="tx1">
                    <a:lumMod val="9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список контейнеров в </a:t>
            </a:r>
            <a:r>
              <a:rPr lang="ru-RU" dirty="0" smtClean="0">
                <a:solidFill>
                  <a:schemeClr val="tx1">
                    <a:lumMod val="9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системе</a:t>
            </a:r>
            <a:br>
              <a:rPr lang="ru-RU" dirty="0" smtClean="0">
                <a:solidFill>
                  <a:schemeClr val="tx1">
                    <a:lumMod val="9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 smtClean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b="1" dirty="0" err="1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lxc-ps</a:t>
            </a:r>
            <a:r>
              <a:rPr lang="en-US" sz="2200" b="1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                     </a:t>
            </a:r>
            <a:r>
              <a:rPr lang="ru-RU" dirty="0" smtClean="0">
                <a:solidFill>
                  <a:prstClr val="white">
                    <a:lumMod val="95000"/>
                  </a:prst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показать </a:t>
            </a:r>
            <a:r>
              <a:rPr lang="ru-RU" dirty="0">
                <a:solidFill>
                  <a:prstClr val="white">
                    <a:lumMod val="95000"/>
                  </a:prst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список процессов внутри определённого </a:t>
            </a:r>
            <a:r>
              <a:rPr lang="en-US" dirty="0" smtClean="0">
                <a:solidFill>
                  <a:prstClr val="white">
                    <a:lumMod val="95000"/>
                  </a:prst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		     </a:t>
            </a:r>
            <a:r>
              <a:rPr lang="ru-RU" dirty="0" smtClean="0">
                <a:solidFill>
                  <a:prstClr val="white">
                    <a:lumMod val="95000"/>
                  </a:prst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контейнера</a:t>
            </a:r>
            <a:endParaRPr lang="ru-RU" sz="3200" dirty="0">
              <a:solidFill>
                <a:prstClr val="white">
                  <a:lumMod val="95000"/>
                </a:prstClr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indent="450215">
              <a:lnSpc>
                <a:spcPct val="150000"/>
              </a:lnSpc>
              <a:spcAft>
                <a:spcPts val="120"/>
              </a:spcAft>
            </a:pPr>
            <a:r>
              <a:rPr lang="en-US" sz="2200" b="1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ru-RU" sz="2200" b="1" dirty="0" err="1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lxc-info</a:t>
            </a:r>
            <a:r>
              <a:rPr lang="en-US" sz="2200" b="1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                 </a:t>
            </a:r>
            <a:r>
              <a:rPr lang="ru-RU" dirty="0" smtClean="0">
                <a:solidFill>
                  <a:prstClr val="white">
                    <a:lumMod val="95000"/>
                  </a:prst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показать </a:t>
            </a:r>
            <a:r>
              <a:rPr lang="ru-RU" dirty="0">
                <a:solidFill>
                  <a:prstClr val="white">
                    <a:lumMod val="95000"/>
                  </a:prst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информацию о заданном контейнере</a:t>
            </a:r>
            <a:endParaRPr lang="ru-RU" sz="3200" dirty="0">
              <a:solidFill>
                <a:prstClr val="white">
                  <a:lumMod val="95000"/>
                </a:prstClr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indent="450215">
              <a:lnSpc>
                <a:spcPct val="150000"/>
              </a:lnSpc>
              <a:spcAft>
                <a:spcPts val="120"/>
              </a:spcAft>
            </a:pPr>
            <a:r>
              <a:rPr lang="en-US" sz="2200" b="1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ru-RU" sz="2200" b="1" dirty="0" err="1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lxc-freeze</a:t>
            </a:r>
            <a:r>
              <a:rPr lang="en-US" sz="2200" b="1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              </a:t>
            </a:r>
            <a:r>
              <a:rPr lang="ru-RU" dirty="0" smtClean="0">
                <a:solidFill>
                  <a:prstClr val="white">
                    <a:lumMod val="95000"/>
                  </a:prst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заморозить </a:t>
            </a:r>
            <a:r>
              <a:rPr lang="ru-RU" dirty="0">
                <a:solidFill>
                  <a:prstClr val="white">
                    <a:lumMod val="95000"/>
                  </a:prst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все процессы указанного контейнера</a:t>
            </a:r>
            <a:endParaRPr lang="ru-RU" sz="3200" dirty="0">
              <a:solidFill>
                <a:prstClr val="white">
                  <a:lumMod val="95000"/>
                </a:prstClr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indent="450215">
              <a:lnSpc>
                <a:spcPct val="150000"/>
              </a:lnSpc>
              <a:spcAft>
                <a:spcPts val="120"/>
              </a:spcAft>
            </a:pPr>
            <a:r>
              <a:rPr lang="en-US" sz="2200" b="1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ru-RU" sz="2200" b="1" dirty="0" err="1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lxc-unfreeze</a:t>
            </a:r>
            <a:r>
              <a:rPr lang="en-US" sz="2200" b="1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         </a:t>
            </a:r>
            <a:r>
              <a:rPr lang="ru-RU" dirty="0" smtClean="0">
                <a:solidFill>
                  <a:prstClr val="white">
                    <a:lumMod val="95000"/>
                  </a:prst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разморозить </a:t>
            </a:r>
            <a:r>
              <a:rPr lang="ru-RU" dirty="0">
                <a:solidFill>
                  <a:prstClr val="white">
                    <a:lumMod val="95000"/>
                  </a:prst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все процессы указанного контейнера</a:t>
            </a:r>
            <a:endParaRPr lang="ru-RU" sz="3200" dirty="0">
              <a:solidFill>
                <a:prstClr val="white">
                  <a:lumMod val="95000"/>
                </a:prstClr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450215">
              <a:lnSpc>
                <a:spcPts val="1800"/>
              </a:lnSpc>
              <a:spcAft>
                <a:spcPts val="120"/>
              </a:spcAft>
            </a:pPr>
            <a:endParaRPr lang="ru-RU" sz="3200" dirty="0">
              <a:solidFill>
                <a:schemeClr val="tx1">
                  <a:lumMod val="95000"/>
                </a:schemeClr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76654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713023" y="417480"/>
            <a:ext cx="802578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000" dirty="0">
                <a:ln w="0"/>
                <a:solidFill>
                  <a:srgbClr val="002060"/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Способы связи контейнеров </a:t>
            </a:r>
            <a:r>
              <a:rPr lang="ru-RU" sz="4000" dirty="0" err="1">
                <a:ln w="0"/>
                <a:solidFill>
                  <a:srgbClr val="002060"/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Docker</a:t>
            </a:r>
            <a:r>
              <a:rPr lang="ru-RU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dirty="0"/>
          </a:p>
        </p:txBody>
      </p:sp>
      <p:pic>
        <p:nvPicPr>
          <p:cNvPr id="4098" name="Picture 2" descr="https://media.proglib.io/wp-uploads/2017/07/docker-training-si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873" y="3497508"/>
            <a:ext cx="5974207" cy="3360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739020" y="1277902"/>
            <a:ext cx="797379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buFont typeface="+mj-lt"/>
              <a:buAutoNum type="arabicPeriod"/>
              <a:tabLst>
                <a:tab pos="457200" algn="l"/>
              </a:tabLst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 </a:t>
            </a:r>
            <a:r>
              <a:rPr lang="en-US" sz="2400" dirty="0" err="1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docker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 run -d --name </a:t>
            </a:r>
            <a:r>
              <a:rPr lang="en-US" sz="2400" dirty="0" err="1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db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 training/</a:t>
            </a:r>
            <a:r>
              <a:rPr lang="en-US" sz="2400" dirty="0" err="1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postgres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. </a:t>
            </a:r>
            <a:endParaRPr lang="ru-RU" sz="2400" dirty="0" smtClean="0">
              <a:solidFill>
                <a:schemeClr val="bg2">
                  <a:lumMod val="50000"/>
                </a:schemeClr>
              </a:solidFill>
              <a:latin typeface="Times New Roman" pitchFamily="18" charset="0"/>
              <a:ea typeface="Times New Roman" panose="02020603050405020304" pitchFamily="18" charset="0"/>
              <a:cs typeface="Times New Roman" pitchFamily="18" charset="0"/>
            </a:endParaRPr>
          </a:p>
          <a:p>
            <a:pPr lvl="0">
              <a:lnSpc>
                <a:spcPct val="150000"/>
              </a:lnSpc>
              <a:tabLst>
                <a:tab pos="457200" algn="l"/>
              </a:tabLst>
            </a:pPr>
            <a:r>
              <a:rPr lang="ru-RU" sz="2400" dirty="0" smtClean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2.</a:t>
            </a: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ru-RU" sz="2400" dirty="0" smtClean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ru-RU" sz="2400" dirty="0" err="1" smtClean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docker</a:t>
            </a:r>
            <a:r>
              <a:rPr lang="ru-RU" sz="2400" dirty="0" smtClean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ru-RU" sz="2400" dirty="0" err="1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run</a:t>
            </a:r>
            <a:r>
              <a:rPr lang="ru-RU" sz="2400" dirty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 -d -P --</a:t>
            </a:r>
            <a:r>
              <a:rPr lang="ru-RU" sz="2400" dirty="0" err="1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name</a:t>
            </a:r>
            <a:r>
              <a:rPr lang="ru-RU" sz="2400" dirty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ru-RU" sz="2400" dirty="0" err="1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web</a:t>
            </a:r>
            <a:r>
              <a:rPr lang="ru-RU" sz="2400" dirty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 --</a:t>
            </a:r>
            <a:r>
              <a:rPr lang="ru-RU" sz="2400" dirty="0" err="1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link</a:t>
            </a:r>
            <a:r>
              <a:rPr lang="ru-RU" sz="2400" dirty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ru-RU" sz="2400" dirty="0" err="1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db:db</a:t>
            </a:r>
            <a:r>
              <a:rPr lang="ru-RU" sz="2400" dirty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ru-RU" sz="2400" dirty="0" err="1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training</a:t>
            </a:r>
            <a:r>
              <a:rPr lang="ru-RU" sz="2400" dirty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/</a:t>
            </a:r>
            <a:r>
              <a:rPr lang="ru-RU" sz="2400" dirty="0" err="1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webapp</a:t>
            </a:r>
            <a:r>
              <a:rPr lang="ru-RU" sz="2400" dirty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ru-RU" sz="2400" dirty="0" err="1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python</a:t>
            </a:r>
            <a:r>
              <a:rPr lang="ru-RU" sz="2400" dirty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 app.py. </a:t>
            </a:r>
            <a:endParaRPr lang="ru-RU" sz="2400" dirty="0" smtClean="0">
              <a:solidFill>
                <a:schemeClr val="bg2">
                  <a:lumMod val="50000"/>
                </a:schemeClr>
              </a:solidFill>
              <a:latin typeface="Times New Roman" pitchFamily="18" charset="0"/>
              <a:ea typeface="Times New Roman" panose="02020603050405020304" pitchFamily="18" charset="0"/>
              <a:cs typeface="Times New Roman" pitchFamily="18" charset="0"/>
            </a:endParaRPr>
          </a:p>
          <a:p>
            <a:pPr lvl="0">
              <a:lnSpc>
                <a:spcPct val="150000"/>
              </a:lnSpc>
              <a:tabLst>
                <a:tab pos="457200" algn="l"/>
              </a:tabLst>
            </a:pPr>
            <a:r>
              <a:rPr lang="ru-RU" sz="2400" dirty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 --</a:t>
            </a:r>
            <a:r>
              <a:rPr lang="ru-RU" sz="2400" dirty="0" err="1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link</a:t>
            </a:r>
            <a:r>
              <a:rPr lang="ru-RU" sz="2400" dirty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ru-RU" sz="2400" dirty="0" err="1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name:alias</a:t>
            </a:r>
            <a:r>
              <a:rPr lang="ru-RU" sz="2400" dirty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. </a:t>
            </a:r>
            <a:endParaRPr lang="en-US" sz="2400" dirty="0" smtClean="0">
              <a:solidFill>
                <a:schemeClr val="bg2">
                  <a:lumMod val="50000"/>
                </a:schemeClr>
              </a:solidFill>
              <a:latin typeface="Times New Roman" pitchFamily="18" charset="0"/>
              <a:ea typeface="Times New Roman" panose="02020603050405020304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86316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82870" y="1252708"/>
            <a:ext cx="7818119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>
              <a:lnSpc>
                <a:spcPct val="150000"/>
              </a:lnSpc>
            </a:pPr>
            <a:r>
              <a:rPr lang="ru-RU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dirty="0">
              <a:solidFill>
                <a:schemeClr val="tx1">
                  <a:lumMod val="95000"/>
                </a:schemeClr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00430" indent="450215" latinLnBrk="1">
              <a:lnSpc>
                <a:spcPct val="15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ln w="0"/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DB_NAME=/web/</a:t>
            </a:r>
            <a:r>
              <a:rPr lang="en-US" dirty="0" err="1">
                <a:ln w="0"/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endParaRPr lang="ru-RU" dirty="0">
              <a:ln w="0"/>
              <a:solidFill>
                <a:schemeClr val="bg1">
                  <a:lumMod val="95000"/>
                  <a:lumOff val="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00430" indent="450215" latinLnBrk="1">
              <a:lnSpc>
                <a:spcPct val="15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ln w="0"/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DB_PORT=tcp://172.17.0.5:5432</a:t>
            </a:r>
            <a:endParaRPr lang="ru-RU" dirty="0">
              <a:ln w="0"/>
              <a:solidFill>
                <a:schemeClr val="bg1">
                  <a:lumMod val="95000"/>
                  <a:lumOff val="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00430" indent="450215" latinLnBrk="1">
              <a:lnSpc>
                <a:spcPct val="15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ln w="0"/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DB_PORT_5432_TCP=tcp://172.17.0.5:5432</a:t>
            </a:r>
            <a:endParaRPr lang="ru-RU" dirty="0">
              <a:ln w="0"/>
              <a:solidFill>
                <a:schemeClr val="bg1">
                  <a:lumMod val="95000"/>
                  <a:lumOff val="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00430" indent="450215" latinLnBrk="1">
              <a:lnSpc>
                <a:spcPct val="15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ln w="0"/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DB_PORT_5432_TCP_PROTO=</a:t>
            </a:r>
            <a:r>
              <a:rPr lang="en-US" dirty="0" err="1">
                <a:ln w="0"/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tcp</a:t>
            </a:r>
            <a:endParaRPr lang="ru-RU" dirty="0">
              <a:ln w="0"/>
              <a:solidFill>
                <a:schemeClr val="bg1">
                  <a:lumMod val="95000"/>
                  <a:lumOff val="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00430" indent="450215" latinLnBrk="1">
              <a:lnSpc>
                <a:spcPct val="15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ln w="0"/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DB_PORT_5432_TCP_PORT=5432</a:t>
            </a:r>
            <a:endParaRPr lang="ru-RU" dirty="0">
              <a:ln w="0"/>
              <a:solidFill>
                <a:schemeClr val="bg1">
                  <a:lumMod val="95000"/>
                  <a:lumOff val="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00430" indent="450215" latinLnBrk="1">
              <a:lnSpc>
                <a:spcPct val="15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ln w="0"/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DB_PORT_5432_TCP_ADDR=172.17.0.5</a:t>
            </a:r>
            <a:endParaRPr lang="ru-RU" dirty="0">
              <a:ln w="0"/>
              <a:solidFill>
                <a:schemeClr val="bg1">
                  <a:lumMod val="95000"/>
                  <a:lumOff val="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35608" y="603504"/>
            <a:ext cx="65671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n w="0"/>
                <a:solidFill>
                  <a:srgbClr val="002060"/>
                </a:solidFill>
                <a:effectLst>
                  <a:reflection blurRad="6350" stA="53000" endA="300" endPos="35500" dir="5400000" sy="-90000" algn="bl" rotWithShape="0"/>
                </a:effectLst>
              </a:rPr>
              <a:t>(</a:t>
            </a:r>
            <a:r>
              <a:rPr lang="ru-RU" sz="2800" dirty="0" smtClean="0">
                <a:ln w="0"/>
                <a:solidFill>
                  <a:srgbClr val="002060"/>
                </a:solidFill>
                <a:effectLst>
                  <a:reflection blurRad="6350" stA="53000" endA="300" endPos="35500" dir="5400000" sy="-90000" algn="bl" rotWithShape="0"/>
                </a:effectLst>
              </a:rPr>
              <a:t>ЗАГЛЯНЕМ В ПЕРЕМЕННЫЕ ОКРУЖЕНИЯ)</a:t>
            </a:r>
            <a:endParaRPr lang="ru-RU" sz="2800" dirty="0">
              <a:ln w="0"/>
              <a:solidFill>
                <a:srgbClr val="002060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723364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2044" y="324686"/>
            <a:ext cx="89245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dirty="0">
                <a:ln w="0"/>
                <a:solidFill>
                  <a:srgbClr val="002060"/>
                </a:solidFill>
                <a:effectLst>
                  <a:reflection blurRad="6350" stA="53000" endA="300" endPos="35500" dir="5400000" sy="-90000" algn="bl" rotWithShape="0"/>
                </a:effectLst>
              </a:rPr>
              <a:t>Управление </a:t>
            </a:r>
            <a:r>
              <a:rPr lang="en-US" sz="3600" dirty="0" err="1">
                <a:ln w="0"/>
                <a:solidFill>
                  <a:srgbClr val="002060"/>
                </a:solidFill>
                <a:effectLst>
                  <a:reflection blurRad="6350" stA="53000" endA="300" endPos="35500" dir="5400000" sy="-90000" algn="bl" rotWithShape="0"/>
                </a:effectLst>
              </a:rPr>
              <a:t>Docker</a:t>
            </a:r>
            <a:r>
              <a:rPr lang="en-US" sz="3600" dirty="0">
                <a:ln w="0"/>
                <a:solidFill>
                  <a:srgbClr val="002060"/>
                </a:solidFill>
                <a:effectLst>
                  <a:reflection blurRad="6350" stA="53000" endA="300" endPos="35500" dir="5400000" sy="-90000" algn="bl" rotWithShape="0"/>
                </a:effectLst>
              </a:rPr>
              <a:t>-</a:t>
            </a:r>
            <a:r>
              <a:rPr lang="ru-RU" sz="3600" dirty="0" smtClean="0">
                <a:ln w="0"/>
                <a:solidFill>
                  <a:srgbClr val="002060"/>
                </a:solidFill>
                <a:effectLst>
                  <a:reflection blurRad="6350" stA="53000" endA="300" endPos="35500" dir="5400000" sy="-90000" algn="bl" rotWithShape="0"/>
                </a:effectLst>
              </a:rPr>
              <a:t>контейнерами</a:t>
            </a:r>
            <a:br>
              <a:rPr lang="ru-RU" sz="3600" dirty="0" smtClean="0">
                <a:ln w="0"/>
                <a:solidFill>
                  <a:srgbClr val="002060"/>
                </a:solidFill>
                <a:effectLst>
                  <a:reflection blurRad="6350" stA="53000" endA="300" endPos="35500" dir="5400000" sy="-90000" algn="bl" rotWithShape="0"/>
                </a:effectLst>
              </a:rPr>
            </a:br>
            <a:r>
              <a:rPr lang="ru-RU" sz="3600" dirty="0" smtClean="0">
                <a:ln w="0"/>
                <a:solidFill>
                  <a:srgbClr val="002060"/>
                </a:solidFill>
                <a:effectLst>
                  <a:reflection blurRad="6350" stA="53000" endA="300" endPos="35500" dir="5400000" sy="-90000" algn="bl" rotWithShape="0"/>
                </a:effectLst>
              </a:rPr>
              <a:t>не в </a:t>
            </a:r>
            <a:r>
              <a:rPr lang="en-US" sz="3600" dirty="0" smtClean="0">
                <a:ln w="0"/>
                <a:solidFill>
                  <a:srgbClr val="002060"/>
                </a:solidFill>
                <a:effectLst>
                  <a:reflection blurRad="6350" stA="53000" endA="300" endPos="35500" dir="5400000" sy="-90000" algn="bl" rotWithShape="0"/>
                </a:effectLst>
              </a:rPr>
              <a:t>LXC</a:t>
            </a:r>
            <a:endParaRPr lang="ru-RU" sz="3600" dirty="0">
              <a:ln w="0"/>
              <a:solidFill>
                <a:srgbClr val="002060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2413464"/>
              </p:ext>
            </p:extLst>
          </p:nvPr>
        </p:nvGraphicFramePr>
        <p:xfrm>
          <a:off x="329718" y="1651628"/>
          <a:ext cx="8626956" cy="4648588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43134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34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56319">
                <a:tc>
                  <a:txBody>
                    <a:bodyPr/>
                    <a:lstStyle/>
                    <a:p>
                      <a:r>
                        <a:rPr lang="ru-RU" b="1" cap="none" spc="50" dirty="0">
                          <a:ln w="0"/>
                          <a:solidFill>
                            <a:schemeClr val="bg2"/>
                          </a:solidFill>
                          <a:effectLst>
                            <a:innerShdw blurRad="63500" dist="50800" dir="13500000">
                              <a:srgbClr val="000000">
                                <a:alpha val="50000"/>
                              </a:srgbClr>
                            </a:innerShdw>
                          </a:effectLst>
                        </a:rPr>
                        <a:t>Вывести список всех запущенных контейнеров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cap="none" spc="50" dirty="0" err="1" smtClean="0">
                          <a:ln w="0"/>
                          <a:solidFill>
                            <a:schemeClr val="bg2"/>
                          </a:solidFill>
                          <a:effectLst>
                            <a:innerShdw blurRad="63500" dist="50800" dir="13500000">
                              <a:srgbClr val="000000">
                                <a:alpha val="50000"/>
                              </a:srgbClr>
                            </a:innerShdw>
                          </a:effectLst>
                        </a:rPr>
                        <a:t>docker</a:t>
                      </a:r>
                      <a:r>
                        <a:rPr lang="en-US" b="1" cap="none" spc="50" dirty="0" smtClean="0">
                          <a:ln w="0"/>
                          <a:solidFill>
                            <a:schemeClr val="bg2"/>
                          </a:solidFill>
                          <a:effectLst>
                            <a:innerShdw blurRad="63500" dist="50800" dir="13500000">
                              <a:srgbClr val="000000">
                                <a:alpha val="50000"/>
                              </a:srgbClr>
                            </a:innerShdw>
                          </a:effectLst>
                        </a:rPr>
                        <a:t> </a:t>
                      </a:r>
                      <a:r>
                        <a:rPr lang="en-US" b="1" cap="none" spc="50" dirty="0" err="1" smtClean="0">
                          <a:ln w="0"/>
                          <a:solidFill>
                            <a:schemeClr val="bg2"/>
                          </a:solidFill>
                          <a:effectLst>
                            <a:innerShdw blurRad="63500" dist="50800" dir="13500000">
                              <a:srgbClr val="000000">
                                <a:alpha val="50000"/>
                              </a:srgbClr>
                            </a:innerShdw>
                          </a:effectLst>
                        </a:rPr>
                        <a:t>ps</a:t>
                      </a:r>
                      <a:endParaRPr lang="en-US" b="1" cap="none" spc="50" dirty="0">
                        <a:ln w="0"/>
                        <a:solidFill>
                          <a:schemeClr val="bg2"/>
                        </a:solidFill>
                        <a:effectLst>
                          <a:innerShdw blurRad="63500" dist="50800" dir="13500000">
                            <a:srgbClr val="000000">
                              <a:alpha val="50000"/>
                            </a:srgbClr>
                          </a:innerShdw>
                        </a:effectLs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9325">
                <a:tc>
                  <a:txBody>
                    <a:bodyPr/>
                    <a:lstStyle/>
                    <a:p>
                      <a:r>
                        <a:rPr lang="ru-RU" b="1" cap="none" spc="50">
                          <a:ln w="0"/>
                          <a:solidFill>
                            <a:schemeClr val="bg2"/>
                          </a:solidFill>
                          <a:effectLst>
                            <a:innerShdw blurRad="63500" dist="50800" dir="13500000">
                              <a:srgbClr val="000000">
                                <a:alpha val="50000"/>
                              </a:srgbClr>
                            </a:innerShdw>
                          </a:effectLst>
                        </a:rPr>
                        <a:t>Вывести список всех контейнеров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cap="none" spc="50" dirty="0" err="1" smtClean="0">
                          <a:ln w="0"/>
                          <a:solidFill>
                            <a:schemeClr val="bg2"/>
                          </a:solidFill>
                          <a:effectLst>
                            <a:innerShdw blurRad="63500" dist="50800" dir="13500000">
                              <a:srgbClr val="000000">
                                <a:alpha val="50000"/>
                              </a:srgbClr>
                            </a:innerShdw>
                          </a:effectLst>
                        </a:rPr>
                        <a:t>docker</a:t>
                      </a:r>
                      <a:r>
                        <a:rPr lang="en-US" b="1" cap="none" spc="50" dirty="0" smtClean="0">
                          <a:ln w="0"/>
                          <a:solidFill>
                            <a:schemeClr val="bg2"/>
                          </a:solidFill>
                          <a:effectLst>
                            <a:innerShdw blurRad="63500" dist="50800" dir="13500000">
                              <a:srgbClr val="000000">
                                <a:alpha val="50000"/>
                              </a:srgbClr>
                            </a:innerShdw>
                          </a:effectLst>
                        </a:rPr>
                        <a:t> </a:t>
                      </a:r>
                      <a:r>
                        <a:rPr lang="en-US" b="1" cap="none" spc="50" dirty="0" err="1" smtClean="0">
                          <a:ln w="0"/>
                          <a:solidFill>
                            <a:schemeClr val="bg2"/>
                          </a:solidFill>
                          <a:effectLst>
                            <a:innerShdw blurRad="63500" dist="50800" dir="13500000">
                              <a:srgbClr val="000000">
                                <a:alpha val="50000"/>
                              </a:srgbClr>
                            </a:innerShdw>
                          </a:effectLst>
                        </a:rPr>
                        <a:t>ps</a:t>
                      </a:r>
                      <a:r>
                        <a:rPr lang="en-US" b="1" cap="none" spc="50" dirty="0" smtClean="0">
                          <a:ln w="0"/>
                          <a:solidFill>
                            <a:schemeClr val="bg2"/>
                          </a:solidFill>
                          <a:effectLst>
                            <a:innerShdw blurRad="63500" dist="50800" dir="13500000">
                              <a:srgbClr val="000000">
                                <a:alpha val="50000"/>
                              </a:srgbClr>
                            </a:innerShdw>
                          </a:effectLst>
                        </a:rPr>
                        <a:t> --all</a:t>
                      </a:r>
                      <a:endParaRPr lang="en-US" b="1" cap="none" spc="50" dirty="0">
                        <a:ln w="0"/>
                        <a:solidFill>
                          <a:schemeClr val="bg2"/>
                        </a:solidFill>
                        <a:effectLst>
                          <a:innerShdw blurRad="63500" dist="50800" dir="13500000">
                            <a:srgbClr val="000000">
                              <a:alpha val="50000"/>
                            </a:srgbClr>
                          </a:innerShdw>
                        </a:effectLs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9325">
                <a:tc>
                  <a:txBody>
                    <a:bodyPr/>
                    <a:lstStyle/>
                    <a:p>
                      <a:r>
                        <a:rPr lang="ru-RU" b="1" cap="none" spc="50">
                          <a:ln w="0"/>
                          <a:solidFill>
                            <a:schemeClr val="bg2"/>
                          </a:solidFill>
                          <a:effectLst>
                            <a:innerShdw blurRad="63500" dist="50800" dir="13500000">
                              <a:srgbClr val="000000">
                                <a:alpha val="50000"/>
                              </a:srgbClr>
                            </a:innerShdw>
                          </a:effectLst>
                        </a:rPr>
                        <a:t>Запустить контейнер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cap="none" spc="50" dirty="0" err="1" smtClean="0">
                          <a:ln w="0"/>
                          <a:solidFill>
                            <a:schemeClr val="bg2"/>
                          </a:solidFill>
                          <a:effectLst>
                            <a:innerShdw blurRad="63500" dist="50800" dir="13500000">
                              <a:srgbClr val="000000">
                                <a:alpha val="50000"/>
                              </a:srgbClr>
                            </a:innerShdw>
                          </a:effectLst>
                        </a:rPr>
                        <a:t>docker</a:t>
                      </a:r>
                      <a:r>
                        <a:rPr lang="en-US" b="1" cap="none" spc="50" dirty="0" smtClean="0">
                          <a:ln w="0"/>
                          <a:solidFill>
                            <a:schemeClr val="bg2"/>
                          </a:solidFill>
                          <a:effectLst>
                            <a:innerShdw blurRad="63500" dist="50800" dir="13500000">
                              <a:srgbClr val="000000">
                                <a:alpha val="50000"/>
                              </a:srgbClr>
                            </a:innerShdw>
                          </a:effectLst>
                        </a:rPr>
                        <a:t> run CONTAINER_NAME</a:t>
                      </a:r>
                      <a:endParaRPr lang="en-US" b="1" cap="none" spc="50" dirty="0">
                        <a:ln w="0"/>
                        <a:solidFill>
                          <a:schemeClr val="bg2"/>
                        </a:solidFill>
                        <a:effectLst>
                          <a:innerShdw blurRad="63500" dist="50800" dir="13500000">
                            <a:srgbClr val="000000">
                              <a:alpha val="50000"/>
                            </a:srgbClr>
                          </a:innerShdw>
                        </a:effectLs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9325">
                <a:tc>
                  <a:txBody>
                    <a:bodyPr/>
                    <a:lstStyle/>
                    <a:p>
                      <a:r>
                        <a:rPr lang="ru-RU" b="1" cap="none" spc="50">
                          <a:ln w="0"/>
                          <a:solidFill>
                            <a:schemeClr val="bg2"/>
                          </a:solidFill>
                          <a:effectLst>
                            <a:innerShdw blurRad="63500" dist="50800" dir="13500000">
                              <a:srgbClr val="000000">
                                <a:alpha val="50000"/>
                              </a:srgbClr>
                            </a:innerShdw>
                          </a:effectLst>
                        </a:rPr>
                        <a:t>Выключить (остановить) контейнер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cap="none" spc="50" smtClean="0">
                          <a:ln w="0"/>
                          <a:solidFill>
                            <a:schemeClr val="bg2"/>
                          </a:solidFill>
                          <a:effectLst>
                            <a:innerShdw blurRad="63500" dist="50800" dir="13500000">
                              <a:srgbClr val="000000">
                                <a:alpha val="50000"/>
                              </a:srgbClr>
                            </a:innerShdw>
                          </a:effectLst>
                        </a:rPr>
                        <a:t>docker stop CONTAINER_NAME</a:t>
                      </a:r>
                      <a:endParaRPr lang="en-US" b="1" cap="none" spc="50">
                        <a:ln w="0"/>
                        <a:solidFill>
                          <a:schemeClr val="bg2"/>
                        </a:solidFill>
                        <a:effectLst>
                          <a:innerShdw blurRad="63500" dist="50800" dir="13500000">
                            <a:srgbClr val="000000">
                              <a:alpha val="50000"/>
                            </a:srgbClr>
                          </a:innerShdw>
                        </a:effectLs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56319">
                <a:tc>
                  <a:txBody>
                    <a:bodyPr/>
                    <a:lstStyle/>
                    <a:p>
                      <a:r>
                        <a:rPr lang="ru-RU" b="1" cap="none" spc="50">
                          <a:ln w="0"/>
                          <a:solidFill>
                            <a:schemeClr val="bg2"/>
                          </a:solidFill>
                          <a:effectLst>
                            <a:innerShdw blurRad="63500" dist="50800" dir="13500000">
                              <a:srgbClr val="000000">
                                <a:alpha val="50000"/>
                              </a:srgbClr>
                            </a:innerShdw>
                          </a:effectLst>
                        </a:rPr>
                        <a:t>Принудительно выключить контейнер (убить)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cap="none" spc="50" smtClean="0">
                          <a:ln w="0"/>
                          <a:solidFill>
                            <a:schemeClr val="bg2"/>
                          </a:solidFill>
                          <a:effectLst>
                            <a:innerShdw blurRad="63500" dist="50800" dir="13500000">
                              <a:srgbClr val="000000">
                                <a:alpha val="50000"/>
                              </a:srgbClr>
                            </a:innerShdw>
                          </a:effectLst>
                        </a:rPr>
                        <a:t>docker kill CONTAINER_NAME</a:t>
                      </a:r>
                      <a:endParaRPr lang="en-US" b="1" cap="none" spc="50">
                        <a:ln w="0"/>
                        <a:solidFill>
                          <a:schemeClr val="bg2"/>
                        </a:solidFill>
                        <a:effectLst>
                          <a:innerShdw blurRad="63500" dist="50800" dir="13500000">
                            <a:srgbClr val="000000">
                              <a:alpha val="50000"/>
                            </a:srgbClr>
                          </a:innerShdw>
                        </a:effectLs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9325">
                <a:tc>
                  <a:txBody>
                    <a:bodyPr/>
                    <a:lstStyle/>
                    <a:p>
                      <a:r>
                        <a:rPr lang="ru-RU" b="1" cap="none" spc="50">
                          <a:ln w="0"/>
                          <a:solidFill>
                            <a:schemeClr val="bg2"/>
                          </a:solidFill>
                          <a:effectLst>
                            <a:innerShdw blurRad="63500" dist="50800" dir="13500000">
                              <a:srgbClr val="000000">
                                <a:alpha val="50000"/>
                              </a:srgbClr>
                            </a:innerShdw>
                          </a:effectLst>
                        </a:rPr>
                        <a:t>Удалить контейнер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cap="none" spc="50" smtClean="0">
                          <a:ln w="0"/>
                          <a:solidFill>
                            <a:schemeClr val="bg2"/>
                          </a:solidFill>
                          <a:effectLst>
                            <a:innerShdw blurRad="63500" dist="50800" dir="13500000">
                              <a:srgbClr val="000000">
                                <a:alpha val="50000"/>
                              </a:srgbClr>
                            </a:innerShdw>
                          </a:effectLst>
                        </a:rPr>
                        <a:t>docker rm CONTAINER_NAME</a:t>
                      </a:r>
                      <a:endParaRPr lang="en-US" b="1" cap="none" spc="50">
                        <a:ln w="0"/>
                        <a:solidFill>
                          <a:schemeClr val="bg2"/>
                        </a:solidFill>
                        <a:effectLst>
                          <a:innerShdw blurRad="63500" dist="50800" dir="13500000">
                            <a:srgbClr val="000000">
                              <a:alpha val="50000"/>
                            </a:srgbClr>
                          </a:innerShdw>
                        </a:effectLs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9325">
                <a:tc>
                  <a:txBody>
                    <a:bodyPr/>
                    <a:lstStyle/>
                    <a:p>
                      <a:r>
                        <a:rPr lang="ru-RU" b="1" cap="none" spc="50">
                          <a:ln w="0"/>
                          <a:solidFill>
                            <a:schemeClr val="bg2"/>
                          </a:solidFill>
                          <a:effectLst>
                            <a:innerShdw blurRad="63500" dist="50800" dir="13500000">
                              <a:srgbClr val="000000">
                                <a:alpha val="50000"/>
                              </a:srgbClr>
                            </a:innerShdw>
                          </a:effectLst>
                        </a:rPr>
                        <a:t>Показать проброшенные порты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cap="none" spc="50" smtClean="0">
                          <a:ln w="0"/>
                          <a:solidFill>
                            <a:schemeClr val="bg2"/>
                          </a:solidFill>
                          <a:effectLst>
                            <a:innerShdw blurRad="63500" dist="50800" dir="13500000">
                              <a:srgbClr val="000000">
                                <a:alpha val="50000"/>
                              </a:srgbClr>
                            </a:innerShdw>
                          </a:effectLst>
                        </a:rPr>
                        <a:t>docker port CONTAINER_NAME</a:t>
                      </a:r>
                      <a:endParaRPr lang="en-US" b="1" cap="none" spc="50">
                        <a:ln w="0"/>
                        <a:solidFill>
                          <a:schemeClr val="bg2"/>
                        </a:solidFill>
                        <a:effectLst>
                          <a:innerShdw blurRad="63500" dist="50800" dir="13500000">
                            <a:srgbClr val="000000">
                              <a:alpha val="50000"/>
                            </a:srgbClr>
                          </a:innerShdw>
                        </a:effectLs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9325">
                <a:tc>
                  <a:txBody>
                    <a:bodyPr/>
                    <a:lstStyle/>
                    <a:p>
                      <a:r>
                        <a:rPr lang="ru-RU" b="1" cap="none" spc="50">
                          <a:ln w="0"/>
                          <a:solidFill>
                            <a:schemeClr val="bg2"/>
                          </a:solidFill>
                          <a:effectLst>
                            <a:innerShdw blurRad="63500" dist="50800" dir="13500000">
                              <a:srgbClr val="000000">
                                <a:alpha val="50000"/>
                              </a:srgbClr>
                            </a:innerShdw>
                          </a:effectLst>
                        </a:rPr>
                        <a:t>Показать информацию о контейнере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cap="none" spc="50" dirty="0" err="1" smtClean="0">
                          <a:ln w="0"/>
                          <a:solidFill>
                            <a:schemeClr val="bg2"/>
                          </a:solidFill>
                          <a:effectLst>
                            <a:innerShdw blurRad="63500" dist="50800" dir="13500000">
                              <a:srgbClr val="000000">
                                <a:alpha val="50000"/>
                              </a:srgbClr>
                            </a:innerShdw>
                          </a:effectLst>
                        </a:rPr>
                        <a:t>docker</a:t>
                      </a:r>
                      <a:r>
                        <a:rPr lang="en-US" b="1" cap="none" spc="50" dirty="0" smtClean="0">
                          <a:ln w="0"/>
                          <a:solidFill>
                            <a:schemeClr val="bg2"/>
                          </a:solidFill>
                          <a:effectLst>
                            <a:innerShdw blurRad="63500" dist="50800" dir="13500000">
                              <a:srgbClr val="000000">
                                <a:alpha val="50000"/>
                              </a:srgbClr>
                            </a:innerShdw>
                          </a:effectLst>
                        </a:rPr>
                        <a:t> inspect CONTAINER_NAME</a:t>
                      </a:r>
                      <a:endParaRPr lang="en-US" b="1" cap="none" spc="50" dirty="0">
                        <a:ln w="0"/>
                        <a:solidFill>
                          <a:schemeClr val="bg2"/>
                        </a:solidFill>
                        <a:effectLst>
                          <a:innerShdw blurRad="63500" dist="50800" dir="13500000">
                            <a:srgbClr val="000000">
                              <a:alpha val="50000"/>
                            </a:srgbClr>
                          </a:innerShdw>
                        </a:effectLs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8194" name="Picture 2" descr="https://sun9-18.userapi.com/c852120/v852120181/1dc37d/fbUmWAmgKXc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0078" y="0"/>
            <a:ext cx="653922" cy="1162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48643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 descr="https://sun9-50.userapi.com/c850224/v850224762/1e04b0/qfyUT0xS_R0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-177" b="10776"/>
          <a:stretch/>
        </p:blipFill>
        <p:spPr bwMode="auto">
          <a:xfrm>
            <a:off x="-202256" y="0"/>
            <a:ext cx="976030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1074872" y="605504"/>
            <a:ext cx="770749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СПАСИБО ЗА ВНИМАНИЕ</a:t>
            </a:r>
            <a:endParaRPr lang="ru-RU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11192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249141" y="275821"/>
            <a:ext cx="8105312" cy="8237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6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        </a:t>
            </a:r>
            <a:r>
              <a:rPr lang="ru-RU" sz="3600" dirty="0" smtClean="0">
                <a:ln w="0"/>
                <a:solidFill>
                  <a:srgbClr val="002060"/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ЧТО ТАКОЕ </a:t>
            </a:r>
            <a:r>
              <a:rPr lang="en-US" sz="3600" dirty="0" smtClean="0">
                <a:ln w="0"/>
                <a:solidFill>
                  <a:srgbClr val="002060"/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DOCKER?</a:t>
            </a:r>
            <a:endParaRPr lang="ru-RU" sz="3600" dirty="0">
              <a:ln w="0"/>
              <a:solidFill>
                <a:srgbClr val="002060"/>
              </a:solidFill>
              <a:effectLst>
                <a:reflection blurRad="6350" stA="53000" endA="300" endPos="35500" dir="5400000" sy="-90000" algn="bl" rotWithShape="0"/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55609" y="5748036"/>
            <a:ext cx="45572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 smtClean="0">
                <a:ln w="0"/>
                <a:solidFill>
                  <a:srgbClr val="002060"/>
                </a:solidFill>
                <a:effectLst>
                  <a:reflection blurRad="6350" stA="53000" endA="300" endPos="35500" dir="5400000" sy="-90000" algn="bl" rotWithShape="0"/>
                </a:effectLst>
              </a:rPr>
              <a:t>ДЛЯ ЧЕГО ОН НУЖЕН?</a:t>
            </a:r>
            <a:endParaRPr lang="ru-RU" sz="3600" dirty="0">
              <a:ln w="0"/>
              <a:solidFill>
                <a:srgbClr val="002060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2054" name="Picture 6" descr="https://media.proglib.io/wp-uploads/2017/07/ccac0653e0a78c28f735a7683d031d9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469" y="1099573"/>
            <a:ext cx="6093491" cy="464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6978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294854" y="7509334"/>
            <a:ext cx="4465009" cy="491665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3408998" y="499638"/>
            <a:ext cx="6593681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 smtClean="0">
                <a:ln w="0"/>
                <a:solidFill>
                  <a:srgbClr val="002060"/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itchFamily="18" charset="0"/>
                <a:cs typeface="Times New Roman" pitchFamily="18" charset="0"/>
              </a:rPr>
              <a:t>ОБРАЗЫ</a:t>
            </a:r>
            <a:endParaRPr lang="ru-RU" sz="3200" dirty="0"/>
          </a:p>
        </p:txBody>
      </p:sp>
      <p:pic>
        <p:nvPicPr>
          <p:cNvPr id="6146" name="Picture 2" descr="Картинки по запросу ОБРАЗ DOCK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3351" y="2092338"/>
            <a:ext cx="7249795" cy="2657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28473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851214" y="-953325"/>
            <a:ext cx="6593681" cy="2387600"/>
          </a:xfrm>
        </p:spPr>
        <p:txBody>
          <a:bodyPr/>
          <a:lstStyle/>
          <a:p>
            <a:r>
              <a:rPr lang="ru-RU" dirty="0" smtClean="0">
                <a:ln w="0"/>
                <a:solidFill>
                  <a:srgbClr val="002060"/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itchFamily="18" charset="0"/>
                <a:cs typeface="Times New Roman" pitchFamily="18" charset="0"/>
              </a:rPr>
              <a:t>РЕЕСТРЫ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695619" y="7817082"/>
            <a:ext cx="4045956" cy="705125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7170" name="Picture 2" descr="Картинки по запросу docker hub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4033" y="1655879"/>
            <a:ext cx="7130960" cy="2460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Картинки по запросу docker hub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451" y="3922776"/>
            <a:ext cx="7096125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82559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922" y="4070393"/>
            <a:ext cx="6099360" cy="19080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3098278" y="400550"/>
            <a:ext cx="304649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 smtClean="0">
                <a:ln w="0"/>
                <a:solidFill>
                  <a:srgbClr val="002060"/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itchFamily="18" charset="0"/>
                <a:cs typeface="Times New Roman" pitchFamily="18" charset="0"/>
              </a:rPr>
              <a:t>КОНТЕЙНЕРЫ</a:t>
            </a:r>
            <a:endParaRPr lang="ru-RU" sz="3200" dirty="0"/>
          </a:p>
        </p:txBody>
      </p:sp>
      <p:pic>
        <p:nvPicPr>
          <p:cNvPr id="3074" name="Picture 2" descr="Картинки по запросу docker представление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0743" y="1274614"/>
            <a:ext cx="6641719" cy="2334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47014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609344" y="0"/>
            <a:ext cx="7534656" cy="739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>
              <a:lnSpc>
                <a:spcPct val="150000"/>
              </a:lnSpc>
              <a:spcBef>
                <a:spcPts val="480"/>
              </a:spcBef>
              <a:spcAft>
                <a:spcPts val="600"/>
              </a:spcAft>
            </a:pPr>
            <a:r>
              <a:rPr lang="ru-RU" sz="3200" dirty="0" smtClean="0">
                <a:ln w="0"/>
                <a:solidFill>
                  <a:srgbClr val="002060"/>
                </a:solidFill>
                <a:effectLst>
                  <a:reflection blurRad="6350" stA="53000" endA="300" endPos="35500" dir="5400000" sy="-90000" algn="bl" rotWithShape="0"/>
                </a:effectLst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LXC</a:t>
            </a:r>
            <a:r>
              <a:rPr lang="ru-RU" sz="3200" dirty="0">
                <a:ln w="0"/>
                <a:solidFill>
                  <a:srgbClr val="002060"/>
                </a:solidFill>
                <a:effectLst>
                  <a:reflection blurRad="6350" stA="53000" endA="300" endPos="35500" dir="5400000" sy="-90000" algn="bl" rotWithShape="0"/>
                </a:effectLst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(</a:t>
            </a:r>
            <a:r>
              <a:rPr lang="ru-RU" sz="3200" dirty="0" err="1">
                <a:ln w="0"/>
                <a:solidFill>
                  <a:srgbClr val="002060"/>
                </a:solidFill>
                <a:effectLst>
                  <a:reflection blurRad="6350" stA="53000" endA="300" endPos="35500" dir="5400000" sy="-90000" algn="bl" rotWithShape="0"/>
                </a:effectLst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Linux</a:t>
            </a:r>
            <a:r>
              <a:rPr lang="ru-RU" sz="3200" dirty="0">
                <a:ln w="0"/>
                <a:solidFill>
                  <a:srgbClr val="002060"/>
                </a:solidFill>
                <a:effectLst>
                  <a:reflection blurRad="6350" stA="53000" endA="300" endPos="35500" dir="5400000" sy="-90000" algn="bl" rotWithShape="0"/>
                </a:effectLst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3200" dirty="0" err="1">
                <a:ln w="0"/>
                <a:solidFill>
                  <a:srgbClr val="002060"/>
                </a:solidFill>
                <a:effectLst>
                  <a:reflection blurRad="6350" stA="53000" endA="300" endPos="35500" dir="5400000" sy="-90000" algn="bl" rotWithShape="0"/>
                </a:effectLst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Containers</a:t>
            </a:r>
            <a:r>
              <a:rPr lang="ru-RU" sz="3200" dirty="0" smtClean="0">
                <a:ln w="0"/>
                <a:solidFill>
                  <a:srgbClr val="002060"/>
                </a:solidFill>
                <a:effectLst>
                  <a:reflection blurRad="6350" stA="53000" endA="300" endPos="35500" dir="5400000" sy="-90000" algn="bl" rotWithShape="0"/>
                </a:effectLst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sz="3200" dirty="0">
              <a:ln w="0"/>
              <a:solidFill>
                <a:srgbClr val="002060"/>
              </a:solidFill>
              <a:effectLst>
                <a:reflection blurRad="6350" stA="53000" endA="300" endPos="35500" dir="5400000" sy="-90000" algn="bl" rotWithShape="0"/>
              </a:effectLst>
              <a:latin typeface="Helvetica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9758" y="2601423"/>
            <a:ext cx="5816869" cy="309793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44771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614" y="2983538"/>
            <a:ext cx="7802308" cy="3507142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1498195" y="305882"/>
            <a:ext cx="684360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 err="1"/>
              <a:t>cgroups</a:t>
            </a:r>
            <a:r>
              <a:rPr lang="ru-RU" sz="2800" dirty="0"/>
              <a:t> (англ. </a:t>
            </a:r>
            <a:r>
              <a:rPr lang="ru-RU" sz="2800" i="1" dirty="0" err="1"/>
              <a:t>control</a:t>
            </a:r>
            <a:r>
              <a:rPr lang="ru-RU" sz="2800" i="1" dirty="0"/>
              <a:t> </a:t>
            </a:r>
            <a:r>
              <a:rPr lang="ru-RU" sz="2800" i="1" dirty="0" err="1"/>
              <a:t>group</a:t>
            </a:r>
            <a:r>
              <a:rPr lang="ru-RU" sz="2800" dirty="0"/>
              <a:t>) — механизм </a:t>
            </a:r>
            <a:r>
              <a:rPr lang="ru-RU" sz="2800" dirty="0" smtClean="0"/>
              <a:t>ядра </a:t>
            </a:r>
            <a:r>
              <a:rPr lang="en-US" sz="2800" dirty="0" smtClean="0"/>
              <a:t>Linux</a:t>
            </a:r>
            <a:r>
              <a:rPr lang="ru-RU" sz="2800" dirty="0" smtClean="0"/>
              <a:t>, </a:t>
            </a:r>
            <a:r>
              <a:rPr lang="ru-RU" sz="2800" dirty="0"/>
              <a:t>который ограничивает и изолирует вычислительные ресурсы (процессорные, сетевые, ресурсы памяти, ресурсы ввода-вывода) для групп процессов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983480" y="6400800"/>
            <a:ext cx="3532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Забудь про виртуальные машины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389229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900238" y="-925893"/>
            <a:ext cx="6593681" cy="2387600"/>
          </a:xfrm>
        </p:spPr>
        <p:txBody>
          <a:bodyPr/>
          <a:lstStyle/>
          <a:p>
            <a:r>
              <a:rPr lang="ru-RU" cap="none" dirty="0" smtClean="0">
                <a:ln w="0"/>
                <a:solidFill>
                  <a:srgbClr val="002060"/>
                </a:solidFill>
                <a:effectLst>
                  <a:reflection blurRad="6350" stA="53000" endA="300" endPos="35500" dir="5400000" sy="-90000" algn="bl" rotWithShape="0"/>
                </a:effectLst>
              </a:rPr>
              <a:t>Немного терминов </a:t>
            </a:r>
            <a:endParaRPr lang="ru-RU" cap="none" dirty="0">
              <a:ln w="0"/>
              <a:solidFill>
                <a:srgbClr val="002060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909382" y="1700086"/>
            <a:ext cx="7234618" cy="3603434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b="1" cap="none" dirty="0" err="1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Image</a:t>
            </a:r>
            <a:r>
              <a:rPr lang="ru-RU" b="1" cap="none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</a:t>
            </a:r>
            <a:r>
              <a:rPr lang="ru-RU" b="1" cap="none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(образ) </a:t>
            </a:r>
            <a:endParaRPr lang="ru-RU" b="1" cap="none" dirty="0" smtClean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b="1" cap="none" dirty="0" err="1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Container</a:t>
            </a:r>
            <a:r>
              <a:rPr lang="ru-RU" b="1" cap="none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</a:t>
            </a:r>
            <a:r>
              <a:rPr lang="ru-RU" b="1" cap="none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(контейнер</a:t>
            </a:r>
            <a:r>
              <a:rPr lang="ru-RU" b="1" cap="none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b="1" cap="none" dirty="0" err="1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Host</a:t>
            </a:r>
            <a:r>
              <a:rPr lang="ru-RU" b="1" cap="none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</a:t>
            </a:r>
            <a:r>
              <a:rPr lang="ru-RU" b="1" cap="none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(хост) </a:t>
            </a:r>
            <a:endParaRPr lang="ru-RU" b="1" cap="none" dirty="0" smtClean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b="1" cap="none" dirty="0" err="1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Volume</a:t>
            </a:r>
            <a:r>
              <a:rPr lang="ru-RU" b="1" cap="none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 </a:t>
            </a:r>
            <a:endParaRPr lang="ru-RU" b="1" cap="none" dirty="0" smtClean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b="1" cap="none" dirty="0" err="1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Dockerfile</a:t>
            </a:r>
            <a:r>
              <a:rPr lang="ru-RU" b="1" cap="none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 </a:t>
            </a:r>
            <a:endParaRPr lang="ru-RU" b="1" cap="none" dirty="0" smtClean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b="1" cap="none" dirty="0" err="1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Service</a:t>
            </a:r>
            <a:r>
              <a:rPr lang="ru-RU" b="1" cap="none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</a:t>
            </a:r>
            <a:r>
              <a:rPr lang="ru-RU" b="1" cap="none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(сервис) </a:t>
            </a:r>
            <a:endParaRPr lang="ru-RU" b="1" cap="none" dirty="0" smtClean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b="1" cap="none" dirty="0" err="1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Docker-compose</a:t>
            </a:r>
            <a:r>
              <a:rPr lang="ru-RU" b="1" cap="none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 (докер-</a:t>
            </a:r>
            <a:r>
              <a:rPr lang="ru-RU" b="1" cap="none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композ</a:t>
            </a:r>
            <a:r>
              <a:rPr lang="ru-RU" b="1" cap="none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, чаще </a:t>
            </a:r>
            <a:r>
              <a:rPr lang="ru-RU" b="1" cap="none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композер</a:t>
            </a:r>
            <a:r>
              <a:rPr lang="ru-RU" b="1" cap="none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, но не путать с </a:t>
            </a:r>
            <a:r>
              <a:rPr lang="ru-RU" b="1" cap="none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php</a:t>
            </a:r>
            <a:r>
              <a:rPr lang="ru-RU" b="1" cap="none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</a:t>
            </a:r>
            <a:r>
              <a:rPr lang="ru-RU" b="1" cap="none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composer</a:t>
            </a:r>
            <a:r>
              <a:rPr lang="ru-RU" b="1" cap="none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) </a:t>
            </a:r>
            <a:endParaRPr lang="ru-RU" b="1" cap="none" dirty="0" smtClean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b="1" cap="none" dirty="0" err="1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Build</a:t>
            </a:r>
            <a:r>
              <a:rPr lang="ru-RU" b="1" cap="none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</a:t>
            </a:r>
            <a:r>
              <a:rPr lang="ru-RU" b="1" cap="none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(</a:t>
            </a:r>
            <a:r>
              <a:rPr lang="ru-RU" b="1" cap="none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билд</a:t>
            </a:r>
            <a:r>
              <a:rPr lang="ru-RU" b="1" cap="none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, </a:t>
            </a:r>
            <a:r>
              <a:rPr lang="ru-RU" b="1" cap="none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билдить</a:t>
            </a:r>
            <a:r>
              <a:rPr lang="ru-RU" b="1" cap="none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) </a:t>
            </a:r>
            <a:endParaRPr lang="ru-RU" b="1" cap="none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515033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63985" y="343145"/>
            <a:ext cx="8780015" cy="5293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>
              <a:lnSpc>
                <a:spcPct val="150000"/>
              </a:lnSpc>
              <a:spcAft>
                <a:spcPts val="720"/>
              </a:spcAft>
            </a:pPr>
            <a:r>
              <a:rPr lang="ru-RU" sz="4000" dirty="0" smtClean="0">
                <a:ln w="0"/>
                <a:solidFill>
                  <a:srgbClr val="002060"/>
                </a:solidFill>
                <a:effectLst>
                  <a:reflection blurRad="6350" stA="53000" endA="300" endPos="35500" dir="5400000" sy="-90000" algn="bl" rotWithShape="0"/>
                </a:effectLs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Немного команд</a:t>
            </a:r>
            <a:endParaRPr lang="en-US" sz="4000" dirty="0">
              <a:ln w="0"/>
              <a:solidFill>
                <a:srgbClr val="002060"/>
              </a:solidFill>
              <a:effectLst>
                <a:reflection blurRad="6350" stA="53000" endA="300" endPos="35500" dir="5400000" sy="-90000" algn="bl" rotWithShape="0"/>
              </a:effectLst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0215">
              <a:spcAft>
                <a:spcPts val="720"/>
              </a:spcAft>
            </a:pPr>
            <a:r>
              <a:rPr lang="en-US" sz="2000" b="1" dirty="0" smtClean="0">
                <a:solidFill>
                  <a:srgbClr val="FF000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	</a:t>
            </a:r>
            <a:r>
              <a:rPr lang="en-US" sz="2000" b="1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     </a:t>
            </a:r>
            <a:r>
              <a:rPr lang="ru-RU" sz="2200" b="1" dirty="0" err="1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lxc</a:t>
            </a:r>
            <a:r>
              <a:rPr lang="ru-RU" sz="2200" b="1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-</a:t>
            </a:r>
            <a:r>
              <a:rPr lang="en-US" sz="2200" b="1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create</a:t>
            </a:r>
            <a:r>
              <a:rPr lang="en-US" sz="2200" dirty="0" smtClean="0">
                <a:solidFill>
                  <a:schemeClr val="tx1">
                    <a:lumMod val="95000"/>
                  </a:schemeClr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       </a:t>
            </a:r>
            <a:r>
              <a:rPr lang="ru-RU" sz="2200" dirty="0" smtClean="0">
                <a:solidFill>
                  <a:schemeClr val="tx1">
                    <a:lumMod val="95000"/>
                  </a:schemeClr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создать </a:t>
            </a:r>
            <a:r>
              <a:rPr lang="ru-RU" sz="2200" dirty="0">
                <a:solidFill>
                  <a:schemeClr val="tx1">
                    <a:lumMod val="95000"/>
                  </a:schemeClr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новый контейнер </a:t>
            </a:r>
            <a:r>
              <a:rPr lang="ru-RU" sz="2200" dirty="0" smtClean="0">
                <a:solidFill>
                  <a:schemeClr val="tx1">
                    <a:lumMod val="95000"/>
                  </a:schemeClr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LXC</a:t>
            </a:r>
            <a:endParaRPr lang="en-US" sz="2200" dirty="0" smtClean="0">
              <a:solidFill>
                <a:schemeClr val="tx1">
                  <a:lumMod val="95000"/>
                </a:schemeClr>
              </a:solidFill>
              <a:latin typeface="Times New Roman" pitchFamily="18" charset="0"/>
              <a:ea typeface="Times New Roman" panose="02020603050405020304" pitchFamily="18" charset="0"/>
              <a:cs typeface="Times New Roman" pitchFamily="18" charset="0"/>
            </a:endParaRPr>
          </a:p>
          <a:p>
            <a:pPr indent="450215">
              <a:lnSpc>
                <a:spcPct val="150000"/>
              </a:lnSpc>
              <a:spcAft>
                <a:spcPts val="720"/>
              </a:spcAft>
            </a:pPr>
            <a:r>
              <a:rPr lang="en-US" sz="2200" b="1" dirty="0">
                <a:solidFill>
                  <a:schemeClr val="tx1">
                    <a:lumMod val="95000"/>
                  </a:schemeClr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	</a:t>
            </a:r>
            <a:r>
              <a:rPr lang="en-US" sz="2200" b="1" dirty="0" smtClean="0">
                <a:solidFill>
                  <a:schemeClr val="tx1">
                    <a:lumMod val="95000"/>
                  </a:schemeClr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     </a:t>
            </a:r>
            <a:r>
              <a:rPr lang="ru-RU" sz="2200" b="1" dirty="0" err="1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lxc-start</a:t>
            </a:r>
            <a:r>
              <a:rPr lang="en-US" sz="2200" b="1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	        </a:t>
            </a:r>
            <a:r>
              <a:rPr lang="ru-RU" sz="2200" dirty="0" smtClean="0">
                <a:solidFill>
                  <a:schemeClr val="tx1">
                    <a:lumMod val="95000"/>
                  </a:schemeClr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запустить </a:t>
            </a:r>
            <a:r>
              <a:rPr lang="ru-RU" sz="2200" dirty="0">
                <a:solidFill>
                  <a:schemeClr val="tx1">
                    <a:lumMod val="95000"/>
                  </a:schemeClr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контейнер LXC</a:t>
            </a:r>
            <a:endParaRPr lang="ru-RU" sz="2200" dirty="0">
              <a:solidFill>
                <a:schemeClr val="tx1">
                  <a:lumMod val="95000"/>
                </a:schemeClr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04800" indent="450215">
              <a:lnSpc>
                <a:spcPct val="150000"/>
              </a:lnSpc>
              <a:spcAft>
                <a:spcPts val="120"/>
              </a:spcAft>
            </a:pPr>
            <a:r>
              <a:rPr lang="ru-RU" sz="2200" b="1" dirty="0" err="1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lxc-console</a:t>
            </a:r>
            <a:r>
              <a:rPr lang="en-US" sz="2200" b="1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     </a:t>
            </a:r>
            <a:r>
              <a:rPr lang="ru-RU" sz="2200" dirty="0" smtClean="0">
                <a:solidFill>
                  <a:schemeClr val="tx1">
                    <a:lumMod val="95000"/>
                  </a:schemeClr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подключиться </a:t>
            </a:r>
            <a:r>
              <a:rPr lang="ru-RU" sz="2200" dirty="0">
                <a:solidFill>
                  <a:schemeClr val="tx1">
                    <a:lumMod val="95000"/>
                  </a:schemeClr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к консоли указанного контейнера</a:t>
            </a:r>
            <a:endParaRPr lang="ru-RU" sz="2200" dirty="0">
              <a:solidFill>
                <a:schemeClr val="tx1">
                  <a:lumMod val="95000"/>
                </a:schemeClr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>
              <a:lnSpc>
                <a:spcPct val="150000"/>
              </a:lnSpc>
              <a:spcAft>
                <a:spcPts val="720"/>
              </a:spcAft>
            </a:pPr>
            <a:r>
              <a:rPr lang="en-US" sz="2200" b="1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    </a:t>
            </a:r>
            <a:r>
              <a:rPr lang="en-US" sz="2200" b="1" dirty="0" err="1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lxc</a:t>
            </a:r>
            <a:r>
              <a:rPr lang="en-US" sz="2200" b="1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-attach       </a:t>
            </a:r>
            <a:r>
              <a:rPr lang="ru-RU" sz="2200" dirty="0" smtClean="0">
                <a:solidFill>
                  <a:schemeClr val="tx1">
                    <a:lumMod val="95000"/>
                  </a:schemeClr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запустить </a:t>
            </a:r>
            <a:r>
              <a:rPr lang="ru-RU" sz="2200" dirty="0">
                <a:solidFill>
                  <a:schemeClr val="tx1">
                    <a:lumMod val="95000"/>
                  </a:schemeClr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указанную программу внутри </a:t>
            </a:r>
            <a:r>
              <a:rPr lang="en-US" sz="2200" dirty="0" smtClean="0">
                <a:solidFill>
                  <a:schemeClr val="tx1">
                    <a:lumMod val="95000"/>
                  </a:schemeClr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		  	    				        </a:t>
            </a:r>
            <a:r>
              <a:rPr lang="ru-RU" sz="2200" dirty="0" smtClean="0">
                <a:solidFill>
                  <a:schemeClr val="tx1">
                    <a:lumMod val="95000"/>
                  </a:schemeClr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контейнера</a:t>
            </a:r>
            <a:endParaRPr lang="ru-RU" sz="2200" dirty="0">
              <a:solidFill>
                <a:schemeClr val="tx1">
                  <a:lumMod val="95000"/>
                </a:schemeClr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04800" indent="450215">
              <a:lnSpc>
                <a:spcPct val="150000"/>
              </a:lnSpc>
              <a:spcAft>
                <a:spcPts val="120"/>
              </a:spcAft>
            </a:pPr>
            <a:r>
              <a:rPr lang="ru-RU" sz="2200" b="1" dirty="0" err="1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lxc-destroy</a:t>
            </a:r>
            <a:r>
              <a:rPr lang="ru-RU" sz="2200" b="1" dirty="0">
                <a:solidFill>
                  <a:srgbClr val="FF000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US" sz="2200" b="1" dirty="0" smtClean="0">
                <a:solidFill>
                  <a:srgbClr val="FF000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    </a:t>
            </a:r>
            <a:r>
              <a:rPr lang="ru-RU" sz="2200" dirty="0" smtClean="0">
                <a:solidFill>
                  <a:schemeClr val="tx1">
                    <a:lumMod val="95000"/>
                  </a:schemeClr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уничтожения </a:t>
            </a:r>
            <a:r>
              <a:rPr lang="ru-RU" sz="2200" dirty="0">
                <a:solidFill>
                  <a:schemeClr val="tx1">
                    <a:lumMod val="95000"/>
                  </a:schemeClr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контейнера</a:t>
            </a:r>
            <a:endParaRPr lang="ru-RU" sz="2200" dirty="0">
              <a:solidFill>
                <a:schemeClr val="tx1">
                  <a:lumMod val="95000"/>
                </a:schemeClr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04800" indent="450215">
              <a:lnSpc>
                <a:spcPct val="150000"/>
              </a:lnSpc>
              <a:spcAft>
                <a:spcPts val="120"/>
              </a:spcAft>
            </a:pPr>
            <a:r>
              <a:rPr lang="ru-RU" sz="2200" b="1" dirty="0" err="1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lxc-stop</a:t>
            </a:r>
            <a:r>
              <a:rPr lang="en-US" sz="2200" b="1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          </a:t>
            </a:r>
            <a:r>
              <a:rPr lang="ru-RU" sz="2200" dirty="0" smtClean="0">
                <a:solidFill>
                  <a:schemeClr val="tx1">
                    <a:lumMod val="95000"/>
                  </a:schemeClr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остановить </a:t>
            </a:r>
            <a:r>
              <a:rPr lang="ru-RU" sz="2200" dirty="0">
                <a:solidFill>
                  <a:schemeClr val="tx1">
                    <a:lumMod val="95000"/>
                  </a:schemeClr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процесс, работающий внутри </a:t>
            </a:r>
            <a:r>
              <a:rPr lang="en-US" sz="2200" dirty="0" smtClean="0">
                <a:solidFill>
                  <a:schemeClr val="tx1">
                    <a:lumMod val="95000"/>
                  </a:schemeClr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  	  						 </a:t>
            </a:r>
            <a:r>
              <a:rPr lang="ru-RU" sz="2200" dirty="0" smtClean="0">
                <a:solidFill>
                  <a:schemeClr val="tx1">
                    <a:lumMod val="95000"/>
                  </a:schemeClr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контейнера</a:t>
            </a:r>
            <a:endParaRPr lang="ru-RU" sz="2200" dirty="0">
              <a:solidFill>
                <a:schemeClr val="tx1">
                  <a:lumMod val="95000"/>
                </a:schemeClr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49243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Контур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Контур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онтур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TM04033919[[fn=Контур]]</Template>
  <TotalTime>571</TotalTime>
  <Words>112</Words>
  <Application>Microsoft Office PowerPoint</Application>
  <PresentationFormat>Экран (4:3)</PresentationFormat>
  <Paragraphs>63</Paragraphs>
  <Slides>14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2" baseType="lpstr">
      <vt:lpstr>Arial</vt:lpstr>
      <vt:lpstr>Calibri</vt:lpstr>
      <vt:lpstr>Courier New</vt:lpstr>
      <vt:lpstr>Helvetica</vt:lpstr>
      <vt:lpstr>Times New Roman</vt:lpstr>
      <vt:lpstr>Trebuchet MS</vt:lpstr>
      <vt:lpstr>Tw Cen MT</vt:lpstr>
      <vt:lpstr>Контур</vt:lpstr>
      <vt:lpstr>Контейнеры Docker</vt:lpstr>
      <vt:lpstr>Презентация PowerPoint</vt:lpstr>
      <vt:lpstr>ОБРАЗЫ</vt:lpstr>
      <vt:lpstr>РЕЕСТРЫ</vt:lpstr>
      <vt:lpstr>Презентация PowerPoint</vt:lpstr>
      <vt:lpstr>Презентация PowerPoint</vt:lpstr>
      <vt:lpstr>Презентация PowerPoint</vt:lpstr>
      <vt:lpstr>Немного терминов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111</dc:creator>
  <cp:lastModifiedBy>Анна Павловская</cp:lastModifiedBy>
  <cp:revision>71</cp:revision>
  <dcterms:created xsi:type="dcterms:W3CDTF">2017-09-25T03:52:00Z</dcterms:created>
  <dcterms:modified xsi:type="dcterms:W3CDTF">2019-11-14T21:22:28Z</dcterms:modified>
</cp:coreProperties>
</file>