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314" r:id="rId10"/>
    <p:sldId id="269" r:id="rId11"/>
    <p:sldId id="271" r:id="rId12"/>
    <p:sldId id="270" r:id="rId13"/>
    <p:sldId id="315" r:id="rId14"/>
    <p:sldId id="273" r:id="rId15"/>
    <p:sldId id="272" r:id="rId16"/>
    <p:sldId id="275" r:id="rId17"/>
    <p:sldId id="277" r:id="rId18"/>
    <p:sldId id="278" r:id="rId19"/>
    <p:sldId id="316" r:id="rId20"/>
    <p:sldId id="279" r:id="rId21"/>
    <p:sldId id="317" r:id="rId22"/>
    <p:sldId id="274" r:id="rId23"/>
    <p:sldId id="318" r:id="rId24"/>
    <p:sldId id="281" r:id="rId25"/>
    <p:sldId id="283" r:id="rId26"/>
    <p:sldId id="284" r:id="rId27"/>
    <p:sldId id="286" r:id="rId28"/>
    <p:sldId id="282" r:id="rId29"/>
    <p:sldId id="311" r:id="rId30"/>
    <p:sldId id="285" r:id="rId31"/>
    <p:sldId id="312" r:id="rId32"/>
    <p:sldId id="287" r:id="rId33"/>
    <p:sldId id="296" r:id="rId34"/>
    <p:sldId id="289" r:id="rId35"/>
    <p:sldId id="288" r:id="rId36"/>
    <p:sldId id="297" r:id="rId37"/>
    <p:sldId id="298" r:id="rId38"/>
    <p:sldId id="292" r:id="rId39"/>
    <p:sldId id="299" r:id="rId40"/>
    <p:sldId id="293" r:id="rId41"/>
    <p:sldId id="294" r:id="rId42"/>
    <p:sldId id="295" r:id="rId43"/>
    <p:sldId id="290" r:id="rId44"/>
    <p:sldId id="300" r:id="rId45"/>
    <p:sldId id="313" r:id="rId46"/>
    <p:sldId id="307" r:id="rId47"/>
    <p:sldId id="319" r:id="rId48"/>
    <p:sldId id="320" r:id="rId49"/>
    <p:sldId id="301" r:id="rId50"/>
    <p:sldId id="303" r:id="rId51"/>
    <p:sldId id="302" r:id="rId52"/>
    <p:sldId id="321" r:id="rId53"/>
    <p:sldId id="304" r:id="rId54"/>
    <p:sldId id="306" r:id="rId55"/>
    <p:sldId id="325" r:id="rId56"/>
    <p:sldId id="324" r:id="rId57"/>
    <p:sldId id="323" r:id="rId58"/>
    <p:sldId id="305" r:id="rId59"/>
    <p:sldId id="322" r:id="rId60"/>
    <p:sldId id="308" r:id="rId61"/>
    <p:sldId id="309" r:id="rId62"/>
    <p:sldId id="310" r:id="rId63"/>
    <p:sldId id="259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889A-133A-4942-BD5E-28D2A38946C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4A8B-1ED6-42AA-AE50-E2B19C7F9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EDF9D-8620-47D6-B467-1233887C7F8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2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C549-A983-4F10-8A26-8A88EB47373C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2B08-4C8B-44B4-93E7-064074D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90.cgi" TargetMode="External"/><Relationship Id="rId2" Type="http://schemas.openxmlformats.org/officeDocument/2006/relationships/hyperlink" Target="https://www.oracle.com/webfolder/s/digest/8u112checksum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2513" y="2660697"/>
            <a:ext cx="644939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安全之加密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与解密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频度分析法破解凯撒加密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3000" dirty="0"/>
          </a:p>
          <a:p>
            <a:endParaRPr lang="en-US" altLang="zh-CN" sz="3000" dirty="0"/>
          </a:p>
          <a:p>
            <a:r>
              <a:rPr lang="zh-CN" altLang="en-US" sz="3000" dirty="0"/>
              <a:t>英文中字母</a:t>
            </a:r>
            <a:r>
              <a:rPr lang="en-US" altLang="zh-CN" sz="3000" dirty="0">
                <a:solidFill>
                  <a:srgbClr val="FF0000"/>
                </a:solidFill>
              </a:rPr>
              <a:t>e</a:t>
            </a:r>
            <a:r>
              <a:rPr lang="zh-CN" altLang="en-US" sz="3000" dirty="0"/>
              <a:t>出现的频率最高</a:t>
            </a:r>
          </a:p>
        </p:txBody>
      </p:sp>
    </p:spTree>
    <p:extLst>
      <p:ext uri="{BB962C8B-B14F-4D97-AF65-F5344CB8AC3E}">
        <p14:creationId xmlns:p14="http://schemas.microsoft.com/office/powerpoint/2010/main" val="161285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5269F2-3DF3-4B72-8C21-7EED9CC5A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05127"/>
            <a:ext cx="8229600" cy="52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9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/>
              <a:t>Byte</a:t>
            </a:r>
            <a:r>
              <a:rPr lang="zh-CN" altLang="en-US" dirty="0"/>
              <a:t>和</a:t>
            </a:r>
            <a:r>
              <a:rPr lang="en-US" altLang="zh-CN" dirty="0"/>
              <a:t>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Byte</a:t>
            </a:r>
            <a:r>
              <a:rPr lang="zh-CN" altLang="en-US" sz="2800" dirty="0"/>
              <a:t>：字节，数据存储单位。</a:t>
            </a:r>
          </a:p>
          <a:p>
            <a:endParaRPr lang="zh-CN" altLang="en-US" sz="2800" dirty="0"/>
          </a:p>
          <a:p>
            <a:r>
              <a:rPr lang="en-US" altLang="zh-CN" sz="2800" dirty="0"/>
              <a:t>bit</a:t>
            </a:r>
            <a:r>
              <a:rPr lang="zh-CN" altLang="en-US" sz="2800" dirty="0"/>
              <a:t>：比特，又名位。一个位要么</a:t>
            </a:r>
            <a:r>
              <a:rPr lang="en-US" altLang="zh-CN" sz="2800" dirty="0"/>
              <a:t>0</a:t>
            </a:r>
            <a:r>
              <a:rPr lang="zh-CN" altLang="en-US" sz="2800" dirty="0"/>
              <a:t>，要么</a:t>
            </a:r>
            <a:r>
              <a:rPr lang="en-US" altLang="zh-CN" sz="2800" dirty="0"/>
              <a:t>1</a:t>
            </a:r>
            <a:r>
              <a:rPr lang="zh-CN" altLang="en-US" sz="2800" dirty="0"/>
              <a:t>，数据传输的单位。</a:t>
            </a:r>
          </a:p>
          <a:p>
            <a:endParaRPr lang="zh-CN" altLang="en-US" sz="2800" dirty="0"/>
          </a:p>
          <a:p>
            <a:r>
              <a:rPr lang="zh-CN" altLang="en-US" sz="2800" dirty="0"/>
              <a:t>一个字节占</a:t>
            </a:r>
            <a:r>
              <a:rPr lang="en-US" altLang="zh-CN" sz="2800" dirty="0"/>
              <a:t>8</a:t>
            </a:r>
            <a:r>
              <a:rPr lang="zh-CN" altLang="en-US" sz="2800" dirty="0"/>
              <a:t>位。</a:t>
            </a:r>
          </a:p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073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/>
              <a:t>Byte</a:t>
            </a:r>
            <a:r>
              <a:rPr lang="zh-CN" altLang="en-US" dirty="0"/>
              <a:t>和</a:t>
            </a:r>
            <a:r>
              <a:rPr lang="en-US" altLang="zh-CN" dirty="0"/>
              <a:t>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‘A’</a:t>
            </a:r>
            <a:r>
              <a:rPr lang="zh-CN" altLang="en-US" sz="2800" dirty="0"/>
              <a:t>对应</a:t>
            </a:r>
            <a:r>
              <a:rPr lang="en-US" altLang="zh-CN" sz="2800" dirty="0"/>
              <a:t>ascii</a:t>
            </a:r>
            <a:r>
              <a:rPr lang="zh-CN" altLang="en-US" sz="2800" dirty="0"/>
              <a:t>编码：</a:t>
            </a:r>
            <a:r>
              <a:rPr lang="en-US" altLang="zh-CN" sz="2800" dirty="0"/>
              <a:t>65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65</a:t>
            </a:r>
            <a:r>
              <a:rPr lang="zh-CN" altLang="en-US" sz="2800" dirty="0"/>
              <a:t>转成二进制：</a:t>
            </a:r>
            <a:r>
              <a:rPr lang="en-US" altLang="zh-CN" sz="2800" dirty="0"/>
              <a:t>01000001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字符一个字节（</a:t>
            </a:r>
            <a:r>
              <a:rPr lang="en-US" altLang="zh-CN" sz="2800" dirty="0"/>
              <a:t>Byte</a:t>
            </a:r>
            <a:r>
              <a:rPr lang="zh-CN" altLang="en-US" sz="2800" dirty="0"/>
              <a:t>），占</a:t>
            </a:r>
            <a:r>
              <a:rPr lang="en-US" altLang="zh-CN" sz="2800"/>
              <a:t>8</a:t>
            </a:r>
            <a:r>
              <a:rPr lang="zh-CN" altLang="en-US" sz="2800"/>
              <a:t>位</a:t>
            </a:r>
            <a:r>
              <a:rPr lang="zh-CN" altLang="en-US" sz="2800" dirty="0"/>
              <a:t>（</a:t>
            </a:r>
            <a:r>
              <a:rPr lang="en-US" altLang="zh-CN" sz="2800" dirty="0"/>
              <a:t>bit</a:t>
            </a:r>
            <a:r>
              <a:rPr lang="zh-CN" altLang="en-US" sz="2800" dirty="0"/>
              <a:t>）</a:t>
            </a:r>
          </a:p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5941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常见对称加密算法介绍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DES</a:t>
            </a:r>
            <a:r>
              <a:rPr lang="zh-CN" altLang="en-US" sz="2800" dirty="0"/>
              <a:t>：</a:t>
            </a:r>
            <a:r>
              <a:rPr lang="en-US" altLang="zh-CN" sz="2800" dirty="0"/>
              <a:t>Data Encryption Standard</a:t>
            </a:r>
            <a:r>
              <a:rPr lang="zh-CN" altLang="en-US" sz="2800" dirty="0"/>
              <a:t>，数据加密标准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AES</a:t>
            </a:r>
            <a:r>
              <a:rPr lang="zh-CN" altLang="en-US" sz="2800" dirty="0"/>
              <a:t>：</a:t>
            </a:r>
            <a:r>
              <a:rPr lang="en-US" altLang="zh-CN" sz="2800" dirty="0"/>
              <a:t>Advanced Encryption Standard</a:t>
            </a:r>
            <a:r>
              <a:rPr lang="zh-CN" altLang="en-US" sz="2800" dirty="0"/>
              <a:t>，高级加密标准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16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对称加密特点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加密速度快，可以加密大文件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对称可逆，秘钥暴露文件就泄漏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加密后编码表找不到对应字符，乱码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结合</a:t>
            </a:r>
            <a:r>
              <a:rPr lang="en-US" altLang="zh-CN" sz="2800" dirty="0" err="1"/>
              <a:t>Base64</a:t>
            </a:r>
            <a:r>
              <a:rPr lang="zh-CN" altLang="en-US" sz="2800" dirty="0"/>
              <a:t>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BDC916-7513-4522-B133-880C70EF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5024315"/>
            <a:ext cx="3394720" cy="13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加密和解密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DES</a:t>
            </a:r>
            <a:r>
              <a:rPr lang="zh-CN" altLang="en-US" sz="2800" dirty="0"/>
              <a:t>：</a:t>
            </a:r>
            <a:r>
              <a:rPr lang="en-US" altLang="zh-CN" sz="2800" dirty="0"/>
              <a:t>Data Encryption Standard</a:t>
            </a:r>
          </a:p>
          <a:p>
            <a:endParaRPr lang="en-US" altLang="zh-CN" sz="2800" dirty="0"/>
          </a:p>
          <a:p>
            <a:r>
              <a:rPr lang="zh-CN" altLang="en-US" sz="2800" dirty="0"/>
              <a:t>看</a:t>
            </a:r>
            <a:r>
              <a:rPr lang="en-US" altLang="zh-CN" sz="2800" dirty="0" err="1"/>
              <a:t>api</a:t>
            </a:r>
            <a:r>
              <a:rPr lang="zh-CN" altLang="en-US" sz="2800" dirty="0"/>
              <a:t>文档封装加密算法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加密算法核心类</a:t>
            </a:r>
            <a:r>
              <a:rPr lang="en-US" altLang="zh-CN" sz="2800" dirty="0"/>
              <a:t>Cipher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893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创建</a:t>
            </a:r>
            <a:r>
              <a:rPr lang="en-US" altLang="zh-CN" sz="2800" dirty="0"/>
              <a:t>Cipher</a:t>
            </a:r>
            <a:r>
              <a:rPr lang="zh-CN" altLang="en-US" sz="2800" dirty="0"/>
              <a:t>对象</a:t>
            </a:r>
            <a:r>
              <a:rPr lang="fr-FR" altLang="zh-CN" sz="2800" dirty="0">
                <a:solidFill>
                  <a:srgbClr val="FF0000"/>
                </a:solidFill>
              </a:rPr>
              <a:t>Cipher.getInstance("DES")</a:t>
            </a:r>
          </a:p>
          <a:p>
            <a:endParaRPr lang="fr-FR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初始化方法</a:t>
            </a:r>
            <a:r>
              <a:rPr lang="en-US" altLang="zh-CN" sz="2800" dirty="0" err="1">
                <a:solidFill>
                  <a:srgbClr val="FF0000"/>
                </a:solidFill>
              </a:rPr>
              <a:t>cipher.init</a:t>
            </a:r>
            <a:r>
              <a:rPr lang="en-US" altLang="zh-CN" sz="2800" dirty="0">
                <a:solidFill>
                  <a:srgbClr val="FF0000"/>
                </a:solidFill>
              </a:rPr>
              <a:t>(mode, key)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加密解密</a:t>
            </a:r>
            <a:r>
              <a:rPr lang="en-US" altLang="zh-CN" sz="2800" dirty="0" err="1">
                <a:solidFill>
                  <a:srgbClr val="FF0000"/>
                </a:solidFill>
              </a:rPr>
              <a:t>cipher.doFinal</a:t>
            </a:r>
            <a:r>
              <a:rPr lang="en-US" altLang="zh-CN" sz="2800" dirty="0">
                <a:solidFill>
                  <a:srgbClr val="FF0000"/>
                </a:solidFill>
              </a:rPr>
              <a:t>(input)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652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en-US" altLang="zh-CN" dirty="0" err="1"/>
              <a:t>Base64</a:t>
            </a:r>
            <a:r>
              <a:rPr lang="zh-CN" altLang="en-US" dirty="0"/>
              <a:t>编码和解码</a:t>
            </a:r>
          </a:p>
        </p:txBody>
      </p:sp>
    </p:spTree>
    <p:extLst>
      <p:ext uri="{BB962C8B-B14F-4D97-AF65-F5344CB8AC3E}">
        <p14:creationId xmlns:p14="http://schemas.microsoft.com/office/powerpoint/2010/main" val="68936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 err="1"/>
              <a:t>Base64</a:t>
            </a:r>
            <a:r>
              <a:rPr lang="zh-CN" altLang="en-US" dirty="0"/>
              <a:t>编码和解码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DES</a:t>
            </a:r>
            <a:r>
              <a:rPr lang="zh-CN" altLang="en-US" sz="2800" dirty="0"/>
              <a:t>加密密文长度：</a:t>
            </a:r>
            <a:r>
              <a:rPr lang="en-US" altLang="zh-CN" sz="2800" dirty="0"/>
              <a:t>8</a:t>
            </a:r>
            <a:r>
              <a:rPr lang="zh-CN" altLang="en-US" sz="2800" dirty="0"/>
              <a:t>的整数倍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DES</a:t>
            </a:r>
            <a:r>
              <a:rPr lang="zh-CN" altLang="en-US" sz="2800" dirty="0"/>
              <a:t>加密后编码表找不到对应字符：</a:t>
            </a:r>
            <a:r>
              <a:rPr lang="en-US" altLang="zh-CN" sz="2800" dirty="0" err="1"/>
              <a:t>Bsae64</a:t>
            </a:r>
            <a:r>
              <a:rPr lang="zh-CN" altLang="en-US" sz="2800" dirty="0"/>
              <a:t>编码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DES</a:t>
            </a:r>
            <a:r>
              <a:rPr lang="zh-CN" altLang="en-US" sz="2800" dirty="0"/>
              <a:t>解密前：对密文</a:t>
            </a:r>
            <a:r>
              <a:rPr lang="en-US" altLang="zh-CN" sz="2800" dirty="0" err="1"/>
              <a:t>Base64</a:t>
            </a:r>
            <a:r>
              <a:rPr lang="zh-CN" altLang="en-US" sz="2800" dirty="0"/>
              <a:t>解码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134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675B7-BEF0-4B50-AB5F-8FF22B47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1"/>
            <a:ext cx="8291264" cy="5400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凯撒加密解密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二进制</a:t>
            </a:r>
            <a:r>
              <a:rPr lang="en-US" altLang="zh-CN" sz="2800" dirty="0"/>
              <a:t>Byte</a:t>
            </a:r>
            <a:r>
              <a:rPr lang="zh-CN" altLang="en-US" sz="2800" dirty="0"/>
              <a:t>和</a:t>
            </a:r>
            <a:r>
              <a:rPr lang="en-US" altLang="zh-CN" sz="2800" dirty="0"/>
              <a:t>bit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Base64</a:t>
            </a:r>
            <a:r>
              <a:rPr lang="zh-CN" altLang="en-US" sz="2800" dirty="0"/>
              <a:t>编码解码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对称加密解密</a:t>
            </a:r>
            <a:r>
              <a:rPr lang="en-US" altLang="zh-CN" sz="2800" dirty="0"/>
              <a:t>DES</a:t>
            </a:r>
            <a:r>
              <a:rPr lang="zh-CN" altLang="en-US" sz="2800" dirty="0"/>
              <a:t>和</a:t>
            </a:r>
            <a:r>
              <a:rPr lang="en-US" altLang="zh-CN" sz="2800" dirty="0"/>
              <a:t>AES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工作模式和填充模式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/>
              <a:t>AES</a:t>
            </a:r>
            <a:r>
              <a:rPr lang="zh-CN" altLang="en-US" dirty="0"/>
              <a:t>加密解密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AES</a:t>
            </a:r>
            <a:r>
              <a:rPr lang="zh-CN" altLang="en-US" sz="2800" dirty="0"/>
              <a:t>：</a:t>
            </a:r>
            <a:r>
              <a:rPr lang="en-US" altLang="zh-CN" sz="2800" dirty="0"/>
              <a:t>Advanced Encryption Standard</a:t>
            </a:r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580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/>
              <a:t>AES</a:t>
            </a:r>
            <a:r>
              <a:rPr lang="zh-CN" altLang="en-US" dirty="0"/>
              <a:t>加密解密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AES</a:t>
            </a:r>
            <a:r>
              <a:rPr lang="zh-CN" altLang="en-US" sz="2800" dirty="0"/>
              <a:t>：</a:t>
            </a:r>
            <a:r>
              <a:rPr lang="en-US" altLang="zh-CN" sz="2800" dirty="0"/>
              <a:t>Advanced Encryption Standard</a:t>
            </a:r>
          </a:p>
          <a:p>
            <a:endParaRPr lang="en-US" altLang="zh-CN" sz="2800" dirty="0"/>
          </a:p>
          <a:p>
            <a:r>
              <a:rPr lang="zh-CN" altLang="en-US" sz="2800" dirty="0"/>
              <a:t>创建</a:t>
            </a:r>
            <a:r>
              <a:rPr lang="en-US" altLang="zh-CN" sz="2800" dirty="0"/>
              <a:t>Cipher</a:t>
            </a:r>
            <a:r>
              <a:rPr lang="zh-CN" altLang="en-US" sz="2800" dirty="0"/>
              <a:t>对象</a:t>
            </a:r>
            <a:r>
              <a:rPr lang="fr-FR" altLang="zh-CN" sz="2800" dirty="0">
                <a:solidFill>
                  <a:srgbClr val="FF0000"/>
                </a:solidFill>
              </a:rPr>
              <a:t>Cipher.getInstance(“</a:t>
            </a:r>
            <a:r>
              <a:rPr lang="en-US" altLang="zh-CN" sz="2800" dirty="0">
                <a:solidFill>
                  <a:srgbClr val="FF0000"/>
                </a:solidFill>
              </a:rPr>
              <a:t>AES</a:t>
            </a:r>
            <a:r>
              <a:rPr lang="fr-FR" altLang="zh-CN" sz="2800" dirty="0">
                <a:solidFill>
                  <a:srgbClr val="FF0000"/>
                </a:solidFill>
              </a:rPr>
              <a:t>")</a:t>
            </a:r>
          </a:p>
          <a:p>
            <a:endParaRPr lang="fr-FR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创建秘钥对象</a:t>
            </a:r>
            <a:endParaRPr lang="en-US" altLang="zh-CN" sz="2800" dirty="0"/>
          </a:p>
          <a:p>
            <a:pPr marL="457188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key = new </a:t>
            </a:r>
            <a:r>
              <a:rPr lang="en-US" altLang="zh-CN" sz="2000" dirty="0" err="1">
                <a:solidFill>
                  <a:srgbClr val="FF0000"/>
                </a:solidFill>
              </a:rPr>
              <a:t>SecretKeySpec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password.getBytes</a:t>
            </a:r>
            <a:r>
              <a:rPr lang="en-US" altLang="zh-CN" sz="2000" dirty="0">
                <a:solidFill>
                  <a:srgbClr val="FF0000"/>
                </a:solidFill>
              </a:rPr>
              <a:t>(), "AES")</a:t>
            </a:r>
          </a:p>
          <a:p>
            <a:pPr marL="457188" lvl="1" indent="0">
              <a:buNone/>
            </a:pPr>
            <a:endParaRPr lang="fr-FR" altLang="zh-CN" sz="24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初始化方法</a:t>
            </a:r>
            <a:r>
              <a:rPr lang="en-US" altLang="zh-CN" sz="2800" dirty="0" err="1">
                <a:solidFill>
                  <a:srgbClr val="FF0000"/>
                </a:solidFill>
              </a:rPr>
              <a:t>cipher.init</a:t>
            </a:r>
            <a:r>
              <a:rPr lang="en-US" altLang="zh-CN" sz="2800" dirty="0">
                <a:solidFill>
                  <a:srgbClr val="FF0000"/>
                </a:solidFill>
              </a:rPr>
              <a:t>(mode, key)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加密解密</a:t>
            </a:r>
            <a:r>
              <a:rPr lang="en-US" altLang="zh-CN" sz="2800" dirty="0" err="1">
                <a:solidFill>
                  <a:srgbClr val="FF0000"/>
                </a:solidFill>
              </a:rPr>
              <a:t>cipher.doFinal</a:t>
            </a:r>
            <a:r>
              <a:rPr lang="en-US" altLang="zh-CN" sz="2800" dirty="0">
                <a:solidFill>
                  <a:srgbClr val="FF0000"/>
                </a:solidFill>
              </a:rPr>
              <a:t>(input)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156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对称加密密钥长度分析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</a:t>
            </a:r>
            <a:r>
              <a:rPr lang="en-US" altLang="zh-CN" sz="2800" b="1" dirty="0"/>
              <a:t>DES</a:t>
            </a:r>
            <a:r>
              <a:rPr lang="zh-CN" altLang="en-US" sz="2800" dirty="0"/>
              <a:t>秘钥长度是</a:t>
            </a:r>
            <a:r>
              <a:rPr lang="en-US" altLang="zh-CN" sz="2800" dirty="0">
                <a:solidFill>
                  <a:srgbClr val="FF0000"/>
                </a:solidFill>
              </a:rPr>
              <a:t>8</a:t>
            </a:r>
            <a:r>
              <a:rPr lang="zh-CN" altLang="en-US" sz="2800" dirty="0"/>
              <a:t>位？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400" dirty="0"/>
              <a:t>为什么</a:t>
            </a:r>
            <a:r>
              <a:rPr lang="en-US" altLang="zh-CN" sz="2400" b="1" dirty="0"/>
              <a:t>AES</a:t>
            </a:r>
            <a:r>
              <a:rPr lang="zh-CN" altLang="en-US" sz="2400" dirty="0"/>
              <a:t>秘钥长度是</a:t>
            </a:r>
            <a:r>
              <a:rPr lang="en-US" altLang="zh-CN" sz="2400" dirty="0">
                <a:solidFill>
                  <a:srgbClr val="FF0000"/>
                </a:solidFill>
              </a:rPr>
              <a:t>16</a:t>
            </a:r>
            <a:r>
              <a:rPr lang="zh-CN" altLang="en-US" sz="2400" dirty="0"/>
              <a:t>位？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80DD5A-7901-4F77-B937-61845620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284984"/>
            <a:ext cx="2525886" cy="18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对称加密密钥长度分析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DES</a:t>
            </a:r>
            <a:r>
              <a:rPr lang="zh-CN" altLang="en-US" sz="2800" dirty="0"/>
              <a:t>：秘钥</a:t>
            </a:r>
            <a:r>
              <a:rPr lang="en-US" altLang="zh-CN" sz="2800" dirty="0"/>
              <a:t>64</a:t>
            </a:r>
            <a:r>
              <a:rPr lang="zh-CN" altLang="en-US" sz="2800" dirty="0"/>
              <a:t>个</a:t>
            </a:r>
            <a:r>
              <a:rPr lang="en-US" altLang="zh-CN" sz="2800" dirty="0"/>
              <a:t>bit</a:t>
            </a:r>
            <a:r>
              <a:rPr lang="zh-CN" altLang="en-US" sz="2800" dirty="0"/>
              <a:t>位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AES</a:t>
            </a:r>
            <a:r>
              <a:rPr lang="zh-CN" altLang="en-US" sz="2800" dirty="0"/>
              <a:t>：</a:t>
            </a:r>
            <a:r>
              <a:rPr lang="en-US" altLang="zh-CN" sz="2800" dirty="0"/>
              <a:t>128</a:t>
            </a:r>
            <a:r>
              <a:rPr lang="zh-CN" altLang="en-US" sz="2800" dirty="0"/>
              <a:t>个</a:t>
            </a:r>
            <a:r>
              <a:rPr lang="en-US" altLang="zh-CN" sz="2800" dirty="0"/>
              <a:t>bit</a:t>
            </a:r>
            <a:r>
              <a:rPr lang="zh-CN" altLang="en-US" sz="2800" dirty="0"/>
              <a:t>位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837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工作模式和填充模式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7B40807-CED8-4B7F-861D-DC0445B4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D63EF3B6-8E8A-4A6D-9FEB-9937C34B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62" y="2402562"/>
            <a:ext cx="5214695" cy="29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2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工作模式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7CADDF-6288-4B20-A046-BE8E312E5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99109"/>
              </p:ext>
            </p:extLst>
          </p:nvPr>
        </p:nvGraphicFramePr>
        <p:xfrm>
          <a:off x="564540" y="2276880"/>
          <a:ext cx="8014920" cy="3876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2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9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2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</a:t>
                      </a:r>
                      <a:endParaRPr lang="zh-CN" sz="19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2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全名</a:t>
                      </a:r>
                      <a:endParaRPr lang="zh-CN" sz="19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2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sz="19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2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优点</a:t>
                      </a:r>
                      <a:endParaRPr lang="zh-CN" sz="19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2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缺点</a:t>
                      </a:r>
                      <a:endParaRPr lang="zh-CN" sz="19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3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ECB</a:t>
                      </a:r>
                      <a:endParaRPr lang="zh-CN" sz="19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Electronic codebook</a:t>
                      </a:r>
                      <a:endParaRPr lang="zh-CN" sz="19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19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电子密码本</a:t>
                      </a:r>
                      <a:endParaRPr lang="zh-CN" sz="19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19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每块独立加密</a:t>
                      </a:r>
                      <a:endParaRPr lang="zh-CN" sz="19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1.</a:t>
                      </a:r>
                      <a:r>
                        <a:rPr lang="zh-CN" sz="19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分块可以并行处理</a:t>
                      </a:r>
                      <a:endParaRPr lang="zh-CN" sz="19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1.</a:t>
                      </a:r>
                      <a:r>
                        <a:rPr lang="zh-CN" sz="19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同样的原文得到相同的密文，容易被攻击</a:t>
                      </a:r>
                      <a:endParaRPr lang="zh-CN" sz="19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0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CBC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Cipher-block chaining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1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密码分组链接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1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每块加密依赖于前一块的密文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1.</a:t>
                      </a:r>
                      <a:r>
                        <a:rPr lang="zh-CN" sz="1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同样的原文得到不同的密文</a:t>
                      </a:r>
                      <a:br>
                        <a:rPr lang="en-US" sz="1900" kern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</a:br>
                      <a:r>
                        <a:rPr lang="en-US" sz="1900" kern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2.</a:t>
                      </a:r>
                      <a:r>
                        <a:rPr lang="zh-CN" sz="1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原文微小改动影响后面全部密文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1.</a:t>
                      </a:r>
                      <a:r>
                        <a:rPr lang="zh-CN" sz="1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加密需要串行处理</a:t>
                      </a:r>
                      <a:br>
                        <a:rPr lang="en-US" sz="1900" kern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</a:br>
                      <a:r>
                        <a:rPr lang="en-US" sz="1900" kern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Droid Sans"/>
                        </a:rPr>
                        <a:t>2.</a:t>
                      </a:r>
                      <a:r>
                        <a:rPr lang="zh-CN" sz="1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误差传递</a:t>
                      </a:r>
                      <a:endParaRPr lang="zh-CN" sz="19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45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填充模式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填充</a:t>
            </a:r>
            <a:r>
              <a:rPr lang="en-US" altLang="zh-CN" sz="2800" dirty="0"/>
              <a:t>(Padding)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zh-CN" altLang="en-US" sz="2400" dirty="0"/>
              <a:t>是对需要按块处理的数据，当数据长度不符合块处理需求时，按照一定方法</a:t>
            </a:r>
            <a:r>
              <a:rPr lang="zh-CN" altLang="en-US" sz="2400" dirty="0">
                <a:solidFill>
                  <a:srgbClr val="FF0000"/>
                </a:solidFill>
              </a:rPr>
              <a:t>填充满</a:t>
            </a:r>
            <a:r>
              <a:rPr lang="zh-CN" altLang="en-US" sz="2400" dirty="0"/>
              <a:t>块长的一种规则。</a:t>
            </a:r>
          </a:p>
          <a:p>
            <a:endParaRPr lang="zh-CN" altLang="en-US" sz="2800" dirty="0"/>
          </a:p>
        </p:txBody>
      </p:sp>
      <p:pic>
        <p:nvPicPr>
          <p:cNvPr id="4" name="Picture 4" descr="http://news.jsnol.com/uploads/allimg/160518/7-16051Q61Z4306.jpg">
            <a:extLst>
              <a:ext uri="{FF2B5EF4-FFF2-40B4-BE49-F238E27FC236}">
                <a16:creationId xmlns:a16="http://schemas.microsoft.com/office/drawing/2014/main" id="{84305642-F452-42FF-AFF5-6CFEA7C08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31" y="3717040"/>
            <a:ext cx="3667259" cy="241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24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填充模式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E2885F-F52C-460F-BA46-47CA6099C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31710"/>
              </p:ext>
            </p:extLst>
          </p:nvPr>
        </p:nvGraphicFramePr>
        <p:xfrm>
          <a:off x="228600" y="1984285"/>
          <a:ext cx="8686800" cy="451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99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2000" b="1" kern="0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2000" b="1" kern="0" dirty="0">
                          <a:solidFill>
                            <a:schemeClr val="bg1"/>
                          </a:solidFill>
                          <a:effectLst/>
                        </a:rPr>
                        <a:t>方法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2000" b="1" kern="0" dirty="0">
                          <a:solidFill>
                            <a:schemeClr val="bg1"/>
                          </a:solidFill>
                          <a:effectLst/>
                        </a:rPr>
                        <a:t>示例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107"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Zero padding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1900" kern="0" dirty="0">
                          <a:effectLst/>
                        </a:rPr>
                        <a:t>最常见的方式，全填充</a:t>
                      </a:r>
                      <a:r>
                        <a:rPr lang="en-US" sz="1900" kern="0" dirty="0" err="1">
                          <a:effectLst/>
                        </a:rPr>
                        <a:t>0x00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AA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 00 00 00 00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PKCS7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ANSI </a:t>
                      </a:r>
                      <a:r>
                        <a:rPr lang="en-US" sz="1900" kern="0" dirty="0" err="1">
                          <a:effectLst/>
                        </a:rPr>
                        <a:t>X.923</a:t>
                      </a:r>
                      <a:r>
                        <a:rPr lang="zh-CN" sz="1900" kern="0" dirty="0">
                          <a:effectLst/>
                        </a:rPr>
                        <a:t>的变体</a:t>
                      </a:r>
                      <a:br>
                        <a:rPr lang="en-US" sz="1900" kern="0" dirty="0">
                          <a:effectLst/>
                        </a:rPr>
                      </a:br>
                      <a:r>
                        <a:rPr lang="zh-CN" sz="1900" kern="0" dirty="0">
                          <a:effectLst/>
                        </a:rPr>
                        <a:t>填充</a:t>
                      </a:r>
                      <a:r>
                        <a:rPr lang="en-US" sz="1900" kern="0" dirty="0">
                          <a:effectLst/>
                        </a:rPr>
                        <a:t>1</a:t>
                      </a:r>
                      <a:r>
                        <a:rPr lang="zh-CN" sz="1900" kern="0" dirty="0">
                          <a:effectLst/>
                        </a:rPr>
                        <a:t>个字符就全</a:t>
                      </a:r>
                      <a:r>
                        <a:rPr lang="en-US" sz="1900" kern="0" dirty="0" err="1">
                          <a:effectLst/>
                        </a:rPr>
                        <a:t>0x01</a:t>
                      </a:r>
                      <a:br>
                        <a:rPr lang="en-US" sz="1900" kern="0" dirty="0">
                          <a:effectLst/>
                        </a:rPr>
                      </a:br>
                      <a:r>
                        <a:rPr lang="zh-CN" sz="1900" kern="0" dirty="0">
                          <a:effectLst/>
                        </a:rPr>
                        <a:t>填充</a:t>
                      </a:r>
                      <a:r>
                        <a:rPr lang="en-US" sz="1900" kern="0" dirty="0">
                          <a:effectLst/>
                        </a:rPr>
                        <a:t>2</a:t>
                      </a:r>
                      <a:r>
                        <a:rPr lang="zh-CN" sz="1900" kern="0" dirty="0">
                          <a:effectLst/>
                        </a:rPr>
                        <a:t>个字符就全</a:t>
                      </a:r>
                      <a:r>
                        <a:rPr lang="en-US" sz="1900" kern="0" dirty="0" err="1">
                          <a:effectLst/>
                        </a:rPr>
                        <a:t>0x02</a:t>
                      </a:r>
                      <a:br>
                        <a:rPr lang="en-US" sz="1900" kern="0" dirty="0">
                          <a:effectLst/>
                        </a:rPr>
                      </a:br>
                      <a:r>
                        <a:rPr lang="zh-CN" sz="1900" kern="0" dirty="0">
                          <a:effectLst/>
                        </a:rPr>
                        <a:t>不需要填充就增加一个块，填充块长度，块长为</a:t>
                      </a:r>
                      <a:r>
                        <a:rPr lang="en-US" sz="1900" kern="0" dirty="0">
                          <a:effectLst/>
                        </a:rPr>
                        <a:t>8</a:t>
                      </a:r>
                      <a:r>
                        <a:rPr lang="zh-CN" sz="1900" kern="0" dirty="0">
                          <a:effectLst/>
                        </a:rPr>
                        <a:t>就填充</a:t>
                      </a:r>
                      <a:r>
                        <a:rPr lang="en-US" sz="1900" kern="0" dirty="0" err="1">
                          <a:effectLst/>
                        </a:rPr>
                        <a:t>0x08</a:t>
                      </a:r>
                      <a:r>
                        <a:rPr lang="zh-CN" sz="1900" kern="0" dirty="0">
                          <a:effectLst/>
                        </a:rPr>
                        <a:t>，块长为</a:t>
                      </a:r>
                      <a:r>
                        <a:rPr lang="en-US" sz="1900" kern="0" dirty="0">
                          <a:effectLst/>
                        </a:rPr>
                        <a:t>16</a:t>
                      </a:r>
                      <a:r>
                        <a:rPr lang="zh-CN" sz="1900" kern="0" dirty="0">
                          <a:effectLst/>
                        </a:rPr>
                        <a:t>就填充</a:t>
                      </a:r>
                      <a:r>
                        <a:rPr lang="en-US" sz="1900" kern="0" dirty="0" err="1">
                          <a:effectLst/>
                        </a:rPr>
                        <a:t>0x10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AA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 01</a:t>
                      </a:r>
                      <a:br>
                        <a:rPr lang="en-US" sz="1900" kern="0" dirty="0">
                          <a:effectLst/>
                        </a:rPr>
                      </a:br>
                      <a:r>
                        <a:rPr lang="en-US" sz="1900" kern="0" dirty="0">
                          <a:effectLst/>
                        </a:rPr>
                        <a:t>AA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 04 04 04 04</a:t>
                      </a:r>
                      <a:br>
                        <a:rPr lang="en-US" sz="1900" kern="0" dirty="0">
                          <a:effectLst/>
                        </a:rPr>
                      </a:br>
                      <a:r>
                        <a:rPr lang="en-US" sz="1900" kern="0" dirty="0">
                          <a:effectLst/>
                        </a:rPr>
                        <a:t>AA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AA08</a:t>
                      </a:r>
                      <a:r>
                        <a:rPr lang="en-US" sz="1900" kern="0" dirty="0">
                          <a:effectLst/>
                        </a:rPr>
                        <a:t> 08 08 08 08 08 08 08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8165"/>
                  </a:ext>
                </a:extLst>
              </a:tr>
              <a:tr h="691549"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ANSI </a:t>
                      </a:r>
                      <a:r>
                        <a:rPr lang="en-US" sz="1900" kern="0" dirty="0" err="1">
                          <a:effectLst/>
                        </a:rPr>
                        <a:t>X.923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Zero</a:t>
                      </a:r>
                      <a:r>
                        <a:rPr lang="zh-CN" sz="1900" kern="0" dirty="0">
                          <a:effectLst/>
                        </a:rPr>
                        <a:t>的改进，最后一个字节为填充字节个数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AA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 00 00 00 04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41"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ISO 10126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1900" kern="0" dirty="0">
                          <a:effectLst/>
                        </a:rPr>
                        <a:t>随机填充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>
                          <a:effectLst/>
                        </a:rPr>
                        <a:t>AA AA AA AA 81 A6 23 04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723"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ISO/</a:t>
                      </a:r>
                      <a:r>
                        <a:rPr lang="en-US" sz="1900" kern="0" dirty="0" err="1">
                          <a:effectLst/>
                        </a:rPr>
                        <a:t>IEC</a:t>
                      </a:r>
                      <a:r>
                        <a:rPr lang="en-US" sz="1900" kern="0" dirty="0">
                          <a:effectLst/>
                        </a:rPr>
                        <a:t> 7816-4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zh-CN" sz="1900" kern="0">
                          <a:effectLst/>
                        </a:rPr>
                        <a:t>以</a:t>
                      </a:r>
                      <a:r>
                        <a:rPr lang="en-US" sz="1900" kern="0">
                          <a:effectLst/>
                        </a:rPr>
                        <a:t>0x80</a:t>
                      </a:r>
                      <a:r>
                        <a:rPr lang="zh-CN" sz="1900" kern="0">
                          <a:effectLst/>
                        </a:rPr>
                        <a:t>开始作为填充开始标记，后续全填充</a:t>
                      </a:r>
                      <a:r>
                        <a:rPr lang="en-US" sz="1900" kern="0">
                          <a:effectLst/>
                        </a:rPr>
                        <a:t>0x00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725"/>
                        </a:lnSpc>
                        <a:spcAft>
                          <a:spcPts val="1500"/>
                        </a:spcAft>
                      </a:pPr>
                      <a:r>
                        <a:rPr lang="en-US" sz="1900" kern="0" dirty="0">
                          <a:effectLst/>
                        </a:rPr>
                        <a:t>AA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 80</a:t>
                      </a:r>
                      <a:br>
                        <a:rPr lang="en-US" sz="1900" kern="0" dirty="0">
                          <a:effectLst/>
                        </a:rPr>
                      </a:br>
                      <a:r>
                        <a:rPr lang="en-US" sz="1900" kern="0" dirty="0">
                          <a:effectLst/>
                        </a:rPr>
                        <a:t>AA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 </a:t>
                      </a:r>
                      <a:r>
                        <a:rPr lang="en-US" sz="1900" kern="0" dirty="0" err="1">
                          <a:effectLst/>
                        </a:rPr>
                        <a:t>AA</a:t>
                      </a:r>
                      <a:r>
                        <a:rPr lang="en-US" sz="1900" kern="0" dirty="0">
                          <a:effectLst/>
                        </a:rPr>
                        <a:t> 80 00 00 00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496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工作模式填充模式的使用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常用工作模式：</a:t>
            </a:r>
            <a:r>
              <a:rPr lang="en-US" altLang="zh-CN" sz="2800" dirty="0"/>
              <a:t>ECB</a:t>
            </a:r>
            <a:r>
              <a:rPr lang="zh-CN" altLang="en-US" sz="2800" dirty="0"/>
              <a:t>、</a:t>
            </a:r>
            <a:r>
              <a:rPr lang="en-US" altLang="zh-CN" sz="2800" dirty="0"/>
              <a:t>CBC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常用填充模式：</a:t>
            </a:r>
            <a:r>
              <a:rPr lang="en-US" altLang="zh-CN" sz="2400" dirty="0" err="1"/>
              <a:t>PKCS5Padding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NoPadding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64332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工作模式填充模式的使用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默认工模模式和填充模式：</a:t>
            </a:r>
            <a:r>
              <a:rPr lang="en-US" altLang="zh-CN" sz="2800" dirty="0"/>
              <a:t>ECB/</a:t>
            </a:r>
            <a:r>
              <a:rPr lang="en-US" altLang="zh-CN" sz="2800" dirty="0" err="1"/>
              <a:t>PKCS5Padding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CBC</a:t>
            </a:r>
            <a:r>
              <a:rPr lang="zh-CN" altLang="en-US" sz="2800" dirty="0"/>
              <a:t>工作模式：需要额外参数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NoPadding</a:t>
            </a:r>
            <a:r>
              <a:rPr lang="zh-CN" altLang="en-US" sz="2800" dirty="0"/>
              <a:t>填充模式</a:t>
            </a:r>
            <a:endParaRPr lang="en-US" altLang="zh-CN" sz="2800" dirty="0"/>
          </a:p>
          <a:p>
            <a:pPr lvl="1"/>
            <a:r>
              <a:rPr lang="en-US" altLang="zh-CN" sz="2400" dirty="0"/>
              <a:t>DES</a:t>
            </a:r>
            <a:r>
              <a:rPr lang="zh-CN" altLang="en-US" sz="2400" dirty="0"/>
              <a:t>：明文</a:t>
            </a:r>
            <a:r>
              <a:rPr lang="en-US" altLang="zh-CN" sz="2400" dirty="0"/>
              <a:t>8</a:t>
            </a:r>
            <a:r>
              <a:rPr lang="zh-CN" altLang="en-US" sz="2400" dirty="0"/>
              <a:t>个字节整数倍</a:t>
            </a:r>
            <a:endParaRPr lang="en-US" altLang="zh-CN" sz="2400" dirty="0"/>
          </a:p>
          <a:p>
            <a:pPr lvl="1"/>
            <a:r>
              <a:rPr lang="en-US" altLang="zh-CN" sz="2400" dirty="0"/>
              <a:t>AES</a:t>
            </a:r>
            <a:r>
              <a:rPr lang="zh-CN" altLang="en-US" sz="2400" dirty="0"/>
              <a:t>：明文</a:t>
            </a:r>
            <a:r>
              <a:rPr lang="en-US" altLang="zh-CN" sz="2400" dirty="0"/>
              <a:t>16</a:t>
            </a:r>
            <a:r>
              <a:rPr lang="zh-CN" altLang="en-US" sz="2400" dirty="0"/>
              <a:t>个字节整数倍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55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675B7-BEF0-4B50-AB5F-8FF22B47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1"/>
            <a:ext cx="8291264" cy="5400600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非对称加密</a:t>
            </a:r>
            <a:r>
              <a:rPr lang="en-US" altLang="zh-CN" sz="2800" dirty="0"/>
              <a:t>RSA</a:t>
            </a:r>
            <a:r>
              <a:rPr lang="zh-CN" altLang="en-US" sz="2800" dirty="0"/>
              <a:t>生成秘钥对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RSA</a:t>
            </a:r>
            <a:r>
              <a:rPr lang="zh-CN" altLang="en-US" sz="2800" dirty="0"/>
              <a:t>公钥加密私钥解密，私钥加密公钥解密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RSA</a:t>
            </a:r>
            <a:r>
              <a:rPr lang="zh-CN" altLang="en-US" sz="2800" dirty="0"/>
              <a:t>分段加密解密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消息摘要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sha1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sha256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数字签名</a:t>
            </a:r>
            <a:r>
              <a:rPr lang="en-US" altLang="zh-CN" sz="2800" dirty="0" err="1"/>
              <a:t>SHA256withRSA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71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对称加密应用实战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算法：</a:t>
            </a:r>
            <a:r>
              <a:rPr lang="en-US" altLang="zh-CN" sz="2800" dirty="0"/>
              <a:t>DES</a:t>
            </a:r>
            <a:r>
              <a:rPr lang="zh-CN" altLang="en-US" sz="2800" dirty="0"/>
              <a:t>、</a:t>
            </a:r>
            <a:r>
              <a:rPr lang="en-US" altLang="zh-CN" sz="2800" dirty="0"/>
              <a:t>AES</a:t>
            </a:r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可逆</a:t>
            </a:r>
            <a:r>
              <a:rPr lang="zh-CN" altLang="en-US" sz="2800" dirty="0"/>
              <a:t>都可以使用对称加密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一般加密</a:t>
            </a:r>
            <a:r>
              <a:rPr lang="en-US" altLang="zh-CN" sz="2800" dirty="0">
                <a:solidFill>
                  <a:srgbClr val="FF0000"/>
                </a:solidFill>
              </a:rPr>
              <a:t>DES</a:t>
            </a:r>
            <a:r>
              <a:rPr lang="zh-CN" altLang="en-US" sz="2800" dirty="0"/>
              <a:t>足够胜任，要求高的使用</a:t>
            </a:r>
            <a:r>
              <a:rPr lang="en-US" altLang="zh-CN" sz="2800" dirty="0"/>
              <a:t>AES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场景：加密服务器返回</a:t>
            </a:r>
            <a:r>
              <a:rPr lang="en-US" altLang="zh-CN" sz="2800" dirty="0" err="1"/>
              <a:t>json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6469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C0D2FE-B202-455F-B956-229ADA63D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942975"/>
            <a:ext cx="61436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9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非对称加密介绍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非对称加密算法</a:t>
            </a:r>
            <a:r>
              <a:rPr lang="en-US" altLang="zh-CN" sz="2800" dirty="0"/>
              <a:t>RSA</a:t>
            </a:r>
          </a:p>
          <a:p>
            <a:r>
              <a:rPr lang="zh-CN" altLang="en-US" sz="2800" dirty="0"/>
              <a:t>秘钥对：公钥和私钥</a:t>
            </a:r>
            <a:endParaRPr lang="en-US" altLang="zh-CN" sz="2800" dirty="0"/>
          </a:p>
          <a:p>
            <a:r>
              <a:rPr lang="zh-CN" altLang="en-US" sz="2800" dirty="0"/>
              <a:t>非对称：公钥加密私钥解密、私钥加密公钥解密</a:t>
            </a:r>
            <a:endParaRPr lang="en-US" altLang="zh-CN" sz="2800" dirty="0"/>
          </a:p>
          <a:p>
            <a:r>
              <a:rPr lang="zh-CN" altLang="en-US" sz="2800" dirty="0"/>
              <a:t>公钥互换：两个组织</a:t>
            </a:r>
            <a:r>
              <a:rPr lang="en-US" altLang="zh-CN" sz="2800" dirty="0"/>
              <a:t>/</a:t>
            </a:r>
            <a:r>
              <a:rPr lang="zh-CN" altLang="en-US" sz="2800" dirty="0"/>
              <a:t>个人交互公钥</a:t>
            </a:r>
            <a:endParaRPr lang="en-US" altLang="zh-CN" sz="2800" dirty="0"/>
          </a:p>
          <a:p>
            <a:r>
              <a:rPr lang="zh-CN" altLang="en-US" sz="2800" dirty="0"/>
              <a:t>加密速度慢</a:t>
            </a:r>
          </a:p>
        </p:txBody>
      </p:sp>
    </p:spTree>
    <p:extLst>
      <p:ext uri="{BB962C8B-B14F-4D97-AF65-F5344CB8AC3E}">
        <p14:creationId xmlns:p14="http://schemas.microsoft.com/office/powerpoint/2010/main" val="365160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C36B1BFA-BB8D-405C-899D-E7951A3A2DE3}"/>
              </a:ext>
            </a:extLst>
          </p:cNvPr>
          <p:cNvSpPr/>
          <p:nvPr/>
        </p:nvSpPr>
        <p:spPr>
          <a:xfrm>
            <a:off x="2152936" y="3212975"/>
            <a:ext cx="1848971" cy="22456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7A1FD-476A-4D4D-A883-57C2F4E189A4}"/>
              </a:ext>
            </a:extLst>
          </p:cNvPr>
          <p:cNvSpPr txBox="1"/>
          <p:nvPr/>
        </p:nvSpPr>
        <p:spPr>
          <a:xfrm>
            <a:off x="2152930" y="1556799"/>
            <a:ext cx="3328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privateKey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publicKey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9138A7-6BBF-4278-A6B3-EA385C93835C}"/>
              </a:ext>
            </a:extLst>
          </p:cNvPr>
          <p:cNvSpPr txBox="1"/>
          <p:nvPr/>
        </p:nvSpPr>
        <p:spPr>
          <a:xfrm>
            <a:off x="5483137" y="1556799"/>
            <a:ext cx="3657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privateKey</a:t>
            </a:r>
          </a:p>
          <a:p>
            <a:r>
              <a:rPr lang="en-US" altLang="zh-CN" sz="2400" dirty="0"/>
              <a:t>publicKey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6FD487-7684-49B9-9B31-1A478676F676}"/>
              </a:ext>
            </a:extLst>
          </p:cNvPr>
          <p:cNvSpPr/>
          <p:nvPr/>
        </p:nvSpPr>
        <p:spPr>
          <a:xfrm>
            <a:off x="5488607" y="3212983"/>
            <a:ext cx="1842247" cy="22456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27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非对称加密</a:t>
            </a:r>
            <a:r>
              <a:rPr lang="en-US" altLang="zh-CN" dirty="0"/>
              <a:t>RSA</a:t>
            </a:r>
            <a:r>
              <a:rPr lang="zh-CN" altLang="en-US" dirty="0"/>
              <a:t>生成秘钥对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RSA</a:t>
            </a:r>
            <a:r>
              <a:rPr lang="zh-CN" altLang="en-US" sz="2800" dirty="0">
                <a:solidFill>
                  <a:srgbClr val="FF0000"/>
                </a:solidFill>
              </a:rPr>
              <a:t>不能手动指定秘钥，必须系统生成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r>
              <a:rPr lang="zh-CN" altLang="en-US" sz="2800" dirty="0"/>
              <a:t>核心类</a:t>
            </a:r>
            <a:r>
              <a:rPr lang="en-US" altLang="zh-CN" sz="2800" dirty="0"/>
              <a:t>Cipher</a:t>
            </a:r>
          </a:p>
          <a:p>
            <a:endParaRPr lang="en-US" altLang="zh-CN" sz="2800" dirty="0"/>
          </a:p>
          <a:p>
            <a:r>
              <a:rPr lang="zh-CN" altLang="en-US" sz="2800" dirty="0"/>
              <a:t>秘钥对生成器</a:t>
            </a:r>
            <a:r>
              <a:rPr lang="en-US" altLang="zh-CN" sz="2800" dirty="0"/>
              <a:t>KeyPairGenerator</a:t>
            </a:r>
          </a:p>
          <a:p>
            <a:endParaRPr lang="en-US" altLang="zh-CN" sz="2800" dirty="0"/>
          </a:p>
          <a:p>
            <a:r>
              <a:rPr lang="zh-CN" altLang="en-US" sz="2800" dirty="0"/>
              <a:t>秘钥对对象</a:t>
            </a:r>
            <a:r>
              <a:rPr lang="en-US" altLang="zh-CN" sz="2800" dirty="0"/>
              <a:t>KeyPair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731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非对称加密</a:t>
            </a:r>
            <a:r>
              <a:rPr lang="en-US" altLang="zh-CN" dirty="0"/>
              <a:t>RSA</a:t>
            </a:r>
            <a:r>
              <a:rPr lang="zh-CN" altLang="en-US" dirty="0"/>
              <a:t>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公钥加密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私钥加密</a:t>
            </a:r>
          </a:p>
        </p:txBody>
      </p:sp>
    </p:spTree>
    <p:extLst>
      <p:ext uri="{BB962C8B-B14F-4D97-AF65-F5344CB8AC3E}">
        <p14:creationId xmlns:p14="http://schemas.microsoft.com/office/powerpoint/2010/main" val="746694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161" y="867475"/>
            <a:ext cx="8229600" cy="1143000"/>
          </a:xfrm>
        </p:spPr>
        <p:txBody>
          <a:bodyPr/>
          <a:lstStyle/>
          <a:p>
            <a:r>
              <a:rPr lang="zh-CN" altLang="en-US" dirty="0"/>
              <a:t>非对称加密</a:t>
            </a:r>
            <a:r>
              <a:rPr lang="en-US" altLang="zh-CN" dirty="0"/>
              <a:t>RSA</a:t>
            </a:r>
            <a:r>
              <a:rPr lang="zh-CN" altLang="en-US" dirty="0"/>
              <a:t>分段加密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767" y="2332044"/>
            <a:ext cx="8229600" cy="452596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每次最大加密</a:t>
            </a:r>
            <a:r>
              <a:rPr lang="en-US" altLang="zh-CN" dirty="0"/>
              <a:t>117</a:t>
            </a:r>
            <a:r>
              <a:rPr lang="zh-CN" altLang="en-US" dirty="0"/>
              <a:t>字节</a:t>
            </a:r>
          </a:p>
        </p:txBody>
      </p:sp>
      <p:sp>
        <p:nvSpPr>
          <p:cNvPr id="4" name="矩形 3"/>
          <p:cNvSpPr/>
          <p:nvPr/>
        </p:nvSpPr>
        <p:spPr>
          <a:xfrm>
            <a:off x="803758" y="4316889"/>
            <a:ext cx="4931708" cy="82699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2" name="矩形 11"/>
          <p:cNvSpPr/>
          <p:nvPr/>
        </p:nvSpPr>
        <p:spPr>
          <a:xfrm>
            <a:off x="2699799" y="4322221"/>
            <a:ext cx="1896035" cy="82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第</a:t>
            </a:r>
            <a:r>
              <a:rPr lang="en-US" altLang="zh-CN" sz="1351" dirty="0"/>
              <a:t>2</a:t>
            </a:r>
            <a:r>
              <a:rPr lang="zh-CN" altLang="en-US" sz="1351" dirty="0"/>
              <a:t>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48521" y="3989404"/>
            <a:ext cx="47992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dirty="0"/>
              <a:t>117</a:t>
            </a:r>
            <a:endParaRPr lang="zh-CN" altLang="en-US" sz="1351" dirty="0"/>
          </a:p>
        </p:txBody>
      </p:sp>
      <p:sp>
        <p:nvSpPr>
          <p:cNvPr id="15" name="文本框 14"/>
          <p:cNvSpPr txBox="1"/>
          <p:nvPr/>
        </p:nvSpPr>
        <p:spPr>
          <a:xfrm>
            <a:off x="676015" y="3989404"/>
            <a:ext cx="607671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dirty="0"/>
              <a:t>1</a:t>
            </a:r>
            <a:endParaRPr lang="zh-CN" altLang="en-US" sz="1351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9405" y="3989404"/>
            <a:ext cx="47992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dirty="0"/>
              <a:t>234</a:t>
            </a:r>
            <a:endParaRPr lang="zh-CN" altLang="en-US" sz="1351" dirty="0"/>
          </a:p>
        </p:txBody>
      </p:sp>
      <p:sp>
        <p:nvSpPr>
          <p:cNvPr id="17" name="文本框 16"/>
          <p:cNvSpPr txBox="1"/>
          <p:nvPr/>
        </p:nvSpPr>
        <p:spPr>
          <a:xfrm>
            <a:off x="5599725" y="3989404"/>
            <a:ext cx="47992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dirty="0"/>
              <a:t>n</a:t>
            </a:r>
            <a:endParaRPr lang="zh-CN" altLang="en-US" sz="1351" dirty="0"/>
          </a:p>
        </p:txBody>
      </p:sp>
      <p:sp>
        <p:nvSpPr>
          <p:cNvPr id="18" name="矩形 17"/>
          <p:cNvSpPr/>
          <p:nvPr/>
        </p:nvSpPr>
        <p:spPr>
          <a:xfrm>
            <a:off x="803764" y="4322221"/>
            <a:ext cx="1896035" cy="826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1" dirty="0">
                <a:solidFill>
                  <a:schemeClr val="bg1"/>
                </a:solidFill>
              </a:rPr>
              <a:t>第</a:t>
            </a:r>
            <a:r>
              <a:rPr lang="en-US" altLang="zh-CN" sz="1351" dirty="0">
                <a:solidFill>
                  <a:schemeClr val="bg1"/>
                </a:solidFill>
              </a:rPr>
              <a:t>1</a:t>
            </a:r>
            <a:r>
              <a:rPr lang="zh-CN" altLang="en-US" sz="1351" dirty="0">
                <a:solidFill>
                  <a:schemeClr val="bg1"/>
                </a:solidFill>
              </a:rPr>
              <a:t>块</a:t>
            </a:r>
          </a:p>
        </p:txBody>
      </p:sp>
      <p:sp>
        <p:nvSpPr>
          <p:cNvPr id="19" name="矩形 18"/>
          <p:cNvSpPr/>
          <p:nvPr/>
        </p:nvSpPr>
        <p:spPr>
          <a:xfrm>
            <a:off x="4595834" y="4322221"/>
            <a:ext cx="1139639" cy="8269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第</a:t>
            </a:r>
            <a:r>
              <a:rPr lang="en-US" altLang="zh-CN" sz="1351" dirty="0"/>
              <a:t>n</a:t>
            </a:r>
            <a:r>
              <a:rPr lang="zh-CN" altLang="en-US" sz="1351" dirty="0"/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8133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2" grpId="0" animBg="1"/>
      <p:bldP spid="14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0811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RSA</a:t>
            </a:r>
            <a:r>
              <a:rPr lang="zh-CN" altLang="en-US" dirty="0"/>
              <a:t>分段解密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32044"/>
            <a:ext cx="8229600" cy="397728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每次最大解密</a:t>
            </a:r>
            <a:r>
              <a:rPr lang="en-US" altLang="zh-CN" dirty="0"/>
              <a:t>128</a:t>
            </a:r>
            <a:r>
              <a:rPr lang="zh-CN" altLang="en-US" dirty="0"/>
              <a:t>字节</a:t>
            </a:r>
          </a:p>
        </p:txBody>
      </p:sp>
      <p:sp>
        <p:nvSpPr>
          <p:cNvPr id="4" name="矩形 3"/>
          <p:cNvSpPr/>
          <p:nvPr/>
        </p:nvSpPr>
        <p:spPr>
          <a:xfrm>
            <a:off x="731750" y="4409132"/>
            <a:ext cx="4931708" cy="82699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2" name="矩形 11"/>
          <p:cNvSpPr/>
          <p:nvPr/>
        </p:nvSpPr>
        <p:spPr>
          <a:xfrm>
            <a:off x="2627791" y="4395255"/>
            <a:ext cx="1896035" cy="8269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第</a:t>
            </a:r>
            <a:r>
              <a:rPr lang="en-US" altLang="zh-CN" sz="1351" dirty="0"/>
              <a:t>2</a:t>
            </a:r>
            <a:r>
              <a:rPr lang="zh-CN" altLang="en-US" sz="1351" dirty="0"/>
              <a:t>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76513" y="4062437"/>
            <a:ext cx="47992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dirty="0"/>
              <a:t>128</a:t>
            </a:r>
            <a:endParaRPr lang="zh-CN" altLang="en-US" sz="1351" dirty="0"/>
          </a:p>
        </p:txBody>
      </p:sp>
      <p:sp>
        <p:nvSpPr>
          <p:cNvPr id="15" name="文本框 14"/>
          <p:cNvSpPr txBox="1"/>
          <p:nvPr/>
        </p:nvSpPr>
        <p:spPr>
          <a:xfrm>
            <a:off x="604007" y="4062437"/>
            <a:ext cx="607671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dirty="0"/>
              <a:t>1</a:t>
            </a:r>
            <a:endParaRPr lang="zh-CN" altLang="en-US" sz="1351" dirty="0"/>
          </a:p>
        </p:txBody>
      </p:sp>
      <p:sp>
        <p:nvSpPr>
          <p:cNvPr id="16" name="文本框 15"/>
          <p:cNvSpPr txBox="1"/>
          <p:nvPr/>
        </p:nvSpPr>
        <p:spPr>
          <a:xfrm>
            <a:off x="4307397" y="4062437"/>
            <a:ext cx="47992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dirty="0"/>
              <a:t>256</a:t>
            </a:r>
            <a:endParaRPr lang="zh-CN" altLang="en-US" sz="1351" dirty="0"/>
          </a:p>
        </p:txBody>
      </p:sp>
      <p:sp>
        <p:nvSpPr>
          <p:cNvPr id="17" name="文本框 16"/>
          <p:cNvSpPr txBox="1"/>
          <p:nvPr/>
        </p:nvSpPr>
        <p:spPr>
          <a:xfrm>
            <a:off x="5527717" y="4062437"/>
            <a:ext cx="47992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1" dirty="0"/>
              <a:t>n</a:t>
            </a:r>
            <a:endParaRPr lang="zh-CN" altLang="en-US" sz="1351" dirty="0"/>
          </a:p>
        </p:txBody>
      </p:sp>
      <p:sp>
        <p:nvSpPr>
          <p:cNvPr id="18" name="矩形 17"/>
          <p:cNvSpPr/>
          <p:nvPr/>
        </p:nvSpPr>
        <p:spPr>
          <a:xfrm>
            <a:off x="731756" y="4395256"/>
            <a:ext cx="1896035" cy="826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1" dirty="0">
                <a:solidFill>
                  <a:schemeClr val="bg1"/>
                </a:solidFill>
              </a:rPr>
              <a:t>第</a:t>
            </a:r>
            <a:r>
              <a:rPr lang="en-US" altLang="zh-CN" sz="1351" dirty="0">
                <a:solidFill>
                  <a:schemeClr val="bg1"/>
                </a:solidFill>
              </a:rPr>
              <a:t>1</a:t>
            </a:r>
            <a:r>
              <a:rPr lang="zh-CN" altLang="en-US" sz="1351" dirty="0">
                <a:solidFill>
                  <a:schemeClr val="bg1"/>
                </a:solidFill>
              </a:rPr>
              <a:t>块</a:t>
            </a:r>
          </a:p>
        </p:txBody>
      </p:sp>
      <p:sp>
        <p:nvSpPr>
          <p:cNvPr id="19" name="矩形 18"/>
          <p:cNvSpPr/>
          <p:nvPr/>
        </p:nvSpPr>
        <p:spPr>
          <a:xfrm>
            <a:off x="4523826" y="4395255"/>
            <a:ext cx="1139639" cy="8269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dirty="0"/>
              <a:t>第</a:t>
            </a:r>
            <a:r>
              <a:rPr lang="en-US" altLang="zh-CN" sz="1351" dirty="0"/>
              <a:t>n</a:t>
            </a:r>
            <a:r>
              <a:rPr lang="zh-CN" altLang="en-US" sz="1351" dirty="0"/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802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保存秘钥对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没必要每次都生成秘钥对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一次生成，保存起来</a:t>
            </a:r>
          </a:p>
        </p:txBody>
      </p:sp>
    </p:spTree>
    <p:extLst>
      <p:ext uri="{BB962C8B-B14F-4D97-AF65-F5344CB8AC3E}">
        <p14:creationId xmlns:p14="http://schemas.microsoft.com/office/powerpoint/2010/main" val="38289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RSA</a:t>
            </a:r>
            <a:r>
              <a:rPr lang="zh-CN" altLang="en-US" dirty="0"/>
              <a:t>保存秘钥对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创建秘钥工厂对象</a:t>
            </a:r>
            <a:endParaRPr lang="en-US" altLang="zh-CN" sz="2800" dirty="0"/>
          </a:p>
          <a:p>
            <a:pPr marL="457189" lvl="1" indent="0">
              <a:buNone/>
            </a:pPr>
            <a:r>
              <a:rPr lang="en-US" altLang="zh-CN" sz="2000" dirty="0" err="1"/>
              <a:t>KeyFactory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kf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KeyFactory.getInstance</a:t>
            </a:r>
            <a:r>
              <a:rPr lang="en-US" altLang="zh-CN" sz="2000" dirty="0"/>
              <a:t>("RSA")</a:t>
            </a:r>
          </a:p>
          <a:p>
            <a:pPr marL="457189" lvl="1" indent="0">
              <a:buNone/>
            </a:pPr>
            <a:endParaRPr lang="en-US" altLang="zh-CN" sz="2000" dirty="0"/>
          </a:p>
          <a:p>
            <a:r>
              <a:rPr lang="zh-CN" altLang="en-US" sz="2800" dirty="0"/>
              <a:t>生成私钥对象</a:t>
            </a:r>
            <a:endParaRPr lang="en-US" altLang="zh-CN" sz="2800" dirty="0"/>
          </a:p>
          <a:p>
            <a:pPr marL="457189" lvl="1" indent="0">
              <a:buNone/>
            </a:pPr>
            <a:r>
              <a:rPr lang="en-US" altLang="zh-CN" sz="1600" dirty="0" err="1"/>
              <a:t>privateKey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kf.generatePrivate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PKCS8EncodedKeySpec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Base64.decode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privateKeyStr</a:t>
            </a:r>
            <a:r>
              <a:rPr lang="en-US" altLang="zh-CN" sz="1600" dirty="0"/>
              <a:t>)))</a:t>
            </a:r>
          </a:p>
          <a:p>
            <a:pPr marL="457189" lvl="1" indent="0">
              <a:buNone/>
            </a:pPr>
            <a:endParaRPr lang="en-US" altLang="zh-CN" sz="1600" dirty="0"/>
          </a:p>
          <a:p>
            <a:r>
              <a:rPr lang="zh-CN" altLang="en-US" sz="2800" dirty="0"/>
              <a:t>生成公钥对象</a:t>
            </a:r>
            <a:endParaRPr lang="en-US" altLang="zh-CN" sz="2800" dirty="0"/>
          </a:p>
          <a:p>
            <a:pPr marL="457189" lvl="1" indent="0">
              <a:buNone/>
            </a:pPr>
            <a:r>
              <a:rPr lang="en-US" altLang="zh-CN" sz="1600" dirty="0" err="1"/>
              <a:t>publicKey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kf.generatePublic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X509EncodedKeySpec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Base64.decode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publicKeyStr</a:t>
            </a:r>
            <a:r>
              <a:rPr lang="en-US" altLang="zh-CN" sz="1600" dirty="0"/>
              <a:t>)))</a:t>
            </a:r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34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那些公司使用加密算法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2">
            <a:extLst>
              <a:ext uri="{FF2B5EF4-FFF2-40B4-BE49-F238E27FC236}">
                <a16:creationId xmlns:a16="http://schemas.microsoft.com/office/drawing/2014/main" id="{14DA6793-91C6-4075-A954-19A01C206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50" y="3573021"/>
            <a:ext cx="918271" cy="9182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995A83-FF5F-4896-875D-24DE63C5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66" y="3573022"/>
            <a:ext cx="918271" cy="918271"/>
          </a:xfrm>
          <a:prstGeom prst="rect">
            <a:avLst/>
          </a:prstGeom>
        </p:spPr>
      </p:pic>
      <p:pic>
        <p:nvPicPr>
          <p:cNvPr id="6" name="内容占位符 8">
            <a:extLst>
              <a:ext uri="{FF2B5EF4-FFF2-40B4-BE49-F238E27FC236}">
                <a16:creationId xmlns:a16="http://schemas.microsoft.com/office/drawing/2014/main" id="{3DE22E12-1167-42C8-9797-91E38D2D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81" y="3573021"/>
            <a:ext cx="918271" cy="9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总结非对称加密</a:t>
            </a:r>
            <a:r>
              <a:rPr lang="en-US" altLang="zh-CN" dirty="0"/>
              <a:t>RSA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秘钥对：公钥和私钥</a:t>
            </a:r>
            <a:endParaRPr lang="en-US" altLang="zh-CN" sz="2800" dirty="0"/>
          </a:p>
          <a:p>
            <a:r>
              <a:rPr lang="zh-CN" altLang="en-US" sz="2800" dirty="0"/>
              <a:t>非对称：公钥加密私钥解密、私钥加密公钥解密</a:t>
            </a:r>
            <a:endParaRPr lang="en-US" altLang="zh-CN" sz="2800" dirty="0"/>
          </a:p>
          <a:p>
            <a:r>
              <a:rPr lang="zh-CN" altLang="en-US" sz="2800" dirty="0"/>
              <a:t>分段加密解密：每次最大加密</a:t>
            </a:r>
            <a:r>
              <a:rPr lang="en-US" altLang="zh-CN" sz="2800" dirty="0"/>
              <a:t>117</a:t>
            </a:r>
            <a:r>
              <a:rPr lang="zh-CN" altLang="en-US" sz="2800" dirty="0"/>
              <a:t>字节、最大解密</a:t>
            </a:r>
            <a:r>
              <a:rPr lang="en-US" altLang="zh-CN" sz="2800" dirty="0"/>
              <a:t>128</a:t>
            </a:r>
            <a:r>
              <a:rPr lang="zh-CN" altLang="en-US" sz="2800" dirty="0"/>
              <a:t>字节</a:t>
            </a:r>
            <a:endParaRPr lang="en-US" altLang="zh-CN" sz="2800" dirty="0"/>
          </a:p>
          <a:p>
            <a:r>
              <a:rPr lang="zh-CN" altLang="en-US" sz="2800" dirty="0"/>
              <a:t>加密解密速度慢</a:t>
            </a:r>
            <a:endParaRPr lang="en-US" altLang="zh-CN" sz="2800" dirty="0"/>
          </a:p>
          <a:p>
            <a:r>
              <a:rPr lang="zh-CN" altLang="en-US" sz="2800" dirty="0"/>
              <a:t>公钥互换</a:t>
            </a:r>
            <a:endParaRPr lang="en-US" altLang="zh-CN" sz="2800" dirty="0"/>
          </a:p>
          <a:p>
            <a:r>
              <a:rPr lang="zh-CN" altLang="en-US" sz="2800" dirty="0"/>
              <a:t>存储秘钥对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数字签名：校验数据安全（</a:t>
            </a:r>
            <a:r>
              <a:rPr lang="zh-CN" altLang="en-US" sz="2800" dirty="0">
                <a:solidFill>
                  <a:srgbClr val="FF0000"/>
                </a:solidFill>
              </a:rPr>
              <a:t>后面讲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9778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zh-CN" dirty="0"/>
              <a:t>消息摘要算法介绍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消息摘要</a:t>
            </a:r>
            <a:r>
              <a:rPr lang="zh-CN" altLang="en-US" sz="2800" dirty="0"/>
              <a:t>（</a:t>
            </a:r>
            <a:r>
              <a:rPr lang="en-US" altLang="zh-CN" sz="2800" dirty="0"/>
              <a:t>Message Digest</a:t>
            </a:r>
            <a:r>
              <a:rPr lang="zh-CN" altLang="en-US" sz="2800" dirty="0"/>
              <a:t>）又称为数字摘要</a:t>
            </a:r>
            <a:r>
              <a:rPr lang="en-US" altLang="zh-CN" sz="2800" dirty="0"/>
              <a:t>(Digital Digest)</a:t>
            </a:r>
            <a:r>
              <a:rPr lang="zh-CN" altLang="en-US" sz="2800" dirty="0"/>
              <a:t>，它由一个单向</a:t>
            </a:r>
            <a:r>
              <a:rPr lang="en-US" altLang="zh-CN" sz="2800" dirty="0"/>
              <a:t>Hash</a:t>
            </a:r>
            <a:r>
              <a:rPr lang="zh-CN" altLang="en-US" sz="2800" dirty="0"/>
              <a:t>加密函数对消息进行作用而产生，</a:t>
            </a:r>
            <a:r>
              <a:rPr lang="zh-CN" altLang="en-US" dirty="0"/>
              <a:t>消息摘要能够保证了消息的完整性。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算法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sha1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sha256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51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消息摘要特点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加密后不可逆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消息摘要的结果是</a:t>
            </a:r>
            <a:r>
              <a:rPr lang="zh-CN" altLang="en-US" sz="2800" dirty="0">
                <a:solidFill>
                  <a:srgbClr val="FF0000"/>
                </a:solidFill>
              </a:rPr>
              <a:t>固定长度</a:t>
            </a:r>
            <a:r>
              <a:rPr lang="zh-CN" altLang="en-US" sz="2800" dirty="0"/>
              <a:t>，无论你的数据有多大，即使一个 </a:t>
            </a:r>
            <a:r>
              <a:rPr lang="en-US" altLang="zh-CN" sz="2800" dirty="0"/>
              <a:t>G </a:t>
            </a:r>
            <a:r>
              <a:rPr lang="zh-CN" altLang="en-US" sz="2800" dirty="0"/>
              <a:t>的文件，摘要结果都是定长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应用场景：加密用户登录注册密码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905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消息摘要例子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>
              <a:hlinkClick r:id="rId2"/>
            </a:endParaRPr>
          </a:p>
          <a:p>
            <a:r>
              <a:rPr lang="en-US" altLang="zh-CN" sz="2800" dirty="0" err="1">
                <a:hlinkClick r:id="rId2"/>
              </a:rPr>
              <a:t>jdk1.8</a:t>
            </a:r>
            <a:r>
              <a:rPr lang="zh-CN" altLang="en-US" sz="2800" dirty="0">
                <a:hlinkClick r:id="rId2"/>
              </a:rPr>
              <a:t>消息摘要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tomcat</a:t>
            </a:r>
            <a:r>
              <a:rPr lang="zh-CN" altLang="en-US" sz="2800" dirty="0">
                <a:hlinkClick r:id="rId3"/>
              </a:rPr>
              <a:t>消息摘要信息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2169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zh-CN" dirty="0"/>
              <a:t>消息摘要</a:t>
            </a:r>
            <a:r>
              <a:rPr lang="en-US" altLang="zh-CN" dirty="0" err="1"/>
              <a:t>md5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对字符串加密（摘要）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消息摘要使用：</a:t>
            </a:r>
            <a:endParaRPr lang="en-US" altLang="zh-CN" sz="2800" dirty="0"/>
          </a:p>
          <a:p>
            <a:endParaRPr lang="en-US" altLang="zh-CN" sz="2800" dirty="0"/>
          </a:p>
          <a:p>
            <a:pPr marL="457188" lvl="1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获取</a:t>
            </a:r>
            <a:r>
              <a:rPr lang="en-US" altLang="zh-CN" sz="2400" dirty="0" err="1"/>
              <a:t>MessageDigest</a:t>
            </a:r>
            <a:r>
              <a:rPr lang="zh-CN" altLang="en-US" sz="2400" dirty="0"/>
              <a:t>对象</a:t>
            </a:r>
            <a:endParaRPr lang="en-US" altLang="zh-CN" sz="2800" dirty="0"/>
          </a:p>
          <a:p>
            <a:pPr marL="457188" lvl="1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调用摘要方法</a:t>
            </a:r>
            <a:r>
              <a:rPr lang="en-US" altLang="zh-CN" sz="2400" dirty="0"/>
              <a:t>digest()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4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 err="1"/>
              <a:t>md5</a:t>
            </a:r>
            <a:r>
              <a:rPr lang="zh-CN" altLang="en-US" dirty="0"/>
              <a:t>中的</a:t>
            </a:r>
            <a:r>
              <a:rPr lang="en-US" altLang="zh-CN" dirty="0"/>
              <a:t>16</a:t>
            </a:r>
            <a:r>
              <a:rPr lang="zh-CN" altLang="en-US" dirty="0"/>
              <a:t>和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加密后密文</a:t>
            </a:r>
            <a:r>
              <a:rPr lang="en-US" altLang="zh-CN" sz="2800" dirty="0"/>
              <a:t>16</a:t>
            </a:r>
            <a:r>
              <a:rPr lang="zh-CN" altLang="en-US" sz="2800" dirty="0"/>
              <a:t>个字节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32</a:t>
            </a:r>
            <a:r>
              <a:rPr lang="zh-CN" altLang="en-US" sz="2800" dirty="0"/>
              <a:t>：密文转成十六进制</a:t>
            </a:r>
            <a:r>
              <a:rPr lang="en-US" altLang="zh-CN" sz="2800" dirty="0"/>
              <a:t>32</a:t>
            </a:r>
            <a:r>
              <a:rPr lang="zh-CN" altLang="en-US" sz="2800" dirty="0"/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4017604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zh-CN" dirty="0"/>
              <a:t>获取文件的</a:t>
            </a:r>
            <a:r>
              <a:rPr lang="en-US" altLang="zh-CN" dirty="0" err="1"/>
              <a:t>md5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使用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对文件摘要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应用场景：文件唯一性、病毒判断</a:t>
            </a:r>
          </a:p>
        </p:txBody>
      </p:sp>
    </p:spTree>
    <p:extLst>
      <p:ext uri="{BB962C8B-B14F-4D97-AF65-F5344CB8AC3E}">
        <p14:creationId xmlns:p14="http://schemas.microsoft.com/office/powerpoint/2010/main" val="36079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zh-CN" dirty="0"/>
              <a:t>获取文件的</a:t>
            </a:r>
            <a:r>
              <a:rPr lang="en-US" altLang="zh-CN" dirty="0" err="1"/>
              <a:t>md5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获取</a:t>
            </a:r>
            <a:r>
              <a:rPr lang="en-US" altLang="zh-CN" sz="2800" dirty="0" err="1"/>
              <a:t>MessageDigest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调用摘要方法</a:t>
            </a:r>
            <a:r>
              <a:rPr lang="en-US" altLang="zh-CN" sz="2800" dirty="0"/>
              <a:t>digest()</a:t>
            </a:r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文件 </a:t>
            </a:r>
            <a:r>
              <a:rPr lang="en-US" altLang="zh-CN" sz="2800" dirty="0">
                <a:solidFill>
                  <a:srgbClr val="FF0000"/>
                </a:solidFill>
              </a:rPr>
              <a:t>-&gt; </a:t>
            </a:r>
            <a:r>
              <a:rPr lang="zh-CN" altLang="en-US" sz="2800" dirty="0">
                <a:solidFill>
                  <a:srgbClr val="FF0000"/>
                </a:solidFill>
              </a:rPr>
              <a:t>流</a:t>
            </a:r>
            <a:r>
              <a:rPr lang="en-US" altLang="zh-CN" sz="2800" dirty="0">
                <a:solidFill>
                  <a:srgbClr val="FF0000"/>
                </a:solidFill>
              </a:rPr>
              <a:t> -&gt; byte</a:t>
            </a:r>
            <a:r>
              <a:rPr lang="zh-CN" altLang="en-US" sz="2800" dirty="0">
                <a:solidFill>
                  <a:srgbClr val="FF0000"/>
                </a:solidFill>
              </a:rPr>
              <a:t>数组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1610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zh-CN" dirty="0"/>
              <a:t>消息摘要</a:t>
            </a:r>
            <a:r>
              <a:rPr lang="en-US" altLang="zh-CN" dirty="0" err="1"/>
              <a:t>sha1</a:t>
            </a:r>
            <a:r>
              <a:rPr lang="zh-CN" altLang="zh-CN" dirty="0"/>
              <a:t>和</a:t>
            </a:r>
            <a:r>
              <a:rPr lang="en-US" altLang="zh-CN" dirty="0" err="1"/>
              <a:t>sha256</a:t>
            </a:r>
            <a:r>
              <a:rPr lang="zh-CN" altLang="zh-CN" dirty="0"/>
              <a:t>的使用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消息摘要其他算法：</a:t>
            </a:r>
            <a:r>
              <a:rPr lang="en-US" altLang="zh-CN" sz="2800" dirty="0" err="1"/>
              <a:t>sha1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sha256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对字符串和文件摘要</a:t>
            </a:r>
          </a:p>
        </p:txBody>
      </p:sp>
    </p:spTree>
    <p:extLst>
      <p:ext uri="{BB962C8B-B14F-4D97-AF65-F5344CB8AC3E}">
        <p14:creationId xmlns:p14="http://schemas.microsoft.com/office/powerpoint/2010/main" val="2983422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 err="1"/>
              <a:t>sha1</a:t>
            </a:r>
            <a:r>
              <a:rPr lang="zh-CN" altLang="zh-CN" dirty="0"/>
              <a:t>和</a:t>
            </a:r>
            <a:r>
              <a:rPr lang="en-US" altLang="zh-CN" dirty="0" err="1"/>
              <a:t>sha256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 err="1"/>
              <a:t>sha1</a:t>
            </a:r>
            <a:r>
              <a:rPr lang="zh-CN" altLang="en-US" sz="2800" dirty="0"/>
              <a:t>：摘要结果</a:t>
            </a:r>
            <a:r>
              <a:rPr lang="en-US" altLang="zh-CN" sz="2800" dirty="0">
                <a:solidFill>
                  <a:srgbClr val="FF0000"/>
                </a:solidFill>
              </a:rPr>
              <a:t>20</a:t>
            </a:r>
            <a:r>
              <a:rPr lang="zh-CN" altLang="en-US" sz="2800" dirty="0"/>
              <a:t>个字节，转十六进制</a:t>
            </a:r>
            <a:r>
              <a:rPr lang="en-US" altLang="zh-CN" sz="2800" dirty="0">
                <a:solidFill>
                  <a:srgbClr val="FF0000"/>
                </a:solidFill>
              </a:rPr>
              <a:t>40</a:t>
            </a:r>
            <a:r>
              <a:rPr lang="zh-CN" altLang="en-US" sz="2800" dirty="0"/>
              <a:t>个字节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sha256</a:t>
            </a:r>
            <a:r>
              <a:rPr lang="zh-CN" altLang="en-US" sz="2800" dirty="0"/>
              <a:t>：摘要结果</a:t>
            </a:r>
            <a:r>
              <a:rPr lang="en-US" altLang="zh-CN" sz="2800" dirty="0">
                <a:solidFill>
                  <a:srgbClr val="FF0000"/>
                </a:solidFill>
              </a:rPr>
              <a:t>32</a:t>
            </a:r>
            <a:r>
              <a:rPr lang="zh-CN" altLang="en-US" sz="2800" dirty="0"/>
              <a:t>个字节，转十六进制</a:t>
            </a:r>
            <a:r>
              <a:rPr lang="en-US" altLang="zh-CN" sz="2800" dirty="0">
                <a:solidFill>
                  <a:srgbClr val="FF0000"/>
                </a:solidFill>
              </a:rPr>
              <a:t>64</a:t>
            </a:r>
            <a:r>
              <a:rPr lang="zh-CN" altLang="en-US" sz="2800" dirty="0"/>
              <a:t>个字节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md5</a:t>
            </a:r>
            <a:r>
              <a:rPr lang="zh-CN" altLang="en-US" sz="2800" dirty="0"/>
              <a:t>：摘要结果</a:t>
            </a:r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en-US" sz="2800" dirty="0"/>
              <a:t>个字节，转十六进制</a:t>
            </a:r>
            <a:r>
              <a:rPr lang="en-US" altLang="zh-CN" sz="2800" dirty="0">
                <a:solidFill>
                  <a:srgbClr val="FF0000"/>
                </a:solidFill>
              </a:rPr>
              <a:t>32</a:t>
            </a:r>
            <a:r>
              <a:rPr lang="zh-CN" altLang="en-US" sz="2800" dirty="0"/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47036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掌握</a:t>
            </a:r>
            <a:r>
              <a:rPr lang="en-US" altLang="zh-CN" sz="2800" dirty="0" err="1"/>
              <a:t>Base64</a:t>
            </a:r>
            <a:r>
              <a:rPr lang="zh-CN" altLang="en-US" sz="2800" dirty="0"/>
              <a:t>编码解码</a:t>
            </a:r>
            <a:endParaRPr lang="en-US" altLang="zh-CN" sz="2800" dirty="0"/>
          </a:p>
          <a:p>
            <a:r>
              <a:rPr lang="zh-CN" altLang="en-US" sz="2800" dirty="0"/>
              <a:t>掌握使用</a:t>
            </a:r>
            <a:r>
              <a:rPr lang="en-US" altLang="zh-CN" sz="2800" dirty="0"/>
              <a:t>DES</a:t>
            </a:r>
            <a:r>
              <a:rPr lang="zh-CN" altLang="en-US" sz="2800" dirty="0"/>
              <a:t>、</a:t>
            </a:r>
            <a:r>
              <a:rPr lang="en-US" altLang="zh-CN" sz="2800" dirty="0"/>
              <a:t>AES</a:t>
            </a:r>
            <a:r>
              <a:rPr lang="zh-CN" altLang="en-US" sz="2800" dirty="0"/>
              <a:t>加密和解密</a:t>
            </a:r>
            <a:endParaRPr lang="en-US" altLang="zh-CN" sz="2800" dirty="0"/>
          </a:p>
          <a:p>
            <a:r>
              <a:rPr lang="zh-CN" altLang="en-US" sz="2800" dirty="0"/>
              <a:t>掌握生成</a:t>
            </a:r>
            <a:r>
              <a:rPr lang="en-US" altLang="zh-CN" sz="2800" dirty="0"/>
              <a:t>RSA</a:t>
            </a:r>
            <a:r>
              <a:rPr lang="zh-CN" altLang="en-US" sz="2800" dirty="0"/>
              <a:t>公钥和私钥</a:t>
            </a:r>
            <a:endParaRPr lang="en-US" altLang="zh-CN" sz="2800" dirty="0"/>
          </a:p>
          <a:p>
            <a:r>
              <a:rPr lang="zh-CN" altLang="en-US" sz="2800" dirty="0"/>
              <a:t>掌握</a:t>
            </a:r>
            <a:r>
              <a:rPr lang="en-US" altLang="zh-CN" sz="2800" dirty="0"/>
              <a:t>RSA</a:t>
            </a:r>
            <a:r>
              <a:rPr lang="zh-CN" altLang="en-US" sz="2800" dirty="0"/>
              <a:t>分段加密解密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掌握使用消息摘要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加密不可逆信息</a:t>
            </a:r>
            <a:endParaRPr lang="en-US" altLang="zh-CN" sz="2800" dirty="0"/>
          </a:p>
          <a:p>
            <a:r>
              <a:rPr lang="zh-CN" altLang="en-US" sz="2800" dirty="0"/>
              <a:t>掌握</a:t>
            </a:r>
            <a:r>
              <a:rPr lang="en-US" altLang="zh-CN" sz="2800" dirty="0"/>
              <a:t>RSA</a:t>
            </a:r>
            <a:r>
              <a:rPr lang="zh-CN" altLang="en-US" sz="2800" dirty="0"/>
              <a:t>数字签名</a:t>
            </a:r>
            <a:endParaRPr lang="en-US" altLang="zh-CN" sz="2800" dirty="0"/>
          </a:p>
          <a:p>
            <a:r>
              <a:rPr lang="zh-CN" altLang="en-US" sz="2800" dirty="0"/>
              <a:t>深入理解</a:t>
            </a:r>
            <a:r>
              <a:rPr lang="en-US" altLang="zh-CN" sz="2800" dirty="0"/>
              <a:t>RSA</a:t>
            </a:r>
            <a:r>
              <a:rPr lang="zh-CN" altLang="en-US" sz="2800" dirty="0"/>
              <a:t>数字签名如何保证参数安全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66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zh-CN" dirty="0"/>
              <a:t>消息摘要应用实战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常用算法：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sha256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应用场景：登录</a:t>
            </a:r>
            <a:r>
              <a:rPr lang="en-US" altLang="zh-CN" sz="2800" dirty="0"/>
              <a:t>/</a:t>
            </a:r>
            <a:r>
              <a:rPr lang="zh-CN" altLang="en-US" sz="2800" dirty="0"/>
              <a:t>注册用户密码，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密文传输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增加破解难度</a:t>
            </a:r>
          </a:p>
          <a:p>
            <a:pPr lvl="1"/>
            <a:r>
              <a:rPr lang="en-US" altLang="zh-CN" sz="2400" dirty="0"/>
              <a:t>1.</a:t>
            </a:r>
            <a:r>
              <a:rPr lang="zh-CN" altLang="en-US" sz="2400" dirty="0"/>
              <a:t>多次加密</a:t>
            </a:r>
            <a:r>
              <a:rPr lang="en-US" altLang="zh-CN" sz="2400" dirty="0"/>
              <a:t>`</a:t>
            </a:r>
            <a:endParaRPr lang="zh-CN" altLang="en-US" sz="2400" dirty="0"/>
          </a:p>
          <a:p>
            <a:pPr lvl="1"/>
            <a:r>
              <a:rPr lang="en-US" altLang="zh-CN" sz="2400" dirty="0"/>
              <a:t>2.“</a:t>
            </a:r>
            <a:r>
              <a:rPr lang="zh-CN" altLang="en-US" sz="2400" dirty="0"/>
              <a:t>加盐”：拼接字符串</a:t>
            </a:r>
          </a:p>
          <a:p>
            <a:pPr lvl="1"/>
            <a:r>
              <a:rPr lang="en-US" altLang="zh-CN" sz="2400" dirty="0"/>
              <a:t>3.</a:t>
            </a:r>
            <a:r>
              <a:rPr lang="zh-CN" altLang="en-US" sz="2400" dirty="0"/>
              <a:t>结合数字签名（</a:t>
            </a:r>
            <a:r>
              <a:rPr lang="zh-CN" altLang="en-US" sz="2400" dirty="0">
                <a:solidFill>
                  <a:srgbClr val="FF0000"/>
                </a:solidFill>
              </a:rPr>
              <a:t>后面讲</a:t>
            </a:r>
            <a:r>
              <a:rPr lang="zh-CN" altLang="en-US" sz="2400" dirty="0"/>
              <a:t>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37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zh-CN" dirty="0"/>
              <a:t>数字签名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699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总结</a:t>
            </a:r>
            <a:r>
              <a:rPr lang="zh-CN" altLang="zh-CN" dirty="0"/>
              <a:t>数字签名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RSA</a:t>
            </a:r>
            <a:r>
              <a:rPr lang="zh-CN" altLang="en-US" sz="2800" dirty="0">
                <a:solidFill>
                  <a:srgbClr val="FF0000"/>
                </a:solidFill>
              </a:rPr>
              <a:t>数字签名</a:t>
            </a:r>
            <a:r>
              <a:rPr lang="en-US" altLang="zh-CN" sz="2800" dirty="0"/>
              <a:t>=</a:t>
            </a:r>
            <a:r>
              <a:rPr lang="zh-CN" altLang="en-US" sz="2800" dirty="0"/>
              <a:t>数字签名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消息摘要和非对称加密的组合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签名使用私钥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校验使用公钥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作用：校验数据完整性</a:t>
            </a:r>
          </a:p>
        </p:txBody>
      </p:sp>
    </p:spTree>
    <p:extLst>
      <p:ext uri="{BB962C8B-B14F-4D97-AF65-F5344CB8AC3E}">
        <p14:creationId xmlns:p14="http://schemas.microsoft.com/office/powerpoint/2010/main" val="42502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zh-CN" dirty="0"/>
              <a:t>数字签名流程图分析</a:t>
            </a:r>
            <a:endParaRPr lang="zh-CN" altLang="en-US" dirty="0"/>
          </a:p>
        </p:txBody>
      </p:sp>
      <p:pic>
        <p:nvPicPr>
          <p:cNvPr id="4" name="图片 18" descr="数字签名原理">
            <a:extLst>
              <a:ext uri="{FF2B5EF4-FFF2-40B4-BE49-F238E27FC236}">
                <a16:creationId xmlns:a16="http://schemas.microsoft.com/office/drawing/2014/main" id="{B8F03A78-4EBC-491A-BE69-D57E188139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28" y="2133605"/>
            <a:ext cx="7401344" cy="424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数字签名实战</a:t>
            </a:r>
            <a:r>
              <a:rPr lang="en-US" altLang="zh-CN" dirty="0"/>
              <a:t>1-</a:t>
            </a:r>
            <a:r>
              <a:rPr lang="zh-CN" altLang="en-US" dirty="0"/>
              <a:t>时间戳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校验参数：比如支付参数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8845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8" descr="数字签名原理">
            <a:extLst>
              <a:ext uri="{FF2B5EF4-FFF2-40B4-BE49-F238E27FC236}">
                <a16:creationId xmlns:a16="http://schemas.microsoft.com/office/drawing/2014/main" id="{B8F03A78-4EBC-491A-BE69-D57E188139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77136" cy="452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166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数字签名实战</a:t>
            </a:r>
            <a:r>
              <a:rPr lang="en-US" altLang="zh-CN" dirty="0"/>
              <a:t>1-</a:t>
            </a:r>
            <a:r>
              <a:rPr lang="zh-CN" altLang="en-US" dirty="0"/>
              <a:t>时间戳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用户登录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密文传输，还不够安全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5009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数字签名实战</a:t>
            </a:r>
            <a:r>
              <a:rPr lang="en-US" altLang="zh-CN" dirty="0"/>
              <a:t>2-</a:t>
            </a:r>
            <a:r>
              <a:rPr lang="zh-CN" altLang="en-US" dirty="0"/>
              <a:t>校验重复登录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前面的时间戳：抓包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同样可以登录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登录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状态判断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9921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zh-CN" altLang="zh-CN" dirty="0"/>
              <a:t>加密算法总结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943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对称加密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算法：</a:t>
            </a:r>
            <a:r>
              <a:rPr lang="en-US" altLang="zh-CN" sz="2800" dirty="0"/>
              <a:t>DES</a:t>
            </a:r>
            <a:r>
              <a:rPr lang="zh-CN" altLang="en-US" sz="2800" dirty="0"/>
              <a:t>、</a:t>
            </a:r>
            <a:r>
              <a:rPr lang="en-US" altLang="zh-CN" sz="2800" dirty="0"/>
              <a:t>AES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加密速度快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对称：有秘钥就可以破解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应用场景：只要可逆都可以使用，比如缓存信息</a:t>
            </a:r>
          </a:p>
        </p:txBody>
      </p:sp>
    </p:spTree>
    <p:extLst>
      <p:ext uri="{BB962C8B-B14F-4D97-AF65-F5344CB8AC3E}">
        <p14:creationId xmlns:p14="http://schemas.microsoft.com/office/powerpoint/2010/main" val="177861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ascii</a:t>
            </a:r>
            <a:r>
              <a:rPr lang="zh-CN" altLang="en-US" sz="2800" dirty="0"/>
              <a:t>：美国信息交换标准代码，主要用于显示现代英语和其他西欧语言。</a:t>
            </a:r>
          </a:p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005085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非对称加密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算法：</a:t>
            </a:r>
            <a:r>
              <a:rPr lang="en-US" altLang="zh-CN" sz="2800" dirty="0"/>
              <a:t>RSA</a:t>
            </a:r>
          </a:p>
          <a:p>
            <a:endParaRPr lang="en-US" altLang="zh-CN" sz="2800" dirty="0"/>
          </a:p>
          <a:p>
            <a:r>
              <a:rPr lang="zh-CN" altLang="en-US" sz="2800" dirty="0"/>
              <a:t>秘钥对：公钥和私钥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秘钥对不能手动指定，由系统生成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公钥加密私钥解密、私钥加密公钥解密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公钥互换</a:t>
            </a:r>
          </a:p>
        </p:txBody>
      </p:sp>
    </p:spTree>
    <p:extLst>
      <p:ext uri="{BB962C8B-B14F-4D97-AF65-F5344CB8AC3E}">
        <p14:creationId xmlns:p14="http://schemas.microsoft.com/office/powerpoint/2010/main" val="3629293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消息摘要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算法：</a:t>
            </a:r>
            <a:r>
              <a:rPr lang="en-US" altLang="zh-CN" sz="2800" dirty="0" err="1"/>
              <a:t>md5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sha1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sha256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摘要后不可逆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摘要结果是固定长度，和数据大小无关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应用场景：不可逆都可以使用，比如用户密码</a:t>
            </a:r>
          </a:p>
        </p:txBody>
      </p:sp>
    </p:spTree>
    <p:extLst>
      <p:ext uri="{BB962C8B-B14F-4D97-AF65-F5344CB8AC3E}">
        <p14:creationId xmlns:p14="http://schemas.microsoft.com/office/powerpoint/2010/main" val="1513223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数字签名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算法：消息摘要结合</a:t>
            </a:r>
            <a:r>
              <a:rPr lang="en-US" altLang="zh-CN" sz="2800" dirty="0"/>
              <a:t>RSA</a:t>
            </a:r>
            <a:r>
              <a:rPr lang="zh-CN" altLang="en-US" sz="2800" dirty="0"/>
              <a:t>，比如</a:t>
            </a:r>
            <a:r>
              <a:rPr lang="en-US" altLang="zh-CN" sz="2800" dirty="0" err="1"/>
              <a:t>SHA256withRSA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私钥签名、公钥校验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应用场景：校验数据完整性，支付宝支付校验支付参数</a:t>
            </a:r>
          </a:p>
        </p:txBody>
      </p:sp>
    </p:spTree>
    <p:extLst>
      <p:ext uri="{BB962C8B-B14F-4D97-AF65-F5344CB8AC3E}">
        <p14:creationId xmlns:p14="http://schemas.microsoft.com/office/powerpoint/2010/main" val="95693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5269F2-3DF3-4B72-8C21-7EED9CC5A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05127"/>
            <a:ext cx="8229600" cy="52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凯撒加密算法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历史：</a:t>
            </a:r>
            <a:endParaRPr lang="en-US" altLang="zh-CN" sz="2800" dirty="0"/>
          </a:p>
          <a:p>
            <a:pPr marL="457188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古罗马大帝</a:t>
            </a:r>
            <a:r>
              <a:rPr lang="zh-CN" altLang="en-US" sz="2400" dirty="0">
                <a:solidFill>
                  <a:srgbClr val="FF0000"/>
                </a:solidFill>
              </a:rPr>
              <a:t>恺撒</a:t>
            </a:r>
            <a:r>
              <a:rPr lang="zh-CN" altLang="en-US" sz="2400" dirty="0"/>
              <a:t>发明的，用来传递军事命令等信息。</a:t>
            </a:r>
            <a:endParaRPr lang="en-US" altLang="zh-CN" sz="2400" dirty="0"/>
          </a:p>
          <a:p>
            <a:endParaRPr lang="zh-CN" altLang="en-US" sz="3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A82DB3-E066-424D-9EF9-5C20DB58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55" y="4005064"/>
            <a:ext cx="1783090" cy="22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1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FE9A-EAE9-479F-B397-40F7701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1277"/>
            <a:ext cx="8229600" cy="1143000"/>
          </a:xfrm>
        </p:spPr>
        <p:txBody>
          <a:bodyPr/>
          <a:lstStyle/>
          <a:p>
            <a:r>
              <a:rPr lang="zh-CN" altLang="en-US" dirty="0"/>
              <a:t>凯撒加密算法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0425-8E26-4194-ABCE-065068AB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66"/>
            <a:ext cx="8229600" cy="424847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把字母移动</a:t>
            </a:r>
            <a:r>
              <a:rPr lang="zh-CN" altLang="en-US" sz="2800" dirty="0"/>
              <a:t>一定的位数来实现加密和解密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A + 3  = D</a:t>
            </a:r>
          </a:p>
          <a:p>
            <a:endParaRPr lang="zh-CN" altLang="en-US" sz="3000" dirty="0"/>
          </a:p>
        </p:txBody>
      </p:sp>
      <p:pic>
        <p:nvPicPr>
          <p:cNvPr id="4" name="图片 10" descr="凯撒密码">
            <a:extLst>
              <a:ext uri="{FF2B5EF4-FFF2-40B4-BE49-F238E27FC236}">
                <a16:creationId xmlns:a16="http://schemas.microsoft.com/office/drawing/2014/main" id="{E42E356C-2C3D-4EFD-A930-3E4262D4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" y="4232866"/>
            <a:ext cx="4539639" cy="192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26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1549</Words>
  <Application>Microsoft Office PowerPoint</Application>
  <PresentationFormat>全屏显示(4:3)</PresentationFormat>
  <Paragraphs>396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Droid Sans</vt:lpstr>
      <vt:lpstr>等线</vt:lpstr>
      <vt:lpstr>宋体</vt:lpstr>
      <vt:lpstr>微软雅黑</vt:lpstr>
      <vt:lpstr>Arial</vt:lpstr>
      <vt:lpstr>Calibri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那些公司使用加密算法</vt:lpstr>
      <vt:lpstr>课程目标</vt:lpstr>
      <vt:lpstr>ASCII编码</vt:lpstr>
      <vt:lpstr>PowerPoint 演示文稿</vt:lpstr>
      <vt:lpstr>凯撒加密算法</vt:lpstr>
      <vt:lpstr>凯撒加密算法</vt:lpstr>
      <vt:lpstr>频度分析法破解凯撒加密</vt:lpstr>
      <vt:lpstr>PowerPoint 演示文稿</vt:lpstr>
      <vt:lpstr>Byte和bit</vt:lpstr>
      <vt:lpstr>Byte和bit</vt:lpstr>
      <vt:lpstr>常见对称加密算法介绍</vt:lpstr>
      <vt:lpstr>对称加密特点</vt:lpstr>
      <vt:lpstr>DES加密和解密</vt:lpstr>
      <vt:lpstr>DES总结</vt:lpstr>
      <vt:lpstr>Base64编码和解码</vt:lpstr>
      <vt:lpstr>Base64编码和解码</vt:lpstr>
      <vt:lpstr>AES加密解密</vt:lpstr>
      <vt:lpstr>AES加密解密</vt:lpstr>
      <vt:lpstr>对称加密密钥长度分析</vt:lpstr>
      <vt:lpstr>对称加密密钥长度分析</vt:lpstr>
      <vt:lpstr>工作模式和填充模式</vt:lpstr>
      <vt:lpstr>工作模式</vt:lpstr>
      <vt:lpstr>填充模式</vt:lpstr>
      <vt:lpstr>填充模式</vt:lpstr>
      <vt:lpstr>工作模式填充模式的使用</vt:lpstr>
      <vt:lpstr>工作模式填充模式的使用</vt:lpstr>
      <vt:lpstr>对称加密应用实战</vt:lpstr>
      <vt:lpstr>PowerPoint 演示文稿</vt:lpstr>
      <vt:lpstr>非对称加密介绍</vt:lpstr>
      <vt:lpstr>PowerPoint 演示文稿</vt:lpstr>
      <vt:lpstr>非对称加密RSA生成秘钥对</vt:lpstr>
      <vt:lpstr>非对称加密RSA加密</vt:lpstr>
      <vt:lpstr>非对称加密RSA分段加密</vt:lpstr>
      <vt:lpstr>RSA分段解密</vt:lpstr>
      <vt:lpstr>RSA保存秘钥对</vt:lpstr>
      <vt:lpstr>总结RSA保存秘钥对</vt:lpstr>
      <vt:lpstr>总结非对称加密RSA特点</vt:lpstr>
      <vt:lpstr>消息摘要算法介绍</vt:lpstr>
      <vt:lpstr>消息摘要特点</vt:lpstr>
      <vt:lpstr>消息摘要例子</vt:lpstr>
      <vt:lpstr>消息摘要md5的使用</vt:lpstr>
      <vt:lpstr>md5中的16和32</vt:lpstr>
      <vt:lpstr>获取文件的md5值</vt:lpstr>
      <vt:lpstr>获取文件的md5值</vt:lpstr>
      <vt:lpstr>消息摘要sha1和sha256的使用</vt:lpstr>
      <vt:lpstr>总结sha1和sha256</vt:lpstr>
      <vt:lpstr>消息摘要应用实战</vt:lpstr>
      <vt:lpstr>数字签名</vt:lpstr>
      <vt:lpstr>总结数字签名</vt:lpstr>
      <vt:lpstr>数字签名流程图分析</vt:lpstr>
      <vt:lpstr>数字签名实战1-时间戳</vt:lpstr>
      <vt:lpstr>PowerPoint 演示文稿</vt:lpstr>
      <vt:lpstr>数字签名实战1-时间戳</vt:lpstr>
      <vt:lpstr>数字签名实战2-校验重复登录</vt:lpstr>
      <vt:lpstr>加密算法总结</vt:lpstr>
      <vt:lpstr>对称加密</vt:lpstr>
      <vt:lpstr>非对称加密</vt:lpstr>
      <vt:lpstr>消息摘要</vt:lpstr>
      <vt:lpstr>数字签名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Kotlin Awesome</cp:lastModifiedBy>
  <cp:revision>235</cp:revision>
  <dcterms:created xsi:type="dcterms:W3CDTF">2015-06-29T07:19:00Z</dcterms:created>
  <dcterms:modified xsi:type="dcterms:W3CDTF">2017-10-11T08:49:24Z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